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7"/>
  </p:notesMasterIdLst>
  <p:sldIdLst>
    <p:sldId id="257" r:id="rId2"/>
    <p:sldId id="273" r:id="rId3"/>
    <p:sldId id="291" r:id="rId4"/>
    <p:sldId id="259" r:id="rId5"/>
    <p:sldId id="270" r:id="rId6"/>
    <p:sldId id="294" r:id="rId7"/>
    <p:sldId id="292" r:id="rId8"/>
    <p:sldId id="298" r:id="rId9"/>
    <p:sldId id="299" r:id="rId10"/>
    <p:sldId id="300" r:id="rId11"/>
    <p:sldId id="301" r:id="rId12"/>
    <p:sldId id="302" r:id="rId13"/>
    <p:sldId id="297" r:id="rId14"/>
    <p:sldId id="296" r:id="rId15"/>
    <p:sldId id="303" r:id="rId16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B77305-5555-4F75-A98A-E4A4AFE81357}">
          <p14:sldIdLst>
            <p14:sldId id="257"/>
            <p14:sldId id="273"/>
            <p14:sldId id="291"/>
            <p14:sldId id="259"/>
            <p14:sldId id="270"/>
            <p14:sldId id="294"/>
            <p14:sldId id="292"/>
            <p14:sldId id="298"/>
            <p14:sldId id="299"/>
            <p14:sldId id="300"/>
            <p14:sldId id="301"/>
            <p14:sldId id="302"/>
            <p14:sldId id="297"/>
            <p14:sldId id="296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818"/>
    <a:srgbClr val="565656"/>
    <a:srgbClr val="00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47" autoAdjust="0"/>
    <p:restoredTop sz="72118" autoAdjust="0"/>
  </p:normalViewPr>
  <p:slideViewPr>
    <p:cSldViewPr showGuides="1">
      <p:cViewPr>
        <p:scale>
          <a:sx n="100" d="100"/>
          <a:sy n="100" d="100"/>
        </p:scale>
        <p:origin x="3354" y="9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000D9-2858-4F4C-AF5C-64F79A7C2410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7FAF7-5C4E-4642-B377-C3A2CDCC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5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Charak</a:t>
            </a:r>
            <a:r>
              <a:rPr lang="de-DE" dirty="0"/>
              <a:t>-</a:t>
            </a:r>
          </a:p>
          <a:p>
            <a:r>
              <a:rPr lang="de-DE" dirty="0" err="1"/>
              <a:t>terisieren</a:t>
            </a:r>
            <a:r>
              <a:rPr lang="de-DE" dirty="0"/>
              <a:t> Sie zudem die Forschungshypothesen</a:t>
            </a:r>
          </a:p>
          <a:p>
            <a:r>
              <a:rPr lang="de-DE" dirty="0"/>
              <a:t>genauer im Hinblick auf den Hypothesentyp bzw.</a:t>
            </a:r>
          </a:p>
          <a:p>
            <a:r>
              <a:rPr lang="de-DE" dirty="0"/>
              <a:t>die Art, Richtung und Stärke der postulierten </a:t>
            </a:r>
            <a:r>
              <a:rPr lang="de-DE" dirty="0" err="1"/>
              <a:t>Ef</a:t>
            </a:r>
            <a:r>
              <a:rPr lang="de-DE" dirty="0"/>
              <a:t>-</a:t>
            </a:r>
          </a:p>
          <a:p>
            <a:r>
              <a:rPr lang="de-DE" dirty="0" err="1"/>
              <a:t>fekte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7FAF7-5C4E-4642-B377-C3A2CDCC9D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64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Literaturrecherche verarbeiten</a:t>
            </a:r>
          </a:p>
          <a:p>
            <a:r>
              <a:rPr lang="de-DE" dirty="0"/>
              <a:t>- Forschungsstand darstellen </a:t>
            </a:r>
          </a:p>
          <a:p>
            <a:r>
              <a:rPr lang="de-DE" dirty="0"/>
              <a:t>- theoretischen Hintergrund entwickeln </a:t>
            </a:r>
          </a:p>
          <a:p>
            <a:r>
              <a:rPr lang="de-DE" dirty="0"/>
              <a:t>- Forschungsfragen ableiten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7FAF7-5C4E-4642-B377-C3A2CDCC9D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39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Neuen Ordner erstellen</a:t>
            </a:r>
            <a:r>
              <a:rPr lang="de-DE" baseline="0" dirty="0"/>
              <a:t> mit Seminarname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Manuelle Eingabe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Pdf</a:t>
            </a:r>
            <a:r>
              <a:rPr lang="de-DE" baseline="0" dirty="0"/>
              <a:t>-Eingabe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Hinweis auf korrekte Zitation, z.B. bei Überschriften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Wie komme ich an die Datenbank? Plug-In bei Word?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7FAF7-5C4E-4642-B377-C3A2CDCC9D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37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707654"/>
            <a:ext cx="8640960" cy="1368152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Textanalyse </a:t>
            </a:r>
            <a:br>
              <a:rPr lang="de-DE" dirty="0"/>
            </a:br>
            <a:r>
              <a:rPr lang="de-DE" dirty="0"/>
              <a:t>Woche 1 </a:t>
            </a:r>
          </a:p>
        </p:txBody>
      </p:sp>
      <p:pic>
        <p:nvPicPr>
          <p:cNvPr id="1027" name="Picture 3" descr="Erstes Foto: ein Chemiker im Labor, der eine Schutzbrille trägt und ein Reagenzglas in der Hand hält. Zweites Foto: Mathetower, auf dem sich das grüne TU-Logo dreht. Drittes Foto: zwei Studentinnen und ein Student, die gemeinsam in ein Buch schauen.Viertes Foto: Hängebahn." title="Vier Bilder vom Campus der TU Dortm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272755"/>
            <a:ext cx="9073008" cy="152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71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50825" y="1491630"/>
            <a:ext cx="8642350" cy="3240087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791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half" idx="12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252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+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251522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493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alte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/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724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idx="10"/>
          </p:nvPr>
        </p:nvSpPr>
        <p:spPr>
          <a:xfrm>
            <a:off x="251520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718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1520" y="1491630"/>
            <a:ext cx="8640960" cy="32403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123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ußenbereich der Mensa, im Hintergrund der Mathe-Tower, auf dem sich das grüne TU-Logo dreht." title="Campus der TU Dortmund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90" b="7297"/>
          <a:stretch/>
        </p:blipFill>
        <p:spPr bwMode="auto">
          <a:xfrm>
            <a:off x="972344" y="951655"/>
            <a:ext cx="7199312" cy="334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>
            <a:off x="1423511" y="4272166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 rot="10800000">
            <a:off x="7143817" y="4316877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 userDrawn="1"/>
        </p:nvSpPr>
        <p:spPr>
          <a:xfrm>
            <a:off x="0" y="429994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www.tu-dortmund.de </a:t>
            </a:r>
          </a:p>
        </p:txBody>
      </p:sp>
    </p:spTree>
    <p:extLst>
      <p:ext uri="{BB962C8B-B14F-4D97-AF65-F5344CB8AC3E}">
        <p14:creationId xmlns:p14="http://schemas.microsoft.com/office/powerpoint/2010/main" val="130572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/>
          <p:cNvCxnSpPr/>
          <p:nvPr userDrawn="1"/>
        </p:nvCxnSpPr>
        <p:spPr>
          <a:xfrm>
            <a:off x="-2390" y="810102"/>
            <a:ext cx="9194688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4"/>
          <p:cNvSpPr txBox="1">
            <a:spLocks noChangeArrowheads="1"/>
          </p:cNvSpPr>
          <p:nvPr userDrawn="1"/>
        </p:nvSpPr>
        <p:spPr>
          <a:xfrm>
            <a:off x="137567" y="4764596"/>
            <a:ext cx="3056704" cy="25542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de-DE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800" kern="1200">
                <a:solidFill>
                  <a:srgbClr val="565656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Schepens | Textanalyse</a:t>
            </a: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4923279" y="184410"/>
            <a:ext cx="39608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Einrichtung/ </a:t>
            </a:r>
          </a:p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Fakultät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1" y="17350"/>
            <a:ext cx="2843807" cy="782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83F31E-5013-4257-AE76-1193CDD2E7C5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753999" y="62695"/>
            <a:ext cx="1331640" cy="70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4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40" r:id="rId2"/>
    <p:sldLayoutId id="2147483722" r:id="rId3"/>
    <p:sldLayoutId id="2147483738" r:id="rId4"/>
    <p:sldLayoutId id="2147483723" r:id="rId5"/>
    <p:sldLayoutId id="2147483737" r:id="rId6"/>
    <p:sldLayoutId id="2147483725" r:id="rId7"/>
    <p:sldLayoutId id="2147483741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pastyle.apa.org/style-grammar-guidelin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3102/000283121769483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otero.org/" TargetMode="External"/><Relationship Id="rId2" Type="http://schemas.openxmlformats.org/officeDocument/2006/relationships/hyperlink" Target="https://www.ub.tu-dortmund.de/literatursuche/citavi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6/j.learninstruc.2013.12.00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sz="quarter" idx="4294967295"/>
          </p:nvPr>
        </p:nvSpPr>
        <p:spPr>
          <a:xfrm>
            <a:off x="251520" y="1275606"/>
            <a:ext cx="8651304" cy="1728192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Einführung in die Methoden der Textanalyse und des wissenschaftlichen Arbeitens</a:t>
            </a:r>
          </a:p>
          <a:p>
            <a:pPr marL="0" indent="0" algn="ctr">
              <a:buNone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5. Sitzung: Zitation + Literaturverwaltung</a:t>
            </a:r>
          </a:p>
          <a:p>
            <a:pPr marL="0" indent="0" algn="ctr">
              <a:buNone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12.05.21</a:t>
            </a:r>
          </a:p>
        </p:txBody>
      </p:sp>
    </p:spTree>
    <p:extLst>
      <p:ext uri="{BB962C8B-B14F-4D97-AF65-F5344CB8AC3E}">
        <p14:creationId xmlns:p14="http://schemas.microsoft.com/office/powerpoint/2010/main" val="3506191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3E40-B5AF-4A8E-89B2-7FF2AE24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Zitate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BD1F0-CEF3-4F95-B219-991E337A27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de-DE" sz="1800" dirty="0"/>
              <a:t>So ist Interesse definiert als „die kognitive Anteilnahme respektive die Aufmerksamkeit, die eine Person an einer Sache oder einer anderen Person nimmt“ (Müller, 2002, S. 100).</a:t>
            </a:r>
          </a:p>
          <a:p>
            <a:pPr marL="0" lvl="0" indent="0">
              <a:buNone/>
            </a:pPr>
            <a:r>
              <a:rPr lang="de-DE" sz="1800" dirty="0"/>
              <a:t>Oder auch: Müller (2002) definiert Interesse wie folgt: „[D]</a:t>
            </a:r>
            <a:r>
              <a:rPr lang="de-DE" sz="1800" dirty="0" err="1"/>
              <a:t>ie</a:t>
            </a:r>
            <a:r>
              <a:rPr lang="de-DE" sz="1800" dirty="0"/>
              <a:t> kognitive Anteilnahme respektive die Aufmerksamkeit, die eine Person an einer Sache oder einer anderen Person nimmt.“ (S. 100).</a:t>
            </a:r>
          </a:p>
          <a:p>
            <a:endParaRPr lang="de-DE" sz="1800" dirty="0"/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873668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2129-C4CA-4454-BCCC-01930061C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Faustregeln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201C3-8CFB-4CF9-9136-6FCD73B9DD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de-DE" sz="1600" dirty="0"/>
              <a:t>1 oder 2 Autoren werden ausgeschrieben</a:t>
            </a:r>
          </a:p>
          <a:p>
            <a:pPr lvl="0"/>
            <a:r>
              <a:rPr lang="de-DE" sz="1600" dirty="0"/>
              <a:t>ab 3 Autoren: 1. Autor + et al. </a:t>
            </a:r>
          </a:p>
          <a:p>
            <a:pPr lvl="0"/>
            <a:r>
              <a:rPr lang="de-DE" sz="1600" dirty="0"/>
              <a:t>Bei gleichen Autoren + Jahren: </a:t>
            </a:r>
          </a:p>
          <a:p>
            <a:pPr lvl="1"/>
            <a:r>
              <a:rPr lang="de-DE" sz="1800" dirty="0"/>
              <a:t>entweder a, b, c etc. </a:t>
            </a:r>
          </a:p>
          <a:p>
            <a:pPr lvl="1"/>
            <a:r>
              <a:rPr lang="de-DE" sz="1800" dirty="0"/>
              <a:t>bzw. Autoren nennen, bis eindeutig </a:t>
            </a:r>
            <a:br>
              <a:rPr lang="de-DE" sz="1800" dirty="0"/>
            </a:br>
            <a:r>
              <a:rPr lang="de-DE" sz="1800" dirty="0"/>
              <a:t>(z.B. Müller, Meier &amp; Schulz vs. Müller, Meier &amp; Schmidt)</a:t>
            </a:r>
          </a:p>
          <a:p>
            <a:pPr marL="457200" lvl="1" indent="0">
              <a:buNone/>
            </a:pPr>
            <a:endParaRPr lang="de-DE" sz="1800" dirty="0"/>
          </a:p>
          <a:p>
            <a:pPr marL="0" lvl="1" indent="0">
              <a:buNone/>
            </a:pPr>
            <a:r>
              <a:rPr lang="de-DE" sz="1800" dirty="0"/>
              <a:t>APA Style: </a:t>
            </a:r>
            <a:r>
              <a:rPr lang="de-DE" sz="1800" dirty="0">
                <a:hlinkClick r:id="rId2"/>
              </a:rPr>
              <a:t>https://apastyle.apa.org/style-grammar-guidelines</a:t>
            </a:r>
            <a:endParaRPr lang="de-DE" sz="1800" dirty="0"/>
          </a:p>
          <a:p>
            <a:pPr marL="457200" lvl="1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600" i="1" dirty="0"/>
              <a:t>Tipp: Achten Sie auf Kommasetzung, Kursivschreibung und Groß- und Kleinschreibung 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613530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0A25F-5F7C-4125-B580-D4BFFD3CD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B6267-7669-40D6-B0C1-40CF744977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kern="0" dirty="0"/>
              <a:t>Bertram, C., Wagner, W., &amp; Trautwein, U. (2017). Learning </a:t>
            </a:r>
            <a:r>
              <a:rPr lang="de-DE" sz="1600" kern="0" dirty="0" err="1"/>
              <a:t>historical</a:t>
            </a:r>
            <a:r>
              <a:rPr lang="de-DE" sz="1600" kern="0" dirty="0"/>
              <a:t> </a:t>
            </a:r>
            <a:r>
              <a:rPr lang="de-DE" sz="1600" kern="0" dirty="0" err="1"/>
              <a:t>thinking</a:t>
            </a:r>
            <a:r>
              <a:rPr lang="de-DE" sz="1600" kern="0" dirty="0"/>
              <a:t> </a:t>
            </a:r>
            <a:r>
              <a:rPr lang="de-DE" sz="1600" kern="0" dirty="0" err="1"/>
              <a:t>with</a:t>
            </a:r>
            <a:r>
              <a:rPr lang="de-DE" sz="1600" kern="0" dirty="0"/>
              <a:t> oral </a:t>
            </a:r>
            <a:r>
              <a:rPr lang="de-DE" sz="1600" kern="0" dirty="0" err="1"/>
              <a:t>history</a:t>
            </a:r>
            <a:r>
              <a:rPr lang="de-DE" sz="1600" kern="0" dirty="0"/>
              <a:t> </a:t>
            </a:r>
            <a:r>
              <a:rPr lang="de-DE" sz="1600" kern="0" dirty="0" err="1"/>
              <a:t>interviews</a:t>
            </a:r>
            <a:r>
              <a:rPr lang="de-DE" sz="1600" kern="0" dirty="0"/>
              <a:t>: A </a:t>
            </a:r>
            <a:r>
              <a:rPr lang="de-DE" sz="1600" kern="0" dirty="0" err="1"/>
              <a:t>cluster</a:t>
            </a:r>
            <a:r>
              <a:rPr lang="de-DE" sz="1600" kern="0" dirty="0"/>
              <a:t> </a:t>
            </a:r>
            <a:r>
              <a:rPr lang="de-DE" sz="1600" kern="0" dirty="0" err="1"/>
              <a:t>randomized</a:t>
            </a:r>
            <a:r>
              <a:rPr lang="de-DE" sz="1600" kern="0" dirty="0"/>
              <a:t> </a:t>
            </a:r>
            <a:r>
              <a:rPr lang="de-DE" sz="1600" kern="0" dirty="0" err="1"/>
              <a:t>controlled</a:t>
            </a:r>
            <a:r>
              <a:rPr lang="de-DE" sz="1600" kern="0" dirty="0"/>
              <a:t> </a:t>
            </a:r>
            <a:r>
              <a:rPr lang="de-DE" sz="1600" kern="0" dirty="0" err="1"/>
              <a:t>intervention</a:t>
            </a:r>
            <a:r>
              <a:rPr lang="de-DE" sz="1600" kern="0" dirty="0"/>
              <a:t> </a:t>
            </a:r>
            <a:r>
              <a:rPr lang="de-DE" sz="1600" kern="0" dirty="0" err="1"/>
              <a:t>study</a:t>
            </a:r>
            <a:r>
              <a:rPr lang="de-DE" sz="1600" kern="0" dirty="0"/>
              <a:t> of oral </a:t>
            </a:r>
            <a:r>
              <a:rPr lang="de-DE" sz="1600" kern="0" dirty="0" err="1"/>
              <a:t>history</a:t>
            </a:r>
            <a:r>
              <a:rPr lang="de-DE" sz="1600" kern="0" dirty="0"/>
              <a:t> </a:t>
            </a:r>
            <a:r>
              <a:rPr lang="de-DE" sz="1600" kern="0" dirty="0" err="1"/>
              <a:t>interviews</a:t>
            </a:r>
            <a:r>
              <a:rPr lang="de-DE" sz="1600" kern="0" dirty="0"/>
              <a:t> in </a:t>
            </a:r>
            <a:r>
              <a:rPr lang="de-DE" sz="1600" kern="0" dirty="0" err="1"/>
              <a:t>history</a:t>
            </a:r>
            <a:r>
              <a:rPr lang="de-DE" sz="1600" kern="0" dirty="0"/>
              <a:t> </a:t>
            </a:r>
            <a:r>
              <a:rPr lang="de-DE" sz="1600" kern="0" dirty="0" err="1"/>
              <a:t>lessons</a:t>
            </a:r>
            <a:r>
              <a:rPr lang="de-DE" sz="1600" kern="0" dirty="0"/>
              <a:t>. </a:t>
            </a:r>
            <a:r>
              <a:rPr lang="de-DE" sz="1600" i="1" kern="0" dirty="0"/>
              <a:t>American Educational Research Journal, 54</a:t>
            </a:r>
            <a:r>
              <a:rPr lang="de-DE" sz="1600" kern="0" dirty="0"/>
              <a:t>(3), 444–484. </a:t>
            </a:r>
            <a:r>
              <a:rPr lang="de-DE" sz="1600" kern="0" dirty="0">
                <a:hlinkClick r:id="rId2"/>
              </a:rPr>
              <a:t>https://doi.org/10.3102/0002831217694833</a:t>
            </a:r>
            <a:endParaRPr lang="de-DE" sz="1600" kern="0" dirty="0"/>
          </a:p>
          <a:p>
            <a:pPr marL="0" indent="0">
              <a:buNone/>
            </a:pPr>
            <a:r>
              <a:rPr lang="de-DE" sz="1600" dirty="0" err="1"/>
              <a:t>Angvik</a:t>
            </a:r>
            <a:r>
              <a:rPr lang="de-DE" sz="1600" dirty="0"/>
              <a:t>, M., &amp; von </a:t>
            </a:r>
            <a:r>
              <a:rPr lang="de-DE" sz="1600" dirty="0" err="1"/>
              <a:t>Borries</a:t>
            </a:r>
            <a:r>
              <a:rPr lang="de-DE" sz="1600" dirty="0"/>
              <a:t>, B. (Eds.). </a:t>
            </a:r>
            <a:r>
              <a:rPr lang="en-US" sz="1600" dirty="0"/>
              <a:t>(1997). </a:t>
            </a:r>
            <a:r>
              <a:rPr lang="en-US" sz="1600" i="1" dirty="0"/>
              <a:t>Youth and history. A comparative European survey on historical consciousness and political attitudes among adolescents</a:t>
            </a:r>
            <a:r>
              <a:rPr lang="en-US" sz="1600" dirty="0"/>
              <a:t>. </a:t>
            </a:r>
            <a:r>
              <a:rPr lang="en-US" sz="1600" dirty="0" err="1"/>
              <a:t>Körber</a:t>
            </a:r>
            <a:r>
              <a:rPr lang="en-US" sz="1600" dirty="0"/>
              <a:t>-Stiftung.</a:t>
            </a:r>
            <a:endParaRPr lang="de-DE" sz="1600" dirty="0"/>
          </a:p>
          <a:p>
            <a:pPr marL="0" indent="0">
              <a:buNone/>
            </a:pPr>
            <a:r>
              <a:rPr lang="en-US" sz="1600" kern="0" dirty="0" err="1"/>
              <a:t>Körber</a:t>
            </a:r>
            <a:r>
              <a:rPr lang="en-US" sz="1600" kern="0" dirty="0"/>
              <a:t>, A., &amp; Meyer-</a:t>
            </a:r>
            <a:r>
              <a:rPr lang="en-US" sz="1600" kern="0" dirty="0" err="1"/>
              <a:t>Hamme</a:t>
            </a:r>
            <a:r>
              <a:rPr lang="en-US" sz="1600" kern="0" dirty="0"/>
              <a:t>, J. (2015). Historical thinking, competencies, and their measurement. In K. </a:t>
            </a:r>
            <a:r>
              <a:rPr lang="en-US" sz="1600" kern="0" dirty="0" err="1"/>
              <a:t>Ercikan</a:t>
            </a:r>
            <a:r>
              <a:rPr lang="en-US" sz="1600" kern="0" dirty="0"/>
              <a:t> &amp; P. </a:t>
            </a:r>
            <a:r>
              <a:rPr lang="en-US" sz="1600" kern="0" dirty="0" err="1"/>
              <a:t>Seixas</a:t>
            </a:r>
            <a:r>
              <a:rPr lang="en-US" sz="1600" kern="0" dirty="0"/>
              <a:t> (Eds.), New directions in assessing historical thinking (pp. 89–101). Routledge.</a:t>
            </a:r>
          </a:p>
          <a:p>
            <a:pPr marL="0" indent="0">
              <a:buNone/>
            </a:pPr>
            <a:endParaRPr lang="de-DE" sz="1600" kern="0" dirty="0"/>
          </a:p>
          <a:p>
            <a:pPr marL="0" indent="0">
              <a:buNone/>
            </a:pP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255162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208F-05F2-40FD-BD45-51CB3F10A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Forschungsstand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FED3A-1B15-4331-BCF2-0FD5DB697F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800" dirty="0"/>
              <a:t>Welche </a:t>
            </a:r>
            <a:r>
              <a:rPr lang="de-DE" sz="1800" b="1" dirty="0"/>
              <a:t>zentralen Forschungslinien </a:t>
            </a:r>
            <a:r>
              <a:rPr lang="de-DE" sz="1800" dirty="0"/>
              <a:t>und </a:t>
            </a:r>
            <a:r>
              <a:rPr lang="de-DE" sz="1800" b="1" dirty="0"/>
              <a:t>Befunde</a:t>
            </a:r>
            <a:r>
              <a:rPr lang="de-DE" sz="1800" dirty="0"/>
              <a:t> zum Thema sind auszumachen?</a:t>
            </a:r>
          </a:p>
          <a:p>
            <a:pPr lvl="1"/>
            <a:r>
              <a:rPr lang="de-DE" sz="2200" dirty="0"/>
              <a:t>zentrale Publikationen</a:t>
            </a:r>
          </a:p>
          <a:p>
            <a:r>
              <a:rPr lang="de-DE" sz="1800" dirty="0"/>
              <a:t>Wie ist der Forschungsstand zum Thema insgesamt zu </a:t>
            </a:r>
            <a:r>
              <a:rPr lang="de-DE" sz="1800" b="1" dirty="0"/>
              <a:t>beurteilen</a:t>
            </a:r>
            <a:r>
              <a:rPr lang="de-DE" sz="1800" dirty="0"/>
              <a:t>?</a:t>
            </a:r>
          </a:p>
          <a:p>
            <a:pPr lvl="1"/>
            <a:r>
              <a:rPr lang="de-DE" sz="2200" dirty="0" err="1"/>
              <a:t>zB</a:t>
            </a:r>
            <a:r>
              <a:rPr lang="de-DE" sz="2200" dirty="0"/>
              <a:t>:  welche Aspekte wurden bislang ungenügend untersucht? </a:t>
            </a:r>
          </a:p>
        </p:txBody>
      </p:sp>
    </p:spTree>
    <p:extLst>
      <p:ext uri="{BB962C8B-B14F-4D97-AF65-F5344CB8AC3E}">
        <p14:creationId xmlns:p14="http://schemas.microsoft.com/office/powerpoint/2010/main" val="3641305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74AF1-3215-483F-B932-33BC009C95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623E59-6CAB-4ABB-B015-7E17E93D28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11895" b="51400"/>
          <a:stretch/>
        </p:blipFill>
        <p:spPr>
          <a:xfrm>
            <a:off x="2915816" y="900891"/>
            <a:ext cx="5976664" cy="390310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EC23A9B-76E9-4B2F-BE6F-B49CBE47D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</p:spPr>
        <p:txBody>
          <a:bodyPr/>
          <a:lstStyle/>
          <a:p>
            <a:r>
              <a:rPr lang="de-DE" sz="2800" dirty="0" err="1"/>
              <a:t>Untersuchungs</a:t>
            </a:r>
            <a:br>
              <a:rPr lang="de-DE" sz="2800" dirty="0"/>
            </a:br>
            <a:r>
              <a:rPr lang="de-DE" sz="2800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1084059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74AF1-3215-483F-B932-33BC009C95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623E59-6CAB-4ABB-B015-7E17E93D28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600" r="2212"/>
          <a:stretch/>
        </p:blipFill>
        <p:spPr>
          <a:xfrm>
            <a:off x="2771800" y="905575"/>
            <a:ext cx="6264696" cy="389842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E6447F8-1E54-4EB2-9242-70EA66E14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</p:spPr>
        <p:txBody>
          <a:bodyPr/>
          <a:lstStyle/>
          <a:p>
            <a:r>
              <a:rPr lang="de-DE" sz="2800" dirty="0" err="1"/>
              <a:t>Untersuchungs</a:t>
            </a:r>
            <a:br>
              <a:rPr lang="de-DE" sz="2800" dirty="0"/>
            </a:br>
            <a:r>
              <a:rPr lang="de-DE" sz="2800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275636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B202-E5B5-40AC-A2F9-DBAE5628E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C9800-A7D7-4E47-A78D-ECA31AC93B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825" y="1491630"/>
            <a:ext cx="5617319" cy="3240087"/>
          </a:xfrm>
        </p:spPr>
        <p:txBody>
          <a:bodyPr/>
          <a:lstStyle/>
          <a:p>
            <a:endParaRPr lang="de-DE" sz="1600" dirty="0"/>
          </a:p>
          <a:p>
            <a:r>
              <a:rPr lang="de-DE" sz="1600" dirty="0"/>
              <a:t>Forschungsthema auswählen</a:t>
            </a:r>
          </a:p>
          <a:p>
            <a:r>
              <a:rPr lang="de-DE" sz="1600" dirty="0"/>
              <a:t>Fragestellungen entwickeln</a:t>
            </a:r>
          </a:p>
          <a:p>
            <a:r>
              <a:rPr lang="de-DE" sz="1600" dirty="0"/>
              <a:t>Sie sind  in der Lage, die Literaturrecherche inhaltlich sinnvoll vorzubereiten und erste Artikel zu ihren Themengebieten zu finden.</a:t>
            </a:r>
          </a:p>
          <a:p>
            <a:endParaRPr lang="de-DE" sz="1600" dirty="0"/>
          </a:p>
          <a:p>
            <a:r>
              <a:rPr lang="de-DE" sz="1600" dirty="0"/>
              <a:t>Rundfrage: </a:t>
            </a:r>
          </a:p>
          <a:p>
            <a:pPr lvl="1"/>
            <a:r>
              <a:rPr lang="de-DE" sz="1800" dirty="0"/>
              <a:t>Forschungsproblem </a:t>
            </a:r>
          </a:p>
          <a:p>
            <a:pPr lvl="1"/>
            <a:r>
              <a:rPr lang="de-DE" sz="1800" dirty="0"/>
              <a:t>Forschungsfragen </a:t>
            </a:r>
          </a:p>
          <a:p>
            <a:pPr lvl="1"/>
            <a:r>
              <a:rPr lang="de-DE" sz="1800" dirty="0"/>
              <a:t>Forschungshypothesen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6EE89B9-2F2D-4F19-8396-6BA95CE196C1}"/>
              </a:ext>
            </a:extLst>
          </p:cNvPr>
          <p:cNvGrpSpPr/>
          <p:nvPr/>
        </p:nvGrpSpPr>
        <p:grpSpPr>
          <a:xfrm>
            <a:off x="7092280" y="2067694"/>
            <a:ext cx="1670538" cy="2825262"/>
            <a:chOff x="6318739" y="3341075"/>
            <a:chExt cx="1670538" cy="282526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8A408D8-A280-4BA9-9BDB-A21C256E1B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641" t="44444" b="19146"/>
            <a:stretch/>
          </p:blipFill>
          <p:spPr>
            <a:xfrm>
              <a:off x="6318739" y="3669322"/>
              <a:ext cx="1670538" cy="2497015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3C6105C-1939-43D0-8A68-7E5BA3CA42A7}"/>
                </a:ext>
              </a:extLst>
            </p:cNvPr>
            <p:cNvSpPr/>
            <p:nvPr/>
          </p:nvSpPr>
          <p:spPr>
            <a:xfrm>
              <a:off x="6819900" y="3341075"/>
              <a:ext cx="668215" cy="656494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</p:grpSp>
      <p:sp>
        <p:nvSpPr>
          <p:cNvPr id="5" name="Oval Callout 6">
            <a:extLst>
              <a:ext uri="{FF2B5EF4-FFF2-40B4-BE49-F238E27FC236}">
                <a16:creationId xmlns:a16="http://schemas.microsoft.com/office/drawing/2014/main" id="{2FCC6F93-2E06-48EE-92C0-273EC82A36A8}"/>
              </a:ext>
            </a:extLst>
          </p:cNvPr>
          <p:cNvSpPr/>
          <p:nvPr/>
        </p:nvSpPr>
        <p:spPr>
          <a:xfrm>
            <a:off x="3162939" y="200823"/>
            <a:ext cx="4665784" cy="1702748"/>
          </a:xfrm>
          <a:prstGeom prst="wedgeEllipseCallout">
            <a:avLst>
              <a:gd name="adj1" fmla="val 45750"/>
              <a:gd name="adj2" fmla="val 4873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747EACA7-C8CA-47E5-A048-04C9316A6131}"/>
              </a:ext>
            </a:extLst>
          </p:cNvPr>
          <p:cNvSpPr>
            <a:spLocks noGrp="1"/>
          </p:cNvSpPr>
          <p:nvPr/>
        </p:nvSpPr>
        <p:spPr bwMode="auto">
          <a:xfrm>
            <a:off x="3393554" y="795575"/>
            <a:ext cx="420455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/>
            <a:r>
              <a:rPr lang="de-DE" dirty="0"/>
              <a:t>Gibt es offene Fragen von letzter Woche?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9C044A6-380F-45B8-ADC0-833273281822}"/>
              </a:ext>
            </a:extLst>
          </p:cNvPr>
          <p:cNvSpPr>
            <a:spLocks noGrp="1"/>
          </p:cNvSpPr>
          <p:nvPr/>
        </p:nvSpPr>
        <p:spPr>
          <a:xfrm>
            <a:off x="611560" y="2199452"/>
            <a:ext cx="4733879" cy="1239647"/>
          </a:xfrm>
          <a:prstGeom prst="rect">
            <a:avLst/>
          </a:prstGeom>
        </p:spPr>
        <p:txBody>
          <a:bodyPr lIns="0" tIns="0" rIns="0" bIns="0"/>
          <a:lstStyle>
            <a:lvl1pPr marL="180975" indent="-180975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361950" indent="-180975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2pPr>
            <a:lvl3pPr marL="542925" indent="-180975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714375" indent="-17145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SzPct val="80000"/>
              <a:buChar char="•"/>
              <a:defRPr sz="2000">
                <a:solidFill>
                  <a:srgbClr val="000000"/>
                </a:solidFill>
                <a:latin typeface="+mn-lt"/>
              </a:defRPr>
            </a:lvl4pPr>
            <a:lvl5pPr marL="895350" indent="-180975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5pPr>
            <a:lvl6pPr marL="2079625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-"/>
              <a:defRPr sz="1200">
                <a:solidFill>
                  <a:schemeClr val="tx1"/>
                </a:solidFill>
                <a:latin typeface="+mn-lt"/>
              </a:defRPr>
            </a:lvl6pPr>
            <a:lvl7pPr marL="2536825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-"/>
              <a:defRPr sz="1200">
                <a:solidFill>
                  <a:schemeClr val="tx1"/>
                </a:solidFill>
                <a:latin typeface="+mn-lt"/>
              </a:defRPr>
            </a:lvl7pPr>
            <a:lvl8pPr marL="2994025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-"/>
              <a:defRPr sz="1200">
                <a:solidFill>
                  <a:schemeClr val="tx1"/>
                </a:solidFill>
                <a:latin typeface="+mn-lt"/>
              </a:defRPr>
            </a:lvl8pPr>
            <a:lvl9pPr marL="3451225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-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277083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DC0A1-5600-4755-960B-693A64DA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20C64-8E60-4402-99CD-F956E39AD0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799F6B-AD15-49A9-82A7-12288B878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971" y="0"/>
            <a:ext cx="5354307" cy="5092030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9D3A5BA-68D5-4C96-8A0C-566D26FCDA4F}"/>
              </a:ext>
            </a:extLst>
          </p:cNvPr>
          <p:cNvSpPr txBox="1">
            <a:spLocks/>
          </p:cNvSpPr>
          <p:nvPr/>
        </p:nvSpPr>
        <p:spPr>
          <a:xfrm>
            <a:off x="403225" y="1644030"/>
            <a:ext cx="8642350" cy="32400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84B818"/>
              </a:buClr>
              <a:buFont typeface="Arial" panose="020B0604020202020204" pitchFamily="34" charset="0"/>
              <a:buChar char="•"/>
              <a:defRPr sz="2400" kern="1200">
                <a:solidFill>
                  <a:srgbClr val="5656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pPr marL="0" indent="0" algn="r">
              <a:buFont typeface="Arial" panose="020B0604020202020204" pitchFamily="34" charset="0"/>
              <a:buNone/>
            </a:pPr>
            <a:r>
              <a:rPr lang="sv-SE" sz="1200" dirty="0"/>
              <a:t>Döring &amp; Bortz (2016)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850132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3402-6E1A-447B-A6B1-3D553FCF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der heutigen Sitzung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70FF5-5284-4B2C-9F6B-C076FA0221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800" dirty="0"/>
              <a:t>Lernziele: Sie können:</a:t>
            </a:r>
            <a:endParaRPr lang="de-DE" sz="2000" dirty="0"/>
          </a:p>
          <a:p>
            <a:pPr lvl="1"/>
            <a:r>
              <a:rPr lang="de-DE" sz="2000" dirty="0"/>
              <a:t>Zitieren</a:t>
            </a:r>
          </a:p>
          <a:p>
            <a:pPr lvl="2"/>
            <a:r>
              <a:rPr lang="de-DE" sz="1600" dirty="0"/>
              <a:t>unterschiedliche Zitationsschemata voneinander unterscheiden</a:t>
            </a:r>
          </a:p>
          <a:p>
            <a:pPr lvl="2"/>
            <a:r>
              <a:rPr lang="de-DE" sz="1600" dirty="0"/>
              <a:t>richtig Zitieren</a:t>
            </a:r>
          </a:p>
          <a:p>
            <a:pPr lvl="2"/>
            <a:r>
              <a:rPr lang="de-DE" sz="1600" dirty="0"/>
              <a:t>Literatur in ein Literaturverwaltungsprogramm einpflegen</a:t>
            </a:r>
          </a:p>
          <a:p>
            <a:pPr lvl="1"/>
            <a:r>
              <a:rPr lang="de-DE" sz="2000" dirty="0"/>
              <a:t>Forschungsstand darstellen und Forschungsfragen ableiten</a:t>
            </a:r>
          </a:p>
          <a:p>
            <a:pPr lvl="2"/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787210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37077-DE75-4E1A-9675-9E8C39ED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Arbeitsauftrag letzte Woche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B9131-451A-4C09-ABBC-166016A890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23875" lvl="1" indent="-342900">
              <a:buFont typeface="+mj-lt"/>
              <a:buAutoNum type="arabicPeriod"/>
            </a:pPr>
            <a:r>
              <a:rPr lang="de-DE" sz="1600" dirty="0">
                <a:latin typeface="+mj-lt"/>
              </a:rPr>
              <a:t>Suchen Sie nach einem </a:t>
            </a:r>
            <a:r>
              <a:rPr lang="de-DE" sz="1600" b="1" dirty="0">
                <a:latin typeface="+mj-lt"/>
              </a:rPr>
              <a:t>Buch + Zeitschriftenartikel + Übersichtsartikel</a:t>
            </a:r>
            <a:r>
              <a:rPr lang="de-DE" sz="1600" dirty="0">
                <a:latin typeface="+mj-lt"/>
              </a:rPr>
              <a:t> zu ihrem Forschungsproblem</a:t>
            </a:r>
          </a:p>
          <a:p>
            <a:pPr marL="523875" lvl="1" indent="-342900">
              <a:buFont typeface="+mj-lt"/>
              <a:buAutoNum type="arabicPeriod"/>
            </a:pPr>
            <a:r>
              <a:rPr lang="de-DE" sz="1600" dirty="0"/>
              <a:t>Schauen Sie sich die Online-Tutorials der Literaturverwaltungsprogramme </a:t>
            </a:r>
            <a:r>
              <a:rPr lang="de-DE" sz="1600" dirty="0" err="1"/>
              <a:t>Citavi</a:t>
            </a:r>
            <a:r>
              <a:rPr lang="de-DE" sz="1600" dirty="0"/>
              <a:t> und </a:t>
            </a:r>
            <a:r>
              <a:rPr lang="de-DE" sz="1600" dirty="0" err="1"/>
              <a:t>Zotero</a:t>
            </a:r>
            <a:r>
              <a:rPr lang="de-DE" sz="1600" dirty="0"/>
              <a:t> / </a:t>
            </a:r>
            <a:r>
              <a:rPr lang="de-DE" sz="1600" dirty="0" err="1"/>
              <a:t>ZoteroBib</a:t>
            </a:r>
            <a:r>
              <a:rPr lang="de-DE" sz="1600" dirty="0"/>
              <a:t> an:</a:t>
            </a:r>
          </a:p>
          <a:p>
            <a:pPr marL="923925" lvl="2" indent="-342900">
              <a:buFont typeface="+mj-lt"/>
              <a:buAutoNum type="arabicPeriod"/>
            </a:pPr>
            <a:r>
              <a:rPr lang="de-DE" sz="1200" dirty="0">
                <a:latin typeface="+mj-lt"/>
                <a:hlinkClick r:id="rId2"/>
              </a:rPr>
              <a:t>https://www.ub.tu-dortmund.de/literatursuche/citavi.html </a:t>
            </a:r>
            <a:r>
              <a:rPr lang="de-DE" sz="1200" dirty="0"/>
              <a:t>oder </a:t>
            </a:r>
            <a:r>
              <a:rPr lang="de-DE" sz="1200" dirty="0">
                <a:latin typeface="+mj-lt"/>
                <a:hlinkClick r:id="rId2"/>
              </a:rPr>
              <a:t>https://www.youtube.com/watch?v=Xu-xPwUBWGU&amp;list=PLZt0KjrejkY1ik9cr31hZW6ctsd3eoYSX</a:t>
            </a:r>
          </a:p>
          <a:p>
            <a:pPr marL="923925" lvl="2" indent="-342900">
              <a:buFont typeface="+mj-lt"/>
              <a:buAutoNum type="arabicPeriod"/>
            </a:pPr>
            <a:r>
              <a:rPr lang="de-DE" sz="1200" dirty="0">
                <a:latin typeface="+mj-lt"/>
                <a:hlinkClick r:id="rId3"/>
              </a:rPr>
              <a:t>https://www.youtube.com/watch?v=PqQp_oUUY5w </a:t>
            </a:r>
            <a:endParaRPr lang="de-DE" sz="1200" dirty="0">
              <a:latin typeface="+mj-lt"/>
            </a:endParaRPr>
          </a:p>
          <a:p>
            <a:pPr marL="523875" lvl="1" indent="-342900">
              <a:buFont typeface="+mj-lt"/>
              <a:buAutoNum type="arabicPeriod"/>
            </a:pPr>
            <a:r>
              <a:rPr lang="de-DE" sz="1600" dirty="0"/>
              <a:t>Entscheiden Sie sich für ein Programm und installieren Sie dieses auf ihrem Laptop</a:t>
            </a:r>
          </a:p>
          <a:p>
            <a:pPr marL="180975" lvl="1" indent="0">
              <a:buNone/>
            </a:pPr>
            <a:r>
              <a:rPr lang="de-DE" sz="1600" i="1" dirty="0"/>
              <a:t>Ich persönlich arbeite mit </a:t>
            </a:r>
            <a:r>
              <a:rPr lang="de-DE" sz="1600" i="1" dirty="0" err="1"/>
              <a:t>Zotero</a:t>
            </a:r>
            <a:r>
              <a:rPr lang="de-DE" sz="1600" i="1" dirty="0"/>
              <a:t> und kann dazu am besten Hilfestellung geben, es gibt aber online viele Informationsmaterialien und Hilfestellungen</a:t>
            </a:r>
          </a:p>
        </p:txBody>
      </p:sp>
    </p:spTree>
    <p:extLst>
      <p:ext uri="{BB962C8B-B14F-4D97-AF65-F5344CB8AC3E}">
        <p14:creationId xmlns:p14="http://schemas.microsoft.com/office/powerpoint/2010/main" val="2015919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1A666-E765-4EB8-9CCC-1306F985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Arbeitsauftrag bis nächste Woche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AB71A-ED12-468B-8BB7-FA83F8B098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800" b="1" dirty="0"/>
              <a:t>Lesen</a:t>
            </a:r>
            <a:r>
              <a:rPr lang="de-DE" sz="1800" dirty="0"/>
              <a:t> Sie (z.B. mit dem SQ3R Methode) einen Primärtext (z.B. aus ihrer Datenbank) und laden Sie bis zur nächsten Sitzung ihre </a:t>
            </a:r>
            <a:r>
              <a:rPr lang="de-DE" sz="1800" b="1" dirty="0"/>
              <a:t>Stichpunkte</a:t>
            </a:r>
            <a:r>
              <a:rPr lang="de-DE" sz="1800" dirty="0"/>
              <a:t> in eigenen Worten* auf </a:t>
            </a:r>
            <a:r>
              <a:rPr lang="de-DE" sz="1800" dirty="0" err="1"/>
              <a:t>Moodle</a:t>
            </a:r>
            <a:r>
              <a:rPr lang="de-DE" sz="1800" dirty="0"/>
              <a:t> hoch (max. ½ DIN A4). </a:t>
            </a:r>
            <a:r>
              <a:rPr lang="de-DE" sz="1800" b="1" dirty="0"/>
              <a:t>Zitiere</a:t>
            </a:r>
            <a:r>
              <a:rPr lang="de-DE" sz="1800" dirty="0"/>
              <a:t> den gewählten Primärtext und fügen sie einen „</a:t>
            </a:r>
            <a:r>
              <a:rPr lang="de-DE" sz="1800" b="1" dirty="0"/>
              <a:t>Literaturverzeichnis</a:t>
            </a:r>
            <a:r>
              <a:rPr lang="de-DE" sz="1800" dirty="0"/>
              <a:t>“ hinzu (bestehend aus ihrem Buch + Zeitschriftenartikel + Übersichtsartikel) . </a:t>
            </a:r>
          </a:p>
          <a:p>
            <a:pPr marL="457200" indent="-457200">
              <a:buFont typeface="+mj-lt"/>
              <a:buAutoNum type="arabicPeriod"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* Forschungsthema, Forschungsstand, Fragestellung / Hypothesen, Design (+ </a:t>
            </a:r>
            <a:r>
              <a:rPr lang="de-DE" sz="1800" dirty="0" err="1"/>
              <a:t>evt</a:t>
            </a:r>
            <a:r>
              <a:rPr lang="de-DE" sz="1800" dirty="0"/>
              <a:t>. Stichprobe, Analyse, Ergebnisse, Schlussfolgerung)</a:t>
            </a:r>
          </a:p>
        </p:txBody>
      </p:sp>
    </p:spTree>
    <p:extLst>
      <p:ext uri="{BB962C8B-B14F-4D97-AF65-F5344CB8AC3E}">
        <p14:creationId xmlns:p14="http://schemas.microsoft.com/office/powerpoint/2010/main" val="2389641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CDD0-2864-4209-8D62-CEB319108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Werkstatt: Literaturverwaltungsprogramme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763C6-6ABE-44AD-B099-FCE9779F31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Pflegen Sie die von Ihnen gesammelte Literatur in ihr Literaturverwaltungsprogramm ein</a:t>
            </a:r>
          </a:p>
          <a:p>
            <a:r>
              <a:rPr lang="de-DE" dirty="0"/>
              <a:t>Gibt es Bedarf an einer kurzen Vorführung?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2825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2A362-0770-4558-B388-52690C30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Werkstatt: Zitieren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F3AAB-0B55-4C22-B421-1F9B6054E2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de-DE" dirty="0"/>
              <a:t>Lesen Sie den erste Absatz des Journal-Artikels von </a:t>
            </a:r>
            <a:r>
              <a:rPr lang="de-DE" dirty="0" err="1"/>
              <a:t>Praetorius</a:t>
            </a:r>
            <a:r>
              <a:rPr lang="de-DE" dirty="0"/>
              <a:t> und Kollegen (2014), versuchen Sie, die 3 </a:t>
            </a:r>
            <a:r>
              <a:rPr lang="de-DE" sz="2400" dirty="0"/>
              <a:t>Varianten </a:t>
            </a:r>
            <a:r>
              <a:rPr lang="de-DE" dirty="0"/>
              <a:t>des Zitierens zu erkennen.</a:t>
            </a:r>
          </a:p>
          <a:p>
            <a:pPr marL="0" lvl="0" indent="0">
              <a:buNone/>
            </a:pPr>
            <a:endParaRPr lang="de-DE" dirty="0">
              <a:hlinkClick r:id="rId2"/>
            </a:endParaRPr>
          </a:p>
          <a:p>
            <a:r>
              <a:rPr lang="de-DE" dirty="0">
                <a:hlinkClick r:id="rId2"/>
              </a:rPr>
              <a:t>https://doi.org/10.1016/j.learninstruc.2013.12.002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7095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5242C-0B98-4C9F-A126-C001D3DB0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Werkstatt: Zitieren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2D01A-7CEB-4357-8EC7-0F8C9C0420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b="1" dirty="0"/>
              <a:t>Variante 1: Am Ende einer zu belegenden Aussage (Name und Erscheinungsjahr in Klammern)</a:t>
            </a:r>
          </a:p>
          <a:p>
            <a:pPr lvl="1"/>
            <a:r>
              <a:rPr lang="de-DE" sz="1600" dirty="0"/>
              <a:t>Es wurde bestätigt, dass die inhaltsabhängige Dimension von Unterrichtsqualität „kognitive Aktivierung“ stark über Klassen hinweg variiert (</a:t>
            </a:r>
            <a:r>
              <a:rPr lang="de-DE" sz="1600" dirty="0" err="1"/>
              <a:t>Praetorius</a:t>
            </a:r>
            <a:r>
              <a:rPr lang="de-DE" sz="1600" dirty="0"/>
              <a:t> et al., 2014).</a:t>
            </a:r>
          </a:p>
          <a:p>
            <a:r>
              <a:rPr lang="de-DE" sz="1600" b="1" dirty="0"/>
              <a:t>Variante 2: Nennung des Namens im Text (Erscheinungsjahr in Klammern) </a:t>
            </a:r>
          </a:p>
          <a:p>
            <a:pPr lvl="1"/>
            <a:r>
              <a:rPr lang="de-DE" sz="1600" dirty="0" err="1"/>
              <a:t>Praetorius</a:t>
            </a:r>
            <a:r>
              <a:rPr lang="de-DE" sz="1600" dirty="0"/>
              <a:t> et al. (2014) konnten bestätigten, dass die inhaltsabhängige Dimension von Unterrichtsqualität „kognitive Aktivierung“ stark über Klassen hinweg variiert.</a:t>
            </a:r>
          </a:p>
          <a:p>
            <a:r>
              <a:rPr lang="de-DE" sz="1600" b="1" dirty="0"/>
              <a:t>Variante 3: Autorenname und Erscheinungsjahr werden beide in den Text integriert. </a:t>
            </a:r>
          </a:p>
          <a:p>
            <a:pPr lvl="1"/>
            <a:r>
              <a:rPr lang="de-DE" sz="1600" dirty="0"/>
              <a:t>In der 2014 veröffentlichten Studie schreiben </a:t>
            </a:r>
            <a:r>
              <a:rPr lang="de-DE" sz="1600" dirty="0" err="1"/>
              <a:t>Praetorius</a:t>
            </a:r>
            <a:r>
              <a:rPr lang="de-DE" sz="1600" dirty="0"/>
              <a:t> et al., dass die inhaltsabhängige Dimension von Unterrichtsqualität „kognitive Aktivierung“ stark über Klassen hinweg variiert.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25825373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foli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877</Words>
  <Application>Microsoft Office PowerPoint</Application>
  <PresentationFormat>On-screen Show (16:9)</PresentationFormat>
  <Paragraphs>101</Paragraphs>
  <Slides>15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Akkurat</vt:lpstr>
      <vt:lpstr>Arial</vt:lpstr>
      <vt:lpstr>Calibri</vt:lpstr>
      <vt:lpstr>Masterfolie</vt:lpstr>
      <vt:lpstr>PowerPoint Presentation</vt:lpstr>
      <vt:lpstr>PowerPoint Presentation</vt:lpstr>
      <vt:lpstr>PowerPoint Presentation</vt:lpstr>
      <vt:lpstr>Ziele der heutigen Sitzung</vt:lpstr>
      <vt:lpstr>Arbeitsauftrag letzte Woche</vt:lpstr>
      <vt:lpstr>Arbeitsauftrag bis nächste Woche</vt:lpstr>
      <vt:lpstr>Werkstatt: Literaturverwaltungsprogramme</vt:lpstr>
      <vt:lpstr>Werkstatt: Zitieren </vt:lpstr>
      <vt:lpstr>Werkstatt: Zitieren </vt:lpstr>
      <vt:lpstr>Zitate</vt:lpstr>
      <vt:lpstr>Faustregeln</vt:lpstr>
      <vt:lpstr>Beispiele</vt:lpstr>
      <vt:lpstr>Forschungsstand</vt:lpstr>
      <vt:lpstr>Untersuchungs design</vt:lpstr>
      <vt:lpstr>Untersuchungs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Schäfer, Sabine</dc:creator>
  <cp:lastModifiedBy>Job Schepens</cp:lastModifiedBy>
  <cp:revision>149</cp:revision>
  <dcterms:created xsi:type="dcterms:W3CDTF">2017-06-13T08:51:48Z</dcterms:created>
  <dcterms:modified xsi:type="dcterms:W3CDTF">2021-05-11T20:34:31Z</dcterms:modified>
</cp:coreProperties>
</file>