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6"/>
  </p:notesMasterIdLst>
  <p:sldIdLst>
    <p:sldId id="257" r:id="rId2"/>
    <p:sldId id="273" r:id="rId3"/>
    <p:sldId id="294" r:id="rId4"/>
    <p:sldId id="296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85" r:id="rId20"/>
    <p:sldId id="314" r:id="rId21"/>
    <p:sldId id="297" r:id="rId22"/>
    <p:sldId id="298" r:id="rId23"/>
    <p:sldId id="299" r:id="rId24"/>
    <p:sldId id="295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73"/>
            <p14:sldId id="294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85"/>
            <p14:sldId id="314"/>
            <p14:sldId id="297"/>
            <p14:sldId id="298"/>
            <p14:sldId id="299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72118" autoAdjust="0"/>
  </p:normalViewPr>
  <p:slideViewPr>
    <p:cSldViewPr showGuides="1">
      <p:cViewPr varScale="1">
        <p:scale>
          <a:sx n="151" d="100"/>
          <a:sy n="151" d="100"/>
        </p:scale>
        <p:origin x="191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Charak</a:t>
            </a:r>
            <a:r>
              <a:rPr lang="de-DE" dirty="0"/>
              <a:t>-</a:t>
            </a:r>
          </a:p>
          <a:p>
            <a:r>
              <a:rPr lang="de-DE" dirty="0" err="1"/>
              <a:t>terisieren</a:t>
            </a:r>
            <a:r>
              <a:rPr lang="de-DE" dirty="0"/>
              <a:t> Sie zudem die Forschungshypothesen</a:t>
            </a:r>
          </a:p>
          <a:p>
            <a:r>
              <a:rPr lang="de-DE" dirty="0"/>
              <a:t>genauer im Hinblick auf den Hypothesentyp bzw.</a:t>
            </a:r>
          </a:p>
          <a:p>
            <a:r>
              <a:rPr lang="de-DE" dirty="0"/>
              <a:t>die Art, Richtung und Stärke der postulierten </a:t>
            </a:r>
            <a:r>
              <a:rPr lang="de-DE" dirty="0" err="1"/>
              <a:t>Ef</a:t>
            </a:r>
            <a:r>
              <a:rPr lang="de-DE" dirty="0"/>
              <a:t>-</a:t>
            </a:r>
          </a:p>
          <a:p>
            <a:r>
              <a:rPr lang="de-DE" dirty="0" err="1"/>
              <a:t>fekte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4/1010-0652/a000275" TargetMode="External"/><Relationship Id="rId2" Type="http://schemas.openxmlformats.org/officeDocument/2006/relationships/hyperlink" Target="https://doi.org/10.1024/1010-0652/a0002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cognition.2019.10405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6. Sitzung: Hermeneutik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19.05.21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A519-09F7-42D8-9161-90DD74B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7E6F-CF94-4176-9EC6-5058061A4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3: Quellenkritik</a:t>
            </a:r>
          </a:p>
          <a:p>
            <a:pPr marL="0" indent="0">
              <a:buNone/>
            </a:pPr>
            <a:r>
              <a:rPr lang="de-DE" sz="1400" dirty="0"/>
              <a:t>• Texte können aus verschiedenen (unterschiedlich glaubwürdigen) Quellen stammen (Originale, Fälschungen,</a:t>
            </a:r>
          </a:p>
          <a:p>
            <a:pPr marL="0" indent="0">
              <a:buNone/>
            </a:pPr>
            <a:r>
              <a:rPr lang="de-DE" sz="1400" dirty="0"/>
              <a:t>anonyme Schriften)</a:t>
            </a:r>
          </a:p>
          <a:p>
            <a:pPr marL="0" indent="0">
              <a:buNone/>
            </a:pPr>
            <a:r>
              <a:rPr lang="de-DE" sz="1400" dirty="0"/>
              <a:t>• Texte können in unterschiedlichen Versionen vorliegen (handschriftliche Originale, Transkripte, gekürzte Fassungen)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Echtheit, Vollständigkeit und Version ist bei der Analyse zu überprüfen</a:t>
            </a:r>
          </a:p>
          <a:p>
            <a:pPr marL="0" indent="0">
              <a:buNone/>
            </a:pPr>
            <a:r>
              <a:rPr lang="de-DE" sz="1400" dirty="0"/>
              <a:t>‣ Quelle des Textes muss angegeben werden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3929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0AAA-DAF2-438B-AD50-EE7F5AA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12E6-EECE-41A5-8E9B-5A6218641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4: Semantische Analyse</a:t>
            </a:r>
          </a:p>
          <a:p>
            <a:pPr marL="0" indent="0">
              <a:buNone/>
            </a:pPr>
            <a:r>
              <a:rPr lang="de-DE" sz="1400" dirty="0"/>
              <a:t>• Analyse von </a:t>
            </a:r>
            <a:r>
              <a:rPr lang="de-DE" sz="1400" b="1" dirty="0"/>
              <a:t>Wortbedeutungen</a:t>
            </a:r>
            <a:r>
              <a:rPr lang="de-DE" sz="1400" dirty="0"/>
              <a:t> ist für die Textanalyse unverzichtbar</a:t>
            </a:r>
          </a:p>
          <a:p>
            <a:pPr marL="0" indent="0">
              <a:buNone/>
            </a:pPr>
            <a:r>
              <a:rPr lang="de-DE" sz="1400" dirty="0"/>
              <a:t>• Wortbedeutungen können sich im historischen Verlauf ändern, sind regional bedingt oder werden als Fachtermini verwendet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Textanalyse erfordert die Rekonstruktion von Wortbedeutungen (im Sinne des Autors!)</a:t>
            </a:r>
          </a:p>
          <a:p>
            <a:pPr marL="0" indent="0">
              <a:buNone/>
            </a:pPr>
            <a:r>
              <a:rPr lang="de-DE" sz="1400" dirty="0"/>
              <a:t>	‣ historisch: in historischen Wörterbüchern</a:t>
            </a:r>
          </a:p>
          <a:p>
            <a:pPr marL="0" indent="0">
              <a:buNone/>
            </a:pPr>
            <a:r>
              <a:rPr lang="de-DE" sz="1400" dirty="0"/>
              <a:t>	‣ Fachtermini: in Fachlexika, in Definitionen des Autors</a:t>
            </a:r>
          </a:p>
          <a:p>
            <a:pPr marL="0" indent="0">
              <a:buNone/>
            </a:pPr>
            <a:r>
              <a:rPr lang="de-DE" sz="1400" dirty="0"/>
              <a:t>‣ keine naive Gleichsetzung mit heutigem Sprachgebrauch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870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81E1-5131-4EAD-B214-51B4079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6C8A-08EE-48DA-909C-3E00AA1C2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5: Diskurskontext</a:t>
            </a:r>
          </a:p>
          <a:p>
            <a:pPr marL="0" indent="0">
              <a:buNone/>
            </a:pPr>
            <a:r>
              <a:rPr lang="de-DE" sz="1400" dirty="0"/>
              <a:t>• Pädagogische Texte sind oftmals Reaktionen auf pädagogische Praktiken, Theorien, Vorschläge, Diskussionen, etc.</a:t>
            </a:r>
          </a:p>
          <a:p>
            <a:pPr marL="0" indent="0">
              <a:buNone/>
            </a:pPr>
            <a:r>
              <a:rPr lang="de-DE" sz="1400" dirty="0"/>
              <a:t>• Sie folgen nicht ausschließlich einem reinen Erkenntnisinteresse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Anlässe, aus welchen heraus ein Text geschrieben wurde, müssen ermittelt werden, nur so lässt sich ein Text sinnvoll interpretieren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6806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7ACC-B336-4B85-BA27-4D45C7AF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B14C-C2E4-4144-BFAD-53576FB2F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6: zusätzliche Quellen</a:t>
            </a:r>
          </a:p>
          <a:p>
            <a:pPr marL="0" indent="0">
              <a:buNone/>
            </a:pPr>
            <a:r>
              <a:rPr lang="de-DE" sz="1400" dirty="0"/>
              <a:t>• Interpretation von Texten erfordert oft Wissen über Zusammenhänge, die über den Text hinausgehen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Zur Interpretation eines Textes sollen Wissensquellen außerhalb des Textes hinzugezogen werden</a:t>
            </a:r>
          </a:p>
          <a:p>
            <a:pPr marL="0" indent="0">
              <a:buNone/>
            </a:pPr>
            <a:r>
              <a:rPr lang="de-DE" sz="1400" dirty="0"/>
              <a:t>‣ Wissen kann auch aus dem Text heraus gewonnen werden (textimmanente Informationen)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8105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9F6-3761-443C-9FD7-14EDB8E5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9695-C7F7-40D7-BEDD-2D1848A6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7: Syntax</a:t>
            </a:r>
          </a:p>
          <a:p>
            <a:pPr marL="0" indent="0">
              <a:buNone/>
            </a:pPr>
            <a:r>
              <a:rPr lang="de-DE" sz="1400" dirty="0"/>
              <a:t>• Aussage eines Textes wird durch die Struktur der Sätze bestimmt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Textanalyse muss syntaktische Mittel berücksichtigen, um die Argumentationszusammenhänge eines Textes verstehen zu können</a:t>
            </a:r>
          </a:p>
          <a:p>
            <a:pPr marL="0" indent="0">
              <a:buNone/>
            </a:pPr>
            <a:r>
              <a:rPr lang="de-DE" sz="1400" dirty="0"/>
              <a:t>‣ z. B. Signalwörter: „aber“ - deutet auf Gegenposition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0342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6446-2A62-4CC6-B055-B66F1403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743F-F436-4C29-B19F-F92A86613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8: Gedankliche Gliederung</a:t>
            </a:r>
          </a:p>
          <a:p>
            <a:pPr marL="0" indent="0">
              <a:buNone/>
            </a:pPr>
            <a:r>
              <a:rPr lang="de-DE" sz="1400" dirty="0"/>
              <a:t>• Texte enthalten Abschnitte unterschiedlicher Funktionen (Einleitung, Beschreibung des Problems, Beispiele, Argumentation, Widerlegung, ...)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Textanalyse muss die gedankliche Gliederung eines Textes (und die Funktionen der jeweiligen Abschnitte) rekonstruieren</a:t>
            </a:r>
          </a:p>
          <a:p>
            <a:pPr marL="0" indent="0">
              <a:buNone/>
            </a:pPr>
            <a:r>
              <a:rPr lang="de-DE" sz="1400" dirty="0"/>
              <a:t>‣ Welche </a:t>
            </a:r>
            <a:r>
              <a:rPr lang="de-DE" sz="1400" b="1" dirty="0"/>
              <a:t>Funktion</a:t>
            </a:r>
            <a:r>
              <a:rPr lang="de-DE" sz="1400" dirty="0"/>
              <a:t> nehmen Abschnitte ein? (Hauptthese, Begründung, Erläuterung, Beispiel, Nebengedanke, Exkurs, ...)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416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86BD-3F83-4B4E-BA57-C5514152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32D48-8E23-4962-8ED3-ECE18ADB76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9: Widerspruchsfreiheit</a:t>
            </a:r>
          </a:p>
          <a:p>
            <a:pPr marL="0" indent="0">
              <a:buNone/>
            </a:pPr>
            <a:r>
              <a:rPr lang="de-DE" sz="1400" dirty="0"/>
              <a:t>• Der zu analysierende Text versucht meist, die Rezipienten von etwas zu überzeugen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Textanalyse muss die Argumentation des Textes auf ihre logische Stringenz (roter Faden) und innere Widerspruchsfreiheit überprüfen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Begründungen, Folgerungen und Herleitungen des Autors müssen nachvollzogen und kritisch betrachtet werden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8459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1F32-5C71-441E-A1ED-1C927BE1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4C7AE-E69A-46C2-8621-A9AAD995D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10: Hermeneutischer Zirkel / Spirale</a:t>
            </a:r>
          </a:p>
          <a:p>
            <a:pPr marL="0" indent="0">
              <a:buNone/>
            </a:pPr>
            <a:r>
              <a:rPr lang="de-DE" sz="1400" dirty="0"/>
              <a:t>• Interpretation eines Textes führt zu neuen Einzeleinsichten, diese helfen dabei, den gesamten Text besser zu verstehen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Das Vorverständnis eines Textes wird bei der Analyse beständig erweitert und wirkt sich auf die weitere Analyse aus</a:t>
            </a:r>
          </a:p>
          <a:p>
            <a:pPr marL="0" indent="0">
              <a:buNone/>
            </a:pPr>
            <a:endParaRPr lang="de-D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0D8B1-15BB-4038-B63D-631BE40C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232461"/>
            <a:ext cx="3188797" cy="17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9F9-BCDD-4FD9-B54D-B516D371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F690D-B1B6-4295-8E6E-29674714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11: Ideologiekritik</a:t>
            </a:r>
          </a:p>
          <a:p>
            <a:pPr marL="0" indent="0">
              <a:buNone/>
            </a:pPr>
            <a:r>
              <a:rPr lang="de-DE" sz="1400" dirty="0"/>
              <a:t>• Aussagen in Texten sind oft (auch unbewusst) durch die gesellschaftliche Position des Autors und seine Interessen bestimmt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Textanalyse sollte die Aussagen eines Textes auf ihren ideologischen Hintergrund überprüfen (argumentiert der Autor dem „Zeitgeist“ entsprechend?)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Wirkung und Aufnahme eines Textes kann ebenfalls ideologisch bestimmt sein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880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36AB-9658-4705-8346-7647E0A1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9785-4202-44F5-A764-580435419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D1225-877C-4048-9097-82A9AE950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216" b="54599"/>
          <a:stretch/>
        </p:blipFill>
        <p:spPr>
          <a:xfrm>
            <a:off x="-4596" y="843558"/>
            <a:ext cx="4893857" cy="4176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33DC7-E642-4CDC-A4CC-11E95171F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23"/>
          <a:stretch/>
        </p:blipFill>
        <p:spPr>
          <a:xfrm>
            <a:off x="4916655" y="843558"/>
            <a:ext cx="4191849" cy="42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B202-E5B5-40AC-A2F9-DBAE562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9800-A7D7-4E47-A78D-ECA31AC93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5617319" cy="3240087"/>
          </a:xfrm>
        </p:spPr>
        <p:txBody>
          <a:bodyPr/>
          <a:lstStyle/>
          <a:p>
            <a:pPr lvl="1"/>
            <a:r>
              <a:rPr lang="de-DE" sz="2000" dirty="0"/>
              <a:t>Zitieren</a:t>
            </a:r>
          </a:p>
          <a:p>
            <a:pPr lvl="2"/>
            <a:r>
              <a:rPr lang="de-DE" sz="1600" dirty="0"/>
              <a:t>unterschiedliche Zitationsschemata voneinander unterscheiden</a:t>
            </a:r>
          </a:p>
          <a:p>
            <a:pPr lvl="2"/>
            <a:r>
              <a:rPr lang="de-DE" sz="1600" dirty="0"/>
              <a:t>richtig Zitieren</a:t>
            </a:r>
          </a:p>
          <a:p>
            <a:pPr lvl="2"/>
            <a:r>
              <a:rPr lang="de-DE" sz="1600" dirty="0"/>
              <a:t>Literatur in ein Literaturverwaltungsprogramm einpflegen</a:t>
            </a:r>
          </a:p>
          <a:p>
            <a:pPr lvl="1"/>
            <a:r>
              <a:rPr lang="de-DE" sz="2000" dirty="0"/>
              <a:t>Forschungsstand darstellen und Forschungsfragen ableiten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EE89B9-2F2D-4F19-8396-6BA95CE196C1}"/>
              </a:ext>
            </a:extLst>
          </p:cNvPr>
          <p:cNvGrpSpPr/>
          <p:nvPr/>
        </p:nvGrpSpPr>
        <p:grpSpPr>
          <a:xfrm>
            <a:off x="7092280" y="2067694"/>
            <a:ext cx="1670538" cy="2825262"/>
            <a:chOff x="6318739" y="3341075"/>
            <a:chExt cx="1670538" cy="28252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A408D8-A280-4BA9-9BDB-A21C256E1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41" t="44444" b="19146"/>
            <a:stretch/>
          </p:blipFill>
          <p:spPr>
            <a:xfrm>
              <a:off x="6318739" y="3669322"/>
              <a:ext cx="1670538" cy="249701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C6105C-1939-43D0-8A68-7E5BA3CA42A7}"/>
                </a:ext>
              </a:extLst>
            </p:cNvPr>
            <p:cNvSpPr/>
            <p:nvPr/>
          </p:nvSpPr>
          <p:spPr>
            <a:xfrm>
              <a:off x="6819900" y="3341075"/>
              <a:ext cx="668215" cy="65649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5" name="Oval Callout 6">
            <a:extLst>
              <a:ext uri="{FF2B5EF4-FFF2-40B4-BE49-F238E27FC236}">
                <a16:creationId xmlns:a16="http://schemas.microsoft.com/office/drawing/2014/main" id="{2FCC6F93-2E06-48EE-92C0-273EC82A36A8}"/>
              </a:ext>
            </a:extLst>
          </p:cNvPr>
          <p:cNvSpPr/>
          <p:nvPr/>
        </p:nvSpPr>
        <p:spPr>
          <a:xfrm>
            <a:off x="3162939" y="200823"/>
            <a:ext cx="4665784" cy="1702748"/>
          </a:xfrm>
          <a:prstGeom prst="wedgeEllipseCallout">
            <a:avLst>
              <a:gd name="adj1" fmla="val 45750"/>
              <a:gd name="adj2" fmla="val 487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47EACA7-C8CA-47E5-A048-04C9316A6131}"/>
              </a:ext>
            </a:extLst>
          </p:cNvPr>
          <p:cNvSpPr>
            <a:spLocks noGrp="1"/>
          </p:cNvSpPr>
          <p:nvPr/>
        </p:nvSpPr>
        <p:spPr bwMode="auto">
          <a:xfrm>
            <a:off x="3393554" y="795575"/>
            <a:ext cx="42045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de-DE" dirty="0"/>
              <a:t>Gibt es offene Fragen von letzter Woche?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C044A6-380F-45B8-ADC0-833273281822}"/>
              </a:ext>
            </a:extLst>
          </p:cNvPr>
          <p:cNvSpPr>
            <a:spLocks noGrp="1"/>
          </p:cNvSpPr>
          <p:nvPr/>
        </p:nvSpPr>
        <p:spPr>
          <a:xfrm>
            <a:off x="611560" y="2199452"/>
            <a:ext cx="4733879" cy="1239647"/>
          </a:xfrm>
          <a:prstGeom prst="rect">
            <a:avLst/>
          </a:prstGeom>
        </p:spPr>
        <p:txBody>
          <a:bodyPr lIns="0" tIns="0" rIns="0" bIns="0"/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19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54292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714375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8953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0796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5368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29940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451225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708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7251-A204-4D68-8C5B-302C0F9C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5D71-B2C8-4807-9815-0AD628B07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Literatur</a:t>
            </a:r>
          </a:p>
          <a:p>
            <a:pPr marL="0" indent="0">
              <a:buNone/>
            </a:pPr>
            <a:r>
              <a:rPr lang="de-DE" sz="1400" dirty="0"/>
              <a:t>• Kruse, Otto (2004): Keine Angst vor dem leeren Blatt. Ohne Schreibblockaden durchs Studium. 10. Auflage. Frankfurt/New York: Campus.</a:t>
            </a:r>
          </a:p>
          <a:p>
            <a:pPr marL="0" indent="0">
              <a:buNone/>
            </a:pPr>
            <a:r>
              <a:rPr lang="de-DE" sz="1400" dirty="0"/>
              <a:t>• Rittelmeyer, Christian/</a:t>
            </a:r>
            <a:r>
              <a:rPr lang="de-DE" sz="1400" dirty="0" err="1"/>
              <a:t>Parmentier</a:t>
            </a:r>
            <a:r>
              <a:rPr lang="de-DE" sz="1400" dirty="0"/>
              <a:t>, Michael (2001): Einführung in die pädagogische Hermeneutik. Mit einem Beitrag von Wolfgang Klafki. Darmstadt: WBG.</a:t>
            </a:r>
          </a:p>
          <a:p>
            <a:pPr marL="0" indent="0">
              <a:buNone/>
            </a:pPr>
            <a:r>
              <a:rPr lang="de-DE" sz="1400" dirty="0"/>
              <a:t>• </a:t>
            </a:r>
            <a:r>
              <a:rPr lang="de-DE" sz="1400" dirty="0" err="1"/>
              <a:t>Stary</a:t>
            </a:r>
            <a:r>
              <a:rPr lang="de-DE" sz="1400" dirty="0"/>
              <a:t>, Joachim/Kretschmer, Horst (1994): Umgang mit wissenschaftlicher Literatur. Eine Arbeitshilfe für das sozial- und geisteswissenschaftliche Studium. Berlin: Cornelsen.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8201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DE6B-8F7F-4C02-93F8-DD7B4C18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5758-F134-470B-A29A-B7B3DCAE0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err="1"/>
              <a:t>Week</a:t>
            </a:r>
            <a:r>
              <a:rPr lang="de-DE" sz="1600" dirty="0"/>
              <a:t> 9, 10, 11</a:t>
            </a:r>
          </a:p>
          <a:p>
            <a:pPr lvl="1"/>
            <a:r>
              <a:rPr lang="de-DE" sz="1800" dirty="0"/>
              <a:t>Textanalyse  1 - Klassiker</a:t>
            </a:r>
          </a:p>
          <a:p>
            <a:r>
              <a:rPr lang="de-DE" sz="1600" dirty="0" err="1"/>
              <a:t>Week</a:t>
            </a:r>
            <a:r>
              <a:rPr lang="de-DE" sz="1600" dirty="0"/>
              <a:t> 12, 13, 14</a:t>
            </a:r>
          </a:p>
          <a:p>
            <a:pPr lvl="1"/>
            <a:r>
              <a:rPr lang="de-DE" sz="1800" dirty="0"/>
              <a:t>Textanalyse 2 - Moderner</a:t>
            </a:r>
          </a:p>
          <a:p>
            <a:r>
              <a:rPr lang="de-DE" sz="1600" dirty="0" err="1"/>
              <a:t>Week</a:t>
            </a:r>
            <a:r>
              <a:rPr lang="de-DE" sz="1600" dirty="0"/>
              <a:t> 15</a:t>
            </a:r>
          </a:p>
          <a:p>
            <a:pPr lvl="1"/>
            <a:r>
              <a:rPr lang="de-DE" sz="1800" dirty="0"/>
              <a:t>Individualtermine</a:t>
            </a:r>
          </a:p>
        </p:txBody>
      </p:sp>
    </p:spTree>
    <p:extLst>
      <p:ext uri="{BB962C8B-B14F-4D97-AF65-F5344CB8AC3E}">
        <p14:creationId xmlns:p14="http://schemas.microsoft.com/office/powerpoint/2010/main" val="133996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83F2-F915-4F4C-A64A-F4F8BB8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Texte - Klassiker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DF6B-2D54-41DA-BB3A-E5D69A2C8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- </a:t>
            </a:r>
            <a:r>
              <a:rPr lang="de-DE" sz="1800" dirty="0" err="1"/>
              <a:t>Brezinka</a:t>
            </a:r>
            <a:r>
              <a:rPr lang="de-DE" sz="1800" dirty="0"/>
              <a:t> (1975) Über den Begriff der Erziehung </a:t>
            </a:r>
          </a:p>
          <a:p>
            <a:pPr marL="0" indent="0">
              <a:buNone/>
            </a:pPr>
            <a:r>
              <a:rPr lang="de-DE" sz="1800" dirty="0"/>
              <a:t>- Durkheim (1984) Erziehung, Moral und Gesellschaft </a:t>
            </a:r>
          </a:p>
          <a:p>
            <a:pPr marL="0" indent="0">
              <a:buNone/>
            </a:pPr>
            <a:r>
              <a:rPr lang="de-DE" sz="1800" dirty="0"/>
              <a:t>- Kant (1803) Vorlesung über Pädagogik (Auszug) </a:t>
            </a:r>
          </a:p>
          <a:p>
            <a:pPr marL="0" indent="0">
              <a:buNone/>
            </a:pPr>
            <a:r>
              <a:rPr lang="de-DE" sz="1800" dirty="0"/>
              <a:t>- Kant (1784) Was ist Aufklärung </a:t>
            </a:r>
          </a:p>
          <a:p>
            <a:pPr marL="0" indent="0">
              <a:buNone/>
            </a:pPr>
            <a:r>
              <a:rPr lang="de-DE" sz="1800" dirty="0"/>
              <a:t>- Rousseau (1762) Emile (Auszug)</a:t>
            </a:r>
          </a:p>
        </p:txBody>
      </p:sp>
    </p:spTree>
    <p:extLst>
      <p:ext uri="{BB962C8B-B14F-4D97-AF65-F5344CB8AC3E}">
        <p14:creationId xmlns:p14="http://schemas.microsoft.com/office/powerpoint/2010/main" val="143910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CE73-A433-4AC2-BC00-AF2F1C90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Texte - Modern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7F84-40C7-42D4-9F0F-72B0AB8CC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Qualitativ</a:t>
            </a:r>
          </a:p>
          <a:p>
            <a:pPr>
              <a:buFontTx/>
              <a:buChar char="-"/>
            </a:pPr>
            <a:r>
              <a:rPr lang="de-DE" sz="1000" dirty="0"/>
              <a:t>Messerschmidt, Astrid (2016): Differenzreflexive Kritik machtkonformer Bildung. In: Müller, Stefan/ Mende, Janne (Hrsg.): Differenz und Identität. Konstellationen einer Kritik. Weinheim/ Basel: </a:t>
            </a:r>
            <a:r>
              <a:rPr lang="de-DE" sz="1000" dirty="0" err="1"/>
              <a:t>Juventa</a:t>
            </a:r>
            <a:r>
              <a:rPr lang="de-DE" sz="1000" dirty="0"/>
              <a:t>, S. 166-180.</a:t>
            </a:r>
          </a:p>
          <a:p>
            <a:pPr>
              <a:buFontTx/>
              <a:buChar char="-"/>
            </a:pPr>
            <a:r>
              <a:rPr lang="de-DE" sz="1000" dirty="0" err="1"/>
              <a:t>Ruhloff</a:t>
            </a:r>
            <a:r>
              <a:rPr lang="de-DE" sz="1000" dirty="0"/>
              <a:t>, Jörg (2009). Gefährdende Momente. Vom Einführen in die Pädagogik. In: </a:t>
            </a:r>
            <a:r>
              <a:rPr lang="de-DE" sz="1000" dirty="0" err="1"/>
              <a:t>Kubac</a:t>
            </a:r>
            <a:r>
              <a:rPr lang="de-DE" sz="1000" dirty="0"/>
              <a:t>, Richard/ Rabl, Christine/ Sattler, Elisabeth (Hrsg.): Weitermachen? Einsätze historischer Erziehungswissenschaft. Würzburg: Königshausen und Neumann, S. 70-77.</a:t>
            </a:r>
          </a:p>
          <a:p>
            <a:pPr marL="0" indent="0">
              <a:buNone/>
            </a:pPr>
            <a:r>
              <a:rPr lang="de-DE" sz="1000" dirty="0"/>
              <a:t>Quantitativ</a:t>
            </a:r>
          </a:p>
          <a:p>
            <a:pPr>
              <a:buFontTx/>
              <a:buChar char="-"/>
            </a:pPr>
            <a:r>
              <a:rPr lang="de-DE" sz="1000" dirty="0"/>
              <a:t>Gebauer, M. M. &amp; </a:t>
            </a:r>
            <a:r>
              <a:rPr lang="de-DE" sz="1000" dirty="0" err="1"/>
              <a:t>McElvany</a:t>
            </a:r>
            <a:r>
              <a:rPr lang="de-DE" sz="1000" dirty="0"/>
              <a:t>, N. (2020). Einstellungen und Motivation bezogen auf kulturell-ethnisch heterogene Schülerinnen- und Schülergruppen und ihre Bedeutung für differenzielle Instruktion im Unterricht. Zeitschrift für Erziehungswissenschaft, (online </a:t>
            </a:r>
            <a:r>
              <a:rPr lang="de-DE" sz="1000" dirty="0" err="1"/>
              <a:t>first</a:t>
            </a:r>
            <a:r>
              <a:rPr lang="de-DE" sz="1000" dirty="0"/>
              <a:t>), 1-24. </a:t>
            </a:r>
            <a:r>
              <a:rPr lang="de-DE" sz="1000" dirty="0" err="1"/>
              <a:t>doi</a:t>
            </a:r>
            <a:r>
              <a:rPr lang="de-DE" sz="1000" dirty="0"/>
              <a:t>: 10.1007/s11618-020-00956-8</a:t>
            </a:r>
          </a:p>
          <a:p>
            <a:pPr>
              <a:buFontTx/>
              <a:buChar char="-"/>
            </a:pPr>
            <a:r>
              <a:rPr lang="de-DE" sz="1000" dirty="0"/>
              <a:t>Schwabe, F., </a:t>
            </a:r>
            <a:r>
              <a:rPr lang="de-DE" sz="1000" dirty="0" err="1"/>
              <a:t>Schlitter</a:t>
            </a:r>
            <a:r>
              <a:rPr lang="de-DE" sz="1000" dirty="0"/>
              <a:t>, T., </a:t>
            </a:r>
            <a:r>
              <a:rPr lang="de-DE" sz="1000" dirty="0" err="1"/>
              <a:t>Igler</a:t>
            </a:r>
            <a:r>
              <a:rPr lang="de-DE" sz="1000" dirty="0"/>
              <a:t>, J., </a:t>
            </a:r>
            <a:r>
              <a:rPr lang="de-DE" sz="1000" dirty="0" err="1"/>
              <a:t>Ohle</a:t>
            </a:r>
            <a:r>
              <a:rPr lang="de-DE" sz="1000" dirty="0"/>
              <a:t>-Peters, A., </a:t>
            </a:r>
            <a:r>
              <a:rPr lang="de-DE" sz="1000" dirty="0" err="1"/>
              <a:t>Teerling</a:t>
            </a:r>
            <a:r>
              <a:rPr lang="de-DE" sz="1000" dirty="0"/>
              <a:t>, A., Köller, O. &amp; </a:t>
            </a:r>
            <a:r>
              <a:rPr lang="de-DE" sz="1000" dirty="0" err="1"/>
              <a:t>McElvany</a:t>
            </a:r>
            <a:r>
              <a:rPr lang="de-DE" sz="1000" dirty="0"/>
              <a:t>, N. (2020). Lesemotivation, Leseselbstkonzept und Leseverhalten am Ende der Grundschulzeit – Wirksamkeit und differenzielle Effekte der schulischen Teilnahme an einer bundesweiten Förderinitiative. Zeitschrift für pädagogische Psychologie, 1, 1–18. </a:t>
            </a:r>
            <a:r>
              <a:rPr lang="de-DE" sz="1000" dirty="0">
                <a:hlinkClick r:id="rId2"/>
              </a:rPr>
              <a:t>https://doi.org/10.1024/1010-0652/a000262</a:t>
            </a:r>
            <a:endParaRPr lang="de-DE" sz="1000" dirty="0"/>
          </a:p>
          <a:p>
            <a:pPr>
              <a:buFontTx/>
              <a:buChar char="-"/>
            </a:pPr>
            <a:r>
              <a:rPr lang="de-DE" sz="1000" dirty="0"/>
              <a:t>Stang, J. &amp; </a:t>
            </a:r>
            <a:r>
              <a:rPr lang="de-DE" sz="1000" dirty="0" err="1"/>
              <a:t>McElvany</a:t>
            </a:r>
            <a:r>
              <a:rPr lang="de-DE" sz="1000" dirty="0"/>
              <a:t>, N. (2020). Unterschiede in der Wahrnehmung der Qualität des Deutschunterrichts zwischen Grundschülerinnen und Grundschülern. Zeitschrift für Pädagogische Psychologie. </a:t>
            </a:r>
            <a:r>
              <a:rPr lang="de-DE" sz="1000" dirty="0">
                <a:hlinkClick r:id="rId3"/>
              </a:rPr>
              <a:t>https://doi.org/10.1024/1010-0652/a000275</a:t>
            </a:r>
            <a:endParaRPr lang="de-DE" sz="1000" dirty="0"/>
          </a:p>
          <a:p>
            <a:pPr>
              <a:buFontTx/>
              <a:buChar char="-"/>
            </a:pPr>
            <a:r>
              <a:rPr lang="en-US" sz="1000" dirty="0" err="1"/>
              <a:t>Lauermann</a:t>
            </a:r>
            <a:r>
              <a:rPr lang="en-US" sz="1000" dirty="0"/>
              <a:t>, F., </a:t>
            </a:r>
            <a:r>
              <a:rPr lang="en-US" sz="1000" dirty="0" err="1"/>
              <a:t>Meißner</a:t>
            </a:r>
            <a:r>
              <a:rPr lang="en-US" sz="1000" dirty="0"/>
              <a:t>, A., &amp; </a:t>
            </a:r>
            <a:r>
              <a:rPr lang="en-US" sz="1000" dirty="0" err="1"/>
              <a:t>Steinmayr</a:t>
            </a:r>
            <a:r>
              <a:rPr lang="en-US" sz="1000" dirty="0"/>
              <a:t>, R. (2019). Relative importance of intelligence and ability self-concept in predicting test performance and school grades in the math and language arts domains. Journal of Educational Psychology. (Online first publication). </a:t>
            </a:r>
            <a:r>
              <a:rPr lang="en-US" sz="1000" dirty="0" err="1"/>
              <a:t>doi</a:t>
            </a:r>
            <a:r>
              <a:rPr lang="en-US" sz="1000" dirty="0"/>
              <a:t>: 10.1037/edu0000377 </a:t>
            </a:r>
            <a:r>
              <a:rPr lang="de-DE" sz="1000" dirty="0"/>
              <a:t> </a:t>
            </a:r>
          </a:p>
          <a:p>
            <a:pPr>
              <a:buFontTx/>
              <a:buChar char="-"/>
            </a:pPr>
            <a:r>
              <a:rPr lang="en-US" sz="1000" dirty="0"/>
              <a:t>Schepens, J., Van </a:t>
            </a:r>
            <a:r>
              <a:rPr lang="en-US" sz="1000" dirty="0" err="1"/>
              <a:t>Hout</a:t>
            </a:r>
            <a:r>
              <a:rPr lang="en-US" sz="1000" dirty="0"/>
              <a:t>, R., &amp; Jaeger, T. F. (2020). Big data suggest strong constraints of linguistic similarity on adult language learning. Cognition, 194, 104056. </a:t>
            </a:r>
            <a:r>
              <a:rPr lang="en-US" sz="1000" dirty="0">
                <a:hlinkClick r:id="rId4"/>
              </a:rPr>
              <a:t>https://doi.org/10.1016/j.cognition.2019.104056</a:t>
            </a:r>
            <a:endParaRPr lang="en-US" sz="1000" dirty="0"/>
          </a:p>
          <a:p>
            <a:pPr>
              <a:buFontTx/>
              <a:buChar char="-"/>
            </a:pPr>
            <a:endParaRPr lang="de-DE" sz="1000" dirty="0"/>
          </a:p>
          <a:p>
            <a:pPr>
              <a:buFontTx/>
              <a:buChar char="-"/>
            </a:pPr>
            <a:endParaRPr lang="de-DE" sz="1000" dirty="0"/>
          </a:p>
          <a:p>
            <a:pPr>
              <a:buFontTx/>
              <a:buChar char="-"/>
            </a:pPr>
            <a:endParaRPr lang="de-DE" sz="1000" dirty="0"/>
          </a:p>
          <a:p>
            <a:pPr>
              <a:buFontTx/>
              <a:buChar char="-"/>
            </a:pPr>
            <a:endParaRPr lang="en-US" sz="1000" dirty="0"/>
          </a:p>
          <a:p>
            <a:pPr marL="0" indent="0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2477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666-E765-4EB8-9CCC-1306F985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Arbeitsauftrag </a:t>
            </a:r>
            <a:r>
              <a:rPr lang="de-DE" dirty="0" err="1"/>
              <a:t>naechste</a:t>
            </a:r>
            <a:r>
              <a:rPr lang="de-DE" dirty="0"/>
              <a:t> Woche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B71A-ED12-468B-8BB7-FA83F8B09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23p Klafki, Wolfgang (2001): Hermeneutische Verfahren in der Erziehungswissenschaft (1971). In: Rittelmeyer, Christian/ </a:t>
            </a:r>
            <a:r>
              <a:rPr lang="de-DE" sz="1400" dirty="0" err="1"/>
              <a:t>Parmentier</a:t>
            </a:r>
            <a:r>
              <a:rPr lang="de-DE" sz="1400" dirty="0"/>
              <a:t>, Michael (Hrsg.): Einführung in die pädagogische Hermeneutik. Mit einem Beitrag von Wolfgang Klafki. Darmstadt: Wissenschaftliche Buchgesellschaft. S. 125-148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81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666-E765-4EB8-9CCC-1306F985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Arbeitsauftrag letzte Woche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B71A-ED12-468B-8BB7-FA83F8B09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/>
              <a:t>Lesen</a:t>
            </a:r>
            <a:r>
              <a:rPr lang="de-DE" sz="1800" dirty="0"/>
              <a:t> Sie (z.B. mit dem SQ3R Methode) einen Primärtext (z.B. aus ihrer Datenbank) und laden Sie (am besten bis zur nächsten Sitzung) ihre </a:t>
            </a:r>
            <a:r>
              <a:rPr lang="de-DE" sz="1800" b="1" dirty="0"/>
              <a:t>Stichpunkte</a:t>
            </a:r>
            <a:r>
              <a:rPr lang="de-DE" sz="1800" dirty="0"/>
              <a:t> in eigenen Worten* auf </a:t>
            </a:r>
            <a:r>
              <a:rPr lang="de-DE" sz="1800" dirty="0" err="1"/>
              <a:t>Moodle</a:t>
            </a:r>
            <a:r>
              <a:rPr lang="de-DE" sz="1800" dirty="0"/>
              <a:t> hoch (max. ½ DIN A4). </a:t>
            </a:r>
            <a:r>
              <a:rPr lang="de-DE" sz="1800" b="1" dirty="0"/>
              <a:t>Zitiere</a:t>
            </a:r>
            <a:r>
              <a:rPr lang="de-DE" sz="1800" dirty="0"/>
              <a:t> den gewählten Primärtext und fügen sie einen „</a:t>
            </a:r>
            <a:r>
              <a:rPr lang="de-DE" sz="1800" b="1" dirty="0"/>
              <a:t>Literaturverzeichnis</a:t>
            </a:r>
            <a:r>
              <a:rPr lang="de-DE" sz="1800" dirty="0"/>
              <a:t>“ hinzu (bestehend aus ihrem Buch + Zeitschriftenartikel + Übersichtsartikel) . </a:t>
            </a:r>
          </a:p>
          <a:p>
            <a:pPr marL="457200" indent="-457200">
              <a:buFont typeface="+mj-lt"/>
              <a:buAutoNum type="arabicPeriod"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* Forschungsthema, Forschungsstand, Fragestellung / Hypothesen, Design (+ </a:t>
            </a:r>
            <a:r>
              <a:rPr lang="de-DE" sz="1800" dirty="0" err="1"/>
              <a:t>evt</a:t>
            </a:r>
            <a:r>
              <a:rPr lang="de-DE" sz="1800" dirty="0"/>
              <a:t>. Stichprobe, Analyse, Ergebnisse, Schlussfolgerung)</a:t>
            </a:r>
          </a:p>
        </p:txBody>
      </p:sp>
    </p:spTree>
    <p:extLst>
      <p:ext uri="{BB962C8B-B14F-4D97-AF65-F5344CB8AC3E}">
        <p14:creationId xmlns:p14="http://schemas.microsoft.com/office/powerpoint/2010/main" val="238964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666-4834-4E66-819E-C8568C0A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Hermeneutik - Klafki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B08F-12CD-4158-8E6C-DBD197AF7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• Hermeneutik = Theorie/Methode der Interpretation</a:t>
            </a:r>
          </a:p>
          <a:p>
            <a:pPr marL="0" indent="0">
              <a:buNone/>
            </a:pPr>
            <a:r>
              <a:rPr lang="de-DE" sz="1600" dirty="0"/>
              <a:t>• Auslegung, Erklärung des Sinnes, der Bedeutung von </a:t>
            </a:r>
            <a:r>
              <a:rPr lang="de-DE" sz="1600" b="1" dirty="0"/>
              <a:t>überlieferten</a:t>
            </a:r>
            <a:r>
              <a:rPr lang="de-DE" sz="1600" dirty="0"/>
              <a:t> Dokumenten (Texte, Bilder, etc.)</a:t>
            </a:r>
          </a:p>
          <a:p>
            <a:pPr marL="0" indent="0">
              <a:buNone/>
            </a:pPr>
            <a:r>
              <a:rPr lang="de-DE" sz="1600" dirty="0"/>
              <a:t>• Verstehen eines Textes</a:t>
            </a:r>
          </a:p>
          <a:p>
            <a:pPr marL="0" indent="0">
              <a:buNone/>
            </a:pPr>
            <a:r>
              <a:rPr lang="de-DE" sz="1600" dirty="0"/>
              <a:t>• auch in seinem historischen, konkreten, persönlichen Kontext</a:t>
            </a:r>
          </a:p>
          <a:p>
            <a:pPr marL="0" indent="0">
              <a:buNone/>
            </a:pPr>
            <a:r>
              <a:rPr lang="de-DE" sz="1600" dirty="0"/>
              <a:t>• rationale, methodisch durchdachte und </a:t>
            </a:r>
            <a:r>
              <a:rPr lang="de-DE" sz="1600" b="1" dirty="0"/>
              <a:t>überprüfbare</a:t>
            </a:r>
            <a:r>
              <a:rPr lang="de-DE" sz="1600" dirty="0"/>
              <a:t> Auswertung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508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0396-C052-4A24-8CB9-68CA1788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Sinn von Hermeneutik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AE1DE-72F9-4467-A1D6-29681710A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• Pädagogische Institutionen und damit Erziehungswirklichkeit sind das Resultat von geschichtlichen, politischen und kulturellen </a:t>
            </a:r>
            <a:r>
              <a:rPr lang="de-DE" sz="1600" b="1" dirty="0"/>
              <a:t>Entwicklungen</a:t>
            </a:r>
          </a:p>
          <a:p>
            <a:pPr marL="0" indent="0">
              <a:buNone/>
            </a:pPr>
            <a:r>
              <a:rPr lang="de-DE" sz="1600" dirty="0"/>
              <a:t>• Pädagogische Sachverhalte sind </a:t>
            </a:r>
            <a:r>
              <a:rPr lang="de-DE" sz="1600" b="1" dirty="0"/>
              <a:t>nicht neutral</a:t>
            </a:r>
            <a:r>
              <a:rPr lang="de-DE" sz="1600" dirty="0"/>
              <a:t>, sondern von Interessen und Zielen ihrer Akteure bestimmt</a:t>
            </a:r>
          </a:p>
          <a:p>
            <a:pPr marL="0" indent="0">
              <a:buNone/>
            </a:pPr>
            <a:r>
              <a:rPr lang="de-DE" sz="1600" dirty="0"/>
              <a:t>• Hermeneutik versucht, diesen Sinn methodisch durchdacht und intersubjektiv nachvollziehbar zu </a:t>
            </a:r>
            <a:r>
              <a:rPr lang="de-DE" sz="1600" b="1" dirty="0"/>
              <a:t>rekonstruieren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4375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285F-8430-45D2-BD7D-11CC6C28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Arten der Erkenntnis</a:t>
            </a:r>
            <a:br>
              <a:rPr lang="de-DE" sz="32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B9BD-4BE1-4707-BA2A-D472CE5E5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Hermeneutik kann verschiedene Erkenntnisinteressen verfolgen</a:t>
            </a:r>
          </a:p>
          <a:p>
            <a:pPr marL="0" indent="0">
              <a:buNone/>
            </a:pPr>
            <a:r>
              <a:rPr lang="de-DE" sz="1600" dirty="0"/>
              <a:t>• systematisch: an gegenwärtigen Problemen orientierte Analyse</a:t>
            </a:r>
          </a:p>
          <a:p>
            <a:pPr marL="0" indent="0">
              <a:buNone/>
            </a:pPr>
            <a:r>
              <a:rPr lang="de-DE" sz="1600" dirty="0"/>
              <a:t>	• Hypothesenbildung</a:t>
            </a:r>
          </a:p>
          <a:p>
            <a:pPr marL="0" indent="0">
              <a:buNone/>
            </a:pPr>
            <a:r>
              <a:rPr lang="de-DE" sz="1600" dirty="0"/>
              <a:t>	• Interpretation von Forschungsergebnissen</a:t>
            </a:r>
          </a:p>
          <a:p>
            <a:pPr marL="0" indent="0">
              <a:buNone/>
            </a:pPr>
            <a:r>
              <a:rPr lang="de-DE" sz="1600" dirty="0"/>
              <a:t>	• Untersuchung von Normen und Zielen in der Erziehung</a:t>
            </a:r>
          </a:p>
          <a:p>
            <a:pPr marL="0" indent="0">
              <a:buNone/>
            </a:pPr>
            <a:r>
              <a:rPr lang="de-DE" sz="1600" dirty="0"/>
              <a:t>• historisch: an historischen Problemen orientierte Analyse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101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0B73-3B35-4B86-92C5-E5CEB610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C43AF-9AC2-40EB-98ED-DD2B069D3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E4220-1C56-48C3-AFAB-ECC12DF0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20" y="771550"/>
            <a:ext cx="6022430" cy="40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ADB4-8293-4C01-B78E-094E9BAE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11 methodologische Grunderkenntnisse der Hermeneutik nach Klafki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F47A5-B4DF-4611-893C-70CB66253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1:</a:t>
            </a:r>
          </a:p>
          <a:p>
            <a:pPr marL="0" indent="0">
              <a:buNone/>
            </a:pPr>
            <a:r>
              <a:rPr lang="de-DE" sz="1400" dirty="0"/>
              <a:t>Vorverständnis und </a:t>
            </a:r>
            <a:r>
              <a:rPr lang="de-DE" sz="1400" b="1" dirty="0"/>
              <a:t>Fragestellung</a:t>
            </a:r>
          </a:p>
          <a:p>
            <a:pPr marL="0" indent="0">
              <a:buNone/>
            </a:pPr>
            <a:r>
              <a:rPr lang="de-DE" sz="1400" dirty="0"/>
              <a:t>• Textinterpretation erfolgt anhand einer bestimmten Fragestellung</a:t>
            </a:r>
          </a:p>
          <a:p>
            <a:pPr marL="0" indent="0">
              <a:buNone/>
            </a:pPr>
            <a:r>
              <a:rPr lang="de-DE" sz="1400" dirty="0"/>
              <a:t>• Fragestellungen implizieren ein Vorverständnis der Materie durch den Interpretierenden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eigene Fragestellung muss bei der Interpretation offengelegt werden, damit die Analyse für andere</a:t>
            </a:r>
          </a:p>
          <a:p>
            <a:pPr marL="0" indent="0">
              <a:buNone/>
            </a:pPr>
            <a:r>
              <a:rPr lang="de-DE" sz="1400" dirty="0"/>
              <a:t>nachvollziehbar wird</a:t>
            </a:r>
          </a:p>
          <a:p>
            <a:pPr marL="0" indent="0">
              <a:buNone/>
            </a:pPr>
            <a:r>
              <a:rPr lang="de-DE" sz="1400" dirty="0"/>
              <a:t>‣ Vorverständnis des Interpretierenden muss offengelegt werden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69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3812-7D11-4294-A791-DCA3415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463C-EEB5-4830-A272-F66D56B01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Schritt 2: Anpassung</a:t>
            </a:r>
            <a:r>
              <a:rPr lang="de-DE" sz="1400" dirty="0"/>
              <a:t> der Fragestellung</a:t>
            </a:r>
          </a:p>
          <a:p>
            <a:pPr marL="0" indent="0">
              <a:buNone/>
            </a:pPr>
            <a:r>
              <a:rPr lang="de-DE" sz="1400" dirty="0"/>
              <a:t>• Texte, die man im Forschungsverlauf liest, können das Vorverständnis und die Fragestellung verändern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‣ eigene Fragestellung und das Vorverständnis müssen am Text (bzw. an Texten) ständig überprüft und bei Bedarf geändert werden</a:t>
            </a:r>
          </a:p>
          <a:p>
            <a:pPr marL="0" indent="0">
              <a:buNone/>
            </a:pPr>
            <a:r>
              <a:rPr lang="de-DE" sz="1400" dirty="0"/>
              <a:t>‣ durch genaue Textarbeit entstehen immer wieder neue Fragen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9715666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1469</Words>
  <Application>Microsoft Office PowerPoint</Application>
  <PresentationFormat>On-screen Show (16:9)</PresentationFormat>
  <Paragraphs>133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Akkurat</vt:lpstr>
      <vt:lpstr>Arial</vt:lpstr>
      <vt:lpstr>Calibri</vt:lpstr>
      <vt:lpstr>Masterfolie</vt:lpstr>
      <vt:lpstr>PowerPoint Presentation</vt:lpstr>
      <vt:lpstr>PowerPoint Presentation</vt:lpstr>
      <vt:lpstr>Arbeitsauftrag letzte Woche</vt:lpstr>
      <vt:lpstr>Hermeneutik - Klafki</vt:lpstr>
      <vt:lpstr>Sinn von Hermeneutik </vt:lpstr>
      <vt:lpstr>Arten der Erkenntnis </vt:lpstr>
      <vt:lpstr>PowerPoint Presentation</vt:lpstr>
      <vt:lpstr>11 methodologische Grunderkenntnisse der Hermeneutik nach Klafki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Planung</vt:lpstr>
      <vt:lpstr>Texte - Klassiker</vt:lpstr>
      <vt:lpstr>Texte - Modern</vt:lpstr>
      <vt:lpstr>Arbeitsauftrag naechste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159</cp:revision>
  <dcterms:created xsi:type="dcterms:W3CDTF">2017-06-13T08:51:48Z</dcterms:created>
  <dcterms:modified xsi:type="dcterms:W3CDTF">2021-05-19T12:13:02Z</dcterms:modified>
</cp:coreProperties>
</file>