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9"/>
  </p:notesMasterIdLst>
  <p:sldIdLst>
    <p:sldId id="257" r:id="rId2"/>
    <p:sldId id="258" r:id="rId3"/>
    <p:sldId id="259" r:id="rId4"/>
    <p:sldId id="273" r:id="rId5"/>
    <p:sldId id="276" r:id="rId6"/>
    <p:sldId id="278" r:id="rId7"/>
    <p:sldId id="281" r:id="rId8"/>
    <p:sldId id="280" r:id="rId9"/>
    <p:sldId id="279" r:id="rId10"/>
    <p:sldId id="277" r:id="rId11"/>
    <p:sldId id="261" r:id="rId12"/>
    <p:sldId id="274" r:id="rId13"/>
    <p:sldId id="275" r:id="rId14"/>
    <p:sldId id="263" r:id="rId15"/>
    <p:sldId id="271" r:id="rId16"/>
    <p:sldId id="272" r:id="rId17"/>
    <p:sldId id="270" r:id="rId18"/>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258"/>
            <p14:sldId id="259"/>
            <p14:sldId id="273"/>
            <p14:sldId id="276"/>
            <p14:sldId id="278"/>
            <p14:sldId id="281"/>
            <p14:sldId id="280"/>
            <p14:sldId id="279"/>
            <p14:sldId id="277"/>
            <p14:sldId id="261"/>
            <p14:sldId id="274"/>
            <p14:sldId id="275"/>
            <p14:sldId id="263"/>
            <p14:sldId id="271"/>
            <p14:sldId id="272"/>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9" autoAdjust="0"/>
  </p:normalViewPr>
  <p:slideViewPr>
    <p:cSldViewPr showGuides="1">
      <p:cViewPr>
        <p:scale>
          <a:sx n="100" d="100"/>
          <a:sy n="100" d="100"/>
        </p:scale>
        <p:origin x="3432" y="185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4/13/2021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Textanalyse</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000" b="1" dirty="0">
                <a:latin typeface="Arial" panose="020B0604020202020204" pitchFamily="34" charset="0"/>
                <a:cs typeface="Arial" panose="020B0604020202020204" pitchFamily="34" charset="0"/>
              </a:rPr>
              <a:t>Allgemeine Didaktik </a:t>
            </a:r>
          </a:p>
          <a:p>
            <a:pPr marL="0" indent="0" algn="ctr">
              <a:buNone/>
            </a:pPr>
            <a:r>
              <a:rPr lang="de-DE" sz="2000" b="1" dirty="0">
                <a:latin typeface="Arial" panose="020B0604020202020204" pitchFamily="34" charset="0"/>
                <a:cs typeface="Arial" panose="020B0604020202020204" pitchFamily="34" charset="0"/>
              </a:rPr>
              <a:t>und </a:t>
            </a:r>
          </a:p>
          <a:p>
            <a:pPr marL="0" indent="0" algn="ctr">
              <a:buNone/>
            </a:pPr>
            <a:r>
              <a:rPr lang="de-DE" sz="2000" b="1" dirty="0">
                <a:latin typeface="Arial" panose="020B0604020202020204" pitchFamily="34" charset="0"/>
                <a:cs typeface="Arial" panose="020B0604020202020204" pitchFamily="34" charset="0"/>
              </a:rPr>
              <a:t>Grundlagen der Vermittlung</a:t>
            </a:r>
          </a:p>
          <a:p>
            <a:pPr marL="0" indent="0" algn="ctr">
              <a:buNone/>
            </a:pPr>
            <a:r>
              <a:rPr lang="de-DE" sz="2000" dirty="0">
                <a:latin typeface="Arial" panose="020B0604020202020204" pitchFamily="34" charset="0"/>
                <a:cs typeface="Arial" panose="020B0604020202020204" pitchFamily="34" charset="0"/>
              </a:rPr>
              <a:t>1. Sitzung: Einführung</a:t>
            </a:r>
          </a:p>
          <a:p>
            <a:pPr marL="0" indent="0" algn="ctr">
              <a:buNone/>
            </a:pPr>
            <a:r>
              <a:rPr lang="de-DE" sz="2000" dirty="0">
                <a:latin typeface="Arial" panose="020B0604020202020204" pitchFamily="34" charset="0"/>
                <a:cs typeface="Arial" panose="020B0604020202020204" pitchFamily="34" charset="0"/>
              </a:rPr>
              <a:t>14.04.21</a:t>
            </a:r>
          </a:p>
        </p:txBody>
      </p:sp>
    </p:spTree>
    <p:extLst>
      <p:ext uri="{BB962C8B-B14F-4D97-AF65-F5344CB8AC3E}">
        <p14:creationId xmlns:p14="http://schemas.microsoft.com/office/powerpoint/2010/main" val="350619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CFB6-6A93-44A8-AF99-D4AA912DF272}"/>
              </a:ext>
            </a:extLst>
          </p:cNvPr>
          <p:cNvSpPr>
            <a:spLocks noGrp="1"/>
          </p:cNvSpPr>
          <p:nvPr>
            <p:ph type="title"/>
          </p:nvPr>
        </p:nvSpPr>
        <p:spPr/>
        <p:txBody>
          <a:bodyPr/>
          <a:lstStyle/>
          <a:p>
            <a:r>
              <a:rPr lang="en-US" dirty="0"/>
              <a:t>Seminar Aufbau (</a:t>
            </a:r>
            <a:r>
              <a:rPr lang="en-US" dirty="0" err="1"/>
              <a:t>Grob</a:t>
            </a:r>
            <a:r>
              <a:rPr lang="en-US" dirty="0"/>
              <a:t>)</a:t>
            </a:r>
          </a:p>
        </p:txBody>
      </p:sp>
      <p:sp>
        <p:nvSpPr>
          <p:cNvPr id="3" name="Text Placeholder 2">
            <a:extLst>
              <a:ext uri="{FF2B5EF4-FFF2-40B4-BE49-F238E27FC236}">
                <a16:creationId xmlns:a16="http://schemas.microsoft.com/office/drawing/2014/main" id="{A03EDEF0-6370-4857-9723-DFBFE0D9FA12}"/>
              </a:ext>
            </a:extLst>
          </p:cNvPr>
          <p:cNvSpPr>
            <a:spLocks noGrp="1"/>
          </p:cNvSpPr>
          <p:nvPr>
            <p:ph type="body" sz="quarter" idx="10"/>
          </p:nvPr>
        </p:nvSpPr>
        <p:spPr/>
        <p:txBody>
          <a:bodyPr/>
          <a:lstStyle/>
          <a:p>
            <a:r>
              <a:rPr lang="en-US" sz="1800" dirty="0" err="1"/>
              <a:t>Erste</a:t>
            </a:r>
            <a:r>
              <a:rPr lang="en-US" sz="1800" dirty="0"/>
              <a:t> </a:t>
            </a:r>
            <a:r>
              <a:rPr lang="en-US" sz="1800" dirty="0" err="1"/>
              <a:t>Helfte</a:t>
            </a:r>
            <a:r>
              <a:rPr lang="en-US" sz="1800" dirty="0"/>
              <a:t>: </a:t>
            </a:r>
          </a:p>
          <a:p>
            <a:pPr lvl="1"/>
            <a:r>
              <a:rPr lang="en-US" sz="1800" dirty="0">
                <a:latin typeface="Arial" panose="020B0604020202020204" pitchFamily="34" charset="0"/>
                <a:cs typeface="Arial" panose="020B0604020202020204" pitchFamily="34" charset="0"/>
              </a:rPr>
              <a:t>was </a:t>
            </a:r>
            <a:r>
              <a:rPr lang="en-US" sz="1800" dirty="0" err="1">
                <a:latin typeface="Arial" panose="020B0604020202020204" pitchFamily="34" charset="0"/>
                <a:cs typeface="Arial" panose="020B0604020202020204" pitchFamily="34" charset="0"/>
              </a:rPr>
              <a:t>ist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Bildung</a:t>
            </a:r>
            <a:r>
              <a:rPr lang="en-US" sz="1800" dirty="0">
                <a:latin typeface="Arial" panose="020B0604020202020204" pitchFamily="34" charset="0"/>
                <a:cs typeface="Arial" panose="020B0604020202020204" pitchFamily="34" charset="0"/>
              </a:rPr>
              <a:t>? </a:t>
            </a:r>
          </a:p>
          <a:p>
            <a:pPr lvl="1"/>
            <a:r>
              <a:rPr lang="en-US" sz="1800" dirty="0" err="1">
                <a:latin typeface="Arial" panose="020B0604020202020204" pitchFamily="34" charset="0"/>
                <a:cs typeface="Arial" panose="020B0604020202020204" pitchFamily="34" charset="0"/>
              </a:rPr>
              <a:t>klassische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Theorien</a:t>
            </a:r>
            <a:endParaRPr lang="en-US" sz="1800" dirty="0">
              <a:latin typeface="Arial" panose="020B0604020202020204" pitchFamily="34" charset="0"/>
              <a:cs typeface="Arial" panose="020B0604020202020204" pitchFamily="34" charset="0"/>
            </a:endParaRPr>
          </a:p>
          <a:p>
            <a:r>
              <a:rPr lang="en-US" sz="1800" dirty="0" err="1"/>
              <a:t>Zweite</a:t>
            </a:r>
            <a:r>
              <a:rPr lang="en-US" sz="1800" dirty="0"/>
              <a:t> </a:t>
            </a:r>
            <a:r>
              <a:rPr lang="en-US" sz="1800" dirty="0" err="1"/>
              <a:t>Helfte</a:t>
            </a:r>
            <a:r>
              <a:rPr lang="en-US" sz="1800" dirty="0"/>
              <a:t>:</a:t>
            </a:r>
          </a:p>
          <a:p>
            <a:pPr lvl="1"/>
            <a:r>
              <a:rPr lang="en-US" sz="1800" dirty="0" err="1">
                <a:latin typeface="Arial" panose="020B0604020202020204" pitchFamily="34" charset="0"/>
                <a:cs typeface="Arial" panose="020B0604020202020204" pitchFamily="34" charset="0"/>
              </a:rPr>
              <a:t>Verschiedene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Perpektive</a:t>
            </a:r>
            <a:r>
              <a:rPr lang="en-US" sz="1800" dirty="0">
                <a:latin typeface="Arial" panose="020B0604020202020204" pitchFamily="34" charset="0"/>
                <a:cs typeface="Arial" panose="020B0604020202020204" pitchFamily="34" charset="0"/>
              </a:rPr>
              <a:t> auf </a:t>
            </a:r>
            <a:r>
              <a:rPr lang="en-US" sz="1800" dirty="0" err="1">
                <a:latin typeface="Arial" panose="020B0604020202020204" pitchFamily="34" charset="0"/>
                <a:cs typeface="Arial" panose="020B0604020202020204" pitchFamily="34" charset="0"/>
              </a:rPr>
              <a:t>Lernen</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6511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21969C7-28A0-4B8A-9442-7D5AF72172BB}"/>
              </a:ext>
            </a:extLst>
          </p:cNvPr>
          <p:cNvGraphicFramePr>
            <a:graphicFrameLocks noGrp="1"/>
          </p:cNvGraphicFramePr>
          <p:nvPr>
            <p:extLst>
              <p:ext uri="{D42A27DB-BD31-4B8C-83A1-F6EECF244321}">
                <p14:modId xmlns:p14="http://schemas.microsoft.com/office/powerpoint/2010/main" val="1947863781"/>
              </p:ext>
            </p:extLst>
          </p:nvPr>
        </p:nvGraphicFramePr>
        <p:xfrm>
          <a:off x="3131840" y="843558"/>
          <a:ext cx="2696546" cy="4248480"/>
        </p:xfrm>
        <a:graphic>
          <a:graphicData uri="http://schemas.openxmlformats.org/drawingml/2006/table">
            <a:tbl>
              <a:tblPr firstRow="1" bandRow="1">
                <a:tableStyleId>{F2DE63D5-997A-4646-A377-4702673A728D}</a:tableStyleId>
              </a:tblPr>
              <a:tblGrid>
                <a:gridCol w="357605">
                  <a:extLst>
                    <a:ext uri="{9D8B030D-6E8A-4147-A177-3AD203B41FA5}">
                      <a16:colId xmlns:a16="http://schemas.microsoft.com/office/drawing/2014/main" val="3730906732"/>
                    </a:ext>
                  </a:extLst>
                </a:gridCol>
                <a:gridCol w="2338941">
                  <a:extLst>
                    <a:ext uri="{9D8B030D-6E8A-4147-A177-3AD203B41FA5}">
                      <a16:colId xmlns:a16="http://schemas.microsoft.com/office/drawing/2014/main" val="1351267838"/>
                    </a:ext>
                  </a:extLst>
                </a:gridCol>
              </a:tblGrid>
              <a:tr h="265530">
                <a:tc>
                  <a:txBody>
                    <a:bodyPr/>
                    <a:lstStyle/>
                    <a:p>
                      <a:r>
                        <a:rPr lang="en-US" sz="1200" dirty="0"/>
                        <a:t>W</a:t>
                      </a:r>
                    </a:p>
                  </a:txBody>
                  <a:tcPr marL="76318" marR="76318" marT="38159" marB="38159"/>
                </a:tc>
                <a:tc>
                  <a:txBody>
                    <a:bodyPr/>
                    <a:lstStyle/>
                    <a:p>
                      <a:r>
                        <a:rPr lang="en-US" sz="1200" dirty="0" err="1"/>
                        <a:t>Thema</a:t>
                      </a:r>
                      <a:endParaRPr lang="en-US" sz="1200" dirty="0"/>
                    </a:p>
                  </a:txBody>
                  <a:tcPr marL="76318" marR="76318" marT="38159" marB="38159">
                    <a:solidFill>
                      <a:srgbClr val="84B818"/>
                    </a:solidFill>
                  </a:tcPr>
                </a:tc>
                <a:extLst>
                  <a:ext uri="{0D108BD9-81ED-4DB2-BD59-A6C34878D82A}">
                    <a16:rowId xmlns:a16="http://schemas.microsoft.com/office/drawing/2014/main" val="1680739718"/>
                  </a:ext>
                </a:extLst>
              </a:tr>
              <a:tr h="265530">
                <a:tc>
                  <a:txBody>
                    <a:bodyPr/>
                    <a:lstStyle/>
                    <a:p>
                      <a:r>
                        <a:rPr lang="en-US" sz="1200" dirty="0"/>
                        <a:t>1</a:t>
                      </a:r>
                    </a:p>
                  </a:txBody>
                  <a:tcPr marL="76318" marR="76318" marT="38159" marB="38159"/>
                </a:tc>
                <a:tc>
                  <a:txBody>
                    <a:bodyPr/>
                    <a:lstStyle/>
                    <a:p>
                      <a:r>
                        <a:rPr lang="en-US" sz="1200" dirty="0" err="1"/>
                        <a:t>Organisatorisches</a:t>
                      </a:r>
                      <a:endParaRPr lang="en-US" sz="1200" dirty="0"/>
                    </a:p>
                  </a:txBody>
                  <a:tcPr marL="76318" marR="76318" marT="38159" marB="38159"/>
                </a:tc>
                <a:extLst>
                  <a:ext uri="{0D108BD9-81ED-4DB2-BD59-A6C34878D82A}">
                    <a16:rowId xmlns:a16="http://schemas.microsoft.com/office/drawing/2014/main" val="312097279"/>
                  </a:ext>
                </a:extLst>
              </a:tr>
              <a:tr h="265530">
                <a:tc>
                  <a:txBody>
                    <a:bodyPr/>
                    <a:lstStyle/>
                    <a:p>
                      <a:r>
                        <a:rPr lang="en-US" sz="1200" dirty="0"/>
                        <a:t>2</a:t>
                      </a:r>
                    </a:p>
                  </a:txBody>
                  <a:tcPr marL="76318" marR="76318" marT="38159" marB="38159"/>
                </a:tc>
                <a:tc>
                  <a:txBody>
                    <a:bodyPr/>
                    <a:lstStyle/>
                    <a:p>
                      <a:r>
                        <a:rPr lang="en-US" sz="1200" dirty="0" err="1"/>
                        <a:t>Historische</a:t>
                      </a:r>
                      <a:r>
                        <a:rPr lang="en-US" sz="1200" dirty="0"/>
                        <a:t> </a:t>
                      </a:r>
                      <a:r>
                        <a:rPr lang="en-US" sz="1200" dirty="0" err="1"/>
                        <a:t>Perspektiven</a:t>
                      </a:r>
                      <a:endParaRPr lang="en-US" sz="1200" dirty="0"/>
                    </a:p>
                  </a:txBody>
                  <a:tcPr marL="76318" marR="76318" marT="38159" marB="38159"/>
                </a:tc>
                <a:extLst>
                  <a:ext uri="{0D108BD9-81ED-4DB2-BD59-A6C34878D82A}">
                    <a16:rowId xmlns:a16="http://schemas.microsoft.com/office/drawing/2014/main" val="4025717585"/>
                  </a:ext>
                </a:extLst>
              </a:tr>
              <a:tr h="265530">
                <a:tc>
                  <a:txBody>
                    <a:bodyPr/>
                    <a:lstStyle/>
                    <a:p>
                      <a:r>
                        <a:rPr lang="en-US" sz="1200" dirty="0"/>
                        <a:t>3</a:t>
                      </a:r>
                    </a:p>
                  </a:txBody>
                  <a:tcPr marL="76318" marR="76318" marT="38159" marB="38159"/>
                </a:tc>
                <a:tc>
                  <a:txBody>
                    <a:bodyPr/>
                    <a:lstStyle/>
                    <a:p>
                      <a:r>
                        <a:rPr lang="en-US" sz="1200" dirty="0" err="1"/>
                        <a:t>Bildung</a:t>
                      </a:r>
                      <a:endParaRPr lang="en-US" sz="1200" dirty="0"/>
                    </a:p>
                  </a:txBody>
                  <a:tcPr marL="76318" marR="76318" marT="38159" marB="38159"/>
                </a:tc>
                <a:extLst>
                  <a:ext uri="{0D108BD9-81ED-4DB2-BD59-A6C34878D82A}">
                    <a16:rowId xmlns:a16="http://schemas.microsoft.com/office/drawing/2014/main" val="2544810727"/>
                  </a:ext>
                </a:extLst>
              </a:tr>
              <a:tr h="265530">
                <a:tc>
                  <a:txBody>
                    <a:bodyPr/>
                    <a:lstStyle/>
                    <a:p>
                      <a:r>
                        <a:rPr lang="en-US" sz="1200" dirty="0"/>
                        <a:t>4</a:t>
                      </a:r>
                    </a:p>
                  </a:txBody>
                  <a:tcPr marL="76318" marR="76318" marT="38159" marB="38159"/>
                </a:tc>
                <a:tc>
                  <a:txBody>
                    <a:bodyPr/>
                    <a:lstStyle/>
                    <a:p>
                      <a:r>
                        <a:rPr lang="en-US" sz="1200" dirty="0" err="1"/>
                        <a:t>Bildung</a:t>
                      </a:r>
                      <a:endParaRPr lang="en-US" sz="1200" dirty="0"/>
                    </a:p>
                  </a:txBody>
                  <a:tcPr marL="76318" marR="76318" marT="38159" marB="38159"/>
                </a:tc>
                <a:extLst>
                  <a:ext uri="{0D108BD9-81ED-4DB2-BD59-A6C34878D82A}">
                    <a16:rowId xmlns:a16="http://schemas.microsoft.com/office/drawing/2014/main" val="1021434183"/>
                  </a:ext>
                </a:extLst>
              </a:tr>
              <a:tr h="265530">
                <a:tc>
                  <a:txBody>
                    <a:bodyPr/>
                    <a:lstStyle/>
                    <a:p>
                      <a:r>
                        <a:rPr lang="en-US" sz="1200" i="1" dirty="0"/>
                        <a:t>5</a:t>
                      </a:r>
                    </a:p>
                  </a:txBody>
                  <a:tcPr marL="76318" marR="76318" marT="38159" marB="38159"/>
                </a:tc>
                <a:tc>
                  <a:txBody>
                    <a:bodyPr/>
                    <a:lstStyle/>
                    <a:p>
                      <a:r>
                        <a:rPr lang="en-US" sz="1200" i="1" dirty="0" err="1"/>
                        <a:t>Offene</a:t>
                      </a:r>
                      <a:r>
                        <a:rPr lang="en-US" sz="1200" i="1" dirty="0"/>
                        <a:t> </a:t>
                      </a:r>
                      <a:r>
                        <a:rPr lang="en-US" sz="1200" i="1" dirty="0" err="1"/>
                        <a:t>Sitzung</a:t>
                      </a:r>
                      <a:r>
                        <a:rPr lang="en-US" sz="1200" i="1" dirty="0"/>
                        <a:t> </a:t>
                      </a:r>
                    </a:p>
                  </a:txBody>
                  <a:tcPr marL="76318" marR="76318" marT="38159" marB="38159"/>
                </a:tc>
                <a:extLst>
                  <a:ext uri="{0D108BD9-81ED-4DB2-BD59-A6C34878D82A}">
                    <a16:rowId xmlns:a16="http://schemas.microsoft.com/office/drawing/2014/main" val="586223281"/>
                  </a:ext>
                </a:extLst>
              </a:tr>
              <a:tr h="265530">
                <a:tc>
                  <a:txBody>
                    <a:bodyPr/>
                    <a:lstStyle/>
                    <a:p>
                      <a:r>
                        <a:rPr lang="en-US" sz="1200" dirty="0"/>
                        <a:t>6</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Bildungstheoretische</a:t>
                      </a:r>
                      <a:r>
                        <a:rPr lang="en-US" sz="1200" dirty="0"/>
                        <a:t> </a:t>
                      </a:r>
                      <a:r>
                        <a:rPr lang="en-US" sz="1200" dirty="0" err="1"/>
                        <a:t>Didaktik</a:t>
                      </a:r>
                      <a:endParaRPr lang="en-US" sz="1200" dirty="0"/>
                    </a:p>
                  </a:txBody>
                  <a:tcPr marL="76318" marR="76318" marT="38159" marB="38159"/>
                </a:tc>
                <a:extLst>
                  <a:ext uri="{0D108BD9-81ED-4DB2-BD59-A6C34878D82A}">
                    <a16:rowId xmlns:a16="http://schemas.microsoft.com/office/drawing/2014/main" val="3148426676"/>
                  </a:ext>
                </a:extLst>
              </a:tr>
              <a:tr h="265530">
                <a:tc>
                  <a:txBody>
                    <a:bodyPr/>
                    <a:lstStyle/>
                    <a:p>
                      <a:r>
                        <a:rPr lang="en-US" sz="1200" dirty="0">
                          <a:solidFill>
                            <a:schemeClr val="bg1"/>
                          </a:solidFill>
                        </a:rPr>
                        <a:t>7</a:t>
                      </a:r>
                    </a:p>
                  </a:txBody>
                  <a:tcPr marL="76318" marR="76318" marT="38159" marB="38159">
                    <a:solidFill>
                      <a:srgbClr val="84B81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bg1"/>
                          </a:solidFill>
                        </a:rPr>
                        <a:t>Pfingsten</a:t>
                      </a:r>
                      <a:endParaRPr lang="en-US" sz="1200" dirty="0">
                        <a:solidFill>
                          <a:schemeClr val="bg1"/>
                        </a:solidFill>
                      </a:endParaRPr>
                    </a:p>
                  </a:txBody>
                  <a:tcPr marL="76318" marR="76318" marT="38159" marB="38159">
                    <a:solidFill>
                      <a:srgbClr val="84B818"/>
                    </a:solidFill>
                  </a:tcPr>
                </a:tc>
                <a:extLst>
                  <a:ext uri="{0D108BD9-81ED-4DB2-BD59-A6C34878D82A}">
                    <a16:rowId xmlns:a16="http://schemas.microsoft.com/office/drawing/2014/main" val="496997557"/>
                  </a:ext>
                </a:extLst>
              </a:tr>
              <a:tr h="265530">
                <a:tc>
                  <a:txBody>
                    <a:bodyPr/>
                    <a:lstStyle/>
                    <a:p>
                      <a:r>
                        <a:rPr lang="en-US" sz="1200" dirty="0"/>
                        <a:t>8</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Kritisch-konstruktive</a:t>
                      </a:r>
                      <a:r>
                        <a:rPr lang="en-US" sz="1200" dirty="0"/>
                        <a:t> </a:t>
                      </a:r>
                      <a:r>
                        <a:rPr lang="en-US" sz="1200" dirty="0" err="1"/>
                        <a:t>Didaktik</a:t>
                      </a:r>
                      <a:endParaRPr lang="en-US" sz="1200" dirty="0"/>
                    </a:p>
                  </a:txBody>
                  <a:tcPr marL="76318" marR="76318" marT="38159" marB="38159"/>
                </a:tc>
                <a:extLst>
                  <a:ext uri="{0D108BD9-81ED-4DB2-BD59-A6C34878D82A}">
                    <a16:rowId xmlns:a16="http://schemas.microsoft.com/office/drawing/2014/main" val="2034547304"/>
                  </a:ext>
                </a:extLst>
              </a:tr>
              <a:tr h="265530">
                <a:tc>
                  <a:txBody>
                    <a:bodyPr/>
                    <a:lstStyle/>
                    <a:p>
                      <a:r>
                        <a:rPr lang="en-US" sz="1200" dirty="0"/>
                        <a:t>9</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Pädagogische</a:t>
                      </a:r>
                      <a:r>
                        <a:rPr lang="en-US" sz="1200" dirty="0"/>
                        <a:t> </a:t>
                      </a:r>
                      <a:r>
                        <a:rPr lang="en-US" sz="1200" dirty="0" err="1"/>
                        <a:t>Zugänge</a:t>
                      </a:r>
                      <a:r>
                        <a:rPr lang="en-US" sz="1200" dirty="0"/>
                        <a:t> </a:t>
                      </a:r>
                      <a:r>
                        <a:rPr lang="en-US" sz="1200" dirty="0" err="1"/>
                        <a:t>zum</a:t>
                      </a:r>
                      <a:r>
                        <a:rPr lang="en-US" sz="1200" dirty="0"/>
                        <a:t> </a:t>
                      </a:r>
                      <a:r>
                        <a:rPr lang="en-US" sz="1200" dirty="0" err="1"/>
                        <a:t>Lernen</a:t>
                      </a:r>
                      <a:endParaRPr lang="en-US" sz="1200" dirty="0"/>
                    </a:p>
                  </a:txBody>
                  <a:tcPr marL="76318" marR="76318" marT="38159" marB="38159"/>
                </a:tc>
                <a:extLst>
                  <a:ext uri="{0D108BD9-81ED-4DB2-BD59-A6C34878D82A}">
                    <a16:rowId xmlns:a16="http://schemas.microsoft.com/office/drawing/2014/main" val="2948796810"/>
                  </a:ext>
                </a:extLst>
              </a:tr>
              <a:tr h="265530">
                <a:tc>
                  <a:txBody>
                    <a:bodyPr/>
                    <a:lstStyle/>
                    <a:p>
                      <a:r>
                        <a:rPr lang="en-US" sz="1200" dirty="0"/>
                        <a:t>10</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Interkulturelles</a:t>
                      </a:r>
                      <a:r>
                        <a:rPr lang="en-US" sz="1200" dirty="0"/>
                        <a:t> </a:t>
                      </a:r>
                      <a:r>
                        <a:rPr lang="en-US" sz="1200" dirty="0" err="1"/>
                        <a:t>Lernen</a:t>
                      </a:r>
                      <a:endParaRPr lang="en-US" sz="1200" dirty="0"/>
                    </a:p>
                  </a:txBody>
                  <a:tcPr marL="76318" marR="76318" marT="38159" marB="38159"/>
                </a:tc>
                <a:extLst>
                  <a:ext uri="{0D108BD9-81ED-4DB2-BD59-A6C34878D82A}">
                    <a16:rowId xmlns:a16="http://schemas.microsoft.com/office/drawing/2014/main" val="4034161094"/>
                  </a:ext>
                </a:extLst>
              </a:tr>
              <a:tr h="265530">
                <a:tc>
                  <a:txBody>
                    <a:bodyPr/>
                    <a:lstStyle/>
                    <a:p>
                      <a:r>
                        <a:rPr lang="en-US" sz="1200" dirty="0"/>
                        <a:t>11</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Interkulturelles</a:t>
                      </a:r>
                      <a:r>
                        <a:rPr lang="en-US" sz="1200" dirty="0"/>
                        <a:t> </a:t>
                      </a:r>
                      <a:r>
                        <a:rPr lang="en-US" sz="1200" dirty="0" err="1"/>
                        <a:t>Lernen</a:t>
                      </a:r>
                      <a:endParaRPr lang="en-US" sz="1200" dirty="0"/>
                    </a:p>
                  </a:txBody>
                  <a:tcPr marL="76318" marR="76318" marT="38159" marB="38159"/>
                </a:tc>
                <a:extLst>
                  <a:ext uri="{0D108BD9-81ED-4DB2-BD59-A6C34878D82A}">
                    <a16:rowId xmlns:a16="http://schemas.microsoft.com/office/drawing/2014/main" val="715024947"/>
                  </a:ext>
                </a:extLst>
              </a:tr>
              <a:tr h="265530">
                <a:tc>
                  <a:txBody>
                    <a:bodyPr/>
                    <a:lstStyle/>
                    <a:p>
                      <a:r>
                        <a:rPr lang="en-US" sz="1200" i="1" dirty="0"/>
                        <a:t>12</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err="1"/>
                        <a:t>Offene</a:t>
                      </a:r>
                      <a:r>
                        <a:rPr lang="en-US" sz="1200" i="1" dirty="0"/>
                        <a:t> </a:t>
                      </a:r>
                      <a:r>
                        <a:rPr lang="en-US" sz="1200" i="1" dirty="0" err="1"/>
                        <a:t>Sitzung</a:t>
                      </a:r>
                      <a:r>
                        <a:rPr lang="en-US" sz="1200" i="1" dirty="0"/>
                        <a:t> </a:t>
                      </a:r>
                    </a:p>
                  </a:txBody>
                  <a:tcPr marL="76318" marR="76318" marT="38159" marB="38159"/>
                </a:tc>
                <a:extLst>
                  <a:ext uri="{0D108BD9-81ED-4DB2-BD59-A6C34878D82A}">
                    <a16:rowId xmlns:a16="http://schemas.microsoft.com/office/drawing/2014/main" val="3698106640"/>
                  </a:ext>
                </a:extLst>
              </a:tr>
              <a:tr h="265530">
                <a:tc>
                  <a:txBody>
                    <a:bodyPr/>
                    <a:lstStyle/>
                    <a:p>
                      <a:r>
                        <a:rPr lang="en-US" sz="1200" dirty="0"/>
                        <a:t>13</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Überleben</a:t>
                      </a:r>
                      <a:r>
                        <a:rPr lang="en-US" sz="1200" dirty="0"/>
                        <a:t> </a:t>
                      </a:r>
                      <a:r>
                        <a:rPr lang="en-US" sz="1200" dirty="0" err="1"/>
                        <a:t>lernen</a:t>
                      </a:r>
                      <a:r>
                        <a:rPr lang="en-US" sz="1200" dirty="0"/>
                        <a:t> </a:t>
                      </a:r>
                    </a:p>
                  </a:txBody>
                  <a:tcPr marL="76318" marR="76318" marT="38159" marB="38159"/>
                </a:tc>
                <a:extLst>
                  <a:ext uri="{0D108BD9-81ED-4DB2-BD59-A6C34878D82A}">
                    <a16:rowId xmlns:a16="http://schemas.microsoft.com/office/drawing/2014/main" val="3459622556"/>
                  </a:ext>
                </a:extLst>
              </a:tr>
              <a:tr h="265530">
                <a:tc>
                  <a:txBody>
                    <a:bodyPr/>
                    <a:lstStyle/>
                    <a:p>
                      <a:r>
                        <a:rPr lang="en-US" sz="1200" dirty="0"/>
                        <a:t>14</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Lehr-</a:t>
                      </a:r>
                      <a:r>
                        <a:rPr lang="en-US" sz="1200" dirty="0" err="1"/>
                        <a:t>lernforschung</a:t>
                      </a:r>
                      <a:endParaRPr lang="en-US" sz="1200" dirty="0"/>
                    </a:p>
                  </a:txBody>
                  <a:tcPr marL="76318" marR="76318" marT="38159" marB="38159"/>
                </a:tc>
                <a:extLst>
                  <a:ext uri="{0D108BD9-81ED-4DB2-BD59-A6C34878D82A}">
                    <a16:rowId xmlns:a16="http://schemas.microsoft.com/office/drawing/2014/main" val="785052928"/>
                  </a:ext>
                </a:extLst>
              </a:tr>
              <a:tr h="265530">
                <a:tc>
                  <a:txBody>
                    <a:bodyPr/>
                    <a:lstStyle/>
                    <a:p>
                      <a:r>
                        <a:rPr lang="en-US" sz="1200" dirty="0"/>
                        <a:t>15</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Neue </a:t>
                      </a:r>
                      <a:r>
                        <a:rPr lang="en-US" sz="1200" dirty="0" err="1"/>
                        <a:t>Entwicklungen</a:t>
                      </a:r>
                      <a:endParaRPr lang="en-US" sz="1200" dirty="0"/>
                    </a:p>
                  </a:txBody>
                  <a:tcPr marL="76318" marR="76318" marT="38159" marB="38159"/>
                </a:tc>
                <a:extLst>
                  <a:ext uri="{0D108BD9-81ED-4DB2-BD59-A6C34878D82A}">
                    <a16:rowId xmlns:a16="http://schemas.microsoft.com/office/drawing/2014/main" val="3771389930"/>
                  </a:ext>
                </a:extLst>
              </a:tr>
            </a:tbl>
          </a:graphicData>
        </a:graphic>
      </p:graphicFrame>
    </p:spTree>
    <p:extLst>
      <p:ext uri="{BB962C8B-B14F-4D97-AF65-F5344CB8AC3E}">
        <p14:creationId xmlns:p14="http://schemas.microsoft.com/office/powerpoint/2010/main" val="1906524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A889-FFCA-48B9-BA00-A6243B448291}"/>
              </a:ext>
            </a:extLst>
          </p:cNvPr>
          <p:cNvSpPr>
            <a:spLocks noGrp="1"/>
          </p:cNvSpPr>
          <p:nvPr>
            <p:ph type="title"/>
          </p:nvPr>
        </p:nvSpPr>
        <p:spPr/>
        <p:txBody>
          <a:bodyPr/>
          <a:lstStyle/>
          <a:p>
            <a:r>
              <a:rPr lang="de-DE" dirty="0"/>
              <a:t>Inhalte der Veranstaltung (Modulhandbuch)</a:t>
            </a:r>
            <a:endParaRPr lang="en-US" dirty="0"/>
          </a:p>
        </p:txBody>
      </p:sp>
      <p:sp>
        <p:nvSpPr>
          <p:cNvPr id="3" name="Text Placeholder 2">
            <a:extLst>
              <a:ext uri="{FF2B5EF4-FFF2-40B4-BE49-F238E27FC236}">
                <a16:creationId xmlns:a16="http://schemas.microsoft.com/office/drawing/2014/main" id="{95DC3179-E5AA-448B-868C-B3BA1F529EE5}"/>
              </a:ext>
            </a:extLst>
          </p:cNvPr>
          <p:cNvSpPr>
            <a:spLocks noGrp="1"/>
          </p:cNvSpPr>
          <p:nvPr>
            <p:ph type="body" sz="quarter" idx="10"/>
          </p:nvPr>
        </p:nvSpPr>
        <p:spPr/>
        <p:txBody>
          <a:bodyPr/>
          <a:lstStyle/>
          <a:p>
            <a:pPr>
              <a:buFont typeface="Arial" panose="020B0604020202020204" pitchFamily="34" charset="0"/>
              <a:buChar char="•"/>
            </a:pPr>
            <a:r>
              <a:rPr lang="de-DE" sz="1600" dirty="0"/>
              <a:t>Grundfragen der Allgemeinen Didaktik </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Begriffe des Lehrens und Lernens</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Adressatenbezug</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Struktur des zu vermittelnden Gegenstandes</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Lernziele und ihre Überprüfung</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Methodik</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Sequenzierung von Lerninhalten</a:t>
            </a:r>
          </a:p>
          <a:p>
            <a:pPr>
              <a:buFont typeface="Arial" panose="020B0604020202020204" pitchFamily="34" charset="0"/>
              <a:buChar char="•"/>
            </a:pPr>
            <a:r>
              <a:rPr lang="de-DE" sz="1600" dirty="0"/>
              <a:t>Grundlegende Methoden der Vermittlung </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Moderation</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Präsentation</a:t>
            </a:r>
          </a:p>
          <a:p>
            <a:endParaRPr lang="en-US" sz="1600" dirty="0"/>
          </a:p>
        </p:txBody>
      </p:sp>
    </p:spTree>
    <p:extLst>
      <p:ext uri="{BB962C8B-B14F-4D97-AF65-F5344CB8AC3E}">
        <p14:creationId xmlns:p14="http://schemas.microsoft.com/office/powerpoint/2010/main" val="249450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A889-FFCA-48B9-BA00-A6243B448291}"/>
              </a:ext>
            </a:extLst>
          </p:cNvPr>
          <p:cNvSpPr>
            <a:spLocks noGrp="1"/>
          </p:cNvSpPr>
          <p:nvPr>
            <p:ph type="title"/>
          </p:nvPr>
        </p:nvSpPr>
        <p:spPr/>
        <p:txBody>
          <a:bodyPr/>
          <a:lstStyle/>
          <a:p>
            <a:r>
              <a:rPr lang="de-DE" dirty="0"/>
              <a:t>Ziele der Veranstaltung (Modulhandbuch)</a:t>
            </a:r>
            <a:endParaRPr lang="en-US" dirty="0"/>
          </a:p>
        </p:txBody>
      </p:sp>
      <p:sp>
        <p:nvSpPr>
          <p:cNvPr id="3" name="Text Placeholder 2">
            <a:extLst>
              <a:ext uri="{FF2B5EF4-FFF2-40B4-BE49-F238E27FC236}">
                <a16:creationId xmlns:a16="http://schemas.microsoft.com/office/drawing/2014/main" id="{95DC3179-E5AA-448B-868C-B3BA1F529EE5}"/>
              </a:ext>
            </a:extLst>
          </p:cNvPr>
          <p:cNvSpPr>
            <a:spLocks noGrp="1"/>
          </p:cNvSpPr>
          <p:nvPr>
            <p:ph type="body" sz="quarter" idx="10"/>
          </p:nvPr>
        </p:nvSpPr>
        <p:spPr/>
        <p:txBody>
          <a:bodyPr/>
          <a:lstStyle/>
          <a:p>
            <a:pPr>
              <a:buFont typeface="Arial" panose="020B0604020202020204" pitchFamily="34" charset="0"/>
              <a:buChar char="•"/>
            </a:pPr>
            <a:r>
              <a:rPr lang="de-DE" sz="1600" dirty="0"/>
              <a:t>Die Studierenden erwerben grundlegende didaktische Kompetenzen im Sinn der </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Fähigkeit zur Analyse von Lernsituationen</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der Anwendung von didaktischen Modellen</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der Gestaltung von didaktischen Arrangements</a:t>
            </a:r>
          </a:p>
          <a:p>
            <a:pPr>
              <a:buFont typeface="Arial" panose="020B0604020202020204" pitchFamily="34" charset="0"/>
              <a:buChar char="•"/>
            </a:pPr>
            <a:r>
              <a:rPr lang="de-DE" sz="1600" dirty="0"/>
              <a:t>Die Studierenden können diesen Arrangements die passenden Vermittlungsmethoden zuordnen und umsetzen.</a:t>
            </a:r>
          </a:p>
          <a:p>
            <a:endParaRPr lang="en-US" sz="1800" dirty="0">
              <a:latin typeface="+mj-lt"/>
            </a:endParaRPr>
          </a:p>
        </p:txBody>
      </p:sp>
    </p:spTree>
    <p:extLst>
      <p:ext uri="{BB962C8B-B14F-4D97-AF65-F5344CB8AC3E}">
        <p14:creationId xmlns:p14="http://schemas.microsoft.com/office/powerpoint/2010/main" val="96923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C9AD-2D1D-4A85-9B58-0C8E44404F1C}"/>
              </a:ext>
            </a:extLst>
          </p:cNvPr>
          <p:cNvSpPr>
            <a:spLocks noGrp="1"/>
          </p:cNvSpPr>
          <p:nvPr>
            <p:ph type="title"/>
          </p:nvPr>
        </p:nvSpPr>
        <p:spPr/>
        <p:txBody>
          <a:bodyPr/>
          <a:lstStyle/>
          <a:p>
            <a:r>
              <a:rPr lang="de-DE" dirty="0"/>
              <a:t>Wie wir miteinander Arbeiten</a:t>
            </a:r>
            <a:endParaRPr lang="en-US" dirty="0"/>
          </a:p>
        </p:txBody>
      </p:sp>
      <p:sp>
        <p:nvSpPr>
          <p:cNvPr id="3" name="Text Placeholder 2">
            <a:extLst>
              <a:ext uri="{FF2B5EF4-FFF2-40B4-BE49-F238E27FC236}">
                <a16:creationId xmlns:a16="http://schemas.microsoft.com/office/drawing/2014/main" id="{08C994F0-E40A-4D67-89A4-A2E205AE23E7}"/>
              </a:ext>
            </a:extLst>
          </p:cNvPr>
          <p:cNvSpPr>
            <a:spLocks noGrp="1"/>
          </p:cNvSpPr>
          <p:nvPr>
            <p:ph type="body" sz="quarter" idx="10"/>
          </p:nvPr>
        </p:nvSpPr>
        <p:spPr/>
        <p:txBody>
          <a:bodyPr/>
          <a:lstStyle/>
          <a:p>
            <a:r>
              <a:rPr lang="de-DE" sz="1800" dirty="0"/>
              <a:t>Studium an der Universität heißt auch: Eigenverantwortung</a:t>
            </a:r>
          </a:p>
          <a:p>
            <a:r>
              <a:rPr lang="de-DE" sz="1800" dirty="0"/>
              <a:t>Seminar als Impulsgeber</a:t>
            </a:r>
          </a:p>
          <a:p>
            <a:r>
              <a:rPr lang="de-DE" sz="1800" dirty="0"/>
              <a:t>Seminar wird durch ihre Mitarbeit und Fragen spannend!</a:t>
            </a:r>
          </a:p>
          <a:p>
            <a:endParaRPr lang="en-US" sz="1800" dirty="0"/>
          </a:p>
        </p:txBody>
      </p:sp>
    </p:spTree>
    <p:extLst>
      <p:ext uri="{BB962C8B-B14F-4D97-AF65-F5344CB8AC3E}">
        <p14:creationId xmlns:p14="http://schemas.microsoft.com/office/powerpoint/2010/main" val="156829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5A66C-7453-4629-A430-0CB2263B3E8B}"/>
              </a:ext>
            </a:extLst>
          </p:cNvPr>
          <p:cNvSpPr>
            <a:spLocks noGrp="1"/>
          </p:cNvSpPr>
          <p:nvPr>
            <p:ph type="title"/>
          </p:nvPr>
        </p:nvSpPr>
        <p:spPr/>
        <p:txBody>
          <a:bodyPr/>
          <a:lstStyle/>
          <a:p>
            <a:r>
              <a:rPr lang="en-US" dirty="0"/>
              <a:t>Pause-Aufgabe</a:t>
            </a:r>
          </a:p>
        </p:txBody>
      </p:sp>
      <p:sp>
        <p:nvSpPr>
          <p:cNvPr id="3" name="Text Placeholder 2">
            <a:extLst>
              <a:ext uri="{FF2B5EF4-FFF2-40B4-BE49-F238E27FC236}">
                <a16:creationId xmlns:a16="http://schemas.microsoft.com/office/drawing/2014/main" id="{FAE2C1EB-BC72-4C66-87E9-036814A9F75C}"/>
              </a:ext>
            </a:extLst>
          </p:cNvPr>
          <p:cNvSpPr>
            <a:spLocks noGrp="1"/>
          </p:cNvSpPr>
          <p:nvPr>
            <p:ph type="body" sz="quarter" idx="10"/>
          </p:nvPr>
        </p:nvSpPr>
        <p:spPr/>
        <p:txBody>
          <a:bodyPr/>
          <a:lstStyle/>
          <a:p>
            <a:pPr>
              <a:buFont typeface="+mj-lt"/>
              <a:buAutoNum type="arabicPeriod"/>
            </a:pPr>
            <a:r>
              <a:rPr lang="de-DE" sz="1600" dirty="0"/>
              <a:t>Stellen Sie sich folgende Frage (15 min): </a:t>
            </a:r>
          </a:p>
          <a:p>
            <a:pPr lvl="1"/>
            <a:r>
              <a:rPr lang="de-DE" sz="1400" dirty="0"/>
              <a:t>Wann haben Sie in Ihrem Leben etwas nachhaltig gelernt und was war das? Was haben Sie dabei gelernt? In welcher Situation? Warum glauben Sie, dass Sie das behalten haben? Was hat dazu beigetragen? </a:t>
            </a:r>
          </a:p>
          <a:p>
            <a:pPr lvl="1"/>
            <a:r>
              <a:rPr lang="de-DE" sz="1400" dirty="0"/>
              <a:t>Nehmen Sie sich ein bisschen Zeit und schreiben Sie bitte in drei oder vier Sätzen auf, was ein nachhaltiges Lernerlebnis für Sie war. </a:t>
            </a:r>
          </a:p>
          <a:p>
            <a:pPr>
              <a:buFont typeface="+mj-lt"/>
              <a:buAutoNum type="arabicPeriod"/>
            </a:pPr>
            <a:r>
              <a:rPr lang="de-DE" sz="1600" dirty="0"/>
              <a:t>Tauschen Sie sich mit ihre virtuellen Nachbarn aus. </a:t>
            </a:r>
          </a:p>
          <a:p>
            <a:pPr>
              <a:buFont typeface="+mj-lt"/>
              <a:buAutoNum type="arabicPeriod"/>
            </a:pPr>
            <a:r>
              <a:rPr lang="de-DE" sz="1600" dirty="0"/>
              <a:t>Tauschen Sie sich in eine kleine Gruppe aus. </a:t>
            </a:r>
          </a:p>
          <a:p>
            <a:pPr>
              <a:buFont typeface="+mj-lt"/>
              <a:buAutoNum type="arabicPeriod"/>
            </a:pPr>
            <a:r>
              <a:rPr lang="de-DE" sz="1600" dirty="0"/>
              <a:t>Lassen sich Ähnlichkeiten erkennen, die bei mehreren Erzählungen auftauchen?</a:t>
            </a:r>
          </a:p>
          <a:p>
            <a:pPr>
              <a:buFont typeface="+mj-lt"/>
              <a:buAutoNum type="arabicPeriod"/>
            </a:pPr>
            <a:endParaRPr lang="en-US" sz="1600" dirty="0"/>
          </a:p>
        </p:txBody>
      </p:sp>
    </p:spTree>
    <p:extLst>
      <p:ext uri="{BB962C8B-B14F-4D97-AF65-F5344CB8AC3E}">
        <p14:creationId xmlns:p14="http://schemas.microsoft.com/office/powerpoint/2010/main" val="65150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DD47-62E6-4F62-A7CE-3BB49DC58DEA}"/>
              </a:ext>
            </a:extLst>
          </p:cNvPr>
          <p:cNvSpPr>
            <a:spLocks noGrp="1"/>
          </p:cNvSpPr>
          <p:nvPr>
            <p:ph type="title"/>
          </p:nvPr>
        </p:nvSpPr>
        <p:spPr/>
        <p:txBody>
          <a:bodyPr/>
          <a:lstStyle/>
          <a:p>
            <a:r>
              <a:rPr lang="de-DE" dirty="0"/>
              <a:t>Gibt es Kriterien des nachhaltigen Lernens?</a:t>
            </a:r>
            <a:endParaRPr lang="en-US" dirty="0"/>
          </a:p>
        </p:txBody>
      </p:sp>
      <p:sp>
        <p:nvSpPr>
          <p:cNvPr id="3" name="Text Placeholder 2">
            <a:extLst>
              <a:ext uri="{FF2B5EF4-FFF2-40B4-BE49-F238E27FC236}">
                <a16:creationId xmlns:a16="http://schemas.microsoft.com/office/drawing/2014/main" id="{6E7CDF61-4A2F-44D3-A5ED-BE34B3145903}"/>
              </a:ext>
            </a:extLst>
          </p:cNvPr>
          <p:cNvSpPr>
            <a:spLocks noGrp="1"/>
          </p:cNvSpPr>
          <p:nvPr>
            <p:ph type="body" sz="quarter" idx="10"/>
          </p:nvPr>
        </p:nvSpPr>
        <p:spPr/>
        <p:txBody>
          <a:bodyPr/>
          <a:lstStyle/>
          <a:p>
            <a:r>
              <a:rPr lang="de-DE" sz="1600" dirty="0"/>
              <a:t>Körperempfinden: Handeln, Emotion, Schmerz</a:t>
            </a:r>
          </a:p>
          <a:p>
            <a:r>
              <a:rPr lang="de-DE" sz="1600" dirty="0"/>
              <a:t>Zeit: zum Üben, Trainieren, Praktizieren, Wiederholen</a:t>
            </a:r>
          </a:p>
          <a:p>
            <a:r>
              <a:rPr lang="de-DE" sz="1600" dirty="0"/>
              <a:t>Strukturierungshilfe: extern, intern</a:t>
            </a:r>
          </a:p>
          <a:p>
            <a:r>
              <a:rPr lang="de-DE" sz="1600" dirty="0"/>
              <a:t>Anderer Menschen: durch und für andere, weil man sie mag, ihnen einen guten Eindruck machen möchte, Respekt vor ihnen hat, o.ä.</a:t>
            </a:r>
          </a:p>
          <a:p>
            <a:r>
              <a:rPr lang="de-DE" sz="1600" dirty="0"/>
              <a:t>Interesse </a:t>
            </a:r>
          </a:p>
          <a:p>
            <a:r>
              <a:rPr lang="de-DE" sz="1600" dirty="0"/>
              <a:t>Scheitern</a:t>
            </a:r>
          </a:p>
          <a:p>
            <a:r>
              <a:rPr lang="de-DE" sz="1600" dirty="0"/>
              <a:t>Leistungsdruck vs. „für sich selbst“ </a:t>
            </a:r>
          </a:p>
          <a:p>
            <a:r>
              <a:rPr lang="de-DE" sz="1600" dirty="0"/>
              <a:t>Konfrontation, Irritation</a:t>
            </a:r>
          </a:p>
          <a:p>
            <a:r>
              <a:rPr lang="de-DE" sz="1600" dirty="0"/>
              <a:t>nur Wissensvermittlung?</a:t>
            </a:r>
          </a:p>
        </p:txBody>
      </p:sp>
    </p:spTree>
    <p:extLst>
      <p:ext uri="{BB962C8B-B14F-4D97-AF65-F5344CB8AC3E}">
        <p14:creationId xmlns:p14="http://schemas.microsoft.com/office/powerpoint/2010/main" val="3338002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077-DE75-4E1A-9675-9E8C39ED87C0}"/>
              </a:ext>
            </a:extLst>
          </p:cNvPr>
          <p:cNvSpPr>
            <a:spLocks noGrp="1"/>
          </p:cNvSpPr>
          <p:nvPr>
            <p:ph type="title"/>
          </p:nvPr>
        </p:nvSpPr>
        <p:spPr/>
        <p:txBody>
          <a:bodyPr/>
          <a:lstStyle/>
          <a:p>
            <a:r>
              <a:rPr lang="de-DE" sz="1800" dirty="0"/>
              <a:t>Nächste</a:t>
            </a:r>
            <a:r>
              <a:rPr lang="en-US" sz="1800" dirty="0"/>
              <a:t> </a:t>
            </a:r>
            <a:r>
              <a:rPr lang="en-US" sz="1800" dirty="0" err="1"/>
              <a:t>Woche</a:t>
            </a:r>
            <a:r>
              <a:rPr lang="en-US" sz="1800" dirty="0"/>
              <a:t>: </a:t>
            </a:r>
            <a:r>
              <a:rPr lang="de-DE" sz="1800" dirty="0"/>
              <a:t>Historische Perspektiven auf die Allgemeine Didaktik (Comenius)</a:t>
            </a:r>
            <a:br>
              <a:rPr lang="de-DE" sz="1800" dirty="0"/>
            </a:br>
            <a:endParaRPr lang="en-US" sz="1800" dirty="0"/>
          </a:p>
        </p:txBody>
      </p:sp>
      <p:sp>
        <p:nvSpPr>
          <p:cNvPr id="3" name="Text Placeholder 2">
            <a:extLst>
              <a:ext uri="{FF2B5EF4-FFF2-40B4-BE49-F238E27FC236}">
                <a16:creationId xmlns:a16="http://schemas.microsoft.com/office/drawing/2014/main" id="{9A8B9131-451A-4C09-ABBC-166016A890C0}"/>
              </a:ext>
            </a:extLst>
          </p:cNvPr>
          <p:cNvSpPr>
            <a:spLocks noGrp="1"/>
          </p:cNvSpPr>
          <p:nvPr>
            <p:ph type="body" sz="quarter" idx="10"/>
          </p:nvPr>
        </p:nvSpPr>
        <p:spPr/>
        <p:txBody>
          <a:bodyPr/>
          <a:lstStyle/>
          <a:p>
            <a:r>
              <a:rPr lang="de-DE" sz="1400" dirty="0"/>
              <a:t>Vorbereitendes Material: </a:t>
            </a:r>
          </a:p>
          <a:p>
            <a:pPr lvl="1"/>
            <a:r>
              <a:rPr lang="de-DE" sz="1400"/>
              <a:t>Syllabus</a:t>
            </a:r>
          </a:p>
          <a:p>
            <a:pPr lvl="1"/>
            <a:r>
              <a:rPr lang="de-DE" sz="1400"/>
              <a:t>Meyer</a:t>
            </a:r>
            <a:r>
              <a:rPr lang="de-DE" sz="1400" dirty="0"/>
              <a:t>, Meinert A. (2016): Rückständig oder zukunftsweisend? Reflexionen zum Potential der Allgemeinen Didaktik. In: Wegner, Anke (Hrsg.): Allgemeine Didaktik: Praxis, Positionen, Perspektiven. Leverkusen: Verlag Barbara </a:t>
            </a:r>
            <a:r>
              <a:rPr lang="de-DE" sz="1400" dirty="0" err="1"/>
              <a:t>Budrich</a:t>
            </a:r>
            <a:r>
              <a:rPr lang="de-DE" sz="1400" dirty="0"/>
              <a:t>, S. 49-86; daraus: S. 55-64.</a:t>
            </a:r>
          </a:p>
          <a:p>
            <a:pPr lvl="1"/>
            <a:r>
              <a:rPr lang="de-DE" sz="1400" dirty="0"/>
              <a:t>Interpretationshinweise </a:t>
            </a:r>
          </a:p>
          <a:p>
            <a:pPr lvl="1"/>
            <a:r>
              <a:rPr lang="de-DE" sz="1400" dirty="0"/>
              <a:t>Comenius (Podcast + </a:t>
            </a:r>
            <a:r>
              <a:rPr lang="de-DE" sz="1400" dirty="0" err="1"/>
              <a:t>Youtube</a:t>
            </a:r>
            <a:r>
              <a:rPr lang="de-DE" sz="1400" dirty="0"/>
              <a:t>)</a:t>
            </a:r>
          </a:p>
          <a:p>
            <a:r>
              <a:rPr lang="de-DE" sz="1400" dirty="0"/>
              <a:t>Schreiben</a:t>
            </a:r>
          </a:p>
          <a:p>
            <a:pPr lvl="1"/>
            <a:r>
              <a:rPr lang="de-DE" sz="1400" dirty="0"/>
              <a:t>Lehrerfahrung hochladen </a:t>
            </a:r>
          </a:p>
          <a:p>
            <a:pPr lvl="1"/>
            <a:r>
              <a:rPr lang="de-DE" sz="1400" dirty="0"/>
              <a:t>Erste Eintrag im Portfolio </a:t>
            </a:r>
          </a:p>
          <a:p>
            <a:endParaRPr lang="de-DE" sz="1400" dirty="0"/>
          </a:p>
          <a:p>
            <a:endParaRPr lang="en-US" sz="2400" dirty="0"/>
          </a:p>
          <a:p>
            <a:endParaRPr lang="en-US" sz="1400" dirty="0"/>
          </a:p>
        </p:txBody>
      </p:sp>
    </p:spTree>
    <p:extLst>
      <p:ext uri="{BB962C8B-B14F-4D97-AF65-F5344CB8AC3E}">
        <p14:creationId xmlns:p14="http://schemas.microsoft.com/office/powerpoint/2010/main" val="201591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7CB39-61BE-4AF7-B6F1-BD81A8B5E7B3}"/>
              </a:ext>
            </a:extLst>
          </p:cNvPr>
          <p:cNvSpPr>
            <a:spLocks noGrp="1"/>
          </p:cNvSpPr>
          <p:nvPr>
            <p:ph type="title"/>
          </p:nvPr>
        </p:nvSpPr>
        <p:spPr/>
        <p:txBody>
          <a:bodyPr/>
          <a:lstStyle/>
          <a:p>
            <a:r>
              <a:rPr lang="en-US" dirty="0" err="1"/>
              <a:t>Herzlich</a:t>
            </a:r>
            <a:r>
              <a:rPr lang="en-US" dirty="0"/>
              <a:t> </a:t>
            </a:r>
            <a:r>
              <a:rPr lang="en-US" dirty="0" err="1"/>
              <a:t>Willkommen</a:t>
            </a:r>
            <a:r>
              <a:rPr lang="en-US" dirty="0"/>
              <a:t>!</a:t>
            </a:r>
          </a:p>
        </p:txBody>
      </p:sp>
      <p:sp>
        <p:nvSpPr>
          <p:cNvPr id="3" name="Text Placeholder 2">
            <a:extLst>
              <a:ext uri="{FF2B5EF4-FFF2-40B4-BE49-F238E27FC236}">
                <a16:creationId xmlns:a16="http://schemas.microsoft.com/office/drawing/2014/main" id="{0DBE7534-0DC7-4E63-8E8E-210FA3E15E19}"/>
              </a:ext>
            </a:extLst>
          </p:cNvPr>
          <p:cNvSpPr>
            <a:spLocks noGrp="1"/>
          </p:cNvSpPr>
          <p:nvPr>
            <p:ph type="body" sz="quarter" idx="10"/>
          </p:nvPr>
        </p:nvSpPr>
        <p:spPr>
          <a:xfrm>
            <a:off x="250825" y="2643758"/>
            <a:ext cx="8642350" cy="2087959"/>
          </a:xfrm>
        </p:spPr>
        <p:txBody>
          <a:bodyPr/>
          <a:lstStyle/>
          <a:p>
            <a:pPr marL="0" indent="0">
              <a:buNone/>
            </a:pPr>
            <a:r>
              <a:rPr lang="en-US" sz="2000" dirty="0">
                <a:solidFill>
                  <a:srgbClr val="84B818"/>
                </a:solidFill>
              </a:rPr>
              <a:t>Job Schepens</a:t>
            </a:r>
          </a:p>
          <a:p>
            <a:pPr marL="0" indent="0">
              <a:buNone/>
            </a:pPr>
            <a:r>
              <a:rPr lang="en-US" sz="2000" dirty="0"/>
              <a:t>job.schepens@tu-dortmund.de</a:t>
            </a:r>
          </a:p>
          <a:p>
            <a:pPr marL="0" indent="0">
              <a:buNone/>
            </a:pPr>
            <a:r>
              <a:rPr lang="en-US" sz="2000" dirty="0"/>
              <a:t>IFS, TU Dortmund </a:t>
            </a:r>
          </a:p>
        </p:txBody>
      </p:sp>
    </p:spTree>
    <p:extLst>
      <p:ext uri="{BB962C8B-B14F-4D97-AF65-F5344CB8AC3E}">
        <p14:creationId xmlns:p14="http://schemas.microsoft.com/office/powerpoint/2010/main" val="1621147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3402-6E1A-447B-A6B1-3D553FCF5C45}"/>
              </a:ext>
            </a:extLst>
          </p:cNvPr>
          <p:cNvSpPr>
            <a:spLocks noGrp="1"/>
          </p:cNvSpPr>
          <p:nvPr>
            <p:ph type="title"/>
          </p:nvPr>
        </p:nvSpPr>
        <p:spPr/>
        <p:txBody>
          <a:bodyPr/>
          <a:lstStyle/>
          <a:p>
            <a:r>
              <a:rPr lang="de-DE" dirty="0"/>
              <a:t>Ziele der heutigen Sitzung</a:t>
            </a:r>
            <a:endParaRPr lang="en-US" dirty="0"/>
          </a:p>
        </p:txBody>
      </p:sp>
      <p:sp>
        <p:nvSpPr>
          <p:cNvPr id="3" name="Text Placeholder 2">
            <a:extLst>
              <a:ext uri="{FF2B5EF4-FFF2-40B4-BE49-F238E27FC236}">
                <a16:creationId xmlns:a16="http://schemas.microsoft.com/office/drawing/2014/main" id="{C4370FF5-5284-4B2C-9F6B-C076FA0221E1}"/>
              </a:ext>
            </a:extLst>
          </p:cNvPr>
          <p:cNvSpPr>
            <a:spLocks noGrp="1"/>
          </p:cNvSpPr>
          <p:nvPr>
            <p:ph type="body" sz="quarter" idx="10"/>
          </p:nvPr>
        </p:nvSpPr>
        <p:spPr/>
        <p:txBody>
          <a:bodyPr/>
          <a:lstStyle/>
          <a:p>
            <a:r>
              <a:rPr lang="de-DE" dirty="0"/>
              <a:t>Sie erkennen die Relevanz der Allgemeine Didaktik  </a:t>
            </a:r>
          </a:p>
          <a:p>
            <a:endParaRPr lang="de-DE" dirty="0"/>
          </a:p>
          <a:p>
            <a:r>
              <a:rPr lang="de-DE" dirty="0"/>
              <a:t>Sie haben einen Überblick über den Seminarverlauf und haben einen Eindruck, was auf Sie zukommt.</a:t>
            </a:r>
          </a:p>
          <a:p>
            <a:endParaRPr lang="en-US" dirty="0"/>
          </a:p>
        </p:txBody>
      </p:sp>
    </p:spTree>
    <p:extLst>
      <p:ext uri="{BB962C8B-B14F-4D97-AF65-F5344CB8AC3E}">
        <p14:creationId xmlns:p14="http://schemas.microsoft.com/office/powerpoint/2010/main" val="178721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8F3353-9BB1-4DD2-958E-FA4FE6265F85}"/>
              </a:ext>
            </a:extLst>
          </p:cNvPr>
          <p:cNvSpPr>
            <a:spLocks noGrp="1"/>
          </p:cNvSpPr>
          <p:nvPr>
            <p:ph type="body" sz="quarter" idx="10"/>
          </p:nvPr>
        </p:nvSpPr>
        <p:spPr>
          <a:xfrm>
            <a:off x="250825" y="3219822"/>
            <a:ext cx="8641655" cy="1511895"/>
          </a:xfrm>
        </p:spPr>
        <p:txBody>
          <a:bodyPr/>
          <a:lstStyle/>
          <a:p>
            <a:r>
              <a:rPr lang="de-DE" sz="2400" dirty="0"/>
              <a:t>Beschreiben Sie spontan, was Ihnen zu den Begriffen in den Kopf kommt. (5‘ Gruppenarbeit, dann Plenum) </a:t>
            </a:r>
          </a:p>
          <a:p>
            <a:endParaRPr lang="en-US" dirty="0"/>
          </a:p>
        </p:txBody>
      </p:sp>
      <p:sp>
        <p:nvSpPr>
          <p:cNvPr id="4" name="Cloud 3">
            <a:extLst>
              <a:ext uri="{FF2B5EF4-FFF2-40B4-BE49-F238E27FC236}">
                <a16:creationId xmlns:a16="http://schemas.microsoft.com/office/drawing/2014/main" id="{65C68B72-29F9-428E-ACEB-3D5D7EE0900B}"/>
              </a:ext>
            </a:extLst>
          </p:cNvPr>
          <p:cNvSpPr/>
          <p:nvPr/>
        </p:nvSpPr>
        <p:spPr>
          <a:xfrm>
            <a:off x="514282" y="1010553"/>
            <a:ext cx="3867873" cy="1824163"/>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a:solidFill>
                  <a:schemeClr val="tx2"/>
                </a:solidFill>
              </a:rPr>
              <a:t>Allgemeine Didaktik </a:t>
            </a:r>
          </a:p>
        </p:txBody>
      </p:sp>
      <p:sp>
        <p:nvSpPr>
          <p:cNvPr id="5" name="Cloud 4">
            <a:extLst>
              <a:ext uri="{FF2B5EF4-FFF2-40B4-BE49-F238E27FC236}">
                <a16:creationId xmlns:a16="http://schemas.microsoft.com/office/drawing/2014/main" id="{BB0DD20D-4CA0-4F21-9ADE-064A6FCCA880}"/>
              </a:ext>
            </a:extLst>
          </p:cNvPr>
          <p:cNvSpPr/>
          <p:nvPr/>
        </p:nvSpPr>
        <p:spPr>
          <a:xfrm>
            <a:off x="4572000" y="924690"/>
            <a:ext cx="4131330" cy="193509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a:solidFill>
                  <a:schemeClr val="tx2"/>
                </a:solidFill>
              </a:rPr>
              <a:t>Grundlagen der Vermittlung</a:t>
            </a:r>
          </a:p>
        </p:txBody>
      </p:sp>
    </p:spTree>
    <p:extLst>
      <p:ext uri="{BB962C8B-B14F-4D97-AF65-F5344CB8AC3E}">
        <p14:creationId xmlns:p14="http://schemas.microsoft.com/office/powerpoint/2010/main" val="2660933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2F2D3-6535-4897-A660-923A06F8C5A0}"/>
              </a:ext>
            </a:extLst>
          </p:cNvPr>
          <p:cNvSpPr>
            <a:spLocks noGrp="1"/>
          </p:cNvSpPr>
          <p:nvPr>
            <p:ph type="title"/>
          </p:nvPr>
        </p:nvSpPr>
        <p:spPr/>
        <p:txBody>
          <a:bodyPr/>
          <a:lstStyle/>
          <a:p>
            <a:r>
              <a:rPr lang="en-US" dirty="0" err="1"/>
              <a:t>Einf</a:t>
            </a:r>
            <a:r>
              <a:rPr lang="de-DE" dirty="0"/>
              <a:t>ü</a:t>
            </a:r>
            <a:r>
              <a:rPr lang="en-US" dirty="0" err="1"/>
              <a:t>hrung</a:t>
            </a:r>
            <a:br>
              <a:rPr lang="en-US" dirty="0"/>
            </a:br>
            <a:endParaRPr lang="en-US" dirty="0"/>
          </a:p>
        </p:txBody>
      </p:sp>
      <p:sp>
        <p:nvSpPr>
          <p:cNvPr id="3" name="Text Placeholder 2">
            <a:extLst>
              <a:ext uri="{FF2B5EF4-FFF2-40B4-BE49-F238E27FC236}">
                <a16:creationId xmlns:a16="http://schemas.microsoft.com/office/drawing/2014/main" id="{84762FBA-2BFD-46FE-A99A-214CC870157F}"/>
              </a:ext>
            </a:extLst>
          </p:cNvPr>
          <p:cNvSpPr>
            <a:spLocks noGrp="1"/>
          </p:cNvSpPr>
          <p:nvPr>
            <p:ph type="body" sz="quarter" idx="10"/>
          </p:nvPr>
        </p:nvSpPr>
        <p:spPr/>
        <p:txBody>
          <a:bodyPr/>
          <a:lstStyle/>
          <a:p>
            <a:r>
              <a:rPr lang="de-DE" dirty="0"/>
              <a:t>Wissen vermitteln oder Bildung ermöglichen?</a:t>
            </a:r>
          </a:p>
          <a:p>
            <a:r>
              <a:rPr lang="de-DE" dirty="0"/>
              <a:t>Handlungsfelder</a:t>
            </a:r>
          </a:p>
          <a:p>
            <a:pPr lvl="1"/>
            <a:r>
              <a:rPr lang="de-DE" sz="2000" dirty="0"/>
              <a:t>Warum ist Allgemeine Didaktik wichtig für das Lehramt? </a:t>
            </a:r>
            <a:endParaRPr lang="en-US" sz="2000" dirty="0"/>
          </a:p>
          <a:p>
            <a:pPr lvl="1"/>
            <a:r>
              <a:rPr lang="de-DE" sz="2000" dirty="0"/>
              <a:t>Warum ist Allgemeine Didaktik wichtig für EW? </a:t>
            </a:r>
            <a:endParaRPr lang="en-US" sz="2000" dirty="0"/>
          </a:p>
        </p:txBody>
      </p:sp>
    </p:spTree>
    <p:extLst>
      <p:ext uri="{BB962C8B-B14F-4D97-AF65-F5344CB8AC3E}">
        <p14:creationId xmlns:p14="http://schemas.microsoft.com/office/powerpoint/2010/main" val="1729630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52DCC-AE23-4D48-AFA2-2E8ACC682ABD}"/>
              </a:ext>
            </a:extLst>
          </p:cNvPr>
          <p:cNvSpPr>
            <a:spLocks noGrp="1"/>
          </p:cNvSpPr>
          <p:nvPr>
            <p:ph type="title"/>
          </p:nvPr>
        </p:nvSpPr>
        <p:spPr/>
        <p:txBody>
          <a:bodyPr/>
          <a:lstStyle/>
          <a:p>
            <a:r>
              <a:rPr lang="en-US" dirty="0" err="1"/>
              <a:t>Einf</a:t>
            </a:r>
            <a:r>
              <a:rPr lang="de-DE" dirty="0"/>
              <a:t>ü</a:t>
            </a:r>
            <a:r>
              <a:rPr lang="en-US" dirty="0" err="1"/>
              <a:t>hrung</a:t>
            </a:r>
            <a:endParaRPr lang="en-US" dirty="0"/>
          </a:p>
        </p:txBody>
      </p:sp>
      <p:sp>
        <p:nvSpPr>
          <p:cNvPr id="3" name="Text Placeholder 2">
            <a:extLst>
              <a:ext uri="{FF2B5EF4-FFF2-40B4-BE49-F238E27FC236}">
                <a16:creationId xmlns:a16="http://schemas.microsoft.com/office/drawing/2014/main" id="{A481241E-CD9B-4798-AD0A-F989EE6BE5CB}"/>
              </a:ext>
            </a:extLst>
          </p:cNvPr>
          <p:cNvSpPr>
            <a:spLocks noGrp="1"/>
          </p:cNvSpPr>
          <p:nvPr>
            <p:ph type="body" sz="quarter" idx="10"/>
          </p:nvPr>
        </p:nvSpPr>
        <p:spPr>
          <a:xfrm>
            <a:off x="250824" y="1491630"/>
            <a:ext cx="9145711" cy="3240087"/>
          </a:xfrm>
        </p:spPr>
        <p:txBody>
          <a:bodyPr/>
          <a:lstStyle/>
          <a:p>
            <a:r>
              <a:rPr lang="de-DE" sz="1800" dirty="0">
                <a:solidFill>
                  <a:schemeClr val="tx1"/>
                </a:solidFill>
              </a:rPr>
              <a:t>Subjektive </a:t>
            </a:r>
            <a:r>
              <a:rPr lang="de-DE" sz="1800" dirty="0">
                <a:solidFill>
                  <a:schemeClr val="tx1"/>
                </a:solidFill>
                <a:latin typeface="Arial" panose="020B0604020202020204" pitchFamily="34" charset="0"/>
                <a:cs typeface="Arial" panose="020B0604020202020204" pitchFamily="34" charset="0"/>
              </a:rPr>
              <a:t>Wertentscheidungen</a:t>
            </a:r>
          </a:p>
          <a:p>
            <a:pPr lvl="1"/>
            <a:r>
              <a:rPr lang="de-DE" sz="1800" dirty="0">
                <a:latin typeface="Arial" panose="020B0604020202020204" pitchFamily="34" charset="0"/>
                <a:cs typeface="Arial" panose="020B0604020202020204" pitchFamily="34" charset="0"/>
              </a:rPr>
              <a:t>die Kunst, mit Lehre Bildung zu fördern</a:t>
            </a:r>
          </a:p>
          <a:p>
            <a:r>
              <a:rPr lang="de-DE" sz="1800" dirty="0">
                <a:solidFill>
                  <a:schemeClr val="tx1"/>
                </a:solidFill>
              </a:rPr>
              <a:t>Allgemeine Didaktik != </a:t>
            </a:r>
            <a:r>
              <a:rPr lang="de-DE" sz="1800" dirty="0" err="1">
                <a:solidFill>
                  <a:schemeClr val="tx1"/>
                </a:solidFill>
              </a:rPr>
              <a:t>Instructional</a:t>
            </a:r>
            <a:r>
              <a:rPr lang="de-DE" sz="1800" dirty="0">
                <a:solidFill>
                  <a:schemeClr val="tx1"/>
                </a:solidFill>
              </a:rPr>
              <a:t> Design</a:t>
            </a:r>
          </a:p>
          <a:p>
            <a:r>
              <a:rPr lang="de-DE" sz="1800" dirty="0">
                <a:solidFill>
                  <a:schemeClr val="tx1"/>
                </a:solidFill>
              </a:rPr>
              <a:t>Inhalt oder Inhalt und Methoden? </a:t>
            </a:r>
          </a:p>
          <a:p>
            <a:r>
              <a:rPr lang="de-DE" sz="1800" dirty="0">
                <a:solidFill>
                  <a:schemeClr val="tx1"/>
                </a:solidFill>
              </a:rPr>
              <a:t>Allgemeine Didaktik als Sündenbock?</a:t>
            </a:r>
          </a:p>
          <a:p>
            <a:pPr lvl="1"/>
            <a:r>
              <a:rPr lang="de-DE" sz="1800" dirty="0">
                <a:latin typeface="Arial" panose="020B0604020202020204" pitchFamily="34" charset="0"/>
                <a:cs typeface="Arial" panose="020B0604020202020204" pitchFamily="34" charset="0"/>
              </a:rPr>
              <a:t>Effektivität, Praktikabilität, Brauchbarkeit</a:t>
            </a:r>
          </a:p>
        </p:txBody>
      </p:sp>
    </p:spTree>
    <p:extLst>
      <p:ext uri="{BB962C8B-B14F-4D97-AF65-F5344CB8AC3E}">
        <p14:creationId xmlns:p14="http://schemas.microsoft.com/office/powerpoint/2010/main" val="459133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7738-F44C-4C14-A42F-8F481648CDC8}"/>
              </a:ext>
            </a:extLst>
          </p:cNvPr>
          <p:cNvSpPr>
            <a:spLocks noGrp="1"/>
          </p:cNvSpPr>
          <p:nvPr>
            <p:ph type="title"/>
          </p:nvPr>
        </p:nvSpPr>
        <p:spPr/>
        <p:txBody>
          <a:bodyPr/>
          <a:lstStyle/>
          <a:p>
            <a:r>
              <a:rPr lang="en-US" dirty="0" err="1"/>
              <a:t>Herausforderungen</a:t>
            </a:r>
            <a:br>
              <a:rPr lang="en-US" dirty="0"/>
            </a:br>
            <a:endParaRPr lang="en-US" dirty="0"/>
          </a:p>
        </p:txBody>
      </p:sp>
      <p:sp>
        <p:nvSpPr>
          <p:cNvPr id="3" name="Text Placeholder 2">
            <a:extLst>
              <a:ext uri="{FF2B5EF4-FFF2-40B4-BE49-F238E27FC236}">
                <a16:creationId xmlns:a16="http://schemas.microsoft.com/office/drawing/2014/main" id="{5DF59022-6921-4118-9C12-565B9E4BECB4}"/>
              </a:ext>
            </a:extLst>
          </p:cNvPr>
          <p:cNvSpPr>
            <a:spLocks noGrp="1"/>
          </p:cNvSpPr>
          <p:nvPr>
            <p:ph type="body" sz="quarter" idx="10"/>
          </p:nvPr>
        </p:nvSpPr>
        <p:spPr/>
        <p:txBody>
          <a:bodyPr/>
          <a:lstStyle/>
          <a:p>
            <a:r>
              <a:rPr lang="de-DE" sz="1600" dirty="0">
                <a:solidFill>
                  <a:schemeClr val="tx1"/>
                </a:solidFill>
              </a:rPr>
              <a:t>Empirische Lehr-Lern Forschung (Instruktionspsychologie)</a:t>
            </a:r>
          </a:p>
          <a:p>
            <a:pPr lvl="1"/>
            <a:r>
              <a:rPr lang="de-DE" sz="1600" dirty="0">
                <a:latin typeface="Arial" panose="020B0604020202020204" pitchFamily="34" charset="0"/>
                <a:cs typeface="Arial" panose="020B0604020202020204" pitchFamily="34" charset="0"/>
              </a:rPr>
              <a:t>Korrelation statt Experiment</a:t>
            </a:r>
          </a:p>
          <a:p>
            <a:pPr lvl="1"/>
            <a:r>
              <a:rPr lang="de-DE" sz="1600" dirty="0">
                <a:latin typeface="Arial" panose="020B0604020202020204" pitchFamily="34" charset="0"/>
                <a:cs typeface="Arial" panose="020B0604020202020204" pitchFamily="34" charset="0"/>
              </a:rPr>
              <a:t>Ideal ist klar: strukturiert, vorbereitet, angepasst, an Lernziele orientiert, Zeit gut genutzt, keine Störungen, in eigenständige Lernprozesse hineinbringend</a:t>
            </a:r>
          </a:p>
          <a:p>
            <a:pPr lvl="1"/>
            <a:r>
              <a:rPr lang="de-DE" sz="1600" dirty="0">
                <a:latin typeface="Arial" panose="020B0604020202020204" pitchFamily="34" charset="0"/>
                <a:cs typeface="Arial" panose="020B0604020202020204" pitchFamily="34" charset="0"/>
              </a:rPr>
              <a:t>Aber wie realisiert man das? </a:t>
            </a:r>
          </a:p>
          <a:p>
            <a:r>
              <a:rPr lang="de-DE" sz="1600" dirty="0">
                <a:solidFill>
                  <a:schemeClr val="tx1"/>
                </a:solidFill>
              </a:rPr>
              <a:t>Fachdidaktik</a:t>
            </a:r>
          </a:p>
          <a:p>
            <a:pPr lvl="1"/>
            <a:r>
              <a:rPr lang="de-DE" sz="1600" dirty="0">
                <a:latin typeface="Arial" panose="020B0604020202020204" pitchFamily="34" charset="0"/>
                <a:cs typeface="Arial" panose="020B0604020202020204" pitchFamily="34" charset="0"/>
              </a:rPr>
              <a:t>E.g. Science </a:t>
            </a:r>
            <a:r>
              <a:rPr lang="de-DE" sz="1600" dirty="0" err="1">
                <a:latin typeface="Arial" panose="020B0604020202020204" pitchFamily="34" charset="0"/>
                <a:cs typeface="Arial" panose="020B0604020202020204" pitchFamily="34" charset="0"/>
              </a:rPr>
              <a:t>education</a:t>
            </a:r>
            <a:endParaRPr lang="de-DE" sz="1600" dirty="0">
              <a:latin typeface="Arial" panose="020B0604020202020204" pitchFamily="34" charset="0"/>
              <a:cs typeface="Arial" panose="020B0604020202020204" pitchFamily="34" charset="0"/>
            </a:endParaRPr>
          </a:p>
          <a:p>
            <a:r>
              <a:rPr lang="de-DE" sz="1600" dirty="0">
                <a:solidFill>
                  <a:schemeClr val="tx1"/>
                </a:solidFill>
              </a:rPr>
              <a:t>Neurodidaktik </a:t>
            </a:r>
          </a:p>
          <a:p>
            <a:r>
              <a:rPr lang="de-DE" sz="1600" dirty="0">
                <a:solidFill>
                  <a:schemeClr val="tx1"/>
                </a:solidFill>
              </a:rPr>
              <a:t>Lernen im </a:t>
            </a:r>
            <a:r>
              <a:rPr lang="de-DE" sz="1600" dirty="0">
                <a:solidFill>
                  <a:schemeClr val="tx1"/>
                </a:solidFill>
                <a:latin typeface="Arial" panose="020B0604020202020204" pitchFamily="34" charset="0"/>
                <a:cs typeface="Arial" panose="020B0604020202020204" pitchFamily="34" charset="0"/>
              </a:rPr>
              <a:t>Alltag </a:t>
            </a:r>
            <a:endParaRPr lang="de-DE" sz="1600" dirty="0">
              <a:solidFill>
                <a:schemeClr val="tx1"/>
              </a:solidFill>
            </a:endParaRPr>
          </a:p>
          <a:p>
            <a:pPr lvl="1"/>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932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88AE-B668-4AFF-96BE-853DCCB85C72}"/>
              </a:ext>
            </a:extLst>
          </p:cNvPr>
          <p:cNvSpPr>
            <a:spLocks noGrp="1"/>
          </p:cNvSpPr>
          <p:nvPr>
            <p:ph type="title"/>
          </p:nvPr>
        </p:nvSpPr>
        <p:spPr/>
        <p:txBody>
          <a:bodyPr/>
          <a:lstStyle/>
          <a:p>
            <a:r>
              <a:rPr lang="de-DE" dirty="0"/>
              <a:t>Empirische Unterrichtsforschung </a:t>
            </a:r>
            <a:br>
              <a:rPr lang="de-DE" dirty="0"/>
            </a:br>
            <a:endParaRPr lang="de-DE" dirty="0"/>
          </a:p>
        </p:txBody>
      </p:sp>
      <p:sp>
        <p:nvSpPr>
          <p:cNvPr id="3" name="Text Placeholder 2">
            <a:extLst>
              <a:ext uri="{FF2B5EF4-FFF2-40B4-BE49-F238E27FC236}">
                <a16:creationId xmlns:a16="http://schemas.microsoft.com/office/drawing/2014/main" id="{8A3EDD97-4A0C-40A1-82BC-4F8B13BB42C8}"/>
              </a:ext>
            </a:extLst>
          </p:cNvPr>
          <p:cNvSpPr>
            <a:spLocks noGrp="1"/>
          </p:cNvSpPr>
          <p:nvPr>
            <p:ph type="body" sz="quarter" idx="10"/>
          </p:nvPr>
        </p:nvSpPr>
        <p:spPr/>
        <p:txBody>
          <a:bodyPr/>
          <a:lstStyle/>
          <a:p>
            <a:r>
              <a:rPr lang="de-DE" sz="1600" dirty="0"/>
              <a:t>Lehr-Lern </a:t>
            </a:r>
            <a:r>
              <a:rPr lang="de-DE" sz="1600" dirty="0" err="1"/>
              <a:t>vs</a:t>
            </a:r>
            <a:r>
              <a:rPr lang="de-DE" sz="1600" dirty="0"/>
              <a:t> Interaktions- und Sozialisationsaspekt</a:t>
            </a:r>
          </a:p>
          <a:p>
            <a:r>
              <a:rPr lang="de-DE" sz="1600" dirty="0"/>
              <a:t>Angebot-Nutzungs-Modell (Mitverantwortung)</a:t>
            </a:r>
          </a:p>
          <a:p>
            <a:r>
              <a:rPr lang="de-DE" sz="1600" dirty="0"/>
              <a:t>Fachdidaktisch</a:t>
            </a:r>
          </a:p>
          <a:p>
            <a:r>
              <a:rPr lang="de-DE" sz="1600" dirty="0"/>
              <a:t>Keine </a:t>
            </a:r>
            <a:r>
              <a:rPr lang="de-DE" sz="1600" i="1" dirty="0"/>
              <a:t>eine </a:t>
            </a:r>
            <a:r>
              <a:rPr lang="de-DE" sz="1600" i="1" dirty="0" err="1"/>
              <a:t>ware</a:t>
            </a:r>
            <a:r>
              <a:rPr lang="de-DE" sz="1600" i="1" dirty="0"/>
              <a:t> Methode</a:t>
            </a:r>
          </a:p>
          <a:p>
            <a:r>
              <a:rPr lang="de-DE" sz="1600" dirty="0" err="1"/>
              <a:t>Lehrereffektivitaet</a:t>
            </a:r>
            <a:r>
              <a:rPr lang="de-DE" sz="1600" dirty="0"/>
              <a:t> weniger wichtig als gedacht (cf. Vorwissen)</a:t>
            </a:r>
          </a:p>
          <a:p>
            <a:r>
              <a:rPr lang="de-DE" sz="1600" dirty="0" err="1"/>
              <a:t>Engfuehrung</a:t>
            </a:r>
            <a:r>
              <a:rPr lang="de-DE" sz="1600" dirty="0"/>
              <a:t> in der Bildungsforschung</a:t>
            </a:r>
          </a:p>
          <a:p>
            <a:r>
              <a:rPr lang="de-DE" sz="1600" dirty="0"/>
              <a:t>Zwei fremde Schwester</a:t>
            </a:r>
          </a:p>
          <a:p>
            <a:pPr lvl="1"/>
            <a:r>
              <a:rPr lang="de-DE" sz="1600" dirty="0"/>
              <a:t>Wissenschaft bestimmt praktische Arbeit nur ganz wenig </a:t>
            </a:r>
          </a:p>
          <a:p>
            <a:pPr lvl="1"/>
            <a:r>
              <a:rPr lang="de-DE" sz="1600" dirty="0"/>
              <a:t>Institutionsblindheit</a:t>
            </a:r>
          </a:p>
          <a:p>
            <a:endParaRPr lang="de-DE" sz="1800" dirty="0"/>
          </a:p>
        </p:txBody>
      </p:sp>
    </p:spTree>
    <p:extLst>
      <p:ext uri="{BB962C8B-B14F-4D97-AF65-F5344CB8AC3E}">
        <p14:creationId xmlns:p14="http://schemas.microsoft.com/office/powerpoint/2010/main" val="417065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0400-9C5C-49D9-9461-90B53056715E}"/>
              </a:ext>
            </a:extLst>
          </p:cNvPr>
          <p:cNvSpPr>
            <a:spLocks noGrp="1"/>
          </p:cNvSpPr>
          <p:nvPr>
            <p:ph type="title"/>
          </p:nvPr>
        </p:nvSpPr>
        <p:spPr/>
        <p:txBody>
          <a:bodyPr/>
          <a:lstStyle/>
          <a:p>
            <a:r>
              <a:rPr lang="de-DE" dirty="0"/>
              <a:t>Einführungen</a:t>
            </a:r>
            <a:r>
              <a:rPr lang="en-US" dirty="0"/>
              <a:t> </a:t>
            </a:r>
          </a:p>
        </p:txBody>
      </p:sp>
      <p:sp>
        <p:nvSpPr>
          <p:cNvPr id="3" name="Text Placeholder 2">
            <a:extLst>
              <a:ext uri="{FF2B5EF4-FFF2-40B4-BE49-F238E27FC236}">
                <a16:creationId xmlns:a16="http://schemas.microsoft.com/office/drawing/2014/main" id="{03B32A4B-AF1E-4C17-84F9-3517BFA909DA}"/>
              </a:ext>
            </a:extLst>
          </p:cNvPr>
          <p:cNvSpPr>
            <a:spLocks noGrp="1"/>
          </p:cNvSpPr>
          <p:nvPr>
            <p:ph type="body" sz="quarter" idx="10"/>
          </p:nvPr>
        </p:nvSpPr>
        <p:spPr/>
        <p:txBody>
          <a:bodyPr/>
          <a:lstStyle/>
          <a:p>
            <a:r>
              <a:rPr lang="de-DE" sz="1800" dirty="0" err="1"/>
              <a:t>Terhart</a:t>
            </a:r>
            <a:r>
              <a:rPr lang="de-DE" sz="1800" dirty="0"/>
              <a:t>, E. (2019). Didaktik: Eine Einführung. Reclam.</a:t>
            </a:r>
          </a:p>
          <a:p>
            <a:r>
              <a:rPr lang="de-DE" sz="1800" dirty="0" err="1"/>
              <a:t>Coriand</a:t>
            </a:r>
            <a:r>
              <a:rPr lang="de-DE" sz="1800" dirty="0"/>
              <a:t>, R. (2017). Allgemeine Didaktik. https://content-select.com/de/portal/media/view/5a8d4d12-b300-4208-84f2-2dc4b0dd2d03</a:t>
            </a:r>
          </a:p>
          <a:p>
            <a:r>
              <a:rPr lang="de-DE" sz="1800" dirty="0"/>
              <a:t>Seel, B. M., Hanke, U. (2015). Erziehungswissenschaft. Lehrbuch für Bachelor-, Master- und Lehramtsstudierende. Springer. </a:t>
            </a:r>
            <a:endParaRPr lang="en-US" sz="1800" dirty="0"/>
          </a:p>
        </p:txBody>
      </p:sp>
    </p:spTree>
    <p:extLst>
      <p:ext uri="{BB962C8B-B14F-4D97-AF65-F5344CB8AC3E}">
        <p14:creationId xmlns:p14="http://schemas.microsoft.com/office/powerpoint/2010/main" val="39849712"/>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731</Words>
  <Application>Microsoft Office PowerPoint</Application>
  <PresentationFormat>On-screen Show (16:9)</PresentationFormat>
  <Paragraphs>137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Akkurat</vt:lpstr>
      <vt:lpstr>Arial</vt:lpstr>
      <vt:lpstr>Calibri</vt:lpstr>
      <vt:lpstr>Masterfolie</vt:lpstr>
      <vt:lpstr>PowerPoint Presentation</vt:lpstr>
      <vt:lpstr>Herzlich Willkommen!</vt:lpstr>
      <vt:lpstr>Ziele der heutigen Sitzung</vt:lpstr>
      <vt:lpstr>PowerPoint Presentation</vt:lpstr>
      <vt:lpstr>Einführung </vt:lpstr>
      <vt:lpstr>Einführung</vt:lpstr>
      <vt:lpstr>Herausforderungen </vt:lpstr>
      <vt:lpstr>Empirische Unterrichtsforschung  </vt:lpstr>
      <vt:lpstr>Einführungen </vt:lpstr>
      <vt:lpstr>Seminar Aufbau (Grob)</vt:lpstr>
      <vt:lpstr>PowerPoint Presentation</vt:lpstr>
      <vt:lpstr>Inhalte der Veranstaltung (Modulhandbuch)</vt:lpstr>
      <vt:lpstr>Ziele der Veranstaltung (Modulhandbuch)</vt:lpstr>
      <vt:lpstr>Wie wir miteinander Arbeiten</vt:lpstr>
      <vt:lpstr>Pause-Aufgabe</vt:lpstr>
      <vt:lpstr>Gibt es Kriterien des nachhaltigen Lernens?</vt:lpstr>
      <vt:lpstr>Nächste Woche: Historische Perspektiven auf die Allgemeine Didaktik (Comenius)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129</cp:revision>
  <dcterms:created xsi:type="dcterms:W3CDTF">2017-06-13T08:51:48Z</dcterms:created>
  <dcterms:modified xsi:type="dcterms:W3CDTF">2021-04-13T20:58:07Z</dcterms:modified>
</cp:coreProperties>
</file>