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291" r:id="rId3"/>
    <p:sldId id="294" r:id="rId4"/>
    <p:sldId id="297" r:id="rId5"/>
    <p:sldId id="298" r:id="rId6"/>
    <p:sldId id="299" r:id="rId7"/>
    <p:sldId id="300" r:id="rId8"/>
    <p:sldId id="301" r:id="rId9"/>
    <p:sldId id="293" r:id="rId10"/>
    <p:sldId id="295" r:id="rId11"/>
    <p:sldId id="302" r:id="rId12"/>
    <p:sldId id="296" r:id="rId13"/>
    <p:sldId id="303" r:id="rId14"/>
    <p:sldId id="304" r:id="rId15"/>
    <p:sldId id="292" r:id="rId16"/>
    <p:sldId id="270"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1"/>
            <p14:sldId id="294"/>
            <p14:sldId id="297"/>
            <p14:sldId id="298"/>
            <p14:sldId id="299"/>
            <p14:sldId id="300"/>
            <p14:sldId id="301"/>
            <p14:sldId id="293"/>
            <p14:sldId id="295"/>
            <p14:sldId id="302"/>
            <p14:sldId id="296"/>
            <p14:sldId id="303"/>
            <p14:sldId id="304"/>
            <p14:sldId id="29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3974" autoAdjust="0"/>
  </p:normalViewPr>
  <p:slideViewPr>
    <p:cSldViewPr showGuides="1">
      <p:cViewPr>
        <p:scale>
          <a:sx n="150" d="100"/>
          <a:sy n="150" d="100"/>
        </p:scale>
        <p:origin x="1914" y="57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Formales und materiales Moment bilden eine Einheit, indem die Fähigkeit zur Aussage (Einsicht, Erlebnis, Erfahrung) und die Aussage (Inhalt) selbst gewonnen werden.                                             </a:t>
            </a:r>
          </a:p>
        </p:txBody>
      </p:sp>
      <p:sp>
        <p:nvSpPr>
          <p:cNvPr id="4" name="Slide Number Placeholder 3"/>
          <p:cNvSpPr>
            <a:spLocks noGrp="1"/>
          </p:cNvSpPr>
          <p:nvPr>
            <p:ph type="sldNum" sz="quarter" idx="5"/>
          </p:nvPr>
        </p:nvSpPr>
        <p:spPr/>
        <p:txBody>
          <a:bodyPr/>
          <a:lstStyle/>
          <a:p>
            <a:fld id="{C347FAF7-5C4E-4642-B377-C3A2CDCC9DA1}" type="slidenum">
              <a:rPr lang="en-US" smtClean="0"/>
              <a:t>10</a:t>
            </a:fld>
            <a:endParaRPr lang="en-US"/>
          </a:p>
        </p:txBody>
      </p:sp>
    </p:spTree>
    <p:extLst>
      <p:ext uri="{BB962C8B-B14F-4D97-AF65-F5344CB8AC3E}">
        <p14:creationId xmlns:p14="http://schemas.microsoft.com/office/powerpoint/2010/main" val="132796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16</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valuation.tu-dortmund.de/evasys/online.php?pswd=9QLR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6. Sitzung: Bildungstheoretische Didaktik</a:t>
            </a:r>
          </a:p>
          <a:p>
            <a:pPr marL="0" indent="0" algn="ctr">
              <a:buNone/>
            </a:pPr>
            <a:r>
              <a:rPr lang="de-DE" sz="2000" dirty="0">
                <a:latin typeface="Arial" panose="020B0604020202020204" pitchFamily="34" charset="0"/>
                <a:cs typeface="Arial" panose="020B0604020202020204" pitchFamily="34" charset="0"/>
              </a:rPr>
              <a:t>19.5.21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E10F-288B-4E74-A84E-576662025494}"/>
              </a:ext>
            </a:extLst>
          </p:cNvPr>
          <p:cNvSpPr>
            <a:spLocks noGrp="1"/>
          </p:cNvSpPr>
          <p:nvPr>
            <p:ph type="title"/>
          </p:nvPr>
        </p:nvSpPr>
        <p:spPr/>
        <p:txBody>
          <a:bodyPr/>
          <a:lstStyle/>
          <a:p>
            <a:r>
              <a:rPr lang="de-DE" dirty="0"/>
              <a:t>Bildungstheoretische Didaktik</a:t>
            </a:r>
          </a:p>
        </p:txBody>
      </p:sp>
      <p:sp>
        <p:nvSpPr>
          <p:cNvPr id="3" name="Text Placeholder 2">
            <a:extLst>
              <a:ext uri="{FF2B5EF4-FFF2-40B4-BE49-F238E27FC236}">
                <a16:creationId xmlns:a16="http://schemas.microsoft.com/office/drawing/2014/main" id="{DB3522C6-71C9-4555-B2D4-AB25448347AE}"/>
              </a:ext>
            </a:extLst>
          </p:cNvPr>
          <p:cNvSpPr>
            <a:spLocks noGrp="1"/>
          </p:cNvSpPr>
          <p:nvPr>
            <p:ph type="body" sz="quarter" idx="10"/>
          </p:nvPr>
        </p:nvSpPr>
        <p:spPr/>
        <p:txBody>
          <a:bodyPr/>
          <a:lstStyle/>
          <a:p>
            <a:endParaRPr lang="de-DE" sz="1400" dirty="0"/>
          </a:p>
        </p:txBody>
      </p:sp>
      <p:pic>
        <p:nvPicPr>
          <p:cNvPr id="6" name="Picture 5">
            <a:extLst>
              <a:ext uri="{FF2B5EF4-FFF2-40B4-BE49-F238E27FC236}">
                <a16:creationId xmlns:a16="http://schemas.microsoft.com/office/drawing/2014/main" id="{E8559468-780C-4B16-8794-2E32B2530045}"/>
              </a:ext>
            </a:extLst>
          </p:cNvPr>
          <p:cNvPicPr>
            <a:picLocks noChangeAspect="1"/>
          </p:cNvPicPr>
          <p:nvPr/>
        </p:nvPicPr>
        <p:blipFill>
          <a:blip r:embed="rId3"/>
          <a:stretch>
            <a:fillRect/>
          </a:stretch>
        </p:blipFill>
        <p:spPr>
          <a:xfrm>
            <a:off x="971600" y="1491629"/>
            <a:ext cx="6418103" cy="3240087"/>
          </a:xfrm>
          <a:prstGeom prst="rect">
            <a:avLst/>
          </a:prstGeom>
        </p:spPr>
      </p:pic>
    </p:spTree>
    <p:extLst>
      <p:ext uri="{BB962C8B-B14F-4D97-AF65-F5344CB8AC3E}">
        <p14:creationId xmlns:p14="http://schemas.microsoft.com/office/powerpoint/2010/main" val="146632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F771-02B9-4BEC-9BF2-D6866F6D5291}"/>
              </a:ext>
            </a:extLst>
          </p:cNvPr>
          <p:cNvSpPr>
            <a:spLocks noGrp="1"/>
          </p:cNvSpPr>
          <p:nvPr>
            <p:ph type="title"/>
          </p:nvPr>
        </p:nvSpPr>
        <p:spPr/>
        <p:txBody>
          <a:bodyPr/>
          <a:lstStyle/>
          <a:p>
            <a:r>
              <a:rPr lang="de-DE" dirty="0"/>
              <a:t>Bildungsinhalt und Bildungsgehalt</a:t>
            </a:r>
          </a:p>
        </p:txBody>
      </p:sp>
      <p:sp>
        <p:nvSpPr>
          <p:cNvPr id="3" name="Text Placeholder 2">
            <a:extLst>
              <a:ext uri="{FF2B5EF4-FFF2-40B4-BE49-F238E27FC236}">
                <a16:creationId xmlns:a16="http://schemas.microsoft.com/office/drawing/2014/main" id="{337D7549-3B95-4A44-BD3F-76E760EDB142}"/>
              </a:ext>
            </a:extLst>
          </p:cNvPr>
          <p:cNvSpPr>
            <a:spLocks noGrp="1"/>
          </p:cNvSpPr>
          <p:nvPr>
            <p:ph type="body" sz="quarter" idx="10"/>
          </p:nvPr>
        </p:nvSpPr>
        <p:spPr/>
        <p:txBody>
          <a:bodyPr/>
          <a:lstStyle/>
          <a:p>
            <a:pPr marL="0" indent="0">
              <a:buNone/>
            </a:pPr>
            <a:r>
              <a:rPr lang="de-DE" sz="1400" dirty="0"/>
              <a:t>„Kategoriale Bildung meint […]dass Menschen in der Lage sind, von der Welt begründete, d.h. durch Erkenntnisse geprüfte Aussagen zu machen. Diese Fähigkeit ist stets an Inhalte gebunden, die zur Aussage stehen.“ </a:t>
            </a:r>
            <a:r>
              <a:rPr lang="de-DE" sz="1000" dirty="0"/>
              <a:t>(</a:t>
            </a:r>
            <a:r>
              <a:rPr lang="de-DE" sz="1000" dirty="0" err="1"/>
              <a:t>Kron</a:t>
            </a:r>
            <a:r>
              <a:rPr lang="de-DE" sz="1000" dirty="0"/>
              <a:t>, Jürgens, </a:t>
            </a:r>
            <a:r>
              <a:rPr lang="de-DE" sz="1000" dirty="0" err="1"/>
              <a:t>Standop</a:t>
            </a:r>
            <a:r>
              <a:rPr lang="de-DE" sz="1000" dirty="0"/>
              <a:t> 2014, 72). </a:t>
            </a:r>
          </a:p>
          <a:p>
            <a:pPr marL="0" indent="0">
              <a:buNone/>
            </a:pPr>
            <a:endParaRPr lang="de-DE" sz="1000" dirty="0"/>
          </a:p>
          <a:p>
            <a:pPr marL="0" indent="0">
              <a:buNone/>
            </a:pPr>
            <a:r>
              <a:rPr lang="de-DE" sz="1400" dirty="0"/>
              <a:t>„Bildung ist der Inbegriff von Vorgängen, in denen sich die Inhalte einer dinglichen und geistigen Wirklichkeit ‚erschließen‘, und dieser Vorgang ist nichts anderes als das Sich-Erschließen […] eines Menschen für jene Inhalte und ihren Zusammenhang als Wirklichkeit.“ </a:t>
            </a:r>
            <a:r>
              <a:rPr lang="de-DE" sz="1000" dirty="0"/>
              <a:t>(Jank, Meyer 2002, 216). </a:t>
            </a:r>
          </a:p>
          <a:p>
            <a:pPr marL="0" indent="0">
              <a:buNone/>
            </a:pPr>
            <a:endParaRPr lang="de-DE" sz="1400" dirty="0"/>
          </a:p>
          <a:p>
            <a:pPr marL="0" indent="0">
              <a:buNone/>
            </a:pPr>
            <a:r>
              <a:rPr lang="de-DE" sz="1400" dirty="0"/>
              <a:t>Jene Momente, die solche Erschließung des Allgemeinen im Besonderen oder am Besonderen bewirken, meint der Begriff des Bildungsgehalts. Jeder besondere </a:t>
            </a:r>
            <a:r>
              <a:rPr lang="de-DE" sz="1400" b="1" dirty="0"/>
              <a:t>Bildungsinhalt</a:t>
            </a:r>
            <a:r>
              <a:rPr lang="de-DE" sz="1400" dirty="0"/>
              <a:t> birgt in sich also einen allgemeinen </a:t>
            </a:r>
            <a:r>
              <a:rPr lang="de-DE" sz="1400" b="1" dirty="0"/>
              <a:t>Bildungsgehalt</a:t>
            </a:r>
            <a:r>
              <a:rPr lang="de-DE" sz="1400" dirty="0"/>
              <a:t>.“ </a:t>
            </a:r>
            <a:r>
              <a:rPr lang="de-DE" sz="1000" dirty="0"/>
              <a:t>(ebd.) </a:t>
            </a:r>
          </a:p>
          <a:p>
            <a:pPr marL="0" indent="0">
              <a:buNone/>
            </a:pPr>
            <a:endParaRPr lang="de-DE" sz="1000" dirty="0"/>
          </a:p>
          <a:p>
            <a:pPr marL="0" indent="0">
              <a:buNone/>
            </a:pPr>
            <a:endParaRPr lang="de-DE" sz="1000" dirty="0"/>
          </a:p>
          <a:p>
            <a:pPr marL="0" indent="0">
              <a:buNone/>
            </a:pPr>
            <a:endParaRPr lang="de-DE" sz="1000" dirty="0"/>
          </a:p>
          <a:p>
            <a:pPr marL="0" indent="0">
              <a:buNone/>
            </a:pPr>
            <a:endParaRPr lang="de-DE" sz="1000" dirty="0"/>
          </a:p>
          <a:p>
            <a:pPr marL="0" indent="0">
              <a:buNone/>
            </a:pPr>
            <a:endParaRPr lang="de-DE" sz="1400" dirty="0"/>
          </a:p>
          <a:p>
            <a:endParaRPr lang="de-DE" sz="1400" dirty="0"/>
          </a:p>
        </p:txBody>
      </p:sp>
    </p:spTree>
    <p:extLst>
      <p:ext uri="{BB962C8B-B14F-4D97-AF65-F5344CB8AC3E}">
        <p14:creationId xmlns:p14="http://schemas.microsoft.com/office/powerpoint/2010/main" val="134489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9771-1C2F-4604-8DF1-77CA7C4E6E0B}"/>
              </a:ext>
            </a:extLst>
          </p:cNvPr>
          <p:cNvSpPr>
            <a:spLocks noGrp="1"/>
          </p:cNvSpPr>
          <p:nvPr>
            <p:ph type="title"/>
          </p:nvPr>
        </p:nvSpPr>
        <p:spPr/>
        <p:txBody>
          <a:bodyPr/>
          <a:lstStyle/>
          <a:p>
            <a:r>
              <a:rPr lang="de-DE" sz="1800" b="1" dirty="0">
                <a:effectLst/>
                <a:latin typeface="Arial" panose="020B0604020202020204" pitchFamily="34" charset="0"/>
                <a:ea typeface="Calibri" panose="020F0502020204030204" pitchFamily="34" charset="0"/>
                <a:cs typeface="Times New Roman" panose="02020603050405020304" pitchFamily="18" charset="0"/>
              </a:rPr>
              <a:t>Didaktische Analyse nach W. Klafki</a:t>
            </a:r>
            <a:endParaRPr lang="de-DE" dirty="0"/>
          </a:p>
        </p:txBody>
      </p:sp>
      <p:sp>
        <p:nvSpPr>
          <p:cNvPr id="3" name="Text Placeholder 2">
            <a:extLst>
              <a:ext uri="{FF2B5EF4-FFF2-40B4-BE49-F238E27FC236}">
                <a16:creationId xmlns:a16="http://schemas.microsoft.com/office/drawing/2014/main" id="{DAE40824-C72D-48EC-9EEA-ACD1A8E8A905}"/>
              </a:ext>
            </a:extLst>
          </p:cNvPr>
          <p:cNvSpPr>
            <a:spLocks noGrp="1"/>
          </p:cNvSpPr>
          <p:nvPr>
            <p:ph type="body" sz="quarter" idx="10"/>
          </p:nvPr>
        </p:nvSpPr>
        <p:spPr/>
        <p:txBody>
          <a:bodyPr/>
          <a:lstStyle/>
          <a:p>
            <a:pPr eaLnBrk="0" fontAlgn="base" hangingPunct="0">
              <a:lnSpc>
                <a:spcPct val="80000"/>
              </a:lnSpc>
              <a:spcBef>
                <a:spcPts val="335"/>
              </a:spcBef>
              <a:buClr>
                <a:srgbClr val="000000"/>
              </a:buClr>
              <a:buSzPts val="1200"/>
            </a:pPr>
            <a:r>
              <a:rPr lang="de-DE" sz="800" b="1" dirty="0">
                <a:solidFill>
                  <a:srgbClr val="000000"/>
                </a:solidFill>
                <a:effectLst/>
                <a:latin typeface="Arial" panose="020B0604020202020204" pitchFamily="34" charset="0"/>
                <a:ea typeface="Times New Roman" panose="02020603050405020304" pitchFamily="18" charset="0"/>
              </a:rPr>
              <a:t>Gegenwartsbedeutung:</a:t>
            </a:r>
            <a:endParaRPr lang="en-US" sz="800" dirty="0">
              <a:effectLst/>
              <a:latin typeface="Times New Roman" panose="02020603050405020304" pitchFamily="18" charset="0"/>
              <a:ea typeface="Times New Roman" panose="02020603050405020304" pitchFamily="18" charset="0"/>
            </a:endParaRPr>
          </a:p>
          <a:p>
            <a:pPr eaLnBrk="0" fontAlgn="base" hangingPunct="0"/>
            <a:r>
              <a:rPr lang="de-DE" sz="800" dirty="0">
                <a:solidFill>
                  <a:srgbClr val="000000"/>
                </a:solidFill>
                <a:effectLst/>
                <a:latin typeface="Arial" panose="020B0604020202020204" pitchFamily="34" charset="0"/>
                <a:ea typeface="Times New Roman" panose="02020603050405020304" pitchFamily="18" charset="0"/>
              </a:rPr>
              <a:t>Welche Bedeutung hat der Inhalt für das Leben der </a:t>
            </a:r>
            <a:r>
              <a:rPr lang="de-DE" sz="800" dirty="0" err="1">
                <a:solidFill>
                  <a:srgbClr val="000000"/>
                </a:solidFill>
                <a:effectLst/>
                <a:latin typeface="Arial" panose="020B0604020202020204" pitchFamily="34" charset="0"/>
                <a:ea typeface="Times New Roman" panose="02020603050405020304" pitchFamily="18" charset="0"/>
              </a:rPr>
              <a:t>SuS</a:t>
            </a:r>
            <a:r>
              <a:rPr lang="de-DE" sz="800" dirty="0">
                <a:solidFill>
                  <a:srgbClr val="000000"/>
                </a:solidFill>
                <a:effectLst/>
                <a:latin typeface="Arial" panose="020B0604020202020204" pitchFamily="34" charset="0"/>
                <a:ea typeface="Times New Roman" panose="02020603050405020304" pitchFamily="18" charset="0"/>
              </a:rPr>
              <a:t> bzw. welche sollte er haben?</a:t>
            </a:r>
            <a:endParaRPr lang="en-US" sz="800" dirty="0">
              <a:effectLst/>
              <a:latin typeface="Times New Roman" panose="02020603050405020304" pitchFamily="18" charset="0"/>
              <a:ea typeface="Times New Roman" panose="02020603050405020304" pitchFamily="18" charset="0"/>
            </a:endParaRPr>
          </a:p>
          <a:p>
            <a:pPr marL="114300" indent="0" eaLnBrk="0" fontAlgn="base" hangingPunct="0">
              <a:lnSpc>
                <a:spcPct val="80000"/>
              </a:lnSpc>
              <a:buNone/>
            </a:pPr>
            <a:r>
              <a:rPr lang="de-DE" sz="800" dirty="0">
                <a:solidFill>
                  <a:srgbClr val="99CC00"/>
                </a:solidFill>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800" b="1" dirty="0">
                <a:solidFill>
                  <a:srgbClr val="000000"/>
                </a:solidFill>
                <a:effectLst/>
                <a:latin typeface="Arial" panose="020B0604020202020204" pitchFamily="34" charset="0"/>
                <a:ea typeface="Times New Roman" panose="02020603050405020304" pitchFamily="18" charset="0"/>
              </a:rPr>
              <a:t>Zukunftsbedeutung:</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Worin liegt die Bedeutung des Themas für die Zukunft der </a:t>
            </a:r>
            <a:r>
              <a:rPr lang="de-DE" sz="800" dirty="0" err="1">
                <a:solidFill>
                  <a:srgbClr val="000000"/>
                </a:solidFill>
                <a:effectLst/>
                <a:latin typeface="Arial" panose="020B0604020202020204" pitchFamily="34" charset="0"/>
                <a:ea typeface="Times New Roman" panose="02020603050405020304" pitchFamily="18" charset="0"/>
              </a:rPr>
              <a:t>SuS</a:t>
            </a:r>
            <a:r>
              <a:rPr lang="de-DE" sz="800" dirty="0">
                <a:solidFill>
                  <a:srgbClr val="000000"/>
                </a:solidFill>
                <a:effectLst/>
                <a:latin typeface="Arial" panose="020B0604020202020204" pitchFamily="34" charset="0"/>
                <a:ea typeface="Times New Roman" panose="02020603050405020304" pitchFamily="18" charset="0"/>
              </a:rPr>
              <a:t>?</a:t>
            </a:r>
            <a:endParaRPr lang="en-US" sz="800" dirty="0">
              <a:effectLst/>
              <a:latin typeface="Times New Roman" panose="02020603050405020304" pitchFamily="18" charset="0"/>
              <a:ea typeface="Times New Roman" panose="02020603050405020304" pitchFamily="18" charset="0"/>
            </a:endParaRPr>
          </a:p>
          <a:p>
            <a:pPr marL="457200" eaLnBrk="0" fontAlgn="base" hangingPunct="0">
              <a:lnSpc>
                <a:spcPct val="80000"/>
              </a:lnSpc>
            </a:pPr>
            <a:endParaRPr lang="en-US" sz="8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800" b="1" dirty="0">
                <a:solidFill>
                  <a:srgbClr val="000000"/>
                </a:solidFill>
                <a:effectLst/>
                <a:latin typeface="Arial" panose="020B0604020202020204" pitchFamily="34" charset="0"/>
                <a:ea typeface="Times New Roman" panose="02020603050405020304" pitchFamily="18" charset="0"/>
              </a:rPr>
              <a:t>Struktur des Inhalts:</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Welche Bereiche liegen im Inhalt?</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In welchem Zusammenhang stehen die einzelnen Bereiche?</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Gibt es verschiedene Sinn- und Bedeutungsschichten?</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Was sind die sachlichen Voraussetzungen und welche Bezüge gibt es zu anderen Themen?</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Welche Schwierigkeiten werden die </a:t>
            </a:r>
            <a:r>
              <a:rPr lang="de-DE" sz="800" dirty="0" err="1">
                <a:solidFill>
                  <a:srgbClr val="000000"/>
                </a:solidFill>
                <a:effectLst/>
                <a:latin typeface="Arial" panose="020B0604020202020204" pitchFamily="34" charset="0"/>
                <a:ea typeface="Times New Roman" panose="02020603050405020304" pitchFamily="18" charset="0"/>
              </a:rPr>
              <a:t>SuS</a:t>
            </a:r>
            <a:r>
              <a:rPr lang="de-DE" sz="800" dirty="0">
                <a:solidFill>
                  <a:srgbClr val="000000"/>
                </a:solidFill>
                <a:effectLst/>
                <a:latin typeface="Arial" panose="020B0604020202020204" pitchFamily="34" charset="0"/>
                <a:ea typeface="Times New Roman" panose="02020603050405020304" pitchFamily="18" charset="0"/>
              </a:rPr>
              <a:t> vermutlich mit dem Inhalt haben?</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Welches Mindestwissen müssen die </a:t>
            </a:r>
            <a:r>
              <a:rPr lang="de-DE" sz="800" dirty="0" err="1">
                <a:solidFill>
                  <a:srgbClr val="000000"/>
                </a:solidFill>
                <a:effectLst/>
                <a:latin typeface="Arial" panose="020B0604020202020204" pitchFamily="34" charset="0"/>
                <a:ea typeface="Times New Roman" panose="02020603050405020304" pitchFamily="18" charset="0"/>
              </a:rPr>
              <a:t>SuS</a:t>
            </a:r>
            <a:r>
              <a:rPr lang="de-DE" sz="800" dirty="0">
                <a:solidFill>
                  <a:srgbClr val="000000"/>
                </a:solidFill>
                <a:effectLst/>
                <a:latin typeface="Arial" panose="020B0604020202020204" pitchFamily="34" charset="0"/>
                <a:ea typeface="Times New Roman" panose="02020603050405020304" pitchFamily="18" charset="0"/>
              </a:rPr>
              <a:t> haben, um die kategoriale Bildung zu erlangen?</a:t>
            </a:r>
            <a:endParaRPr lang="en-US" sz="800" dirty="0">
              <a:effectLst/>
              <a:latin typeface="Times New Roman" panose="02020603050405020304" pitchFamily="18" charset="0"/>
              <a:ea typeface="Times New Roman" panose="02020603050405020304" pitchFamily="18" charset="0"/>
            </a:endParaRPr>
          </a:p>
          <a:p>
            <a:pPr marL="457200" eaLnBrk="0" fontAlgn="base" hangingPunct="0">
              <a:lnSpc>
                <a:spcPct val="80000"/>
              </a:lnSpc>
            </a:pPr>
            <a:endParaRPr lang="en-US" sz="8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800" b="1" dirty="0">
                <a:solidFill>
                  <a:srgbClr val="000000"/>
                </a:solidFill>
                <a:effectLst/>
                <a:latin typeface="Arial" panose="020B0604020202020204" pitchFamily="34" charset="0"/>
                <a:ea typeface="Times New Roman" panose="02020603050405020304" pitchFamily="18" charset="0"/>
              </a:rPr>
              <a:t>Exemplarische Bedeutung der Bildungsinhalte:</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Wofür soll das geplante Thema exemplarisch, repräsentativ, typisch sein?</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Inwieweit lässt sich der Inhalt im späteren Unterricht nutzen?</a:t>
            </a:r>
            <a:endParaRPr lang="en-US" sz="800" dirty="0">
              <a:effectLst/>
              <a:latin typeface="Times New Roman" panose="02020603050405020304" pitchFamily="18" charset="0"/>
              <a:ea typeface="Times New Roman" panose="02020603050405020304" pitchFamily="18" charset="0"/>
            </a:endParaRPr>
          </a:p>
          <a:p>
            <a:pPr marL="114300" indent="0" eaLnBrk="0" fontAlgn="base" hangingPunct="0">
              <a:lnSpc>
                <a:spcPct val="80000"/>
              </a:lnSpc>
              <a:buNone/>
            </a:pPr>
            <a:r>
              <a:rPr lang="de-DE" sz="800" dirty="0">
                <a:solidFill>
                  <a:srgbClr val="99CC00"/>
                </a:solidFill>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800" b="1" dirty="0">
                <a:solidFill>
                  <a:srgbClr val="000000"/>
                </a:solidFill>
                <a:effectLst/>
                <a:latin typeface="Arial" panose="020B0604020202020204" pitchFamily="34" charset="0"/>
                <a:ea typeface="Times New Roman" panose="02020603050405020304" pitchFamily="18" charset="0"/>
              </a:rPr>
              <a:t>Zugänglichkeit und Darstellbarkeit:</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Welche Beispiele sind für die </a:t>
            </a:r>
            <a:r>
              <a:rPr lang="de-DE" sz="800" dirty="0" err="1">
                <a:solidFill>
                  <a:srgbClr val="000000"/>
                </a:solidFill>
                <a:effectLst/>
                <a:latin typeface="Arial" panose="020B0604020202020204" pitchFamily="34" charset="0"/>
                <a:ea typeface="Times New Roman" panose="02020603050405020304" pitchFamily="18" charset="0"/>
              </a:rPr>
              <a:t>SuS</a:t>
            </a:r>
            <a:r>
              <a:rPr lang="de-DE" sz="800" dirty="0">
                <a:solidFill>
                  <a:srgbClr val="000000"/>
                </a:solidFill>
                <a:effectLst/>
                <a:latin typeface="Arial" panose="020B0604020202020204" pitchFamily="34" charset="0"/>
                <a:ea typeface="Times New Roman" panose="02020603050405020304" pitchFamily="18" charset="0"/>
              </a:rPr>
              <a:t> interessant?</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Wie können </a:t>
            </a:r>
            <a:r>
              <a:rPr lang="de-DE" sz="800" dirty="0" err="1">
                <a:solidFill>
                  <a:srgbClr val="000000"/>
                </a:solidFill>
                <a:effectLst/>
                <a:latin typeface="Arial" panose="020B0604020202020204" pitchFamily="34" charset="0"/>
                <a:ea typeface="Times New Roman" panose="02020603050405020304" pitchFamily="18" charset="0"/>
              </a:rPr>
              <a:t>SuS</a:t>
            </a:r>
            <a:r>
              <a:rPr lang="de-DE" sz="800" dirty="0">
                <a:solidFill>
                  <a:srgbClr val="000000"/>
                </a:solidFill>
                <a:effectLst/>
                <a:latin typeface="Arial" panose="020B0604020202020204" pitchFamily="34" charset="0"/>
                <a:ea typeface="Times New Roman" panose="02020603050405020304" pitchFamily="18" charset="0"/>
              </a:rPr>
              <a:t> Fragestellungen eines Problems selbstständig beantworten?</a:t>
            </a:r>
            <a:endParaRPr lang="en-US" sz="800" dirty="0">
              <a:effectLst/>
              <a:latin typeface="Times New Roman" panose="02020603050405020304" pitchFamily="18" charset="0"/>
              <a:ea typeface="Times New Roman" panose="02020603050405020304" pitchFamily="18" charset="0"/>
            </a:endParaRPr>
          </a:p>
          <a:p>
            <a:pPr eaLnBrk="0" fontAlgn="base" hangingPunct="0">
              <a:tabLst>
                <a:tab pos="678180" algn="l"/>
              </a:tabLst>
            </a:pPr>
            <a:r>
              <a:rPr lang="de-DE" sz="800" dirty="0">
                <a:solidFill>
                  <a:srgbClr val="000000"/>
                </a:solidFill>
                <a:effectLst/>
                <a:latin typeface="Arial" panose="020B0604020202020204" pitchFamily="34" charset="0"/>
                <a:ea typeface="Times New Roman" panose="02020603050405020304" pitchFamily="18" charset="0"/>
              </a:rPr>
              <a:t>Welche Situationen und Aufgaben sind geeignet, um Inhalte realitätsnah zu vermitteln?</a:t>
            </a:r>
            <a:endParaRPr lang="en-US" sz="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673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5515-86AD-46F3-ACCF-0A70C656DAE4}"/>
              </a:ext>
            </a:extLst>
          </p:cNvPr>
          <p:cNvSpPr>
            <a:spLocks noGrp="1"/>
          </p:cNvSpPr>
          <p:nvPr>
            <p:ph type="title"/>
          </p:nvPr>
        </p:nvSpPr>
        <p:spPr/>
        <p:txBody>
          <a:bodyPr/>
          <a:lstStyle/>
          <a:p>
            <a:r>
              <a:rPr lang="de-DE" dirty="0"/>
              <a:t>Kritik an der Bildungstheoretischen Didaktik</a:t>
            </a:r>
          </a:p>
        </p:txBody>
      </p:sp>
      <p:sp>
        <p:nvSpPr>
          <p:cNvPr id="3" name="Text Placeholder 2">
            <a:extLst>
              <a:ext uri="{FF2B5EF4-FFF2-40B4-BE49-F238E27FC236}">
                <a16:creationId xmlns:a16="http://schemas.microsoft.com/office/drawing/2014/main" id="{FC647970-5A45-4FA3-9313-D5C1A652ADEF}"/>
              </a:ext>
            </a:extLst>
          </p:cNvPr>
          <p:cNvSpPr>
            <a:spLocks noGrp="1"/>
          </p:cNvSpPr>
          <p:nvPr>
            <p:ph type="body" sz="quarter" idx="10"/>
          </p:nvPr>
        </p:nvSpPr>
        <p:spPr/>
        <p:txBody>
          <a:bodyPr/>
          <a:lstStyle/>
          <a:p>
            <a:pPr marL="0" indent="0">
              <a:buNone/>
            </a:pPr>
            <a:r>
              <a:rPr lang="de-DE" sz="1200" b="1" dirty="0"/>
              <a:t>Politisch-gesellschaftskritisch:</a:t>
            </a:r>
          </a:p>
          <a:p>
            <a:pPr>
              <a:buFontTx/>
              <a:buChar char="-"/>
            </a:pPr>
            <a:r>
              <a:rPr lang="de-DE" sz="1200" dirty="0"/>
              <a:t>Klafkis Ansatz trägt dazu bei, die herrschende Klassengesellschaft zu stabilisieren.</a:t>
            </a:r>
          </a:p>
          <a:p>
            <a:pPr marL="0" indent="0">
              <a:buNone/>
            </a:pPr>
            <a:endParaRPr lang="de-DE" sz="1200" b="1" dirty="0"/>
          </a:p>
          <a:p>
            <a:pPr marL="0" indent="0">
              <a:buNone/>
            </a:pPr>
            <a:r>
              <a:rPr lang="de-DE" sz="1200" b="1" dirty="0"/>
              <a:t>Wissenschaftlich:</a:t>
            </a:r>
          </a:p>
          <a:p>
            <a:pPr>
              <a:buFontTx/>
              <a:buChar char="-"/>
            </a:pPr>
            <a:r>
              <a:rPr lang="de-DE" sz="1200" dirty="0"/>
              <a:t>Klafkis Ansatz ist empirisch zu wenig abgesichert.</a:t>
            </a:r>
          </a:p>
          <a:p>
            <a:pPr>
              <a:buFontTx/>
              <a:buChar char="-"/>
            </a:pPr>
            <a:r>
              <a:rPr lang="de-DE" sz="1200" dirty="0"/>
              <a:t>Klafkis Ansatz lässt die Formulierung klarer Lernziele kaum zu.</a:t>
            </a:r>
          </a:p>
          <a:p>
            <a:pPr>
              <a:buFontTx/>
              <a:buChar char="-"/>
            </a:pPr>
            <a:r>
              <a:rPr lang="de-DE" sz="1200" dirty="0"/>
              <a:t>Heimann: Es fehlen lerntheoretische Momente.</a:t>
            </a:r>
          </a:p>
          <a:p>
            <a:pPr marL="0" indent="0">
              <a:buNone/>
            </a:pPr>
            <a:endParaRPr lang="de-DE" sz="1200" dirty="0"/>
          </a:p>
          <a:p>
            <a:pPr marL="0" indent="0">
              <a:buNone/>
            </a:pPr>
            <a:r>
              <a:rPr lang="de-DE" sz="1200" b="1" dirty="0"/>
              <a:t>Unterrichtspraktisch:</a:t>
            </a:r>
          </a:p>
          <a:p>
            <a:pPr>
              <a:buFontTx/>
              <a:buChar char="-"/>
            </a:pPr>
            <a:r>
              <a:rPr lang="de-DE" sz="1200" dirty="0"/>
              <a:t>Klafkis Ansatz vernachlässigt die Unterrichtsmethodik.</a:t>
            </a:r>
          </a:p>
          <a:p>
            <a:pPr>
              <a:buFontTx/>
              <a:buChar char="-"/>
            </a:pPr>
            <a:r>
              <a:rPr lang="de-DE" sz="1200" dirty="0"/>
              <a:t>Klafkis Ansatz interpretiert die Wechselbeziehungen zwischen Zielen, Inhalten und Methoden unzulänglich.</a:t>
            </a:r>
          </a:p>
          <a:p>
            <a:pPr>
              <a:buFontTx/>
              <a:buChar char="-"/>
            </a:pPr>
            <a:r>
              <a:rPr lang="de-DE" sz="1200" dirty="0"/>
              <a:t>Klafkis Ansatz ist praxisfern.</a:t>
            </a:r>
          </a:p>
          <a:p>
            <a:pPr>
              <a:buFontTx/>
              <a:buChar char="-"/>
            </a:pPr>
            <a:r>
              <a:rPr lang="de-DE" sz="1200" dirty="0" err="1"/>
              <a:t>Blankertz</a:t>
            </a:r>
            <a:r>
              <a:rPr lang="de-DE" sz="1200" dirty="0"/>
              <a:t>: Die Erfassung der jeweils gegenwärtigen Erziehungswirklichkeit bleibt aus.</a:t>
            </a:r>
            <a:endParaRPr lang="de-DE" sz="1200" dirty="0">
              <a:latin typeface="Arial" panose="020B0604020202020204" pitchFamily="34" charset="0"/>
              <a:cs typeface="Arial" panose="020B0604020202020204" pitchFamily="34" charset="0"/>
            </a:endParaRPr>
          </a:p>
          <a:p>
            <a:pPr marL="0" indent="0">
              <a:buNone/>
            </a:pPr>
            <a:endParaRPr lang="de-DE" sz="1200" dirty="0">
              <a:latin typeface="Arial" panose="020B0604020202020204" pitchFamily="34" charset="0"/>
              <a:cs typeface="Arial" panose="020B0604020202020204" pitchFamily="34" charset="0"/>
            </a:endParaRPr>
          </a:p>
          <a:p>
            <a:pPr marL="0" indent="0">
              <a:buNone/>
            </a:pPr>
            <a:endParaRPr lang="de-DE" sz="1100" dirty="0">
              <a:latin typeface="Arial" panose="020B0604020202020204" pitchFamily="34" charset="0"/>
              <a:cs typeface="Arial" panose="020B0604020202020204" pitchFamily="34" charset="0"/>
            </a:endParaRPr>
          </a:p>
          <a:p>
            <a:endParaRPr lang="de-DE" sz="1200" dirty="0"/>
          </a:p>
        </p:txBody>
      </p:sp>
    </p:spTree>
    <p:extLst>
      <p:ext uri="{BB962C8B-B14F-4D97-AF65-F5344CB8AC3E}">
        <p14:creationId xmlns:p14="http://schemas.microsoft.com/office/powerpoint/2010/main" val="238040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54F8-1220-444B-9A00-F6D2D6FDB762}"/>
              </a:ext>
            </a:extLst>
          </p:cNvPr>
          <p:cNvSpPr>
            <a:spLocks noGrp="1"/>
          </p:cNvSpPr>
          <p:nvPr>
            <p:ph type="title"/>
          </p:nvPr>
        </p:nvSpPr>
        <p:spPr/>
        <p:txBody>
          <a:bodyPr/>
          <a:lstStyle/>
          <a:p>
            <a:r>
              <a:rPr lang="de-DE" dirty="0"/>
              <a:t>Literatur</a:t>
            </a:r>
          </a:p>
        </p:txBody>
      </p:sp>
      <p:sp>
        <p:nvSpPr>
          <p:cNvPr id="3" name="Text Placeholder 2">
            <a:extLst>
              <a:ext uri="{FF2B5EF4-FFF2-40B4-BE49-F238E27FC236}">
                <a16:creationId xmlns:a16="http://schemas.microsoft.com/office/drawing/2014/main" id="{25AE547F-3835-4246-8917-58DB8475B985}"/>
              </a:ext>
            </a:extLst>
          </p:cNvPr>
          <p:cNvSpPr>
            <a:spLocks noGrp="1"/>
          </p:cNvSpPr>
          <p:nvPr>
            <p:ph type="body" sz="quarter" idx="10"/>
          </p:nvPr>
        </p:nvSpPr>
        <p:spPr/>
        <p:txBody>
          <a:bodyPr/>
          <a:lstStyle/>
          <a:p>
            <a:pPr marL="0" indent="0">
              <a:buNone/>
            </a:pPr>
            <a:r>
              <a:rPr lang="de-DE" sz="1200" dirty="0"/>
              <a:t>Jank, W. &amp; Meyer, H. (2002). </a:t>
            </a:r>
            <a:r>
              <a:rPr lang="de-DE" sz="1200" i="1" dirty="0"/>
              <a:t>Didaktische Modelle</a:t>
            </a:r>
            <a:r>
              <a:rPr lang="de-DE" sz="1200" dirty="0"/>
              <a:t>. Berlin: Cornelsen Scriptor.</a:t>
            </a:r>
          </a:p>
          <a:p>
            <a:pPr marL="0" indent="0">
              <a:buNone/>
            </a:pPr>
            <a:r>
              <a:rPr lang="de-DE" sz="1200" dirty="0" err="1"/>
              <a:t>Kron</a:t>
            </a:r>
            <a:r>
              <a:rPr lang="de-DE" sz="1200" dirty="0"/>
              <a:t>, F. W.; Jürgens, E.; </a:t>
            </a:r>
            <a:r>
              <a:rPr lang="de-DE" sz="1200" dirty="0" err="1"/>
              <a:t>Standop</a:t>
            </a:r>
            <a:r>
              <a:rPr lang="de-DE" sz="1200" dirty="0"/>
              <a:t>, J. (2014). </a:t>
            </a:r>
            <a:r>
              <a:rPr lang="de-DE" sz="1200" i="1" dirty="0"/>
              <a:t>Grundwissen Didaktik. Mit 35 Abbildungen und 18 Tabellen </a:t>
            </a:r>
            <a:r>
              <a:rPr lang="de-DE" sz="1200" dirty="0"/>
              <a:t>(6., neu bearbeitete Auflage). München: Reinhardt. </a:t>
            </a:r>
            <a:r>
              <a:rPr lang="de-DE" sz="900" dirty="0"/>
              <a:t>(frei verfügbar über die Universitätsbibliothek)</a:t>
            </a:r>
          </a:p>
          <a:p>
            <a:pPr marL="0" indent="0">
              <a:buNone/>
            </a:pPr>
            <a:r>
              <a:rPr lang="de-DE" sz="1200" dirty="0" err="1"/>
              <a:t>Kron</a:t>
            </a:r>
            <a:r>
              <a:rPr lang="de-DE" sz="1200" dirty="0"/>
              <a:t>, Friedrich W (2008). Grundwissen Didaktik (5., Auflage). München: Reinhardt</a:t>
            </a:r>
          </a:p>
          <a:p>
            <a:pPr marL="0" indent="0">
              <a:buNone/>
            </a:pPr>
            <a:r>
              <a:rPr lang="de-DE" sz="1200" dirty="0"/>
              <a:t>Klafki, Wolfgang (1962): Didaktische Analyse als Kern der Unterrichtsvorbereitung. In: Roth, H./Blumenthal, A. (Hrsg.) (1962): Didaktische Analyse, Hameln/Weser: Schroedel, S. 5-34</a:t>
            </a:r>
            <a:r>
              <a:rPr lang="de-DE" sz="800" dirty="0"/>
              <a:t> (ergänzte Literatur, keine Pflichtlektüre zur Vorbereitung der Klausur)</a:t>
            </a:r>
          </a:p>
          <a:p>
            <a:pPr marL="0" indent="0">
              <a:buNone/>
            </a:pPr>
            <a:r>
              <a:rPr lang="de-DE" sz="1200" dirty="0"/>
              <a:t>Klafki, Wolfgang (1963). Studien zur Bildungstheorie und Didaktik, Weinheim: Beltz</a:t>
            </a:r>
          </a:p>
          <a:p>
            <a:pPr marL="0" indent="0">
              <a:buNone/>
            </a:pPr>
            <a:r>
              <a:rPr lang="de-DE" sz="1200" dirty="0"/>
              <a:t>Klafki, Wolfgang (2007). Neue Studien zur Bildungstheorie und Didaktik : zeitgemäße Allgemeinbildung und kritisch-konstruktive (6. Auflage). Weinheim [u.a.] : Beltz</a:t>
            </a:r>
          </a:p>
          <a:p>
            <a:pPr marL="0" indent="0">
              <a:buNone/>
            </a:pPr>
            <a:endParaRPr lang="de-DE" sz="1200" dirty="0"/>
          </a:p>
          <a:p>
            <a:endParaRPr lang="de-DE" sz="1200" dirty="0"/>
          </a:p>
        </p:txBody>
      </p:sp>
    </p:spTree>
    <p:extLst>
      <p:ext uri="{BB962C8B-B14F-4D97-AF65-F5344CB8AC3E}">
        <p14:creationId xmlns:p14="http://schemas.microsoft.com/office/powerpoint/2010/main" val="200594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überlegen Sie, worin für Sie die Gegenwartsbedeutung dieses Seminars besteht.  Bitte fertigen Sie dazu eine kleine Stichpunktliste / Gedanken an, die Sie im Studierendenordner auf </a:t>
            </a:r>
            <a:r>
              <a:rPr lang="de-DE" sz="1600" dirty="0" err="1"/>
              <a:t>Moodle</a:t>
            </a:r>
            <a:r>
              <a:rPr lang="de-DE" sz="16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a:p>
            <a:endParaRPr lang="de-DE" sz="1600" dirty="0"/>
          </a:p>
        </p:txBody>
      </p:sp>
    </p:spTree>
    <p:extLst>
      <p:ext uri="{BB962C8B-B14F-4D97-AF65-F5344CB8AC3E}">
        <p14:creationId xmlns:p14="http://schemas.microsoft.com/office/powerpoint/2010/main" val="288930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400" dirty="0"/>
              <a:t>Nächste</a:t>
            </a:r>
            <a:r>
              <a:rPr lang="en-US" sz="2400" dirty="0"/>
              <a:t> </a:t>
            </a:r>
            <a:r>
              <a:rPr lang="en-US" sz="2400" dirty="0" err="1"/>
              <a:t>Woche</a:t>
            </a:r>
            <a:r>
              <a:rPr lang="en-US" sz="2400" dirty="0"/>
              <a:t>: </a:t>
            </a:r>
            <a:r>
              <a:rPr lang="en-US" sz="2400" dirty="0" err="1">
                <a:effectLst/>
                <a:latin typeface="Arial" panose="020B0604020202020204" pitchFamily="34" charset="0"/>
                <a:cs typeface="Arial" panose="020B0604020202020204" pitchFamily="34" charset="0"/>
              </a:rPr>
              <a:t>Pfingsten</a:t>
            </a:r>
            <a:r>
              <a:rPr lang="en-US" sz="2400" dirty="0">
                <a:effectLst/>
                <a:latin typeface="Arial" panose="020B0604020202020204" pitchFamily="34" charset="0"/>
                <a:cs typeface="Arial" panose="020B0604020202020204" pitchFamily="34" charset="0"/>
              </a:rPr>
              <a:t> / Die </a:t>
            </a:r>
            <a:r>
              <a:rPr lang="en-US" sz="2400" dirty="0" err="1">
                <a:effectLst/>
                <a:latin typeface="Arial" panose="020B0604020202020204" pitchFamily="34" charset="0"/>
                <a:cs typeface="Arial" panose="020B0604020202020204" pitchFamily="34" charset="0"/>
              </a:rPr>
              <a:t>kritisch-konstruktive</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Didaktik</a:t>
            </a:r>
            <a:endParaRPr lang="en-US" sz="24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Aufgabe (Nachbereitung)</a:t>
            </a:r>
          </a:p>
          <a:p>
            <a:pPr lvl="1"/>
            <a:r>
              <a:rPr lang="de-DE" sz="1400" dirty="0"/>
              <a:t>Gegenwartsbedeutung</a:t>
            </a:r>
          </a:p>
          <a:p>
            <a:pPr lvl="1"/>
            <a:r>
              <a:rPr lang="de-DE" sz="1400" dirty="0"/>
              <a:t>Vierte Eintrag im Portfolio (Klafki, Teil 1)</a:t>
            </a:r>
          </a:p>
          <a:p>
            <a:endParaRPr lang="de-DE" sz="1400" dirty="0"/>
          </a:p>
          <a:p>
            <a:r>
              <a:rPr lang="de-DE" sz="1400" dirty="0"/>
              <a:t>Vorbereitendes Material (für nächste Woche): </a:t>
            </a:r>
          </a:p>
          <a:p>
            <a:pPr lvl="1"/>
            <a:r>
              <a:rPr lang="nl-NL" sz="1400" dirty="0"/>
              <a:t>Koch-Priewe, et al. (2016): 117-132.</a:t>
            </a:r>
          </a:p>
          <a:p>
            <a:pPr lvl="1"/>
            <a:r>
              <a:rPr lang="en-US" sz="1800" dirty="0">
                <a:effectLst/>
              </a:rPr>
              <a:t>Feedback </a:t>
            </a:r>
          </a:p>
          <a:p>
            <a:pPr lvl="2"/>
            <a:r>
              <a:rPr lang="nl-NL" sz="1000" dirty="0">
                <a:hlinkClick r:id="rId3"/>
              </a:rPr>
              <a:t>https://evaluation.tu-dortmund.de/evasys/online.php?pswd</a:t>
            </a:r>
            <a:r>
              <a:rPr lang="nl-NL" sz="1000">
                <a:hlinkClick r:id="rId3"/>
              </a:rPr>
              <a:t>=9QLRY</a:t>
            </a:r>
            <a:endParaRPr lang="nl-NL" sz="1000"/>
          </a:p>
          <a:p>
            <a:pPr lvl="2"/>
            <a:endParaRPr lang="nl-NL" sz="1000" dirty="0"/>
          </a:p>
          <a:p>
            <a:endParaRPr lang="de-DE" sz="1400" dirty="0"/>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unten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Bildung laut </a:t>
            </a:r>
            <a:r>
              <a:rPr lang="de-DE" sz="1800" dirty="0" err="1"/>
              <a:t>Dörpinghaus</a:t>
            </a:r>
            <a:r>
              <a:rPr lang="de-DE" sz="1800" dirty="0"/>
              <a:t>:</a:t>
            </a:r>
          </a:p>
          <a:p>
            <a:pPr lvl="1"/>
            <a:r>
              <a:rPr lang="de-DE" sz="2200" dirty="0"/>
              <a:t>Kritik: Als gebildeter Mensch wäre man in der Lage, auf der Grundlage der Kenntnisse, die man sich angeeignet hat, - Missstände zu erkennen und benennen. Außerdem wäre man </a:t>
            </a:r>
          </a:p>
          <a:p>
            <a:pPr lvl="1"/>
            <a:r>
              <a:rPr lang="de-DE" sz="2200" dirty="0"/>
              <a:t>Vielfalt: offen für die Vielfalt all dessen, was die Welt bietet, in all ihrer Unterschiedlichkeit und in Bezug sowohl auf die Gegenwart als auch auf die Vergangenheit</a:t>
            </a:r>
            <a:r>
              <a:rPr lang="de-DE" sz="1800" dirty="0"/>
              <a:t>.</a:t>
            </a:r>
          </a:p>
        </p:txBody>
      </p:sp>
    </p:spTree>
    <p:extLst>
      <p:ext uri="{BB962C8B-B14F-4D97-AF65-F5344CB8AC3E}">
        <p14:creationId xmlns:p14="http://schemas.microsoft.com/office/powerpoint/2010/main" val="59794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483B-7B76-404D-BAAD-4CE2F8F81259}"/>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DDB220BC-B081-48D6-9417-F7DF8CEC8D98}"/>
              </a:ext>
            </a:extLst>
          </p:cNvPr>
          <p:cNvSpPr>
            <a:spLocks noGrp="1"/>
          </p:cNvSpPr>
          <p:nvPr>
            <p:ph type="body" sz="quarter" idx="10"/>
          </p:nvPr>
        </p:nvSpPr>
        <p:spPr/>
        <p:txBody>
          <a:bodyPr/>
          <a:lstStyle/>
          <a:p>
            <a:endParaRPr lang="de-DE" dirty="0"/>
          </a:p>
        </p:txBody>
      </p:sp>
      <p:pic>
        <p:nvPicPr>
          <p:cNvPr id="4" name="Inhaltsplatzhalter 9">
            <a:extLst>
              <a:ext uri="{FF2B5EF4-FFF2-40B4-BE49-F238E27FC236}">
                <a16:creationId xmlns:a16="http://schemas.microsoft.com/office/drawing/2014/main" id="{EFEAB53C-83EA-48DA-AC15-3B52D147FDAA}"/>
              </a:ext>
            </a:extLst>
          </p:cNvPr>
          <p:cNvPicPr>
            <a:picLocks noChangeAspect="1"/>
          </p:cNvPicPr>
          <p:nvPr/>
        </p:nvPicPr>
        <p:blipFill>
          <a:blip r:embed="rId2"/>
          <a:stretch>
            <a:fillRect/>
          </a:stretch>
        </p:blipFill>
        <p:spPr>
          <a:xfrm>
            <a:off x="3724837" y="1347614"/>
            <a:ext cx="2696398" cy="3212187"/>
          </a:xfrm>
          <a:prstGeom prst="rect">
            <a:avLst/>
          </a:prstGeom>
        </p:spPr>
      </p:pic>
      <p:sp>
        <p:nvSpPr>
          <p:cNvPr id="5" name="Ring 11">
            <a:extLst>
              <a:ext uri="{FF2B5EF4-FFF2-40B4-BE49-F238E27FC236}">
                <a16:creationId xmlns:a16="http://schemas.microsoft.com/office/drawing/2014/main" id="{B5D99E69-1DE9-494E-A560-BA6D11876337}"/>
              </a:ext>
            </a:extLst>
          </p:cNvPr>
          <p:cNvSpPr/>
          <p:nvPr/>
        </p:nvSpPr>
        <p:spPr>
          <a:xfrm>
            <a:off x="3635896" y="1263494"/>
            <a:ext cx="1185994" cy="588176"/>
          </a:xfrm>
          <a:prstGeom prst="donut">
            <a:avLst>
              <a:gd name="adj" fmla="val 4505"/>
            </a:avLst>
          </a:prstGeom>
          <a:solidFill>
            <a:srgbClr val="7AC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56179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FCEB-4562-43D0-BABB-51305F8199B3}"/>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5301F1CC-A2EF-4B41-A6EA-16D583D0C359}"/>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8A23CC9D-A955-49B1-83C3-48A6203CF7DA}"/>
              </a:ext>
            </a:extLst>
          </p:cNvPr>
          <p:cNvPicPr>
            <a:picLocks noChangeAspect="1"/>
          </p:cNvPicPr>
          <p:nvPr/>
        </p:nvPicPr>
        <p:blipFill>
          <a:blip r:embed="rId2"/>
          <a:stretch>
            <a:fillRect/>
          </a:stretch>
        </p:blipFill>
        <p:spPr>
          <a:xfrm>
            <a:off x="2915815" y="1646685"/>
            <a:ext cx="5612831" cy="3135056"/>
          </a:xfrm>
          <a:prstGeom prst="rect">
            <a:avLst/>
          </a:prstGeom>
        </p:spPr>
      </p:pic>
      <p:pic>
        <p:nvPicPr>
          <p:cNvPr id="6" name="Picture 2">
            <a:extLst>
              <a:ext uri="{FF2B5EF4-FFF2-40B4-BE49-F238E27FC236}">
                <a16:creationId xmlns:a16="http://schemas.microsoft.com/office/drawing/2014/main" id="{833353F3-A760-4648-ADA1-EFF71E15D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778742"/>
            <a:ext cx="1972363" cy="246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1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1BEC-974F-4F0A-AC7E-03C5AB6BAE15}"/>
              </a:ext>
            </a:extLst>
          </p:cNvPr>
          <p:cNvSpPr>
            <a:spLocks noGrp="1"/>
          </p:cNvSpPr>
          <p:nvPr>
            <p:ph type="title"/>
          </p:nvPr>
        </p:nvSpPr>
        <p:spPr/>
        <p:txBody>
          <a:bodyPr/>
          <a:lstStyle/>
          <a:p>
            <a:endParaRPr lang="de-DE"/>
          </a:p>
        </p:txBody>
      </p:sp>
      <p:sp>
        <p:nvSpPr>
          <p:cNvPr id="4" name="Inhaltsplatzhalter 2">
            <a:extLst>
              <a:ext uri="{FF2B5EF4-FFF2-40B4-BE49-F238E27FC236}">
                <a16:creationId xmlns:a16="http://schemas.microsoft.com/office/drawing/2014/main" id="{1AECFA53-6A3C-45F2-9A52-4833B9763302}"/>
              </a:ext>
            </a:extLst>
          </p:cNvPr>
          <p:cNvSpPr>
            <a:spLocks noGrp="1"/>
          </p:cNvSpPr>
          <p:nvPr>
            <p:ph type="body" sz="quarter" idx="10"/>
          </p:nvPr>
        </p:nvSpPr>
        <p:spPr>
          <a:xfrm>
            <a:off x="250825" y="1492250"/>
            <a:ext cx="8642350" cy="3240088"/>
          </a:xfrm>
        </p:spPr>
        <p:txBody>
          <a:bodyPr>
            <a:normAutofit fontScale="62500" lnSpcReduction="20000"/>
          </a:bodyPr>
          <a:lstStyle/>
          <a:p>
            <a:pPr marL="0" indent="0" algn="ctr">
              <a:buNone/>
            </a:pPr>
            <a:r>
              <a:rPr lang="de-DE" dirty="0"/>
              <a:t>W. Klafki bezieht sich auf die </a:t>
            </a:r>
          </a:p>
          <a:p>
            <a:pPr marL="0" indent="0" algn="ctr">
              <a:buNone/>
            </a:pPr>
            <a:r>
              <a:rPr lang="de-DE" b="1" dirty="0"/>
              <a:t>klassischen Bildungstheoretiker </a:t>
            </a:r>
          </a:p>
          <a:p>
            <a:pPr marL="0" indent="0" algn="ctr">
              <a:buNone/>
            </a:pPr>
            <a:r>
              <a:rPr lang="de-DE" dirty="0"/>
              <a:t>zu Beginn des 19.  Jahrhunderts: </a:t>
            </a:r>
          </a:p>
          <a:p>
            <a:pPr>
              <a:buFont typeface="Symbol" panose="05050102010706020507" pitchFamily="18" charset="2"/>
              <a:buChar char="-"/>
            </a:pPr>
            <a:r>
              <a:rPr lang="de-DE" dirty="0"/>
              <a:t>Humboldt (1767-1835), </a:t>
            </a:r>
          </a:p>
          <a:p>
            <a:pPr>
              <a:buFont typeface="Symbol" panose="05050102010706020507" pitchFamily="18" charset="2"/>
              <a:buChar char="-"/>
            </a:pPr>
            <a:r>
              <a:rPr lang="de-DE" dirty="0"/>
              <a:t>Pestalozzi (1746-1827), </a:t>
            </a:r>
          </a:p>
          <a:p>
            <a:pPr>
              <a:buFont typeface="Symbol" panose="05050102010706020507" pitchFamily="18" charset="2"/>
              <a:buChar char="-"/>
            </a:pPr>
            <a:r>
              <a:rPr lang="de-DE" dirty="0"/>
              <a:t>Schleiermacher (1768-1834), </a:t>
            </a:r>
          </a:p>
          <a:p>
            <a:pPr>
              <a:buFont typeface="Symbol" panose="05050102010706020507" pitchFamily="18" charset="2"/>
              <a:buChar char="-"/>
            </a:pPr>
            <a:r>
              <a:rPr lang="de-DE" dirty="0"/>
              <a:t>Herbart (1776-1841)</a:t>
            </a:r>
          </a:p>
          <a:p>
            <a:pPr marL="0" indent="0">
              <a:buNone/>
            </a:pPr>
            <a:endParaRPr lang="de-DE" b="1" dirty="0"/>
          </a:p>
          <a:p>
            <a:pPr marL="0" indent="0">
              <a:buNone/>
            </a:pPr>
            <a:r>
              <a:rPr lang="de-DE" b="1" dirty="0"/>
              <a:t>Ziel:</a:t>
            </a:r>
          </a:p>
          <a:p>
            <a:pPr marL="514350" indent="-514350">
              <a:buFont typeface="+mj-lt"/>
              <a:buAutoNum type="arabicPeriod"/>
            </a:pPr>
            <a:r>
              <a:rPr lang="de-DE" dirty="0"/>
              <a:t>Bildung zielt auf die Befähigung zu vernünftiger Selbstbestimmung…</a:t>
            </a:r>
          </a:p>
          <a:p>
            <a:pPr marL="514350" indent="-514350">
              <a:buFont typeface="+mj-lt"/>
              <a:buAutoNum type="arabicPeriod"/>
            </a:pPr>
            <a:r>
              <a:rPr lang="de-DE" dirty="0"/>
              <a:t>…und wird im Rahmen der historisch-gesellschaftlich-kulturellen Gegebenheiten erworben.</a:t>
            </a:r>
          </a:p>
          <a:p>
            <a:pPr marL="514350" indent="-514350">
              <a:buFont typeface="+mj-lt"/>
              <a:buAutoNum type="arabicPeriod"/>
            </a:pPr>
            <a:r>
              <a:rPr lang="de-DE" dirty="0"/>
              <a:t>Bildung kann jede/r nur für sich selbst erwerben,…</a:t>
            </a:r>
          </a:p>
          <a:p>
            <a:pPr marL="514350" indent="-514350">
              <a:buFont typeface="+mj-lt"/>
              <a:buAutoNum type="arabicPeriod"/>
            </a:pPr>
            <a:r>
              <a:rPr lang="de-DE" dirty="0"/>
              <a:t>…der Bildungsprozess erfolgt aber in einer Gemeinschaft. </a:t>
            </a:r>
            <a:r>
              <a:rPr lang="de-DE" sz="1300" dirty="0"/>
              <a:t>(Jank, Meyer 2002, 208ff.)</a:t>
            </a:r>
          </a:p>
          <a:p>
            <a:pPr marL="0" indent="0">
              <a:buNone/>
            </a:pPr>
            <a:endParaRPr lang="de-DE" dirty="0">
              <a:solidFill>
                <a:schemeClr val="accent2"/>
              </a:solidFill>
            </a:endParaRPr>
          </a:p>
        </p:txBody>
      </p:sp>
    </p:spTree>
    <p:extLst>
      <p:ext uri="{BB962C8B-B14F-4D97-AF65-F5344CB8AC3E}">
        <p14:creationId xmlns:p14="http://schemas.microsoft.com/office/powerpoint/2010/main" val="254492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E1B6-C4C2-4D23-96DE-9A4CB259DBD3}"/>
              </a:ext>
            </a:extLst>
          </p:cNvPr>
          <p:cNvSpPr>
            <a:spLocks noGrp="1"/>
          </p:cNvSpPr>
          <p:nvPr>
            <p:ph type="title"/>
          </p:nvPr>
        </p:nvSpPr>
        <p:spPr/>
        <p:txBody>
          <a:bodyPr/>
          <a:lstStyle/>
          <a:p>
            <a:r>
              <a:rPr lang="de-DE" dirty="0"/>
              <a:t>Allgemeinbildung</a:t>
            </a:r>
          </a:p>
        </p:txBody>
      </p:sp>
      <p:sp>
        <p:nvSpPr>
          <p:cNvPr id="3" name="Text Placeholder 2">
            <a:extLst>
              <a:ext uri="{FF2B5EF4-FFF2-40B4-BE49-F238E27FC236}">
                <a16:creationId xmlns:a16="http://schemas.microsoft.com/office/drawing/2014/main" id="{B0CEBD04-8AF8-4877-8384-BD500B7CCFF3}"/>
              </a:ext>
            </a:extLst>
          </p:cNvPr>
          <p:cNvSpPr>
            <a:spLocks noGrp="1"/>
          </p:cNvSpPr>
          <p:nvPr>
            <p:ph type="body" sz="quarter" idx="10"/>
          </p:nvPr>
        </p:nvSpPr>
        <p:spPr/>
        <p:txBody>
          <a:bodyPr/>
          <a:lstStyle/>
          <a:p>
            <a:pPr marL="0" indent="0">
              <a:buNone/>
            </a:pPr>
            <a:r>
              <a:rPr lang="de-DE" sz="1400" b="1" dirty="0"/>
              <a:t>Definition „Allgemeinbildung“</a:t>
            </a:r>
            <a:endParaRPr lang="de-DE" sz="1400" dirty="0"/>
          </a:p>
          <a:p>
            <a:pPr marL="0" indent="0">
              <a:buNone/>
            </a:pPr>
            <a:r>
              <a:rPr lang="de-DE" sz="1400" dirty="0"/>
              <a:t>Allgemeinbildung bezeichnet die Fähigkeit eines Menschen, in der Auseinandersetzung mit der Welt selbstbestimmt, kritisch, sachkompetent und solidarisch zu denken, zu handeln und sich weiterzuentwickeln.  </a:t>
            </a:r>
            <a:r>
              <a:rPr lang="de-DE" sz="1050" dirty="0"/>
              <a:t>(vgl. Jank, Meyer 2002, 210)</a:t>
            </a:r>
          </a:p>
          <a:p>
            <a:endParaRPr lang="de-DE" sz="1400" b="1" dirty="0"/>
          </a:p>
          <a:p>
            <a:pPr marL="0" indent="0">
              <a:buNone/>
            </a:pPr>
            <a:r>
              <a:rPr lang="de-DE" sz="1400" b="1" dirty="0"/>
              <a:t>Drei Prinzipien der Allgemeinbildung in den klassischen Bildungstheorien:</a:t>
            </a:r>
            <a:endParaRPr lang="de-DE" sz="1400" dirty="0"/>
          </a:p>
          <a:p>
            <a:pPr marL="514350" lvl="0" indent="-514350">
              <a:buFont typeface="+mj-lt"/>
              <a:buAutoNum type="arabicPeriod"/>
            </a:pPr>
            <a:r>
              <a:rPr lang="de-DE" sz="1400" dirty="0"/>
              <a:t>Allgemeinbildung ist Bildung für alle Menschen.</a:t>
            </a:r>
          </a:p>
          <a:p>
            <a:pPr marL="514350" lvl="0" indent="-514350">
              <a:buFont typeface="+mj-lt"/>
              <a:buAutoNum type="arabicPeriod"/>
            </a:pPr>
            <a:r>
              <a:rPr lang="de-DE" sz="1400" dirty="0"/>
              <a:t>Allgemeinbildung ist allseitige Bildung. Jeder Mensch soll möglichst vielfältig gefördert werden.</a:t>
            </a:r>
          </a:p>
          <a:p>
            <a:pPr marL="514350" lvl="0" indent="-514350">
              <a:buFont typeface="+mj-lt"/>
              <a:buAutoNum type="arabicPeriod"/>
            </a:pPr>
            <a:r>
              <a:rPr lang="de-DE" sz="1400" dirty="0"/>
              <a:t>Allgemeinbildung ist Bildung im Medium des Allgemeinen (Lesen-Schreiben).</a:t>
            </a:r>
            <a:r>
              <a:rPr lang="de-DE" sz="1050" dirty="0"/>
              <a:t>(vgl. ebd. 208ff.)</a:t>
            </a:r>
          </a:p>
          <a:p>
            <a:pPr marL="0" indent="0">
              <a:buNone/>
            </a:pPr>
            <a:endParaRPr lang="de-DE" sz="1400" dirty="0"/>
          </a:p>
        </p:txBody>
      </p:sp>
    </p:spTree>
    <p:extLst>
      <p:ext uri="{BB962C8B-B14F-4D97-AF65-F5344CB8AC3E}">
        <p14:creationId xmlns:p14="http://schemas.microsoft.com/office/powerpoint/2010/main" val="233273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2142-9269-4D27-BF03-3A640913A36F}"/>
              </a:ext>
            </a:extLst>
          </p:cNvPr>
          <p:cNvSpPr>
            <a:spLocks noGrp="1"/>
          </p:cNvSpPr>
          <p:nvPr>
            <p:ph type="title"/>
          </p:nvPr>
        </p:nvSpPr>
        <p:spPr/>
        <p:txBody>
          <a:bodyPr/>
          <a:lstStyle/>
          <a:p>
            <a:r>
              <a:rPr lang="de-DE" dirty="0"/>
              <a:t>Bildungstheorien im Überblick</a:t>
            </a:r>
          </a:p>
        </p:txBody>
      </p:sp>
      <p:sp>
        <p:nvSpPr>
          <p:cNvPr id="3" name="Text Placeholder 2">
            <a:extLst>
              <a:ext uri="{FF2B5EF4-FFF2-40B4-BE49-F238E27FC236}">
                <a16:creationId xmlns:a16="http://schemas.microsoft.com/office/drawing/2014/main" id="{EE4CE368-0FC2-4CC2-84C7-238E30576ACC}"/>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FBACE2EC-55BB-4D3A-9A23-7D46736ECA8B}"/>
              </a:ext>
            </a:extLst>
          </p:cNvPr>
          <p:cNvPicPr>
            <a:picLocks noChangeAspect="1"/>
          </p:cNvPicPr>
          <p:nvPr/>
        </p:nvPicPr>
        <p:blipFill>
          <a:blip r:embed="rId2"/>
          <a:stretch>
            <a:fillRect/>
          </a:stretch>
        </p:blipFill>
        <p:spPr>
          <a:xfrm>
            <a:off x="2213235" y="1484571"/>
            <a:ext cx="4717529" cy="3401828"/>
          </a:xfrm>
          <a:prstGeom prst="rect">
            <a:avLst/>
          </a:prstGeom>
        </p:spPr>
      </p:pic>
    </p:spTree>
    <p:extLst>
      <p:ext uri="{BB962C8B-B14F-4D97-AF65-F5344CB8AC3E}">
        <p14:creationId xmlns:p14="http://schemas.microsoft.com/office/powerpoint/2010/main" val="428701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E10F-288B-4E74-A84E-576662025494}"/>
              </a:ext>
            </a:extLst>
          </p:cNvPr>
          <p:cNvSpPr>
            <a:spLocks noGrp="1"/>
          </p:cNvSpPr>
          <p:nvPr>
            <p:ph type="title"/>
          </p:nvPr>
        </p:nvSpPr>
        <p:spPr/>
        <p:txBody>
          <a:bodyPr/>
          <a:lstStyle/>
          <a:p>
            <a:r>
              <a:rPr lang="de-DE" dirty="0"/>
              <a:t>Bildungstheoretische Didaktik</a:t>
            </a:r>
          </a:p>
        </p:txBody>
      </p:sp>
      <p:sp>
        <p:nvSpPr>
          <p:cNvPr id="3" name="Text Placeholder 2">
            <a:extLst>
              <a:ext uri="{FF2B5EF4-FFF2-40B4-BE49-F238E27FC236}">
                <a16:creationId xmlns:a16="http://schemas.microsoft.com/office/drawing/2014/main" id="{DB3522C6-71C9-4555-B2D4-AB25448347AE}"/>
              </a:ext>
            </a:extLst>
          </p:cNvPr>
          <p:cNvSpPr>
            <a:spLocks noGrp="1"/>
          </p:cNvSpPr>
          <p:nvPr>
            <p:ph type="body" sz="quarter" idx="10"/>
          </p:nvPr>
        </p:nvSpPr>
        <p:spPr/>
        <p:txBody>
          <a:bodyPr/>
          <a:lstStyle/>
          <a:p>
            <a:endParaRPr lang="de-DE" sz="1400" dirty="0"/>
          </a:p>
        </p:txBody>
      </p:sp>
      <p:pic>
        <p:nvPicPr>
          <p:cNvPr id="5" name="Picture 4">
            <a:extLst>
              <a:ext uri="{FF2B5EF4-FFF2-40B4-BE49-F238E27FC236}">
                <a16:creationId xmlns:a16="http://schemas.microsoft.com/office/drawing/2014/main" id="{23E1DA55-EAA3-40D4-A828-A529A1FC7A37}"/>
              </a:ext>
            </a:extLst>
          </p:cNvPr>
          <p:cNvPicPr>
            <a:picLocks noChangeAspect="1"/>
          </p:cNvPicPr>
          <p:nvPr/>
        </p:nvPicPr>
        <p:blipFill>
          <a:blip r:embed="rId2"/>
          <a:stretch>
            <a:fillRect/>
          </a:stretch>
        </p:blipFill>
        <p:spPr>
          <a:xfrm>
            <a:off x="320464" y="1923678"/>
            <a:ext cx="8503072" cy="1440160"/>
          </a:xfrm>
          <a:prstGeom prst="rect">
            <a:avLst/>
          </a:prstGeom>
        </p:spPr>
      </p:pic>
    </p:spTree>
    <p:extLst>
      <p:ext uri="{BB962C8B-B14F-4D97-AF65-F5344CB8AC3E}">
        <p14:creationId xmlns:p14="http://schemas.microsoft.com/office/powerpoint/2010/main" val="580184720"/>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1113</Words>
  <Application>Microsoft Office PowerPoint</Application>
  <PresentationFormat>On-screen Show (16:9)</PresentationFormat>
  <Paragraphs>104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Akkurat</vt:lpstr>
      <vt:lpstr>Arial</vt:lpstr>
      <vt:lpstr>Calibri</vt:lpstr>
      <vt:lpstr>Symbol</vt:lpstr>
      <vt:lpstr>Times New Roman</vt:lpstr>
      <vt:lpstr>Masterfolie</vt:lpstr>
      <vt:lpstr>PowerPoint Presentation</vt:lpstr>
      <vt:lpstr>Aufgabe: MindMap über Bildung bei Dörpinghaus</vt:lpstr>
      <vt:lpstr>Aufgabe: MindMap über Bildung bei Dörpinghaus</vt:lpstr>
      <vt:lpstr>PowerPoint Presentation</vt:lpstr>
      <vt:lpstr>PowerPoint Presentation</vt:lpstr>
      <vt:lpstr>PowerPoint Presentation</vt:lpstr>
      <vt:lpstr>Allgemeinbildung</vt:lpstr>
      <vt:lpstr>Bildungstheorien im Überblick</vt:lpstr>
      <vt:lpstr>Bildungstheoretische Didaktik</vt:lpstr>
      <vt:lpstr>Bildungstheoretische Didaktik</vt:lpstr>
      <vt:lpstr>Bildungsinhalt und Bildungsgehalt</vt:lpstr>
      <vt:lpstr>Didaktische Analyse nach W. Klafki</vt:lpstr>
      <vt:lpstr>Kritik an der Bildungstheoretischen Didaktik</vt:lpstr>
      <vt:lpstr>Literatur</vt:lpstr>
      <vt:lpstr>Aufgabe: Gegenwartsbedeutung </vt:lpstr>
      <vt:lpstr>Nächste Woche: Pfingsten / Die kritisch-konstruktive Didaktik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184</cp:revision>
  <dcterms:created xsi:type="dcterms:W3CDTF">2017-06-13T08:51:48Z</dcterms:created>
  <dcterms:modified xsi:type="dcterms:W3CDTF">2021-05-19T09:38:03Z</dcterms:modified>
</cp:coreProperties>
</file>