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6"/>
  </p:notesMasterIdLst>
  <p:sldIdLst>
    <p:sldId id="257" r:id="rId2"/>
    <p:sldId id="291" r:id="rId3"/>
    <p:sldId id="294" r:id="rId4"/>
    <p:sldId id="297" r:id="rId5"/>
    <p:sldId id="298" r:id="rId6"/>
    <p:sldId id="300" r:id="rId7"/>
    <p:sldId id="301" r:id="rId8"/>
    <p:sldId id="296" r:id="rId9"/>
    <p:sldId id="302" r:id="rId10"/>
    <p:sldId id="303" r:id="rId11"/>
    <p:sldId id="295" r:id="rId12"/>
    <p:sldId id="304" r:id="rId13"/>
    <p:sldId id="292" r:id="rId14"/>
    <p:sldId id="270"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1"/>
            <p14:sldId id="294"/>
            <p14:sldId id="297"/>
            <p14:sldId id="298"/>
            <p14:sldId id="300"/>
            <p14:sldId id="301"/>
            <p14:sldId id="296"/>
            <p14:sldId id="302"/>
            <p14:sldId id="303"/>
            <p14:sldId id="295"/>
            <p14:sldId id="304"/>
            <p14:sldId id="29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3974" autoAdjust="0"/>
  </p:normalViewPr>
  <p:slideViewPr>
    <p:cSldViewPr showGuides="1">
      <p:cViewPr varScale="1">
        <p:scale>
          <a:sx n="123" d="100"/>
          <a:sy n="123" d="100"/>
        </p:scale>
        <p:origin x="90" y="57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Heimann</a:t>
            </a:r>
            <a:r>
              <a:rPr lang="en-US" dirty="0"/>
              <a:t> / Berliner Modell:</a:t>
            </a:r>
            <a:r>
              <a:rPr lang="en-US" baseline="0" dirty="0"/>
              <a:t> </a:t>
            </a:r>
            <a:r>
              <a:rPr lang="en-US" baseline="0" dirty="0" err="1"/>
              <a:t>lehr-lern</a:t>
            </a:r>
            <a:r>
              <a:rPr lang="en-US" baseline="0" dirty="0"/>
              <a:t> “</a:t>
            </a:r>
            <a:r>
              <a:rPr lang="en-US" baseline="0" dirty="0" err="1"/>
              <a:t>theorie</a:t>
            </a:r>
            <a:r>
              <a:rPr lang="en-US" baseline="0" dirty="0"/>
              <a:t>”: </a:t>
            </a:r>
            <a:r>
              <a:rPr lang="en-US" baseline="0" dirty="0" err="1"/>
              <a:t>empirische</a:t>
            </a:r>
            <a:r>
              <a:rPr lang="en-US" baseline="0" dirty="0"/>
              <a:t> </a:t>
            </a:r>
            <a:r>
              <a:rPr lang="en-US" baseline="0" dirty="0" err="1"/>
              <a:t>theorie</a:t>
            </a:r>
            <a:r>
              <a:rPr lang="en-US" baseline="0" dirty="0"/>
              <a:t> </a:t>
            </a:r>
            <a:r>
              <a:rPr lang="en-US" baseline="0" dirty="0" err="1"/>
              <a:t>ueber</a:t>
            </a:r>
            <a:r>
              <a:rPr lang="en-US" baseline="0" dirty="0"/>
              <a:t> </a:t>
            </a:r>
            <a:r>
              <a:rPr lang="en-US" baseline="0" dirty="0" err="1"/>
              <a:t>lernen</a:t>
            </a:r>
            <a:r>
              <a:rPr lang="en-US" baseline="0" dirty="0"/>
              <a:t>.</a:t>
            </a:r>
            <a:endParaRPr lang="en-US" dirty="0"/>
          </a:p>
        </p:txBody>
      </p:sp>
      <p:sp>
        <p:nvSpPr>
          <p:cNvPr id="4" name="Foliennummernplatzhalter 3"/>
          <p:cNvSpPr>
            <a:spLocks noGrp="1"/>
          </p:cNvSpPr>
          <p:nvPr>
            <p:ph type="sldNum" sz="quarter" idx="10"/>
          </p:nvPr>
        </p:nvSpPr>
        <p:spPr/>
        <p:txBody>
          <a:bodyPr/>
          <a:lstStyle/>
          <a:p>
            <a:fld id="{C347FAF7-5C4E-4642-B377-C3A2CDCC9DA1}" type="slidenum">
              <a:rPr lang="en-US" smtClean="0"/>
              <a:t>10</a:t>
            </a:fld>
            <a:endParaRPr lang="en-US"/>
          </a:p>
        </p:txBody>
      </p:sp>
    </p:spTree>
    <p:extLst>
      <p:ext uri="{BB962C8B-B14F-4D97-AF65-F5344CB8AC3E}">
        <p14:creationId xmlns:p14="http://schemas.microsoft.com/office/powerpoint/2010/main" val="331136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11</a:t>
            </a:fld>
            <a:endParaRPr lang="en-US"/>
          </a:p>
        </p:txBody>
      </p:sp>
    </p:spTree>
    <p:extLst>
      <p:ext uri="{BB962C8B-B14F-4D97-AF65-F5344CB8AC3E}">
        <p14:creationId xmlns:p14="http://schemas.microsoft.com/office/powerpoint/2010/main" val="132796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14</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6. Sitzung: Bildungstheoretische Didaktik</a:t>
            </a:r>
          </a:p>
          <a:p>
            <a:pPr marL="0" indent="0" algn="ctr">
              <a:buNone/>
            </a:pPr>
            <a:r>
              <a:rPr lang="de-DE" sz="2000">
                <a:latin typeface="Arial" panose="020B0604020202020204" pitchFamily="34" charset="0"/>
                <a:cs typeface="Arial" panose="020B0604020202020204" pitchFamily="34" charset="0"/>
              </a:rPr>
              <a:t>10.5.22</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5515-86AD-46F3-ACCF-0A70C656DAE4}"/>
              </a:ext>
            </a:extLst>
          </p:cNvPr>
          <p:cNvSpPr>
            <a:spLocks noGrp="1"/>
          </p:cNvSpPr>
          <p:nvPr>
            <p:ph type="title"/>
          </p:nvPr>
        </p:nvSpPr>
        <p:spPr/>
        <p:txBody>
          <a:bodyPr/>
          <a:lstStyle/>
          <a:p>
            <a:r>
              <a:rPr lang="de-DE" dirty="0"/>
              <a:t>Kritik an der Bildungstheoretischen Didaktik</a:t>
            </a:r>
          </a:p>
        </p:txBody>
      </p:sp>
      <p:sp>
        <p:nvSpPr>
          <p:cNvPr id="3" name="Text Placeholder 2">
            <a:extLst>
              <a:ext uri="{FF2B5EF4-FFF2-40B4-BE49-F238E27FC236}">
                <a16:creationId xmlns:a16="http://schemas.microsoft.com/office/drawing/2014/main" id="{FC647970-5A45-4FA3-9313-D5C1A652ADEF}"/>
              </a:ext>
            </a:extLst>
          </p:cNvPr>
          <p:cNvSpPr>
            <a:spLocks noGrp="1"/>
          </p:cNvSpPr>
          <p:nvPr>
            <p:ph type="body" sz="quarter" idx="10"/>
          </p:nvPr>
        </p:nvSpPr>
        <p:spPr/>
        <p:txBody>
          <a:bodyPr/>
          <a:lstStyle/>
          <a:p>
            <a:pPr marL="0" indent="0">
              <a:buNone/>
            </a:pPr>
            <a:r>
              <a:rPr lang="de-DE" sz="1200" b="1" dirty="0"/>
              <a:t>Wissenschaftlich:</a:t>
            </a:r>
          </a:p>
          <a:p>
            <a:pPr>
              <a:buFontTx/>
              <a:buChar char="-"/>
            </a:pPr>
            <a:r>
              <a:rPr lang="de-DE" sz="1200" dirty="0"/>
              <a:t>Klafkis Ansatz ist empirisch zu wenig abgesichert.</a:t>
            </a:r>
          </a:p>
          <a:p>
            <a:pPr>
              <a:buFontTx/>
              <a:buChar char="-"/>
            </a:pPr>
            <a:r>
              <a:rPr lang="de-DE" sz="1200" dirty="0"/>
              <a:t>Klafkis Ansatz lässt die Formulierung klarer Lernziele kaum zu.</a:t>
            </a:r>
          </a:p>
          <a:p>
            <a:pPr>
              <a:buFontTx/>
              <a:buChar char="-"/>
            </a:pPr>
            <a:r>
              <a:rPr lang="de-DE" sz="1200" dirty="0"/>
              <a:t>Heimann: Es fehlen lerntheoretische Momente.</a:t>
            </a:r>
          </a:p>
          <a:p>
            <a:pPr marL="0" indent="0">
              <a:buNone/>
            </a:pPr>
            <a:endParaRPr lang="de-DE" sz="1200" dirty="0"/>
          </a:p>
          <a:p>
            <a:pPr marL="0" indent="0">
              <a:buNone/>
            </a:pPr>
            <a:r>
              <a:rPr lang="de-DE" sz="1200" b="1" dirty="0"/>
              <a:t>Unterrichtspraktisch:</a:t>
            </a:r>
          </a:p>
          <a:p>
            <a:pPr>
              <a:buFontTx/>
              <a:buChar char="-"/>
            </a:pPr>
            <a:r>
              <a:rPr lang="de-DE" sz="1200" dirty="0"/>
              <a:t>Klafkis Ansatz vernachlässigt die Unterrichtsmethodik.</a:t>
            </a:r>
          </a:p>
          <a:p>
            <a:pPr>
              <a:buFontTx/>
              <a:buChar char="-"/>
            </a:pPr>
            <a:r>
              <a:rPr lang="de-DE" sz="1200" dirty="0"/>
              <a:t>Klafkis Ansatz interpretiert die Wechselbeziehungen zwischen Zielen, Inhalten und Methoden unzulänglich.</a:t>
            </a:r>
          </a:p>
          <a:p>
            <a:pPr>
              <a:buFontTx/>
              <a:buChar char="-"/>
            </a:pPr>
            <a:r>
              <a:rPr lang="de-DE" sz="1200" dirty="0"/>
              <a:t>Klafkis Ansatz ist praxisfern.</a:t>
            </a:r>
          </a:p>
          <a:p>
            <a:pPr>
              <a:buFontTx/>
              <a:buChar char="-"/>
            </a:pPr>
            <a:r>
              <a:rPr lang="de-DE" sz="1200" dirty="0" err="1"/>
              <a:t>Blankertz</a:t>
            </a:r>
            <a:r>
              <a:rPr lang="de-DE" sz="1200" dirty="0"/>
              <a:t>: Die Erfassung der jeweils gegenwärtigen Erziehungswirklichkeit bleibt aus.</a:t>
            </a:r>
            <a:endParaRPr lang="de-DE" sz="1200" dirty="0">
              <a:latin typeface="Arial" panose="020B0604020202020204" pitchFamily="34" charset="0"/>
              <a:cs typeface="Arial" panose="020B0604020202020204" pitchFamily="34" charset="0"/>
            </a:endParaRPr>
          </a:p>
          <a:p>
            <a:pPr marL="0" indent="0">
              <a:buNone/>
            </a:pPr>
            <a:endParaRPr lang="de-DE" sz="1200" dirty="0">
              <a:latin typeface="Arial" panose="020B0604020202020204" pitchFamily="34" charset="0"/>
              <a:cs typeface="Arial" panose="020B0604020202020204" pitchFamily="34" charset="0"/>
            </a:endParaRPr>
          </a:p>
          <a:p>
            <a:pPr marL="0" indent="0">
              <a:buNone/>
            </a:pPr>
            <a:r>
              <a:rPr lang="de-DE" sz="1100" b="1" dirty="0"/>
              <a:t>Politisch-gesellschaftskritisch:</a:t>
            </a:r>
          </a:p>
          <a:p>
            <a:pPr>
              <a:buFontTx/>
              <a:buChar char="-"/>
            </a:pPr>
            <a:r>
              <a:rPr lang="de-DE" sz="1100" dirty="0"/>
              <a:t>Klafkis Ansatz trägt dazu bei, die herrschende Klassengesellschaft zu stabilisieren.</a:t>
            </a:r>
          </a:p>
          <a:p>
            <a:pPr marL="0" indent="0">
              <a:buNone/>
            </a:pPr>
            <a:endParaRPr lang="de-DE" sz="1100" b="1" dirty="0"/>
          </a:p>
          <a:p>
            <a:pPr marL="0" indent="0">
              <a:buNone/>
            </a:pPr>
            <a:endParaRPr lang="de-DE" sz="1100" dirty="0">
              <a:latin typeface="Arial" panose="020B0604020202020204" pitchFamily="34" charset="0"/>
              <a:cs typeface="Arial" panose="020B0604020202020204" pitchFamily="34" charset="0"/>
            </a:endParaRPr>
          </a:p>
          <a:p>
            <a:endParaRPr lang="de-DE" sz="1200" dirty="0"/>
          </a:p>
        </p:txBody>
      </p:sp>
    </p:spTree>
    <p:extLst>
      <p:ext uri="{BB962C8B-B14F-4D97-AF65-F5344CB8AC3E}">
        <p14:creationId xmlns:p14="http://schemas.microsoft.com/office/powerpoint/2010/main" val="238040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E10F-288B-4E74-A84E-576662025494}"/>
              </a:ext>
            </a:extLst>
          </p:cNvPr>
          <p:cNvSpPr>
            <a:spLocks noGrp="1"/>
          </p:cNvSpPr>
          <p:nvPr>
            <p:ph type="title"/>
          </p:nvPr>
        </p:nvSpPr>
        <p:spPr/>
        <p:txBody>
          <a:bodyPr/>
          <a:lstStyle/>
          <a:p>
            <a:r>
              <a:rPr lang="de-DE" dirty="0"/>
              <a:t>Bildungstheoretische Didaktik</a:t>
            </a:r>
          </a:p>
        </p:txBody>
      </p:sp>
      <p:sp>
        <p:nvSpPr>
          <p:cNvPr id="3" name="Text Placeholder 2">
            <a:extLst>
              <a:ext uri="{FF2B5EF4-FFF2-40B4-BE49-F238E27FC236}">
                <a16:creationId xmlns:a16="http://schemas.microsoft.com/office/drawing/2014/main" id="{DB3522C6-71C9-4555-B2D4-AB25448347AE}"/>
              </a:ext>
            </a:extLst>
          </p:cNvPr>
          <p:cNvSpPr>
            <a:spLocks noGrp="1"/>
          </p:cNvSpPr>
          <p:nvPr>
            <p:ph type="body" sz="quarter" idx="10"/>
          </p:nvPr>
        </p:nvSpPr>
        <p:spPr/>
        <p:txBody>
          <a:bodyPr/>
          <a:lstStyle/>
          <a:p>
            <a:endParaRPr lang="de-DE" sz="1400" dirty="0"/>
          </a:p>
        </p:txBody>
      </p:sp>
      <p:pic>
        <p:nvPicPr>
          <p:cNvPr id="6" name="Picture 5">
            <a:extLst>
              <a:ext uri="{FF2B5EF4-FFF2-40B4-BE49-F238E27FC236}">
                <a16:creationId xmlns:a16="http://schemas.microsoft.com/office/drawing/2014/main" id="{E8559468-780C-4B16-8794-2E32B2530045}"/>
              </a:ext>
            </a:extLst>
          </p:cNvPr>
          <p:cNvPicPr>
            <a:picLocks noChangeAspect="1"/>
          </p:cNvPicPr>
          <p:nvPr/>
        </p:nvPicPr>
        <p:blipFill>
          <a:blip r:embed="rId3"/>
          <a:stretch>
            <a:fillRect/>
          </a:stretch>
        </p:blipFill>
        <p:spPr>
          <a:xfrm>
            <a:off x="1466265" y="1491629"/>
            <a:ext cx="6418103" cy="3240087"/>
          </a:xfrm>
          <a:prstGeom prst="rect">
            <a:avLst/>
          </a:prstGeom>
        </p:spPr>
      </p:pic>
    </p:spTree>
    <p:extLst>
      <p:ext uri="{BB962C8B-B14F-4D97-AF65-F5344CB8AC3E}">
        <p14:creationId xmlns:p14="http://schemas.microsoft.com/office/powerpoint/2010/main" val="146632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54F8-1220-444B-9A00-F6D2D6FDB762}"/>
              </a:ext>
            </a:extLst>
          </p:cNvPr>
          <p:cNvSpPr>
            <a:spLocks noGrp="1"/>
          </p:cNvSpPr>
          <p:nvPr>
            <p:ph type="title"/>
          </p:nvPr>
        </p:nvSpPr>
        <p:spPr/>
        <p:txBody>
          <a:bodyPr/>
          <a:lstStyle/>
          <a:p>
            <a:r>
              <a:rPr lang="de-DE" dirty="0"/>
              <a:t>Literatur</a:t>
            </a:r>
          </a:p>
        </p:txBody>
      </p:sp>
      <p:sp>
        <p:nvSpPr>
          <p:cNvPr id="3" name="Text Placeholder 2">
            <a:extLst>
              <a:ext uri="{FF2B5EF4-FFF2-40B4-BE49-F238E27FC236}">
                <a16:creationId xmlns:a16="http://schemas.microsoft.com/office/drawing/2014/main" id="{25AE547F-3835-4246-8917-58DB8475B985}"/>
              </a:ext>
            </a:extLst>
          </p:cNvPr>
          <p:cNvSpPr>
            <a:spLocks noGrp="1"/>
          </p:cNvSpPr>
          <p:nvPr>
            <p:ph type="body" sz="quarter" idx="10"/>
          </p:nvPr>
        </p:nvSpPr>
        <p:spPr/>
        <p:txBody>
          <a:bodyPr/>
          <a:lstStyle/>
          <a:p>
            <a:pPr marL="0" indent="0">
              <a:buNone/>
            </a:pPr>
            <a:r>
              <a:rPr lang="de-DE" sz="1200" dirty="0"/>
              <a:t>Jank, W. &amp; Meyer, H. (2002). </a:t>
            </a:r>
            <a:r>
              <a:rPr lang="de-DE" sz="1200" i="1" dirty="0"/>
              <a:t>Didaktische Modelle</a:t>
            </a:r>
            <a:r>
              <a:rPr lang="de-DE" sz="1200" dirty="0"/>
              <a:t>. Berlin: Cornelsen Scriptor.</a:t>
            </a:r>
          </a:p>
          <a:p>
            <a:pPr marL="0" indent="0">
              <a:buNone/>
            </a:pPr>
            <a:r>
              <a:rPr lang="de-DE" sz="1200" dirty="0" err="1"/>
              <a:t>Kron</a:t>
            </a:r>
            <a:r>
              <a:rPr lang="de-DE" sz="1200" dirty="0"/>
              <a:t>, F. W.; Jürgens, E.; </a:t>
            </a:r>
            <a:r>
              <a:rPr lang="de-DE" sz="1200" dirty="0" err="1"/>
              <a:t>Standop</a:t>
            </a:r>
            <a:r>
              <a:rPr lang="de-DE" sz="1200" dirty="0"/>
              <a:t>, J. (2014). </a:t>
            </a:r>
            <a:r>
              <a:rPr lang="de-DE" sz="1200" i="1" dirty="0"/>
              <a:t>Grundwissen Didaktik. Mit 35 Abbildungen und 18 Tabellen </a:t>
            </a:r>
            <a:r>
              <a:rPr lang="de-DE" sz="1200" dirty="0"/>
              <a:t>(6., neu bearbeitete Auflage). München: Reinhardt. </a:t>
            </a:r>
            <a:r>
              <a:rPr lang="de-DE" sz="900" dirty="0"/>
              <a:t>(frei verfügbar über die Universitätsbibliothek)</a:t>
            </a:r>
          </a:p>
          <a:p>
            <a:pPr marL="0" indent="0">
              <a:buNone/>
            </a:pPr>
            <a:r>
              <a:rPr lang="de-DE" sz="1200" dirty="0" err="1"/>
              <a:t>Kron</a:t>
            </a:r>
            <a:r>
              <a:rPr lang="de-DE" sz="1200" dirty="0"/>
              <a:t>, Friedrich W (2008). Grundwissen Didaktik (5., Auflage). München: Reinhardt</a:t>
            </a:r>
          </a:p>
          <a:p>
            <a:pPr marL="0" indent="0">
              <a:buNone/>
            </a:pPr>
            <a:r>
              <a:rPr lang="de-DE" sz="1200" dirty="0"/>
              <a:t>Klafki, Wolfgang (1962): Didaktische Analyse als Kern der Unterrichtsvorbereitung. In: Roth, H./Blumenthal, A. (Hrsg.) (1962): Didaktische Analyse, Hameln/Weser: Schroedel, S. 5-34</a:t>
            </a:r>
            <a:r>
              <a:rPr lang="de-DE" sz="800" dirty="0"/>
              <a:t> (ergänzte Literatur, keine Pflichtlektüre zur Vorbereitung der Klausur)</a:t>
            </a:r>
          </a:p>
          <a:p>
            <a:pPr marL="0" indent="0">
              <a:buNone/>
            </a:pPr>
            <a:r>
              <a:rPr lang="de-DE" sz="1200" dirty="0"/>
              <a:t>Klafki, Wolfgang (1963). Studien zur Bildungstheorie und Didaktik, Weinheim: Beltz</a:t>
            </a:r>
          </a:p>
          <a:p>
            <a:pPr marL="0" indent="0">
              <a:buNone/>
            </a:pPr>
            <a:r>
              <a:rPr lang="de-DE" sz="1200" dirty="0"/>
              <a:t>Klafki, Wolfgang (2007). Neue Studien zur Bildungstheorie und Didaktik : zeitgemäße Allgemeinbildung und kritisch-konstruktive (6. Auflage). Weinheim [u.a.] : Beltz</a:t>
            </a:r>
          </a:p>
          <a:p>
            <a:pPr marL="0" indent="0">
              <a:buNone/>
            </a:pPr>
            <a:endParaRPr lang="de-DE" sz="1200" dirty="0"/>
          </a:p>
          <a:p>
            <a:endParaRPr lang="de-DE" sz="1200" dirty="0"/>
          </a:p>
        </p:txBody>
      </p:sp>
    </p:spTree>
    <p:extLst>
      <p:ext uri="{BB962C8B-B14F-4D97-AF65-F5344CB8AC3E}">
        <p14:creationId xmlns:p14="http://schemas.microsoft.com/office/powerpoint/2010/main" val="200594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überlegen Sie, worin für Sie die Gegenwartsbedeutung dieses Seminars besteht.  Bitte fertigen Sie dazu eine kleine Stichpunktliste / Gedanken an, die Sie im Studierendenordner auf </a:t>
            </a:r>
            <a:r>
              <a:rPr lang="de-DE" sz="1600" dirty="0" err="1"/>
              <a:t>Moodle</a:t>
            </a:r>
            <a:r>
              <a:rPr lang="de-DE" sz="16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a:p>
            <a:endParaRPr lang="de-DE" sz="1600" dirty="0"/>
          </a:p>
        </p:txBody>
      </p:sp>
    </p:spTree>
    <p:extLst>
      <p:ext uri="{BB962C8B-B14F-4D97-AF65-F5344CB8AC3E}">
        <p14:creationId xmlns:p14="http://schemas.microsoft.com/office/powerpoint/2010/main" val="288930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400" dirty="0"/>
              <a:t>Nächste</a:t>
            </a:r>
            <a:r>
              <a:rPr lang="en-US" sz="2400" dirty="0"/>
              <a:t> </a:t>
            </a:r>
            <a:r>
              <a:rPr lang="en-US" sz="2400" dirty="0" err="1"/>
              <a:t>Woche</a:t>
            </a:r>
            <a:r>
              <a:rPr lang="en-US" sz="2400"/>
              <a:t>: </a:t>
            </a:r>
            <a:r>
              <a:rPr lang="en-US" sz="2400">
                <a:effectLst/>
                <a:latin typeface="Arial" panose="020B0604020202020204" pitchFamily="34" charset="0"/>
                <a:cs typeface="Arial" panose="020B0604020202020204" pitchFamily="34" charset="0"/>
              </a:rPr>
              <a:t>Die </a:t>
            </a:r>
            <a:r>
              <a:rPr lang="en-US" sz="2400" dirty="0" err="1">
                <a:effectLst/>
                <a:latin typeface="Arial" panose="020B0604020202020204" pitchFamily="34" charset="0"/>
                <a:cs typeface="Arial" panose="020B0604020202020204" pitchFamily="34" charset="0"/>
              </a:rPr>
              <a:t>kritisch-konstruktive</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Didaktik</a:t>
            </a:r>
            <a:endParaRPr lang="en-US" sz="24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Aufgabe (Nachbereitung)</a:t>
            </a:r>
          </a:p>
          <a:p>
            <a:pPr lvl="1"/>
            <a:r>
              <a:rPr lang="de-DE" sz="1400" dirty="0"/>
              <a:t>Gegenwartsbedeutung</a:t>
            </a:r>
          </a:p>
          <a:p>
            <a:pPr lvl="1"/>
            <a:r>
              <a:rPr lang="de-DE" sz="1400" dirty="0"/>
              <a:t>Vierte Eintrag im Portfolio (Klafki, Teil 1)</a:t>
            </a:r>
          </a:p>
          <a:p>
            <a:endParaRPr lang="de-DE" sz="1400" dirty="0"/>
          </a:p>
          <a:p>
            <a:r>
              <a:rPr lang="de-DE" sz="1400" dirty="0"/>
              <a:t>Vorbereitendes Material (für nächste Woche): </a:t>
            </a:r>
          </a:p>
          <a:p>
            <a:pPr lvl="1"/>
            <a:r>
              <a:rPr lang="nl-NL" sz="1400" dirty="0"/>
              <a:t>Koch-Priewe, et al. (2016): 117-132.</a:t>
            </a:r>
          </a:p>
          <a:p>
            <a:pPr lvl="1"/>
            <a:endParaRPr lang="nl-NL" sz="1000" dirty="0"/>
          </a:p>
          <a:p>
            <a:pPr lvl="2"/>
            <a:endParaRPr lang="nl-NL" sz="1000" dirty="0"/>
          </a:p>
          <a:p>
            <a:endParaRPr lang="de-DE" sz="1400" dirty="0"/>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unten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Bildung laut </a:t>
            </a:r>
            <a:r>
              <a:rPr lang="de-DE" sz="1800" dirty="0" err="1"/>
              <a:t>Dörpinghaus</a:t>
            </a:r>
            <a:r>
              <a:rPr lang="de-DE" sz="1800" dirty="0"/>
              <a:t>:</a:t>
            </a:r>
          </a:p>
          <a:p>
            <a:pPr lvl="1"/>
            <a:r>
              <a:rPr lang="de-DE" sz="2200" dirty="0"/>
              <a:t>Kritik: Als gebildeter Mensch wäre man in der Lage, auf der Grundlage der Kenntnisse, die man sich angeeignet hat, - </a:t>
            </a:r>
            <a:r>
              <a:rPr lang="de-DE" sz="2200" b="1" dirty="0"/>
              <a:t>Missstände zu erkennen </a:t>
            </a:r>
            <a:r>
              <a:rPr lang="de-DE" sz="2200" dirty="0"/>
              <a:t>und benennen. </a:t>
            </a:r>
          </a:p>
          <a:p>
            <a:pPr lvl="1"/>
            <a:r>
              <a:rPr lang="de-DE" sz="2200" dirty="0"/>
              <a:t>Vielfalt: Außerdem wäre man </a:t>
            </a:r>
            <a:r>
              <a:rPr lang="de-DE" sz="2200" b="1" dirty="0"/>
              <a:t>offen für die Vielfalt </a:t>
            </a:r>
            <a:r>
              <a:rPr lang="de-DE" sz="2200" dirty="0"/>
              <a:t>all dessen, was die Welt bietet, in all ihrer Unterschiedlichkeit und in Bezug sowohl auf die Gegenwart als auch auf die Vergangenheit</a:t>
            </a:r>
            <a:r>
              <a:rPr lang="de-DE" sz="1800" dirty="0"/>
              <a:t>.</a:t>
            </a:r>
          </a:p>
        </p:txBody>
      </p:sp>
    </p:spTree>
    <p:extLst>
      <p:ext uri="{BB962C8B-B14F-4D97-AF65-F5344CB8AC3E}">
        <p14:creationId xmlns:p14="http://schemas.microsoft.com/office/powerpoint/2010/main" val="59794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9">
            <a:extLst>
              <a:ext uri="{FF2B5EF4-FFF2-40B4-BE49-F238E27FC236}">
                <a16:creationId xmlns:a16="http://schemas.microsoft.com/office/drawing/2014/main" id="{EFEAB53C-83EA-48DA-AC15-3B52D147FDAA}"/>
              </a:ext>
            </a:extLst>
          </p:cNvPr>
          <p:cNvPicPr>
            <a:picLocks noChangeAspect="1"/>
          </p:cNvPicPr>
          <p:nvPr/>
        </p:nvPicPr>
        <p:blipFill>
          <a:blip r:embed="rId2"/>
          <a:stretch>
            <a:fillRect/>
          </a:stretch>
        </p:blipFill>
        <p:spPr>
          <a:xfrm>
            <a:off x="2843808" y="116657"/>
            <a:ext cx="4176464" cy="4975373"/>
          </a:xfrm>
          <a:prstGeom prst="rect">
            <a:avLst/>
          </a:prstGeom>
        </p:spPr>
      </p:pic>
      <p:sp>
        <p:nvSpPr>
          <p:cNvPr id="5" name="Ring 11">
            <a:extLst>
              <a:ext uri="{FF2B5EF4-FFF2-40B4-BE49-F238E27FC236}">
                <a16:creationId xmlns:a16="http://schemas.microsoft.com/office/drawing/2014/main" id="{B5D99E69-1DE9-494E-A560-BA6D11876337}"/>
              </a:ext>
            </a:extLst>
          </p:cNvPr>
          <p:cNvSpPr/>
          <p:nvPr/>
        </p:nvSpPr>
        <p:spPr>
          <a:xfrm>
            <a:off x="2987824" y="97196"/>
            <a:ext cx="1800200" cy="746361"/>
          </a:xfrm>
          <a:prstGeom prst="donut">
            <a:avLst>
              <a:gd name="adj" fmla="val 4505"/>
            </a:avLst>
          </a:prstGeom>
          <a:solidFill>
            <a:srgbClr val="7AC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56179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3CC9D-A955-49B1-83C3-48A6203CF7DA}"/>
              </a:ext>
            </a:extLst>
          </p:cNvPr>
          <p:cNvPicPr>
            <a:picLocks noChangeAspect="1"/>
          </p:cNvPicPr>
          <p:nvPr/>
        </p:nvPicPr>
        <p:blipFill rotWithShape="1">
          <a:blip r:embed="rId2"/>
          <a:srcRect r="17208"/>
          <a:stretch/>
        </p:blipFill>
        <p:spPr>
          <a:xfrm>
            <a:off x="2915334" y="987574"/>
            <a:ext cx="5977146" cy="4032448"/>
          </a:xfrm>
          <a:prstGeom prst="rect">
            <a:avLst/>
          </a:prstGeom>
        </p:spPr>
      </p:pic>
      <p:pic>
        <p:nvPicPr>
          <p:cNvPr id="6" name="Picture 2">
            <a:extLst>
              <a:ext uri="{FF2B5EF4-FFF2-40B4-BE49-F238E27FC236}">
                <a16:creationId xmlns:a16="http://schemas.microsoft.com/office/drawing/2014/main" id="{833353F3-A760-4648-ADA1-EFF71E15D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59582"/>
            <a:ext cx="2592288" cy="323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1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E1B6-C4C2-4D23-96DE-9A4CB259DBD3}"/>
              </a:ext>
            </a:extLst>
          </p:cNvPr>
          <p:cNvSpPr>
            <a:spLocks noGrp="1"/>
          </p:cNvSpPr>
          <p:nvPr>
            <p:ph type="title"/>
          </p:nvPr>
        </p:nvSpPr>
        <p:spPr>
          <a:xfrm>
            <a:off x="251520" y="771550"/>
            <a:ext cx="8640960" cy="504056"/>
          </a:xfrm>
        </p:spPr>
        <p:txBody>
          <a:bodyPr/>
          <a:lstStyle/>
          <a:p>
            <a:r>
              <a:rPr lang="de-DE" sz="2800" dirty="0"/>
              <a:t>Bildung (Klafki)</a:t>
            </a:r>
          </a:p>
        </p:txBody>
      </p:sp>
      <p:sp>
        <p:nvSpPr>
          <p:cNvPr id="3" name="Text Placeholder 2">
            <a:extLst>
              <a:ext uri="{FF2B5EF4-FFF2-40B4-BE49-F238E27FC236}">
                <a16:creationId xmlns:a16="http://schemas.microsoft.com/office/drawing/2014/main" id="{B0CEBD04-8AF8-4877-8384-BD500B7CCFF3}"/>
              </a:ext>
            </a:extLst>
          </p:cNvPr>
          <p:cNvSpPr>
            <a:spLocks noGrp="1"/>
          </p:cNvSpPr>
          <p:nvPr>
            <p:ph type="body" sz="quarter" idx="10"/>
          </p:nvPr>
        </p:nvSpPr>
        <p:spPr>
          <a:xfrm>
            <a:off x="250825" y="1275606"/>
            <a:ext cx="8642350" cy="3240087"/>
          </a:xfrm>
        </p:spPr>
        <p:txBody>
          <a:bodyPr/>
          <a:lstStyle/>
          <a:p>
            <a:pPr marL="0" indent="0">
              <a:buNone/>
            </a:pPr>
            <a:r>
              <a:rPr lang="de-DE" sz="1400" dirty="0"/>
              <a:t>Allgemeinbildung bezeichnet die </a:t>
            </a:r>
            <a:r>
              <a:rPr lang="de-DE" sz="1400" b="1" dirty="0"/>
              <a:t>Fähigkeit</a:t>
            </a:r>
            <a:r>
              <a:rPr lang="de-DE" sz="1400" dirty="0"/>
              <a:t> eines Menschen, in der Auseinandersetzung mit der </a:t>
            </a:r>
            <a:r>
              <a:rPr lang="de-DE" sz="1400" b="1" dirty="0"/>
              <a:t>Welt</a:t>
            </a:r>
            <a:r>
              <a:rPr lang="de-DE" sz="1400" dirty="0"/>
              <a:t> </a:t>
            </a:r>
            <a:r>
              <a:rPr lang="de-DE" sz="1400" b="1" dirty="0"/>
              <a:t>selbstbestimmt</a:t>
            </a:r>
            <a:r>
              <a:rPr lang="de-DE" sz="1400" dirty="0"/>
              <a:t>, kritisch, sachkompetent und solidarisch zu </a:t>
            </a:r>
            <a:r>
              <a:rPr lang="de-DE" sz="1400" b="1" dirty="0"/>
              <a:t>denken</a:t>
            </a:r>
            <a:r>
              <a:rPr lang="de-DE" sz="1400" dirty="0"/>
              <a:t>, zu handeln und sich weiterzuentwickeln.  </a:t>
            </a:r>
            <a:r>
              <a:rPr lang="de-DE" sz="1050" dirty="0"/>
              <a:t>(vgl. Jank, Meyer 2002, 210)</a:t>
            </a:r>
          </a:p>
          <a:p>
            <a:endParaRPr lang="de-DE" sz="1400" b="1" dirty="0"/>
          </a:p>
          <a:p>
            <a:pPr marL="0" indent="0">
              <a:buNone/>
            </a:pPr>
            <a:r>
              <a:rPr lang="de-DE" sz="1400" dirty="0"/>
              <a:t>Klafki bezieht sich auf Humboldt (und </a:t>
            </a:r>
            <a:r>
              <a:rPr lang="de-DE" sz="1400" dirty="0" err="1"/>
              <a:t>zB</a:t>
            </a:r>
            <a:r>
              <a:rPr lang="de-DE" sz="1400" dirty="0"/>
              <a:t> Pestalozzi, Schleiermacher, Herbart)</a:t>
            </a:r>
          </a:p>
          <a:p>
            <a:endParaRPr lang="de-DE" sz="1400" b="1" dirty="0"/>
          </a:p>
          <a:p>
            <a:pPr marL="0" indent="0">
              <a:buNone/>
            </a:pPr>
            <a:r>
              <a:rPr lang="de-DE" sz="1400" b="1" dirty="0"/>
              <a:t>‘Prinzipien‘</a:t>
            </a:r>
            <a:endParaRPr lang="de-DE" sz="1400" dirty="0"/>
          </a:p>
          <a:p>
            <a:pPr marL="514350" lvl="0" indent="-514350">
              <a:buFont typeface="+mj-lt"/>
              <a:buAutoNum type="arabicPeriod"/>
            </a:pPr>
            <a:r>
              <a:rPr lang="de-DE" sz="1400" dirty="0"/>
              <a:t>Allgemeinbildung ist Bildung für alle Menschen.</a:t>
            </a:r>
          </a:p>
          <a:p>
            <a:pPr marL="514350" lvl="0" indent="-514350">
              <a:buFont typeface="+mj-lt"/>
              <a:buAutoNum type="arabicPeriod"/>
            </a:pPr>
            <a:r>
              <a:rPr lang="de-DE" sz="1400" dirty="0"/>
              <a:t>Allgemeinbildung ist allseitige Bildung. Jeder Mensch soll möglichst vielfältig gefördert werden.</a:t>
            </a:r>
          </a:p>
          <a:p>
            <a:pPr marL="514350" lvl="0" indent="-514350">
              <a:buFont typeface="+mj-lt"/>
              <a:buAutoNum type="arabicPeriod"/>
            </a:pPr>
            <a:r>
              <a:rPr lang="de-DE" sz="1400" dirty="0"/>
              <a:t>Allgemeinbildung ist Bildung im Medium des Allgemeinen (Lesen-Schreiben).</a:t>
            </a:r>
            <a:endParaRPr lang="de-DE" sz="1050" dirty="0"/>
          </a:p>
          <a:p>
            <a:pPr marL="514350" indent="-514350">
              <a:buFont typeface="+mj-lt"/>
              <a:buAutoNum type="arabicPeriod"/>
            </a:pPr>
            <a:r>
              <a:rPr lang="de-DE" sz="1400" dirty="0"/>
              <a:t>Bildung zielt auf die Befähigung zu vernünftiger Selbstbestimmung…</a:t>
            </a:r>
          </a:p>
          <a:p>
            <a:pPr marL="514350" indent="-514350">
              <a:buFont typeface="+mj-lt"/>
              <a:buAutoNum type="arabicPeriod"/>
            </a:pPr>
            <a:r>
              <a:rPr lang="de-DE" sz="1400" dirty="0"/>
              <a:t>…und wird im Rahmen der historisch-gesellschaftlich-kulturellen Gegebenheiten erworben.</a:t>
            </a:r>
          </a:p>
          <a:p>
            <a:pPr marL="514350" indent="-514350">
              <a:buFont typeface="+mj-lt"/>
              <a:buAutoNum type="arabicPeriod"/>
            </a:pPr>
            <a:r>
              <a:rPr lang="de-DE" sz="1400" dirty="0"/>
              <a:t>Bildung kann jede/r nur für sich selbst erwerben,…</a:t>
            </a:r>
          </a:p>
          <a:p>
            <a:pPr marL="514350" indent="-514350">
              <a:buFont typeface="+mj-lt"/>
              <a:buAutoNum type="arabicPeriod"/>
            </a:pPr>
            <a:r>
              <a:rPr lang="de-DE" sz="1400" dirty="0"/>
              <a:t>…der Bildungsprozess erfolgt aber in einer Gemeinschaft. </a:t>
            </a:r>
            <a:r>
              <a:rPr lang="de-DE" sz="1000" dirty="0"/>
              <a:t>(Jank, Meyer 2002, 208ff.)</a:t>
            </a:r>
          </a:p>
          <a:p>
            <a:pPr marL="0" indent="0">
              <a:buNone/>
            </a:pPr>
            <a:endParaRPr lang="de-DE" sz="1400" dirty="0"/>
          </a:p>
          <a:p>
            <a:pPr marL="0" indent="0">
              <a:buNone/>
            </a:pPr>
            <a:endParaRPr lang="de-DE" sz="1400" dirty="0"/>
          </a:p>
        </p:txBody>
      </p:sp>
    </p:spTree>
    <p:extLst>
      <p:ext uri="{BB962C8B-B14F-4D97-AF65-F5344CB8AC3E}">
        <p14:creationId xmlns:p14="http://schemas.microsoft.com/office/powerpoint/2010/main" val="23327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2142-9269-4D27-BF03-3A640913A36F}"/>
              </a:ext>
            </a:extLst>
          </p:cNvPr>
          <p:cNvSpPr>
            <a:spLocks noGrp="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EE4CE368-0FC2-4CC2-84C7-238E30576ACC}"/>
              </a:ext>
            </a:extLst>
          </p:cNvPr>
          <p:cNvSpPr>
            <a:spLocks noGrp="1"/>
          </p:cNvSpPr>
          <p:nvPr>
            <p:ph type="body" sz="quarter" idx="10"/>
          </p:nvPr>
        </p:nvSpPr>
        <p:spPr>
          <a:xfrm>
            <a:off x="250825" y="1491630"/>
            <a:ext cx="2304951" cy="3240087"/>
          </a:xfrm>
        </p:spPr>
        <p:txBody>
          <a:bodyPr/>
          <a:lstStyle/>
          <a:p>
            <a:r>
              <a:rPr lang="de-DE" dirty="0"/>
              <a:t>Bildungs-theoretische Didaktik</a:t>
            </a:r>
          </a:p>
        </p:txBody>
      </p:sp>
      <p:pic>
        <p:nvPicPr>
          <p:cNvPr id="5" name="Picture 4">
            <a:extLst>
              <a:ext uri="{FF2B5EF4-FFF2-40B4-BE49-F238E27FC236}">
                <a16:creationId xmlns:a16="http://schemas.microsoft.com/office/drawing/2014/main" id="{FBACE2EC-55BB-4D3A-9A23-7D46736ECA8B}"/>
              </a:ext>
            </a:extLst>
          </p:cNvPr>
          <p:cNvPicPr>
            <a:picLocks noChangeAspect="1"/>
          </p:cNvPicPr>
          <p:nvPr/>
        </p:nvPicPr>
        <p:blipFill>
          <a:blip r:embed="rId2"/>
          <a:stretch>
            <a:fillRect/>
          </a:stretch>
        </p:blipFill>
        <p:spPr>
          <a:xfrm>
            <a:off x="2318159" y="123478"/>
            <a:ext cx="6790346" cy="4896544"/>
          </a:xfrm>
          <a:prstGeom prst="rect">
            <a:avLst/>
          </a:prstGeom>
        </p:spPr>
      </p:pic>
    </p:spTree>
    <p:extLst>
      <p:ext uri="{BB962C8B-B14F-4D97-AF65-F5344CB8AC3E}">
        <p14:creationId xmlns:p14="http://schemas.microsoft.com/office/powerpoint/2010/main" val="428701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9771-1C2F-4604-8DF1-77CA7C4E6E0B}"/>
              </a:ext>
            </a:extLst>
          </p:cNvPr>
          <p:cNvSpPr>
            <a:spLocks noGrp="1"/>
          </p:cNvSpPr>
          <p:nvPr>
            <p:ph type="title"/>
          </p:nvPr>
        </p:nvSpPr>
        <p:spPr>
          <a:xfrm>
            <a:off x="251520" y="771550"/>
            <a:ext cx="8640960" cy="504056"/>
          </a:xfrm>
        </p:spPr>
        <p:txBody>
          <a:bodyPr/>
          <a:lstStyle/>
          <a:p>
            <a:r>
              <a:rPr lang="de-DE" sz="1800" b="1" dirty="0">
                <a:effectLst/>
                <a:latin typeface="Arial" panose="020B0604020202020204" pitchFamily="34" charset="0"/>
                <a:ea typeface="Calibri" panose="020F0502020204030204" pitchFamily="34" charset="0"/>
                <a:cs typeface="Times New Roman" panose="02020603050405020304" pitchFamily="18" charset="0"/>
              </a:rPr>
              <a:t>Didaktische Analyse (Klafki)</a:t>
            </a:r>
            <a:endParaRPr lang="de-DE" dirty="0"/>
          </a:p>
        </p:txBody>
      </p:sp>
      <p:sp>
        <p:nvSpPr>
          <p:cNvPr id="5" name="Inhaltsplatzhalter 4"/>
          <p:cNvSpPr>
            <a:spLocks noGrp="1"/>
          </p:cNvSpPr>
          <p:nvPr>
            <p:ph sz="half" idx="12"/>
          </p:nvPr>
        </p:nvSpPr>
        <p:spPr>
          <a:xfrm>
            <a:off x="251520" y="1131590"/>
            <a:ext cx="4536504" cy="3456384"/>
          </a:xfrm>
        </p:spPr>
        <p:txBody>
          <a:bodyPr/>
          <a:lstStyle/>
          <a:p>
            <a:pPr marL="0" indent="0" eaLnBrk="0" fontAlgn="base" hangingPunct="0">
              <a:lnSpc>
                <a:spcPct val="80000"/>
              </a:lnSpc>
              <a:spcBef>
                <a:spcPts val="335"/>
              </a:spcBef>
              <a:buClr>
                <a:srgbClr val="000000"/>
              </a:buClr>
              <a:buSzPts val="1200"/>
              <a:buNone/>
            </a:pPr>
            <a:r>
              <a:rPr lang="de-DE" sz="1200" b="1" dirty="0">
                <a:solidFill>
                  <a:srgbClr val="000000"/>
                </a:solidFill>
                <a:ea typeface="Times New Roman" panose="02020603050405020304" pitchFamily="18" charset="0"/>
              </a:rPr>
              <a:t>1 Gegenwartsbedeutung:</a:t>
            </a:r>
            <a:endParaRPr lang="en-US" sz="1200" dirty="0">
              <a:ea typeface="Times New Roman" panose="02020603050405020304" pitchFamily="18" charset="0"/>
            </a:endParaRPr>
          </a:p>
          <a:p>
            <a:pPr marL="0" indent="0" eaLnBrk="0" fontAlgn="base" hangingPunct="0">
              <a:buNone/>
            </a:pPr>
            <a:r>
              <a:rPr lang="de-DE" sz="1200" dirty="0">
                <a:solidFill>
                  <a:srgbClr val="000000"/>
                </a:solidFill>
                <a:ea typeface="Times New Roman" panose="02020603050405020304" pitchFamily="18" charset="0"/>
              </a:rPr>
              <a:t>Welche Bedeutung hat der Inhalt für das Leben der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bzw. welche sollte er haben?</a:t>
            </a:r>
            <a:endParaRPr lang="en-US" sz="1200" dirty="0">
              <a:ea typeface="Times New Roman" panose="02020603050405020304" pitchFamily="18" charset="0"/>
            </a:endParaRPr>
          </a:p>
          <a:p>
            <a:pPr marL="114300" indent="0" eaLnBrk="0" fontAlgn="base" hangingPunct="0">
              <a:lnSpc>
                <a:spcPct val="80000"/>
              </a:lnSpc>
              <a:buNone/>
            </a:pPr>
            <a:r>
              <a:rPr lang="de-DE" sz="1200" dirty="0">
                <a:solidFill>
                  <a:srgbClr val="99CC00"/>
                </a:solidFill>
                <a:ea typeface="Times New Roman" panose="02020603050405020304" pitchFamily="18" charset="0"/>
              </a:rPr>
              <a:t> </a:t>
            </a:r>
            <a:endParaRPr lang="en-US" sz="1200" dirty="0">
              <a:ea typeface="Times New Roman" panose="02020603050405020304" pitchFamily="18" charset="0"/>
            </a:endParaRPr>
          </a:p>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2 Zukunftsbedeutung:</a:t>
            </a:r>
            <a:endParaRPr lang="en-US" sz="1200" dirty="0">
              <a:ea typeface="Times New Roman" panose="02020603050405020304" pitchFamily="18" charset="0"/>
            </a:endParaRPr>
          </a:p>
          <a:p>
            <a:pPr marL="0" indent="0" eaLnBrk="0" fontAlgn="base" hangingPunct="0">
              <a:buNone/>
              <a:tabLst>
                <a:tab pos="678180" algn="l"/>
              </a:tabLst>
            </a:pPr>
            <a:r>
              <a:rPr lang="de-DE" sz="1200" dirty="0">
                <a:solidFill>
                  <a:srgbClr val="000000"/>
                </a:solidFill>
                <a:ea typeface="Times New Roman" panose="02020603050405020304" pitchFamily="18" charset="0"/>
              </a:rPr>
              <a:t>Worin liegt die Bedeutung des Themas für die Zukunft der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a:t>
            </a:r>
            <a:endParaRPr lang="en-US" sz="1200" dirty="0">
              <a:ea typeface="Times New Roman" panose="02020603050405020304" pitchFamily="18" charset="0"/>
            </a:endParaRPr>
          </a:p>
          <a:p>
            <a:pPr marL="457200" eaLnBrk="0" fontAlgn="base" hangingPunct="0">
              <a:lnSpc>
                <a:spcPct val="80000"/>
              </a:lnSpc>
            </a:pPr>
            <a:endParaRPr lang="en-US" sz="1200" dirty="0">
              <a:ea typeface="Times New Roman" panose="02020603050405020304" pitchFamily="18" charset="0"/>
            </a:endParaRPr>
          </a:p>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3 Struktur des Inhalts:</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Bereiche liegen im Inhalt?</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In welchem Zusammenhang stehen die einzelnen Bereiche?</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Gibt es verschiedene Sinn- und Bedeutungsschichten?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Was sind die sachlichen Voraussetzungen und welche Bezüge gibt es zu anderen Themen?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Schwierigkeiten werden die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vermutlich mit dem Inhalt haben?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Welches Mindestwissen müssen die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haben, um die kategoriale Bildung zu erlangen?</a:t>
            </a:r>
            <a:endParaRPr lang="en-US" sz="1200" dirty="0">
              <a:ea typeface="Times New Roman" panose="02020603050405020304" pitchFamily="18" charset="0"/>
            </a:endParaRPr>
          </a:p>
        </p:txBody>
      </p:sp>
      <p:sp>
        <p:nvSpPr>
          <p:cNvPr id="4" name="Inhaltsplatzhalter 3"/>
          <p:cNvSpPr>
            <a:spLocks noGrp="1"/>
          </p:cNvSpPr>
          <p:nvPr>
            <p:ph sz="half" idx="11"/>
          </p:nvPr>
        </p:nvSpPr>
        <p:spPr>
          <a:xfrm>
            <a:off x="4932040" y="1131590"/>
            <a:ext cx="4104456" cy="3456384"/>
          </a:xfrm>
        </p:spPr>
        <p:txBody>
          <a:bodyPr/>
          <a:lstStyle/>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4 Exemplarische Bedeutung der Bildungsinhalte:</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Wofür soll das geplante Thema exemplarisch, repräsentativ, typisch sein?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Inwieweit lässt sich der Inhalt im späteren Unterricht nutzen?</a:t>
            </a:r>
            <a:endParaRPr lang="en-US" sz="1200" dirty="0">
              <a:ea typeface="Times New Roman" panose="02020603050405020304" pitchFamily="18" charset="0"/>
            </a:endParaRPr>
          </a:p>
          <a:p>
            <a:pPr marL="114300" indent="0" eaLnBrk="0" fontAlgn="base" hangingPunct="0">
              <a:lnSpc>
                <a:spcPct val="80000"/>
              </a:lnSpc>
              <a:buNone/>
            </a:pPr>
            <a:r>
              <a:rPr lang="de-DE" sz="1200" dirty="0">
                <a:solidFill>
                  <a:srgbClr val="99CC00"/>
                </a:solidFill>
                <a:ea typeface="Times New Roman" panose="02020603050405020304" pitchFamily="18" charset="0"/>
              </a:rPr>
              <a:t> </a:t>
            </a:r>
            <a:endParaRPr lang="en-US" sz="1200" dirty="0">
              <a:ea typeface="Times New Roman" panose="02020603050405020304" pitchFamily="18" charset="0"/>
            </a:endParaRPr>
          </a:p>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5 Zugänglichkeit und Darstellbarkeit:</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Beispiele sind für die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interessant?</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Wie können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Fragestellungen eines Problems selbstständig beantworten?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Situationen und Aufgaben sind geeignet, um Inhalte realitätsnah zu vermitteln?</a:t>
            </a:r>
            <a:endParaRPr lang="en-US" sz="1200" dirty="0">
              <a:ea typeface="Times New Roman" panose="02020603050405020304" pitchFamily="18" charset="0"/>
            </a:endParaRPr>
          </a:p>
        </p:txBody>
      </p:sp>
    </p:spTree>
    <p:extLst>
      <p:ext uri="{BB962C8B-B14F-4D97-AF65-F5344CB8AC3E}">
        <p14:creationId xmlns:p14="http://schemas.microsoft.com/office/powerpoint/2010/main" val="60673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F771-02B9-4BEC-9BF2-D6866F6D5291}"/>
              </a:ext>
            </a:extLst>
          </p:cNvPr>
          <p:cNvSpPr>
            <a:spLocks noGrp="1"/>
          </p:cNvSpPr>
          <p:nvPr>
            <p:ph type="title"/>
          </p:nvPr>
        </p:nvSpPr>
        <p:spPr/>
        <p:txBody>
          <a:bodyPr/>
          <a:lstStyle/>
          <a:p>
            <a:r>
              <a:rPr lang="de-DE" dirty="0"/>
              <a:t>Bildungsinhalt und Bildungsgehalt</a:t>
            </a:r>
          </a:p>
        </p:txBody>
      </p:sp>
      <p:sp>
        <p:nvSpPr>
          <p:cNvPr id="3" name="Text Placeholder 2">
            <a:extLst>
              <a:ext uri="{FF2B5EF4-FFF2-40B4-BE49-F238E27FC236}">
                <a16:creationId xmlns:a16="http://schemas.microsoft.com/office/drawing/2014/main" id="{337D7549-3B95-4A44-BD3F-76E760EDB142}"/>
              </a:ext>
            </a:extLst>
          </p:cNvPr>
          <p:cNvSpPr>
            <a:spLocks noGrp="1"/>
          </p:cNvSpPr>
          <p:nvPr>
            <p:ph type="body" sz="quarter" idx="10"/>
          </p:nvPr>
        </p:nvSpPr>
        <p:spPr/>
        <p:txBody>
          <a:bodyPr/>
          <a:lstStyle/>
          <a:p>
            <a:pPr marL="0" indent="0">
              <a:buNone/>
            </a:pPr>
            <a:r>
              <a:rPr lang="de-DE" sz="1400" dirty="0"/>
              <a:t>„Kategoriale Bildung meint […]dass Menschen in der Lage sind, von der Welt begründete, d.h. durch Erkenntnisse geprüfte Aussagen zu machen. Diese Fähigkeit ist stets an </a:t>
            </a:r>
            <a:r>
              <a:rPr lang="de-DE" sz="1400" b="1" dirty="0"/>
              <a:t>Inhalte</a:t>
            </a:r>
            <a:r>
              <a:rPr lang="de-DE" sz="1400" dirty="0"/>
              <a:t> gebunden, die zur Aussage stehen.“ </a:t>
            </a:r>
            <a:r>
              <a:rPr lang="de-DE" sz="1000" dirty="0"/>
              <a:t>(</a:t>
            </a:r>
            <a:r>
              <a:rPr lang="de-DE" sz="1000" dirty="0" err="1"/>
              <a:t>Kron</a:t>
            </a:r>
            <a:r>
              <a:rPr lang="de-DE" sz="1000" dirty="0"/>
              <a:t>, Jürgens, </a:t>
            </a:r>
            <a:r>
              <a:rPr lang="de-DE" sz="1000" dirty="0" err="1"/>
              <a:t>Standop</a:t>
            </a:r>
            <a:r>
              <a:rPr lang="de-DE" sz="1000" dirty="0"/>
              <a:t> 2014, 72). </a:t>
            </a:r>
          </a:p>
          <a:p>
            <a:pPr marL="0" indent="0">
              <a:buNone/>
            </a:pPr>
            <a:endParaRPr lang="de-DE" sz="1000" dirty="0"/>
          </a:p>
          <a:p>
            <a:pPr marL="0" indent="0">
              <a:buNone/>
            </a:pPr>
            <a:r>
              <a:rPr lang="de-DE" sz="1400" dirty="0"/>
              <a:t>„Bildung ist der Inbegriff von Vorgängen, in denen sich die Inhalte einer dinglichen und geistigen Wirklichkeit ‚erschließen‘, und dieser Vorgang ist nichts anderes als das </a:t>
            </a:r>
            <a:r>
              <a:rPr lang="de-DE" sz="1400" b="1" dirty="0"/>
              <a:t>Sich-Erschließen </a:t>
            </a:r>
            <a:r>
              <a:rPr lang="de-DE" sz="1400" dirty="0"/>
              <a:t>[…] eines Menschen für jene Inhalte und ihren Zusammenhang als Wirklichkeit.“ </a:t>
            </a:r>
            <a:r>
              <a:rPr lang="de-DE" sz="1000" dirty="0"/>
              <a:t>(Jank, Meyer 2002, 216). </a:t>
            </a:r>
          </a:p>
          <a:p>
            <a:pPr marL="0" indent="0">
              <a:buNone/>
            </a:pPr>
            <a:endParaRPr lang="de-DE" sz="1400" dirty="0"/>
          </a:p>
          <a:p>
            <a:pPr marL="0" indent="0">
              <a:buNone/>
            </a:pPr>
            <a:r>
              <a:rPr lang="de-DE" sz="1400" dirty="0"/>
              <a:t>Jene Momente, die solche Erschließung des Allgemeinen im Besonderen oder am Besonderen bewirken, meint der Begriff des Bildungsgehalts. Jeder besondere </a:t>
            </a:r>
            <a:r>
              <a:rPr lang="de-DE" sz="1400" b="1" dirty="0"/>
              <a:t>Bildungsinhalt</a:t>
            </a:r>
            <a:r>
              <a:rPr lang="de-DE" sz="1400" dirty="0"/>
              <a:t> birgt in sich also einen allgemeinen </a:t>
            </a:r>
            <a:r>
              <a:rPr lang="de-DE" sz="1400" b="1" dirty="0"/>
              <a:t>Bildungsgehalt</a:t>
            </a:r>
            <a:r>
              <a:rPr lang="de-DE" sz="1400" dirty="0"/>
              <a:t>.“ </a:t>
            </a:r>
            <a:r>
              <a:rPr lang="de-DE" sz="1000" dirty="0"/>
              <a:t>(ebd.) </a:t>
            </a:r>
          </a:p>
          <a:p>
            <a:pPr marL="0" indent="0">
              <a:buNone/>
            </a:pPr>
            <a:endParaRPr lang="de-DE" sz="1000" dirty="0"/>
          </a:p>
          <a:p>
            <a:pPr marL="0" indent="0">
              <a:buNone/>
            </a:pPr>
            <a:endParaRPr lang="de-DE" sz="1000" dirty="0"/>
          </a:p>
          <a:p>
            <a:pPr marL="0" indent="0">
              <a:buNone/>
            </a:pPr>
            <a:endParaRPr lang="de-DE" sz="1000" dirty="0"/>
          </a:p>
          <a:p>
            <a:pPr marL="0" indent="0">
              <a:buNone/>
            </a:pPr>
            <a:endParaRPr lang="de-DE" sz="1000" dirty="0"/>
          </a:p>
          <a:p>
            <a:pPr marL="0" indent="0">
              <a:buNone/>
            </a:pPr>
            <a:endParaRPr lang="de-DE" sz="1400" dirty="0"/>
          </a:p>
          <a:p>
            <a:endParaRPr lang="de-DE" sz="1400" dirty="0"/>
          </a:p>
        </p:txBody>
      </p:sp>
    </p:spTree>
    <p:extLst>
      <p:ext uri="{BB962C8B-B14F-4D97-AF65-F5344CB8AC3E}">
        <p14:creationId xmlns:p14="http://schemas.microsoft.com/office/powerpoint/2010/main" val="1344899414"/>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1046</Words>
  <Application>Microsoft Office PowerPoint</Application>
  <PresentationFormat>On-screen Show (16:9)</PresentationFormat>
  <Paragraphs>94</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Akkurat</vt:lpstr>
      <vt:lpstr>Arial</vt:lpstr>
      <vt:lpstr>Calibri</vt:lpstr>
      <vt:lpstr>Masterfolie</vt:lpstr>
      <vt:lpstr>PowerPoint Presentation</vt:lpstr>
      <vt:lpstr>Aufgabe: MindMap über Bildung bei Dörpinghaus</vt:lpstr>
      <vt:lpstr>Aufgabe: MindMap über Bildung bei Dörpinghaus</vt:lpstr>
      <vt:lpstr>PowerPoint Presentation</vt:lpstr>
      <vt:lpstr>PowerPoint Presentation</vt:lpstr>
      <vt:lpstr>Bildung (Klafki)</vt:lpstr>
      <vt:lpstr>PowerPoint Presentation</vt:lpstr>
      <vt:lpstr>Didaktische Analyse (Klafki)</vt:lpstr>
      <vt:lpstr>Bildungsinhalt und Bildungsgehalt</vt:lpstr>
      <vt:lpstr>Kritik an der Bildungstheoretischen Didaktik</vt:lpstr>
      <vt:lpstr>Bildungstheoretische Didaktik</vt:lpstr>
      <vt:lpstr>Literatur</vt:lpstr>
      <vt:lpstr>Aufgabe: Gegenwartsbedeutung </vt:lpstr>
      <vt:lpstr>Nächste Woche: Die kritisch-konstruktive Didaktik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194</cp:revision>
  <dcterms:created xsi:type="dcterms:W3CDTF">2017-06-13T08:51:48Z</dcterms:created>
  <dcterms:modified xsi:type="dcterms:W3CDTF">2022-05-09T20:33:17Z</dcterms:modified>
</cp:coreProperties>
</file>