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2"/>
  </p:notesMasterIdLst>
  <p:sldIdLst>
    <p:sldId id="257" r:id="rId2"/>
    <p:sldId id="283" r:id="rId3"/>
    <p:sldId id="288" r:id="rId4"/>
    <p:sldId id="259" r:id="rId5"/>
    <p:sldId id="284" r:id="rId6"/>
    <p:sldId id="289" r:id="rId7"/>
    <p:sldId id="290" r:id="rId8"/>
    <p:sldId id="291" r:id="rId9"/>
    <p:sldId id="285" r:id="rId10"/>
    <p:sldId id="270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283"/>
            <p14:sldId id="288"/>
            <p14:sldId id="259"/>
            <p14:sldId id="284"/>
            <p14:sldId id="289"/>
            <p14:sldId id="290"/>
            <p14:sldId id="291"/>
            <p14:sldId id="28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52" autoAdjust="0"/>
    <p:restoredTop sz="76036" autoAdjust="0"/>
  </p:normalViewPr>
  <p:slideViewPr>
    <p:cSldViewPr showGuides="1">
      <p:cViewPr varScale="1">
        <p:scale>
          <a:sx n="21" d="100"/>
          <a:sy n="21" d="100"/>
        </p:scale>
        <p:origin x="632" y="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2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selbstbestimmung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41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 Transformation / </a:t>
            </a:r>
            <a:r>
              <a:rPr lang="de-DE" dirty="0" err="1"/>
              <a:t>menschheit</a:t>
            </a:r>
            <a:endParaRPr lang="de-DE" dirty="0"/>
          </a:p>
          <a:p>
            <a:r>
              <a:rPr lang="de-DE" dirty="0"/>
              <a:t>2 ganz / allen </a:t>
            </a:r>
            <a:r>
              <a:rPr lang="de-DE" dirty="0" err="1"/>
              <a:t>sapienta</a:t>
            </a:r>
            <a:r>
              <a:rPr lang="de-DE" dirty="0"/>
              <a:t> </a:t>
            </a:r>
            <a:r>
              <a:rPr lang="de-DE" dirty="0" err="1"/>
              <a:t>mores</a:t>
            </a:r>
            <a:r>
              <a:rPr lang="de-DE" dirty="0"/>
              <a:t> </a:t>
            </a:r>
            <a:r>
              <a:rPr lang="de-DE" dirty="0" err="1"/>
              <a:t>religio</a:t>
            </a:r>
            <a:endParaRPr lang="de-DE" dirty="0"/>
          </a:p>
          <a:p>
            <a:r>
              <a:rPr lang="de-DE" dirty="0"/>
              <a:t>3 </a:t>
            </a:r>
            <a:r>
              <a:rPr lang="de-DE" dirty="0" err="1"/>
              <a:t>plicht</a:t>
            </a:r>
            <a:r>
              <a:rPr lang="de-DE" dirty="0"/>
              <a:t> </a:t>
            </a:r>
            <a:r>
              <a:rPr lang="de-DE" dirty="0" err="1"/>
              <a:t>gegenueber</a:t>
            </a:r>
            <a:r>
              <a:rPr lang="de-DE" dirty="0"/>
              <a:t> </a:t>
            </a:r>
            <a:r>
              <a:rPr lang="de-DE" dirty="0" err="1"/>
              <a:t>gesellschaft</a:t>
            </a:r>
            <a:r>
              <a:rPr lang="de-DE" dirty="0"/>
              <a:t>? Ab 16 / 18, rauchen, </a:t>
            </a:r>
            <a:r>
              <a:rPr lang="de-DE" dirty="0" err="1"/>
              <a:t>studienwahl</a:t>
            </a:r>
            <a:r>
              <a:rPr lang="de-DE" dirty="0"/>
              <a:t>: ausprobieren / ausnutzen</a:t>
            </a:r>
          </a:p>
          <a:p>
            <a:r>
              <a:rPr lang="de-DE" dirty="0"/>
              <a:t>4 </a:t>
            </a:r>
            <a:r>
              <a:rPr lang="de-DE" dirty="0" err="1"/>
              <a:t>transformation</a:t>
            </a:r>
            <a:r>
              <a:rPr lang="de-DE" dirty="0"/>
              <a:t> / subjektiv / </a:t>
            </a:r>
            <a:r>
              <a:rPr lang="de-DE" dirty="0" err="1"/>
              <a:t>konstruktion</a:t>
            </a:r>
            <a:r>
              <a:rPr lang="de-DE" dirty="0"/>
              <a:t>, etwas mit </a:t>
            </a:r>
            <a:r>
              <a:rPr lang="de-DE" dirty="0" err="1"/>
              <a:t>vorwissen</a:t>
            </a:r>
            <a:r>
              <a:rPr lang="de-DE" dirty="0"/>
              <a:t>, </a:t>
            </a:r>
            <a:r>
              <a:rPr lang="de-DE" dirty="0" err="1"/>
              <a:t>zB</a:t>
            </a:r>
            <a:r>
              <a:rPr lang="de-DE" dirty="0"/>
              <a:t>: </a:t>
            </a:r>
            <a:r>
              <a:rPr lang="de-DE" dirty="0" err="1"/>
              <a:t>ph</a:t>
            </a:r>
            <a:r>
              <a:rPr lang="de-DE" dirty="0"/>
              <a:t> </a:t>
            </a:r>
            <a:r>
              <a:rPr lang="de-DE" dirty="0" err="1"/>
              <a:t>messer</a:t>
            </a:r>
            <a:r>
              <a:rPr lang="de-DE" dirty="0"/>
              <a:t> als </a:t>
            </a:r>
            <a:r>
              <a:rPr lang="de-DE" dirty="0" err="1"/>
              <a:t>telefon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3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wdr.de/mediathek/audio/zeitzeichen/audio-wilhelm-von-humboldt-gelehrter-geburtstag--100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2. Sitzung: Historische Perspektiven auf die Allgemeine Didaktik 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12.04.22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7077-DE75-4E1A-9675-9E8C39ED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Nächste</a:t>
            </a:r>
            <a:r>
              <a:rPr lang="en-US" sz="1800" dirty="0"/>
              <a:t> </a:t>
            </a:r>
            <a:r>
              <a:rPr lang="en-US" sz="1800" dirty="0" err="1"/>
              <a:t>Woche</a:t>
            </a:r>
            <a:r>
              <a:rPr lang="en-US" sz="1800" dirty="0"/>
              <a:t>: </a:t>
            </a:r>
            <a:r>
              <a:rPr lang="de-DE" sz="1800"/>
              <a:t>Bildung</a:t>
            </a:r>
            <a:r>
              <a:rPr lang="de-DE" sz="1800" dirty="0"/>
              <a:t/>
            </a:r>
            <a:br>
              <a:rPr lang="de-DE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9131-451A-4C09-ABBC-166016A89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/>
              <a:t>Aufgabe (Nachbereitung von heute)</a:t>
            </a:r>
          </a:p>
          <a:p>
            <a:pPr lvl="1"/>
            <a:r>
              <a:rPr lang="de-DE" sz="1400" dirty="0"/>
              <a:t>Erster Eintrag im Portfolio (Meyer)</a:t>
            </a:r>
          </a:p>
          <a:p>
            <a:r>
              <a:rPr lang="de-DE" sz="1400" dirty="0"/>
              <a:t>Vorbereitendes Material (bevor nächstes Seminar): </a:t>
            </a:r>
          </a:p>
          <a:p>
            <a:pPr lvl="1"/>
            <a:r>
              <a:rPr lang="de-DE" sz="1400" dirty="0" err="1"/>
              <a:t>Dörpinghaus</a:t>
            </a:r>
            <a:r>
              <a:rPr lang="de-DE" sz="1400" dirty="0"/>
              <a:t>, Teil 1</a:t>
            </a:r>
          </a:p>
          <a:p>
            <a:pPr lvl="1"/>
            <a:r>
              <a:rPr lang="de-DE" sz="1400" dirty="0"/>
              <a:t>Interpretationshinweise </a:t>
            </a:r>
          </a:p>
          <a:p>
            <a:pPr lvl="1"/>
            <a:r>
              <a:rPr lang="de-DE" sz="1400" dirty="0">
                <a:hlinkClick r:id="rId3"/>
              </a:rPr>
              <a:t>Humboldt (Podcast) </a:t>
            </a:r>
            <a:endParaRPr lang="de-DE" sz="1400" dirty="0"/>
          </a:p>
          <a:p>
            <a:endParaRPr lang="de-DE" sz="1400" dirty="0"/>
          </a:p>
          <a:p>
            <a:endParaRPr lang="en-US" sz="2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91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1031-F05F-46D5-B348-8FF3FB76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Lernen: was ist nachhaltig?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4153E-94A8-4471-922A-F40F2E9D2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200" dirty="0" err="1"/>
              <a:t>Hilgard</a:t>
            </a:r>
            <a:r>
              <a:rPr lang="de-DE" sz="1200" dirty="0"/>
              <a:t> und Bower (1971):</a:t>
            </a:r>
          </a:p>
          <a:p>
            <a:pPr lvl="1"/>
            <a:r>
              <a:rPr lang="de-DE" sz="1400" dirty="0"/>
              <a:t>Lernen ist die relativ dauerhafte Verhaltensänderung aufgrund von Erfahrung, von Interaktionen eines lernenden Organismus mit der Umwelt.</a:t>
            </a:r>
          </a:p>
          <a:p>
            <a:r>
              <a:rPr lang="de-DE" sz="1200" dirty="0"/>
              <a:t>Nicht:</a:t>
            </a:r>
          </a:p>
          <a:p>
            <a:pPr lvl="1"/>
            <a:r>
              <a:rPr lang="de-DE" sz="1400" dirty="0"/>
              <a:t>Biologischer Reifung</a:t>
            </a:r>
          </a:p>
          <a:p>
            <a:pPr lvl="1"/>
            <a:r>
              <a:rPr lang="de-DE" sz="1400" dirty="0"/>
              <a:t>Drogenkonsum</a:t>
            </a:r>
          </a:p>
          <a:p>
            <a:r>
              <a:rPr lang="de-DE" sz="1200" dirty="0"/>
              <a:t>Seel und Hanke, 2015:</a:t>
            </a:r>
          </a:p>
          <a:p>
            <a:pPr lvl="1"/>
            <a:r>
              <a:rPr lang="de-DE" sz="1400" dirty="0"/>
              <a:t>Kognitiv </a:t>
            </a:r>
            <a:r>
              <a:rPr lang="de-DE" sz="1400" dirty="0" err="1"/>
              <a:t>vs</a:t>
            </a:r>
            <a:r>
              <a:rPr lang="de-DE" sz="1400" dirty="0"/>
              <a:t> Verhalten</a:t>
            </a:r>
          </a:p>
          <a:p>
            <a:pPr lvl="1"/>
            <a:r>
              <a:rPr lang="de-DE" sz="1400" dirty="0"/>
              <a:t>Dispositionell vs. manifest</a:t>
            </a:r>
          </a:p>
          <a:p>
            <a:pPr lvl="1"/>
            <a:r>
              <a:rPr lang="de-DE" sz="1400" dirty="0"/>
              <a:t>Konstruktiv vs. systematisch / technologisch</a:t>
            </a:r>
          </a:p>
          <a:p>
            <a:pPr lvl="1"/>
            <a:r>
              <a:rPr lang="de-DE" sz="1400" dirty="0"/>
              <a:t>Kumulativ vs. unabhängig</a:t>
            </a:r>
          </a:p>
          <a:p>
            <a:pPr lvl="1"/>
            <a:r>
              <a:rPr lang="de-DE" sz="1400" dirty="0"/>
              <a:t>Zielgerichtet und kontextspezifisch</a:t>
            </a:r>
          </a:p>
          <a:p>
            <a:pPr lvl="1"/>
            <a:endParaRPr lang="de-DE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DF86F-329F-4471-A649-33ED00210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995686"/>
            <a:ext cx="4613746" cy="30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F5BB-26C7-445F-AD34-6A60DB58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Einfuehrungspraesentation</a:t>
            </a:r>
            <a:r>
              <a:rPr lang="de-DE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BDA4-80C0-4F70-A0A0-F4037BA36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491630"/>
            <a:ext cx="8642350" cy="3240087"/>
          </a:xfrm>
        </p:spPr>
        <p:txBody>
          <a:bodyPr/>
          <a:lstStyle/>
          <a:p>
            <a:r>
              <a:rPr lang="de-DE" sz="2000" dirty="0"/>
              <a:t>Kurz</a:t>
            </a:r>
          </a:p>
          <a:p>
            <a:r>
              <a:rPr lang="de-DE" sz="2000" dirty="0"/>
              <a:t>Ziel 1: „Interpretationshilfe“ - bietet alle erst mal ein Basis-Verständnis.</a:t>
            </a:r>
          </a:p>
          <a:p>
            <a:pPr lvl="1"/>
            <a:r>
              <a:rPr lang="de-DE" sz="2400" dirty="0"/>
              <a:t>Was sind die entscheidende Gedanken des Textes? </a:t>
            </a:r>
          </a:p>
          <a:p>
            <a:r>
              <a:rPr lang="de-DE" sz="2000" dirty="0"/>
              <a:t>Ziel 2: „</a:t>
            </a:r>
            <a:r>
              <a:rPr lang="de-DE" sz="2000" dirty="0" err="1"/>
              <a:t>Diskussionsfoerderung</a:t>
            </a:r>
            <a:r>
              <a:rPr lang="de-DE" sz="2000" dirty="0"/>
              <a:t>“</a:t>
            </a:r>
          </a:p>
          <a:p>
            <a:pPr lvl="1"/>
            <a:r>
              <a:rPr lang="de-DE" sz="2400" dirty="0"/>
              <a:t>Wie bewerten sie die Gedanken? 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972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3402-6E1A-447B-A6B1-3D553FCF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heutigen Sitzung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70FF5-5284-4B2C-9F6B-C076FA0221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Sie haben einen Überblick über Historische Perspektiven auf die Allgemeine Didaktik und können die Relevanz für den Gegenwert einordnen.</a:t>
            </a:r>
          </a:p>
          <a:p>
            <a:r>
              <a:rPr lang="de-DE" sz="1800" dirty="0"/>
              <a:t>Syllabus aufklären </a:t>
            </a:r>
          </a:p>
          <a:p>
            <a:endParaRPr lang="de-DE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72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65294B-508C-4322-9EB7-C1DB8EA1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182" y="1051880"/>
            <a:ext cx="5306049" cy="3320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E2D34-E57B-4242-9D0D-2B9080D6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Meyer (2016)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4A761-C80D-47E5-857D-2BA14D42A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Wie alt ist die Allgemeine Didaktik?</a:t>
            </a:r>
          </a:p>
          <a:p>
            <a:r>
              <a:rPr lang="de-DE" sz="1600" dirty="0"/>
              <a:t>Ich ~ Welt</a:t>
            </a:r>
          </a:p>
          <a:p>
            <a:r>
              <a:rPr lang="de-DE" sz="1600" dirty="0"/>
              <a:t>Aktuell?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414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strike="sngStrike" dirty="0" smtClean="0"/>
              <a:t>1 </a:t>
            </a:r>
            <a:r>
              <a:rPr lang="en-US" strike="sngStrike" dirty="0" err="1" smtClean="0"/>
              <a:t>Zeit</a:t>
            </a:r>
            <a:r>
              <a:rPr lang="en-US" strike="sngStrike" dirty="0" smtClean="0"/>
              <a:t> und </a:t>
            </a:r>
            <a:r>
              <a:rPr lang="en-US" strike="sngStrike" dirty="0" err="1" smtClean="0"/>
              <a:t>Raum</a:t>
            </a:r>
            <a:endParaRPr lang="en-US" strike="sngStrike" dirty="0" smtClean="0"/>
          </a:p>
          <a:p>
            <a:r>
              <a:rPr lang="en-US" strike="sngStrike" dirty="0" smtClean="0"/>
              <a:t>2 </a:t>
            </a:r>
            <a:r>
              <a:rPr lang="en-US" strike="sngStrike" dirty="0" err="1" smtClean="0"/>
              <a:t>sudost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asien</a:t>
            </a:r>
            <a:endParaRPr lang="en-US" strike="sngStrike" dirty="0" smtClean="0"/>
          </a:p>
          <a:p>
            <a:r>
              <a:rPr lang="en-US" dirty="0" smtClean="0"/>
              <a:t>3 </a:t>
            </a:r>
            <a:r>
              <a:rPr lang="en-US" dirty="0" err="1" smtClean="0"/>
              <a:t>deutschland</a:t>
            </a:r>
            <a:endParaRPr lang="en-US" dirty="0" smtClean="0"/>
          </a:p>
          <a:p>
            <a:r>
              <a:rPr lang="en-US" dirty="0" smtClean="0"/>
              <a:t>4 </a:t>
            </a:r>
            <a:r>
              <a:rPr lang="en-US" dirty="0" err="1" smtClean="0"/>
              <a:t>dreieck</a:t>
            </a:r>
            <a:endParaRPr lang="en-US" dirty="0" smtClean="0"/>
          </a:p>
          <a:p>
            <a:r>
              <a:rPr lang="en-US" dirty="0" smtClean="0"/>
              <a:t>5 </a:t>
            </a:r>
            <a:r>
              <a:rPr lang="en-US" dirty="0" err="1" smtClean="0"/>
              <a:t>dialektisch</a:t>
            </a:r>
            <a:endParaRPr lang="en-US" dirty="0" smtClean="0"/>
          </a:p>
          <a:p>
            <a:r>
              <a:rPr lang="en-US" dirty="0" smtClean="0"/>
              <a:t>6 </a:t>
            </a:r>
            <a:r>
              <a:rPr lang="en-US" dirty="0" err="1" smtClean="0"/>
              <a:t>bildungsgangdidaktik</a:t>
            </a:r>
            <a:endParaRPr lang="en-US" dirty="0" smtClean="0"/>
          </a:p>
          <a:p>
            <a:r>
              <a:rPr lang="en-US" dirty="0" smtClean="0"/>
              <a:t>7 </a:t>
            </a:r>
            <a:r>
              <a:rPr lang="en-US" dirty="0" err="1" smtClean="0"/>
              <a:t>zukunft</a:t>
            </a:r>
            <a:r>
              <a:rPr lang="en-US" dirty="0" smtClean="0"/>
              <a:t>: </a:t>
            </a: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eingrenzen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Comenius</a:t>
            </a:r>
            <a:r>
              <a:rPr lang="en-US" dirty="0"/>
              <a:t>, Kant, Humboldt, </a:t>
            </a:r>
            <a:r>
              <a:rPr lang="en-US" dirty="0" err="1"/>
              <a:t>Rorty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2"/>
          </p:nvPr>
        </p:nvSpPr>
        <p:spPr>
          <a:xfrm>
            <a:off x="35496" y="1491631"/>
            <a:ext cx="4608512" cy="3232454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3.1 </a:t>
            </a:r>
            <a:endParaRPr lang="de-DE" sz="1400" dirty="0" smtClean="0"/>
          </a:p>
          <a:p>
            <a:r>
              <a:rPr lang="de-DE" sz="1400" b="1" dirty="0" smtClean="0"/>
              <a:t>Allgemeine</a:t>
            </a:r>
            <a:r>
              <a:rPr lang="de-DE" sz="1400" dirty="0"/>
              <a:t>, nicht national oder konfessionell </a:t>
            </a:r>
            <a:r>
              <a:rPr lang="de-DE" sz="1400" dirty="0" smtClean="0"/>
              <a:t>begrenzte Beratung </a:t>
            </a:r>
            <a:r>
              <a:rPr lang="de-DE" sz="1400" dirty="0"/>
              <a:t>über die Frage, wie man das, was die Menschen auf dieser </a:t>
            </a:r>
            <a:r>
              <a:rPr lang="de-DE" sz="1400" dirty="0" smtClean="0"/>
              <a:t>Welt </a:t>
            </a:r>
            <a:r>
              <a:rPr lang="de-DE" sz="1400" b="1" dirty="0" smtClean="0"/>
              <a:t>angeht</a:t>
            </a:r>
            <a:r>
              <a:rPr lang="de-DE" sz="1400" dirty="0"/>
              <a:t>, die </a:t>
            </a:r>
            <a:r>
              <a:rPr lang="de-DE" sz="1400" dirty="0" err="1"/>
              <a:t>res</a:t>
            </a:r>
            <a:r>
              <a:rPr lang="de-DE" sz="1400" dirty="0"/>
              <a:t> </a:t>
            </a:r>
            <a:r>
              <a:rPr lang="de-DE" sz="1400" dirty="0" err="1"/>
              <a:t>humanae</a:t>
            </a:r>
            <a:r>
              <a:rPr lang="de-DE" sz="1400" dirty="0"/>
              <a:t>, </a:t>
            </a:r>
            <a:r>
              <a:rPr lang="de-DE" sz="1400" b="1" dirty="0"/>
              <a:t>verbessern </a:t>
            </a:r>
            <a:r>
              <a:rPr lang="de-DE" sz="1400" dirty="0"/>
              <a:t>kann</a:t>
            </a:r>
            <a:r>
              <a:rPr lang="de-DE" sz="1400" dirty="0" smtClean="0"/>
              <a:t>“</a:t>
            </a:r>
          </a:p>
          <a:p>
            <a:r>
              <a:rPr lang="de-DE" sz="1400" dirty="0"/>
              <a:t>Der Mensch muss, um Mensch zu werden, </a:t>
            </a:r>
            <a:r>
              <a:rPr lang="de-DE" sz="1400" dirty="0" smtClean="0"/>
              <a:t>erzogen werden.</a:t>
            </a:r>
          </a:p>
          <a:p>
            <a:r>
              <a:rPr lang="en-US" sz="1400" dirty="0" err="1"/>
              <a:t>omnes</a:t>
            </a:r>
            <a:r>
              <a:rPr lang="en-US" sz="1400" dirty="0"/>
              <a:t> – </a:t>
            </a:r>
            <a:r>
              <a:rPr lang="en-US" sz="1400" dirty="0" err="1"/>
              <a:t>omnia</a:t>
            </a:r>
            <a:r>
              <a:rPr lang="en-US" sz="1400" dirty="0"/>
              <a:t> – </a:t>
            </a:r>
            <a:r>
              <a:rPr lang="en-US" sz="1400" dirty="0" err="1" smtClean="0"/>
              <a:t>omnino</a:t>
            </a:r>
            <a:endParaRPr lang="en-US" sz="1400" dirty="0" smtClean="0"/>
          </a:p>
          <a:p>
            <a:r>
              <a:rPr lang="en-US" sz="1400" dirty="0"/>
              <a:t>lifelong </a:t>
            </a:r>
            <a:r>
              <a:rPr lang="en-US" sz="1400" dirty="0" smtClean="0"/>
              <a:t>learning</a:t>
            </a:r>
          </a:p>
          <a:p>
            <a:r>
              <a:rPr lang="de-DE" sz="1400" dirty="0"/>
              <a:t>Abbild Gottes und Unerfüllbarkeit, </a:t>
            </a:r>
            <a:r>
              <a:rPr lang="de-DE" sz="1400" dirty="0" smtClean="0"/>
              <a:t>Gott-</a:t>
            </a:r>
            <a:r>
              <a:rPr lang="de-DE" sz="1400" dirty="0" err="1" smtClean="0"/>
              <a:t>ebenbildlichkeit</a:t>
            </a:r>
            <a:r>
              <a:rPr lang="de-DE" sz="1400" dirty="0" smtClean="0"/>
              <a:t> in </a:t>
            </a:r>
            <a:r>
              <a:rPr lang="de-DE" sz="1400" dirty="0"/>
              <a:t>der Freiheit des </a:t>
            </a:r>
            <a:r>
              <a:rPr lang="de-DE" sz="1400" dirty="0" smtClean="0"/>
              <a:t>Wählens</a:t>
            </a:r>
          </a:p>
          <a:p>
            <a:pPr marL="0" indent="0">
              <a:buNone/>
            </a:pPr>
            <a:r>
              <a:rPr lang="en-US" sz="1400" dirty="0" smtClean="0"/>
              <a:t>3.2</a:t>
            </a:r>
            <a:endParaRPr lang="en-US" sz="1400" dirty="0"/>
          </a:p>
          <a:p>
            <a:r>
              <a:rPr lang="en-US" sz="1400" dirty="0" err="1"/>
              <a:t>Hineintragen</a:t>
            </a:r>
            <a:r>
              <a:rPr lang="en-US" sz="1400" dirty="0"/>
              <a:t> und </a:t>
            </a:r>
            <a:r>
              <a:rPr lang="en-US" sz="1400" dirty="0" err="1"/>
              <a:t>herausholen</a:t>
            </a:r>
            <a:r>
              <a:rPr lang="en-US" sz="1400" dirty="0"/>
              <a:t>, </a:t>
            </a:r>
            <a:r>
              <a:rPr lang="en-US" sz="1400" dirty="0" err="1"/>
              <a:t>Freiheit</a:t>
            </a:r>
            <a:r>
              <a:rPr lang="en-US" sz="1400" dirty="0"/>
              <a:t> und </a:t>
            </a:r>
            <a:r>
              <a:rPr lang="en-US" sz="1400" dirty="0" err="1"/>
              <a:t>Zwang</a:t>
            </a:r>
            <a:r>
              <a:rPr lang="en-US" sz="1400" dirty="0"/>
              <a:t>, </a:t>
            </a:r>
          </a:p>
          <a:p>
            <a:pPr marL="0" indent="0">
              <a:buNone/>
            </a:pPr>
            <a:endParaRPr lang="de-DE" sz="1400" dirty="0" smtClean="0"/>
          </a:p>
          <a:p>
            <a:endParaRPr lang="de-DE" sz="1400" dirty="0"/>
          </a:p>
          <a:p>
            <a:endParaRPr lang="en-US" sz="1400" dirty="0" smtClean="0"/>
          </a:p>
          <a:p>
            <a:pPr lvl="1"/>
            <a:endParaRPr lang="en-US" sz="14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1"/>
          </p:nvPr>
        </p:nvSpPr>
        <p:spPr>
          <a:xfrm>
            <a:off x="4499992" y="1491631"/>
            <a:ext cx="4644008" cy="323245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3.3</a:t>
            </a:r>
          </a:p>
          <a:p>
            <a:r>
              <a:rPr lang="en-US" sz="1600" dirty="0" err="1" smtClean="0"/>
              <a:t>Sprache</a:t>
            </a:r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Subjektivität</a:t>
            </a:r>
            <a:endParaRPr lang="en-US" sz="1600" dirty="0" smtClean="0"/>
          </a:p>
          <a:p>
            <a:r>
              <a:rPr lang="en-US" sz="1600" dirty="0" err="1" smtClean="0"/>
              <a:t>Nützlichkeitsargument</a:t>
            </a:r>
            <a:r>
              <a:rPr lang="en-US" sz="1600" dirty="0"/>
              <a:t>, </a:t>
            </a:r>
            <a:r>
              <a:rPr lang="en-US" sz="1600" dirty="0" err="1" smtClean="0"/>
              <a:t>willkürlicher</a:t>
            </a:r>
            <a:endParaRPr lang="en-US" sz="1600" dirty="0" smtClean="0"/>
          </a:p>
          <a:p>
            <a:r>
              <a:rPr lang="en-US" sz="1600" dirty="0" smtClean="0"/>
              <a:t>„(</a:t>
            </a:r>
            <a:r>
              <a:rPr lang="en-US" sz="1600" dirty="0" err="1" smtClean="0"/>
              <a:t>nicht</a:t>
            </a:r>
            <a:r>
              <a:rPr lang="en-US" sz="1600" dirty="0" smtClean="0"/>
              <a:t>-)</a:t>
            </a:r>
            <a:r>
              <a:rPr lang="en-US" sz="1600" dirty="0" err="1" smtClean="0"/>
              <a:t>affirmativer</a:t>
            </a:r>
            <a:r>
              <a:rPr lang="en-US" sz="1600" dirty="0"/>
              <a:t>“ </a:t>
            </a:r>
            <a:r>
              <a:rPr lang="en-US" sz="1600" dirty="0" err="1" smtClean="0"/>
              <a:t>Pädagogik</a:t>
            </a:r>
            <a:r>
              <a:rPr lang="en-US" sz="1600" dirty="0" smtClean="0"/>
              <a:t>, </a:t>
            </a:r>
            <a:r>
              <a:rPr lang="de-DE" sz="1600" dirty="0"/>
              <a:t>dass Bildung heute eine reflektierte Haltung gegenüber den „Positivitäten </a:t>
            </a:r>
            <a:r>
              <a:rPr lang="de-DE" sz="1600" dirty="0" smtClean="0"/>
              <a:t>und Errungenschaften </a:t>
            </a:r>
            <a:r>
              <a:rPr lang="de-DE" sz="1600" dirty="0"/>
              <a:t>der Neuzeit“ </a:t>
            </a:r>
            <a:r>
              <a:rPr lang="de-DE" sz="1600" dirty="0" smtClean="0"/>
              <a:t>verlangt</a:t>
            </a:r>
          </a:p>
          <a:p>
            <a:r>
              <a:rPr lang="en-US" sz="1600" dirty="0"/>
              <a:t>„</a:t>
            </a:r>
            <a:r>
              <a:rPr lang="en-US" sz="1600" dirty="0" err="1"/>
              <a:t>unbestimmte</a:t>
            </a:r>
            <a:r>
              <a:rPr lang="en-US" sz="1600" dirty="0"/>
              <a:t> </a:t>
            </a:r>
            <a:r>
              <a:rPr lang="en-US" sz="1600" dirty="0" err="1"/>
              <a:t>Bildsamkeit</a:t>
            </a:r>
            <a:r>
              <a:rPr lang="en-US" sz="1600" dirty="0"/>
              <a:t>“ vs </a:t>
            </a:r>
            <a:r>
              <a:rPr lang="en-US" sz="1600" dirty="0" err="1" smtClean="0"/>
              <a:t>gewaltanwendend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Didaktischen</a:t>
            </a:r>
            <a:r>
              <a:rPr lang="en-US" dirty="0" smtClean="0"/>
              <a:t> </a:t>
            </a:r>
            <a:r>
              <a:rPr lang="en-US" dirty="0" err="1"/>
              <a:t>Dreiecks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3.4</a:t>
            </a:r>
          </a:p>
          <a:p>
            <a:r>
              <a:rPr lang="de-DE" sz="1600" dirty="0"/>
              <a:t>radikale </a:t>
            </a:r>
            <a:r>
              <a:rPr lang="de-DE" sz="1600" dirty="0" smtClean="0"/>
              <a:t>Konstruktivismus, Neo-Pragmatismus</a:t>
            </a:r>
          </a:p>
          <a:p>
            <a:r>
              <a:rPr lang="en-US" sz="1600" dirty="0" err="1" smtClean="0"/>
              <a:t>Ratschläge</a:t>
            </a:r>
            <a:r>
              <a:rPr lang="en-US" sz="1600" dirty="0" smtClean="0"/>
              <a:t> </a:t>
            </a:r>
            <a:r>
              <a:rPr lang="en-US" sz="1600" dirty="0" err="1" smtClean="0"/>
              <a:t>sind</a:t>
            </a:r>
            <a:r>
              <a:rPr lang="en-US" sz="1600" dirty="0" smtClean="0"/>
              <a:t> </a:t>
            </a:r>
            <a:r>
              <a:rPr lang="en-US" sz="1600" dirty="0" err="1" smtClean="0"/>
              <a:t>problematisch</a:t>
            </a:r>
            <a:endParaRPr lang="en-US" sz="1600" dirty="0" smtClean="0"/>
          </a:p>
          <a:p>
            <a:r>
              <a:rPr lang="en-US" sz="1600" dirty="0" smtClean="0"/>
              <a:t>de-</a:t>
            </a:r>
            <a:r>
              <a:rPr lang="en-US" sz="1600" dirty="0" err="1" smtClean="0"/>
              <a:t>subjektivierung</a:t>
            </a:r>
            <a:endParaRPr lang="en-US" sz="1600" dirty="0" smtClean="0"/>
          </a:p>
          <a:p>
            <a:r>
              <a:rPr lang="de-DE" sz="1600" dirty="0" smtClean="0"/>
              <a:t>„</a:t>
            </a:r>
            <a:r>
              <a:rPr lang="de-DE" sz="1600" dirty="0"/>
              <a:t>Transformation“ des Welt- und </a:t>
            </a:r>
            <a:r>
              <a:rPr lang="de-DE" sz="1600" dirty="0" smtClean="0"/>
              <a:t>Selbstverhältnisses </a:t>
            </a:r>
            <a:r>
              <a:rPr lang="de-DE" sz="1600" dirty="0"/>
              <a:t>der </a:t>
            </a:r>
            <a:r>
              <a:rPr lang="de-DE" sz="1600" dirty="0" smtClean="0"/>
              <a:t>Lernenden</a:t>
            </a:r>
          </a:p>
          <a:p>
            <a:endParaRPr lang="en-US" sz="16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4</a:t>
            </a:r>
          </a:p>
          <a:p>
            <a:r>
              <a:rPr lang="en-US" sz="1600" dirty="0" err="1" smtClean="0"/>
              <a:t>Dreieck</a:t>
            </a:r>
            <a:r>
              <a:rPr lang="en-US" sz="1600" dirty="0" smtClean="0"/>
              <a:t>, </a:t>
            </a:r>
            <a:r>
              <a:rPr lang="en-US" sz="1600" dirty="0" err="1" smtClean="0"/>
              <a:t>ausproblematisiert</a:t>
            </a:r>
            <a:r>
              <a:rPr lang="en-US" sz="1600" dirty="0" smtClean="0"/>
              <a:t>: 1 </a:t>
            </a:r>
            <a:r>
              <a:rPr lang="en-US" sz="1600" dirty="0" err="1" smtClean="0"/>
              <a:t>Belehrung</a:t>
            </a:r>
            <a:r>
              <a:rPr lang="en-US" sz="1600" dirty="0" smtClean="0"/>
              <a:t> vs </a:t>
            </a:r>
            <a:r>
              <a:rPr lang="en-US" sz="1600" dirty="0" err="1" smtClean="0"/>
              <a:t>Unterstützung</a:t>
            </a:r>
            <a:r>
              <a:rPr lang="en-US" sz="1600" dirty="0" smtClean="0"/>
              <a:t>, 2 </a:t>
            </a:r>
            <a:r>
              <a:rPr lang="en-US" sz="1600" dirty="0" err="1" smtClean="0"/>
              <a:t>Identitätsentwicklung</a:t>
            </a:r>
            <a:r>
              <a:rPr lang="en-US" sz="1600" dirty="0" smtClean="0"/>
              <a:t>? 3 </a:t>
            </a:r>
            <a:r>
              <a:rPr lang="en-US" sz="1600" dirty="0" err="1" smtClean="0"/>
              <a:t>Keine</a:t>
            </a:r>
            <a:r>
              <a:rPr lang="en-US" sz="1600" dirty="0" smtClean="0"/>
              <a:t> </a:t>
            </a:r>
            <a:r>
              <a:rPr lang="en-US" sz="1600" dirty="0" err="1" smtClean="0"/>
              <a:t>Selbstverständliche</a:t>
            </a:r>
            <a:r>
              <a:rPr lang="en-US" sz="1600" dirty="0" smtClean="0"/>
              <a:t> </a:t>
            </a:r>
            <a:r>
              <a:rPr lang="en-US" sz="1600" dirty="0" err="1" smtClean="0"/>
              <a:t>Inhalte</a:t>
            </a:r>
            <a:r>
              <a:rPr lang="en-US" sz="1600" dirty="0" smtClean="0"/>
              <a:t> </a:t>
            </a:r>
          </a:p>
          <a:p>
            <a:r>
              <a:rPr lang="de-DE" sz="1600" dirty="0"/>
              <a:t>ob und wie </a:t>
            </a:r>
            <a:r>
              <a:rPr lang="de-DE" sz="1600" dirty="0" smtClean="0"/>
              <a:t>kann durch </a:t>
            </a:r>
            <a:r>
              <a:rPr lang="de-DE" sz="1600" dirty="0"/>
              <a:t>Unterricht geförderte </a:t>
            </a:r>
            <a:r>
              <a:rPr lang="de-DE" sz="1600" dirty="0" smtClean="0"/>
              <a:t>Bildung </a:t>
            </a:r>
            <a:r>
              <a:rPr lang="de-DE" sz="1600"/>
              <a:t>gedacht </a:t>
            </a:r>
            <a:r>
              <a:rPr lang="de-DE" sz="1600" smtClean="0"/>
              <a:t>werden&gt;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81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A823-E3D3-4FC1-B55E-C7565118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DCB3D-44CF-41CD-90BB-4702A4358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B54D4-E12B-4A63-AF3C-AAFBDC2CD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43558"/>
            <a:ext cx="7097115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426</Words>
  <Application>Microsoft Office PowerPoint</Application>
  <PresentationFormat>Bildschirmpräsentation (16:9)</PresentationFormat>
  <Paragraphs>81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Akkurat</vt:lpstr>
      <vt:lpstr>Arial</vt:lpstr>
      <vt:lpstr>Arial Unicode MS</vt:lpstr>
      <vt:lpstr>Calibri</vt:lpstr>
      <vt:lpstr>Masterfolie</vt:lpstr>
      <vt:lpstr>PowerPoint-Präsentation</vt:lpstr>
      <vt:lpstr>Lernen: was ist nachhaltig? </vt:lpstr>
      <vt:lpstr>Einfuehrungspraesentation </vt:lpstr>
      <vt:lpstr>Ziele der heutigen Sitzung</vt:lpstr>
      <vt:lpstr>Meyer (2016)</vt:lpstr>
      <vt:lpstr>PowerPoint-Präsentation</vt:lpstr>
      <vt:lpstr>3. Comenius, Kant, Humboldt, Rorty</vt:lpstr>
      <vt:lpstr>4. Didaktischen Dreiecks</vt:lpstr>
      <vt:lpstr>PowerPoint-Präsentation</vt:lpstr>
      <vt:lpstr>Nächste Woche: Bildung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177</cp:revision>
  <dcterms:created xsi:type="dcterms:W3CDTF">2017-06-13T08:51:48Z</dcterms:created>
  <dcterms:modified xsi:type="dcterms:W3CDTF">2022-04-12T09:30:27Z</dcterms:modified>
</cp:coreProperties>
</file>