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257" r:id="rId2"/>
    <p:sldId id="308" r:id="rId3"/>
    <p:sldId id="292" r:id="rId4"/>
    <p:sldId id="318" r:id="rId5"/>
    <p:sldId id="317" r:id="rId6"/>
    <p:sldId id="309" r:id="rId7"/>
    <p:sldId id="312" r:id="rId8"/>
    <p:sldId id="310" r:id="rId9"/>
    <p:sldId id="313" r:id="rId10"/>
    <p:sldId id="314" r:id="rId11"/>
    <p:sldId id="315" r:id="rId12"/>
    <p:sldId id="316" r:id="rId13"/>
    <p:sldId id="307" r:id="rId14"/>
    <p:sldId id="319" r:id="rId15"/>
    <p:sldId id="320" r:id="rId16"/>
    <p:sldId id="305"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308"/>
            <p14:sldId id="292"/>
            <p14:sldId id="318"/>
            <p14:sldId id="317"/>
            <p14:sldId id="309"/>
            <p14:sldId id="312"/>
            <p14:sldId id="310"/>
            <p14:sldId id="313"/>
            <p14:sldId id="314"/>
            <p14:sldId id="315"/>
            <p14:sldId id="316"/>
            <p14:sldId id="307"/>
            <p14:sldId id="319"/>
            <p14:sldId id="320"/>
            <p14:sldId id="30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0228" autoAdjust="0"/>
  </p:normalViewPr>
  <p:slideViewPr>
    <p:cSldViewPr showGuides="1">
      <p:cViewPr>
        <p:scale>
          <a:sx n="98" d="100"/>
          <a:sy n="98" d="100"/>
        </p:scale>
        <p:origin x="1494" y="6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302201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Kritisch: </a:t>
            </a:r>
            <a:r>
              <a:rPr lang="de-DE" sz="1200" dirty="0">
                <a:latin typeface="Arial" panose="020B0604020202020204" pitchFamily="34" charset="0"/>
                <a:cs typeface="Arial" panose="020B0604020202020204" pitchFamily="34" charset="0"/>
              </a:rPr>
              <a:t>Aufklärerisches und humanistisches Menschenbild </a:t>
            </a:r>
          </a:p>
          <a:p>
            <a:r>
              <a:rPr lang="de-DE" dirty="0"/>
              <a:t>Konstruktiv: </a:t>
            </a:r>
            <a:r>
              <a:rPr lang="de-DE" sz="1200" dirty="0">
                <a:latin typeface="Arial" panose="020B0604020202020204" pitchFamily="34" charset="0"/>
                <a:cs typeface="Arial" panose="020B0604020202020204" pitchFamily="34" charset="0"/>
              </a:rPr>
              <a:t>Ausrichtung auf die pädagogische Praxis </a:t>
            </a:r>
            <a:endParaRPr lang="de-DE" dirty="0"/>
          </a:p>
          <a:p>
            <a:r>
              <a:rPr lang="de-DE" dirty="0"/>
              <a:t>Selbstbestimmungsfähigkeit, </a:t>
            </a:r>
          </a:p>
          <a:p>
            <a:r>
              <a:rPr lang="de-DE" dirty="0"/>
              <a:t>Die Mitbestimmungsfähigkeit </a:t>
            </a:r>
          </a:p>
          <a:p>
            <a:r>
              <a:rPr lang="de-DE" dirty="0"/>
              <a:t>die Solidaritätsfähigkeit</a:t>
            </a:r>
          </a:p>
          <a:p>
            <a:r>
              <a:rPr lang="de-DE" dirty="0"/>
              <a:t>Comenius</a:t>
            </a:r>
          </a:p>
          <a:p>
            <a:r>
              <a:rPr lang="de-DE" dirty="0"/>
              <a:t>Hinzufügen an die epochale Schlüsselprobleme</a:t>
            </a:r>
          </a:p>
          <a:p>
            <a:r>
              <a:rPr lang="de-DE" dirty="0"/>
              <a:t>Gegenteil von Klafki</a:t>
            </a:r>
          </a:p>
          <a:p>
            <a:r>
              <a:rPr lang="de-DE" sz="1800" dirty="0">
                <a:effectLst/>
                <a:latin typeface="Arial" panose="020B0604020202020204" pitchFamily="34" charset="0"/>
                <a:ea typeface="Calibri" panose="020F0502020204030204" pitchFamily="34" charset="0"/>
              </a:rPr>
              <a:t>Unterrichtsentwurf ?</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13</a:t>
            </a:fld>
            <a:endParaRPr lang="en-US"/>
          </a:p>
        </p:txBody>
      </p:sp>
    </p:spTree>
    <p:extLst>
      <p:ext uri="{BB962C8B-B14F-4D97-AF65-F5344CB8AC3E}">
        <p14:creationId xmlns:p14="http://schemas.microsoft.com/office/powerpoint/2010/main" val="1342101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wr.de/swr2/wissen/av-o1142094-100.html" TargetMode="External"/><Relationship Id="rId2" Type="http://schemas.openxmlformats.org/officeDocument/2006/relationships/hyperlink" Target="https://www.swr.de/swr2/leben-und-gesellschaft/theodor-w-adorno-todestag-50-10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8: Kritisch-konstruktive Didaktik</a:t>
            </a:r>
          </a:p>
          <a:p>
            <a:pPr marL="0" indent="0" algn="ctr">
              <a:buNone/>
            </a:pPr>
            <a:r>
              <a:rPr lang="de-DE" sz="2000" dirty="0">
                <a:latin typeface="Arial" panose="020B0604020202020204" pitchFamily="34" charset="0"/>
                <a:cs typeface="Arial" panose="020B0604020202020204" pitchFamily="34" charset="0"/>
              </a:rPr>
              <a:t>11.23.21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E73-2919-499C-899B-EB6F2CA31C6A}"/>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Problemunterricht</a:t>
            </a:r>
            <a:endParaRPr lang="de-DE" dirty="0"/>
          </a:p>
        </p:txBody>
      </p:sp>
      <p:sp>
        <p:nvSpPr>
          <p:cNvPr id="3" name="Text Placeholder 2">
            <a:extLst>
              <a:ext uri="{FF2B5EF4-FFF2-40B4-BE49-F238E27FC236}">
                <a16:creationId xmlns:a16="http://schemas.microsoft.com/office/drawing/2014/main" id="{73BCCDC1-EDFD-42AA-957B-842B4DA16F52}"/>
              </a:ext>
            </a:extLst>
          </p:cNvPr>
          <p:cNvSpPr>
            <a:spLocks noGrp="1"/>
          </p:cNvSpPr>
          <p:nvPr>
            <p:ph type="body" sz="quarter" idx="10"/>
          </p:nvPr>
        </p:nvSpPr>
        <p:spPr>
          <a:xfrm>
            <a:off x="250825" y="1491630"/>
            <a:ext cx="5617319" cy="3240087"/>
          </a:xfrm>
        </p:spPr>
        <p:txBody>
          <a:bodyPr/>
          <a:lstStyle/>
          <a:p>
            <a:r>
              <a:rPr lang="de-DE" sz="1600" dirty="0">
                <a:latin typeface="Arial" panose="020B0604020202020204" pitchFamily="34" charset="0"/>
                <a:cs typeface="Arial" panose="020B0604020202020204" pitchFamily="34" charset="0"/>
              </a:rPr>
              <a:t>Selbst- und Mitbestimmung und der Solidarität </a:t>
            </a:r>
          </a:p>
          <a:p>
            <a:r>
              <a:rPr lang="de-DE" sz="1600" dirty="0">
                <a:latin typeface="Arial" panose="020B0604020202020204" pitchFamily="34" charset="0"/>
                <a:cs typeface="Arial" panose="020B0604020202020204" pitchFamily="34" charset="0"/>
              </a:rPr>
              <a:t>Mitplanung</a:t>
            </a:r>
            <a:endParaRPr lang="de-DE" sz="1600" dirty="0"/>
          </a:p>
          <a:p>
            <a:pPr>
              <a:lnSpc>
                <a:spcPct val="120000"/>
              </a:lnSpc>
            </a:pPr>
            <a:r>
              <a:rPr lang="de-DE" sz="1600" dirty="0">
                <a:latin typeface="Arial" panose="020B0604020202020204" pitchFamily="34" charset="0"/>
                <a:cs typeface="Arial" panose="020B0604020202020204" pitchFamily="34" charset="0"/>
                <a:sym typeface="Wingdings" panose="05000000000000000000" pitchFamily="2" charset="2"/>
              </a:rPr>
              <a:t>Offener und schülerzentrierter Unterricht </a:t>
            </a:r>
            <a:endParaRPr lang="de-DE" sz="1600" dirty="0">
              <a:latin typeface="Arial" panose="020B0604020202020204" pitchFamily="34" charset="0"/>
              <a:cs typeface="Arial" panose="020B0604020202020204" pitchFamily="34" charset="0"/>
            </a:endParaRPr>
          </a:p>
          <a:p>
            <a:pPr>
              <a:lnSpc>
                <a:spcPct val="120000"/>
              </a:lnSpc>
            </a:pPr>
            <a:r>
              <a:rPr lang="de-DE" sz="1600" dirty="0">
                <a:latin typeface="Arial" panose="020B0604020202020204" pitchFamily="34" charset="0"/>
                <a:cs typeface="Arial" panose="020B0604020202020204" pitchFamily="34" charset="0"/>
              </a:rPr>
              <a:t>Beispielhafte, intensive Auseinandersetzung mit den </a:t>
            </a:r>
            <a:r>
              <a:rPr lang="de-DE" sz="1600" dirty="0" err="1">
                <a:latin typeface="Arial" panose="020B0604020202020204" pitchFamily="34" charset="0"/>
                <a:cs typeface="Arial" panose="020B0604020202020204" pitchFamily="34" charset="0"/>
              </a:rPr>
              <a:t>epochaltypischen</a:t>
            </a:r>
            <a:r>
              <a:rPr lang="de-DE" sz="1600" dirty="0">
                <a:latin typeface="Arial" panose="020B0604020202020204" pitchFamily="34" charset="0"/>
                <a:cs typeface="Arial" panose="020B0604020202020204" pitchFamily="34" charset="0"/>
              </a:rPr>
              <a:t> Problemen</a:t>
            </a:r>
          </a:p>
          <a:p>
            <a:pPr>
              <a:lnSpc>
                <a:spcPct val="120000"/>
              </a:lnSpc>
            </a:pPr>
            <a:r>
              <a:rPr lang="de-DE" sz="1600" dirty="0">
                <a:latin typeface="Arial" panose="020B0604020202020204" pitchFamily="34" charset="0"/>
                <a:cs typeface="Arial" panose="020B0604020202020204" pitchFamily="34" charset="0"/>
              </a:rPr>
              <a:t>Gewinnung eines Problembewusstseins: Emotionale Ansprechbarkeit, erste Handlungserfahrungen </a:t>
            </a:r>
          </a:p>
          <a:p>
            <a:pPr>
              <a:lnSpc>
                <a:spcPct val="120000"/>
              </a:lnSpc>
            </a:pPr>
            <a:r>
              <a:rPr lang="de-DE" sz="1600" dirty="0">
                <a:latin typeface="Arial" panose="020B0604020202020204" pitchFamily="34" charset="0"/>
                <a:cs typeface="Arial" panose="020B0604020202020204" pitchFamily="34" charset="0"/>
              </a:rPr>
              <a:t>(Selbst-)Kritikbereitschaft, Argumentationsbereitschaft und –</a:t>
            </a:r>
            <a:r>
              <a:rPr lang="de-DE" sz="1600" dirty="0" err="1">
                <a:latin typeface="Arial" panose="020B0604020202020204" pitchFamily="34" charset="0"/>
                <a:cs typeface="Arial" panose="020B0604020202020204" pitchFamily="34" charset="0"/>
              </a:rPr>
              <a:t>fähigkeit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Empathiefähigkeit</a:t>
            </a:r>
            <a:r>
              <a:rPr lang="de-DE" sz="1600" dirty="0">
                <a:latin typeface="Arial" panose="020B0604020202020204" pitchFamily="34" charset="0"/>
                <a:cs typeface="Arial" panose="020B0604020202020204" pitchFamily="34" charset="0"/>
              </a:rPr>
              <a:t>, Fähigkeit in vernetzten Zusammenhängen zu denken</a:t>
            </a:r>
          </a:p>
          <a:p>
            <a:endParaRPr lang="de-DE" sz="1600" dirty="0"/>
          </a:p>
        </p:txBody>
      </p:sp>
      <p:pic>
        <p:nvPicPr>
          <p:cNvPr id="4" name="Bildplatzhalter 6">
            <a:extLst>
              <a:ext uri="{FF2B5EF4-FFF2-40B4-BE49-F238E27FC236}">
                <a16:creationId xmlns:a16="http://schemas.microsoft.com/office/drawing/2014/main" id="{A85DB7E1-396C-400A-B622-6E8B29CEE2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87" b="8368"/>
          <a:stretch/>
        </p:blipFill>
        <p:spPr>
          <a:xfrm>
            <a:off x="5658126" y="929050"/>
            <a:ext cx="3397142" cy="4018964"/>
          </a:xfrm>
          <a:prstGeom prst="rect">
            <a:avLst/>
          </a:prstGeom>
        </p:spPr>
      </p:pic>
    </p:spTree>
    <p:extLst>
      <p:ext uri="{BB962C8B-B14F-4D97-AF65-F5344CB8AC3E}">
        <p14:creationId xmlns:p14="http://schemas.microsoft.com/office/powerpoint/2010/main" val="57352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AE56-8721-4522-B1F5-68BDB6DE8440}"/>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Sinn und Messbarkeit</a:t>
            </a:r>
            <a:endParaRPr lang="de-DE" dirty="0"/>
          </a:p>
        </p:txBody>
      </p:sp>
      <p:sp>
        <p:nvSpPr>
          <p:cNvPr id="3" name="Text Placeholder 2">
            <a:extLst>
              <a:ext uri="{FF2B5EF4-FFF2-40B4-BE49-F238E27FC236}">
                <a16:creationId xmlns:a16="http://schemas.microsoft.com/office/drawing/2014/main" id="{2D8CD6E1-56B5-4AEB-A233-DA822E27D41D}"/>
              </a:ext>
            </a:extLst>
          </p:cNvPr>
          <p:cNvSpPr>
            <a:spLocks noGrp="1"/>
          </p:cNvSpPr>
          <p:nvPr>
            <p:ph type="body" sz="quarter" idx="10"/>
          </p:nvPr>
        </p:nvSpPr>
        <p:spPr/>
        <p:txBody>
          <a:bodyPr/>
          <a:lstStyle/>
          <a:p>
            <a:r>
              <a:rPr lang="de-DE" sz="1600" dirty="0">
                <a:latin typeface="Arial" panose="020B0604020202020204" pitchFamily="34" charset="0"/>
                <a:cs typeface="Arial" panose="020B0604020202020204" pitchFamily="34" charset="0"/>
              </a:rPr>
              <a:t>Sinn</a:t>
            </a:r>
            <a:r>
              <a:rPr lang="de-DE" sz="1600" dirty="0"/>
              <a:t> der Bildung: </a:t>
            </a:r>
          </a:p>
          <a:p>
            <a:pPr lvl="1"/>
            <a:r>
              <a:rPr lang="de-DE" sz="1600" dirty="0"/>
              <a:t>Die Welt- und Selbstbezüge der Kinder und Jugendlichen in der Schule so zu fördern, dass sie ein sinnvolles, verantwortungsbares, reflexionsgeleitetes und genussreiches, also ein insgesamt befriedigendes und mündiges Leben führen.  </a:t>
            </a:r>
          </a:p>
          <a:p>
            <a:pPr lvl="1"/>
            <a:endParaRPr lang="de-DE" sz="1600" dirty="0"/>
          </a:p>
          <a:p>
            <a:r>
              <a:rPr lang="de-DE" sz="1600" dirty="0"/>
              <a:t>„Messbarkeit“ von Unterricht durch </a:t>
            </a:r>
            <a:r>
              <a:rPr lang="de-DE" sz="1600" dirty="0" err="1"/>
              <a:t>zB</a:t>
            </a:r>
            <a:r>
              <a:rPr lang="de-DE" sz="1600" dirty="0"/>
              <a:t>: </a:t>
            </a:r>
          </a:p>
          <a:p>
            <a:pPr lvl="1"/>
            <a:r>
              <a:rPr lang="de-DE" sz="1600" dirty="0">
                <a:latin typeface="Arial" panose="020B0604020202020204" pitchFamily="34" charset="0"/>
                <a:cs typeface="Arial" panose="020B0604020202020204" pitchFamily="34" charset="0"/>
              </a:rPr>
              <a:t>Angebahntes „Verstehen“ über die Schlüsselprobleme</a:t>
            </a:r>
          </a:p>
          <a:p>
            <a:pPr lvl="1"/>
            <a:r>
              <a:rPr lang="de-DE" sz="1600" dirty="0">
                <a:latin typeface="Arial" panose="020B0604020202020204" pitchFamily="34" charset="0"/>
                <a:cs typeface="Arial" panose="020B0604020202020204" pitchFamily="34" charset="0"/>
              </a:rPr>
              <a:t>Moralischen Urteilens </a:t>
            </a:r>
          </a:p>
        </p:txBody>
      </p:sp>
    </p:spTree>
    <p:extLst>
      <p:ext uri="{BB962C8B-B14F-4D97-AF65-F5344CB8AC3E}">
        <p14:creationId xmlns:p14="http://schemas.microsoft.com/office/powerpoint/2010/main" val="141231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9979-4FC7-4716-97D6-0D90789DF5CE}"/>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Ziele und Kritik</a:t>
            </a:r>
            <a:endParaRPr lang="de-DE" dirty="0"/>
          </a:p>
        </p:txBody>
      </p:sp>
      <p:sp>
        <p:nvSpPr>
          <p:cNvPr id="3" name="Text Placeholder 2">
            <a:extLst>
              <a:ext uri="{FF2B5EF4-FFF2-40B4-BE49-F238E27FC236}">
                <a16:creationId xmlns:a16="http://schemas.microsoft.com/office/drawing/2014/main" id="{32AADFF5-E16C-400F-B14E-BC5DCDB4668F}"/>
              </a:ext>
            </a:extLst>
          </p:cNvPr>
          <p:cNvSpPr>
            <a:spLocks noGrp="1"/>
          </p:cNvSpPr>
          <p:nvPr>
            <p:ph type="body" sz="quarter" idx="10"/>
          </p:nvPr>
        </p:nvSpPr>
        <p:spPr/>
        <p:txBody>
          <a:bodyPr/>
          <a:lstStyle/>
          <a:p>
            <a:pPr>
              <a:buFont typeface="Wingdings" panose="05000000000000000000" pitchFamily="2" charset="2"/>
              <a:buChar char="§"/>
            </a:pPr>
            <a:r>
              <a:rPr lang="de-DE" sz="1600" dirty="0">
                <a:latin typeface="Arial" panose="020B0604020202020204" pitchFamily="34" charset="0"/>
                <a:cs typeface="Arial" panose="020B0604020202020204" pitchFamily="34" charset="0"/>
              </a:rPr>
              <a:t>Ziele:</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Abbau der selektiven und trennenden Strukturen der Schulstruktur</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Thematisch breites und stärker individualisiertes Unterrichtsangebot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Stärkere innere Differenzierung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Lockerung der strengen Abschottung der Fächer, um den epochalen und fächerübergreifenden Schlüsselproblemen gerecht zu werden </a:t>
            </a:r>
          </a:p>
          <a:p>
            <a:pPr>
              <a:buFont typeface="Wingdings" panose="05000000000000000000" pitchFamily="2" charset="2"/>
              <a:buChar char="§"/>
            </a:pPr>
            <a:r>
              <a:rPr lang="de-DE" sz="1600" dirty="0">
                <a:latin typeface="Arial" panose="020B0604020202020204" pitchFamily="34" charset="0"/>
                <a:cs typeface="Arial" panose="020B0604020202020204" pitchFamily="34" charset="0"/>
              </a:rPr>
              <a:t>Kritik (</a:t>
            </a:r>
            <a:r>
              <a:rPr lang="de-DE" sz="1600" dirty="0"/>
              <a:t>Lehr-Lernforschung</a:t>
            </a:r>
            <a:r>
              <a:rPr lang="de-DE" sz="1600" dirty="0">
                <a:latin typeface="Arial" panose="020B0604020202020204" pitchFamily="34" charset="0"/>
                <a:cs typeface="Arial" panose="020B0604020202020204" pitchFamily="34" charset="0"/>
              </a:rPr>
              <a:t>):</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konkrete Unterrichtsbeispiele sind nicht bekannt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es gibt keinen systematischen Zusammenhang zwischen Problemunterricht und Unterrichtsplanung. </a:t>
            </a:r>
          </a:p>
          <a:p>
            <a:pPr lvl="1">
              <a:buFont typeface="Wingdings" panose="05000000000000000000" pitchFamily="2" charset="2"/>
              <a:buChar char="§"/>
            </a:pPr>
            <a:r>
              <a:rPr lang="de-DE" sz="1600" dirty="0" err="1">
                <a:latin typeface="Arial" panose="020B0604020202020204" pitchFamily="34" charset="0"/>
                <a:cs typeface="Arial" panose="020B0604020202020204" pitchFamily="34" charset="0"/>
              </a:rPr>
              <a:t>Empiriefern</a:t>
            </a:r>
            <a:endParaRPr lang="de-DE" sz="1600" dirty="0"/>
          </a:p>
        </p:txBody>
      </p:sp>
    </p:spTree>
    <p:extLst>
      <p:ext uri="{BB962C8B-B14F-4D97-AF65-F5344CB8AC3E}">
        <p14:creationId xmlns:p14="http://schemas.microsoft.com/office/powerpoint/2010/main" val="1629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A90614-297C-4F73-A9BE-F9B1DA3E121F}"/>
              </a:ext>
            </a:extLst>
          </p:cNvPr>
          <p:cNvPicPr>
            <a:picLocks noChangeAspect="1"/>
          </p:cNvPicPr>
          <p:nvPr/>
        </p:nvPicPr>
        <p:blipFill>
          <a:blip r:embed="rId3"/>
          <a:stretch>
            <a:fillRect/>
          </a:stretch>
        </p:blipFill>
        <p:spPr>
          <a:xfrm>
            <a:off x="1594654" y="915566"/>
            <a:ext cx="7278228" cy="4032448"/>
          </a:xfrm>
          <a:prstGeom prst="rect">
            <a:avLst/>
          </a:prstGeom>
        </p:spPr>
      </p:pic>
    </p:spTree>
    <p:extLst>
      <p:ext uri="{BB962C8B-B14F-4D97-AF65-F5344CB8AC3E}">
        <p14:creationId xmlns:p14="http://schemas.microsoft.com/office/powerpoint/2010/main" val="383915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2BD-F14A-4CB3-920F-73106B4C905F}"/>
              </a:ext>
            </a:extLst>
          </p:cNvPr>
          <p:cNvSpPr>
            <a:spLocks noGrp="1"/>
          </p:cNvSpPr>
          <p:nvPr>
            <p:ph type="title"/>
          </p:nvPr>
        </p:nvSpPr>
        <p:spPr/>
        <p:txBody>
          <a:bodyPr/>
          <a:lstStyle/>
          <a:p>
            <a:r>
              <a:rPr lang="de-DE" dirty="0"/>
              <a:t>Gruppenarbeit</a:t>
            </a:r>
          </a:p>
        </p:txBody>
      </p:sp>
      <p:sp>
        <p:nvSpPr>
          <p:cNvPr id="3" name="Text Placeholder 2">
            <a:extLst>
              <a:ext uri="{FF2B5EF4-FFF2-40B4-BE49-F238E27FC236}">
                <a16:creationId xmlns:a16="http://schemas.microsoft.com/office/drawing/2014/main" id="{12DF0347-910E-4AF4-8480-DF88F5154C98}"/>
              </a:ext>
            </a:extLst>
          </p:cNvPr>
          <p:cNvSpPr>
            <a:spLocks noGrp="1"/>
          </p:cNvSpPr>
          <p:nvPr>
            <p:ph type="body" sz="quarter" idx="10"/>
          </p:nvPr>
        </p:nvSpPr>
        <p:spPr/>
        <p:txBody>
          <a:bodyPr/>
          <a:lstStyle/>
          <a:p>
            <a:r>
              <a:rPr lang="de-DE" sz="1800" dirty="0">
                <a:effectLst/>
                <a:latin typeface="Arial" panose="020B0604020202020204" pitchFamily="34" charset="0"/>
                <a:ea typeface="Calibri" panose="020F0502020204030204" pitchFamily="34" charset="0"/>
                <a:cs typeface="Times New Roman" panose="02020603050405020304" pitchFamily="18" charset="0"/>
              </a:rPr>
              <a:t>Erarbeiten Sie einen Unterrichtsentwurf auf der Grundlage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Klafki‘s</a:t>
            </a:r>
            <a:r>
              <a:rPr lang="de-DE" sz="1800" dirty="0">
                <a:effectLst/>
                <a:latin typeface="Arial" panose="020B0604020202020204" pitchFamily="34" charset="0"/>
                <a:ea typeface="Calibri" panose="020F0502020204030204" pitchFamily="34" charset="0"/>
                <a:cs typeface="Times New Roman" panose="02020603050405020304" pitchFamily="18" charset="0"/>
              </a:rPr>
              <a:t> Perspektivenschemas</a:t>
            </a:r>
          </a:p>
          <a:p>
            <a:r>
              <a:rPr lang="de-DE" sz="1800" dirty="0">
                <a:ea typeface="Calibri" panose="020F0502020204030204" pitchFamily="34" charset="0"/>
                <a:cs typeface="Times New Roman" panose="02020603050405020304" pitchFamily="18" charset="0"/>
              </a:rPr>
              <a:t>Achten sie auf:</a:t>
            </a:r>
          </a:p>
          <a:p>
            <a:pPr lvl="1"/>
            <a:r>
              <a:rPr lang="de-DE" sz="1800" dirty="0">
                <a:effectLst/>
                <a:latin typeface="Arial" panose="020B0604020202020204" pitchFamily="34" charset="0"/>
                <a:ea typeface="Calibri" panose="020F0502020204030204" pitchFamily="34" charset="0"/>
              </a:rPr>
              <a:t>Mitgestaltung</a:t>
            </a:r>
          </a:p>
          <a:p>
            <a:pPr lvl="1"/>
            <a:r>
              <a:rPr lang="de-DE" sz="1800" dirty="0">
                <a:effectLst/>
                <a:latin typeface="Arial" panose="020B0604020202020204" pitchFamily="34" charset="0"/>
                <a:ea typeface="Calibri" panose="020F0502020204030204" pitchFamily="34" charset="0"/>
              </a:rPr>
              <a:t>Kompetenzen</a:t>
            </a:r>
          </a:p>
          <a:p>
            <a:pPr lvl="2"/>
            <a:r>
              <a:rPr lang="de-DE" sz="1400" dirty="0">
                <a:effectLst/>
                <a:latin typeface="Arial" panose="020B0604020202020204" pitchFamily="34" charset="0"/>
                <a:ea typeface="Calibri" panose="020F0502020204030204" pitchFamily="34" charset="0"/>
              </a:rPr>
              <a:t>(Selbst-)Kritikbereitschaft</a:t>
            </a:r>
          </a:p>
          <a:p>
            <a:pPr lvl="2"/>
            <a:r>
              <a:rPr lang="de-DE" sz="1400" dirty="0">
                <a:effectLst/>
                <a:latin typeface="Arial" panose="020B0604020202020204" pitchFamily="34" charset="0"/>
                <a:ea typeface="Calibri" panose="020F0502020204030204" pitchFamily="34" charset="0"/>
              </a:rPr>
              <a:t>Argumentationsbereitschaft und –</a:t>
            </a:r>
            <a:r>
              <a:rPr lang="de-DE" sz="1400" dirty="0" err="1">
                <a:effectLst/>
                <a:latin typeface="Arial" panose="020B0604020202020204" pitchFamily="34" charset="0"/>
                <a:ea typeface="Calibri" panose="020F0502020204030204" pitchFamily="34" charset="0"/>
              </a:rPr>
              <a:t>fähigkeit</a:t>
            </a:r>
            <a:endParaRPr lang="de-DE" sz="1400" dirty="0">
              <a:effectLst/>
              <a:latin typeface="Arial" panose="020B0604020202020204" pitchFamily="34" charset="0"/>
              <a:ea typeface="Calibri" panose="020F0502020204030204" pitchFamily="34" charset="0"/>
            </a:endParaRPr>
          </a:p>
          <a:p>
            <a:pPr lvl="2"/>
            <a:r>
              <a:rPr lang="de-DE" sz="1400" dirty="0" err="1">
                <a:effectLst/>
                <a:latin typeface="Arial" panose="020B0604020202020204" pitchFamily="34" charset="0"/>
                <a:ea typeface="Calibri" panose="020F0502020204030204" pitchFamily="34" charset="0"/>
              </a:rPr>
              <a:t>Empathiefähigkeit</a:t>
            </a:r>
            <a:endParaRPr lang="de-DE" sz="1400" dirty="0">
              <a:latin typeface="Arial" panose="020B0604020202020204" pitchFamily="34" charset="0"/>
              <a:ea typeface="Calibri" panose="020F0502020204030204" pitchFamily="34" charset="0"/>
            </a:endParaRPr>
          </a:p>
          <a:p>
            <a:pPr lvl="2"/>
            <a:r>
              <a:rPr lang="de-DE" sz="1400" dirty="0">
                <a:effectLst/>
                <a:latin typeface="Arial" panose="020B0604020202020204" pitchFamily="34" charset="0"/>
                <a:ea typeface="Calibri" panose="020F0502020204030204" pitchFamily="34" charset="0"/>
              </a:rPr>
              <a:t>Fähigkeit in vernetzten Zusammenhängen zu denken</a:t>
            </a:r>
          </a:p>
        </p:txBody>
      </p:sp>
    </p:spTree>
    <p:extLst>
      <p:ext uri="{BB962C8B-B14F-4D97-AF65-F5344CB8AC3E}">
        <p14:creationId xmlns:p14="http://schemas.microsoft.com/office/powerpoint/2010/main" val="166634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9FD0-8FA8-4026-A7C2-ED31646FB820}"/>
              </a:ext>
            </a:extLst>
          </p:cNvPr>
          <p:cNvSpPr>
            <a:spLocks noGrp="1"/>
          </p:cNvSpPr>
          <p:nvPr>
            <p:ph type="title"/>
          </p:nvPr>
        </p:nvSpPr>
        <p:spPr/>
        <p:txBody>
          <a:bodyPr/>
          <a:lstStyle/>
          <a:p>
            <a:r>
              <a:rPr lang="de-DE" sz="3200" dirty="0"/>
              <a:t>Weiterführende Aufgaben zum Text</a:t>
            </a:r>
            <a:br>
              <a:rPr lang="de-DE" sz="3200" dirty="0"/>
            </a:br>
            <a:endParaRPr lang="de-DE" dirty="0"/>
          </a:p>
        </p:txBody>
      </p:sp>
      <p:sp>
        <p:nvSpPr>
          <p:cNvPr id="3" name="Text Placeholder 2">
            <a:extLst>
              <a:ext uri="{FF2B5EF4-FFF2-40B4-BE49-F238E27FC236}">
                <a16:creationId xmlns:a16="http://schemas.microsoft.com/office/drawing/2014/main" id="{6E89BBF6-8784-4647-A374-8822AEE334C5}"/>
              </a:ext>
            </a:extLst>
          </p:cNvPr>
          <p:cNvSpPr>
            <a:spLocks noGrp="1"/>
          </p:cNvSpPr>
          <p:nvPr>
            <p:ph type="body" sz="quarter" idx="10"/>
          </p:nvPr>
        </p:nvSpPr>
        <p:spPr/>
        <p:txBody>
          <a:bodyPr/>
          <a:lstStyle/>
          <a:p>
            <a:pPr>
              <a:buFont typeface="+mj-lt"/>
              <a:buAutoNum type="arabicPeriod"/>
            </a:pPr>
            <a:r>
              <a:rPr lang="de-DE" sz="1400" dirty="0"/>
              <a:t>Untersuchen Sie die Lehrpläne Ihrer Unterrichtsfächer</a:t>
            </a:r>
          </a:p>
          <a:p>
            <a:pPr lvl="1"/>
            <a:r>
              <a:rPr lang="de-DE" sz="1400" dirty="0"/>
              <a:t>Finden sich in den erwarteten Kompetenzen und Inhalten Elemente kritisch-konstruktiver Didaktik (z. B. Schlüsselprobleme, Fähigkeiten)? Erörtern Sie Ihre Befunde!</a:t>
            </a:r>
          </a:p>
          <a:p>
            <a:pPr>
              <a:buFont typeface="+mj-lt"/>
              <a:buAutoNum type="arabicPeriod"/>
            </a:pPr>
            <a:r>
              <a:rPr lang="de-DE" sz="1400" dirty="0"/>
              <a:t>Denken Sie einmal zurück an Ihr letztes Schulpraktikum – zum Beispiel mithilfe Ihres Portfolios. </a:t>
            </a:r>
          </a:p>
          <a:p>
            <a:pPr lvl="1"/>
            <a:r>
              <a:rPr lang="de-DE" sz="1400" dirty="0"/>
              <a:t>Rekonstruieren Sie nun die </a:t>
            </a:r>
            <a:r>
              <a:rPr lang="de-DE" sz="1400" b="1" dirty="0"/>
              <a:t>gegenwärtig zentralen Herausforderungen</a:t>
            </a:r>
            <a:r>
              <a:rPr lang="de-DE" sz="1400" dirty="0"/>
              <a:t>, die sich Ihren Schülerinnen und Schülern und dem Kollegium stellten. Diskutieren Sie, ob diese Herausforderungen ähnliche Qualitäten als </a:t>
            </a:r>
            <a:r>
              <a:rPr lang="de-DE" sz="1400" b="1" dirty="0"/>
              <a:t>Schlüsselprobleme</a:t>
            </a:r>
            <a:r>
              <a:rPr lang="de-DE" sz="1400" dirty="0"/>
              <a:t> haben, wie die der Lehrerin im Filmbeispiel. Wenn dies nicht der Fall ist: Entwickeln Sie für Ihre Schülerinnen und Schüler relevante Schüsselprobleme in Ihren Fächern! Denken Sie hierbei bitte vor allem an verdeckte Strukturen (wie z. B. unausgesprochene Behindertenfeindlichkeit, die heteronormative Haltung gegenüber Sexualität etc.).</a:t>
            </a:r>
          </a:p>
          <a:p>
            <a:pPr>
              <a:buFont typeface="+mj-lt"/>
              <a:buAutoNum type="arabicPeriod"/>
            </a:pPr>
            <a:r>
              <a:rPr lang="de-DE" sz="1400" dirty="0"/>
              <a:t>Analysieren Sie </a:t>
            </a:r>
            <a:r>
              <a:rPr lang="de-DE" sz="1400" b="1" dirty="0"/>
              <a:t>die Gegenwarts- und die Zukunftsbedeutung</a:t>
            </a:r>
            <a:r>
              <a:rPr lang="de-DE" sz="1400" dirty="0"/>
              <a:t>, die der Inhalt dieses Artikels für Sie persönlich hat</a:t>
            </a:r>
          </a:p>
          <a:p>
            <a:pPr lvl="1"/>
            <a:r>
              <a:rPr lang="de-DE" sz="1400" dirty="0"/>
              <a:t>Wurde er Ihnen zum Bildungsgehalt? Und wenn nicht: Warum nicht?</a:t>
            </a:r>
          </a:p>
        </p:txBody>
      </p:sp>
    </p:spTree>
    <p:extLst>
      <p:ext uri="{BB962C8B-B14F-4D97-AF65-F5344CB8AC3E}">
        <p14:creationId xmlns:p14="http://schemas.microsoft.com/office/powerpoint/2010/main" val="363538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0067-183E-42A5-981C-52500B92A8DE}"/>
              </a:ext>
            </a:extLst>
          </p:cNvPr>
          <p:cNvSpPr>
            <a:spLocks noGrp="1"/>
          </p:cNvSpPr>
          <p:nvPr>
            <p:ph type="title"/>
          </p:nvPr>
        </p:nvSpPr>
        <p:spPr/>
        <p:txBody>
          <a:bodyPr/>
          <a:lstStyle/>
          <a:p>
            <a:r>
              <a:rPr lang="de-DE" sz="2400" dirty="0" err="1"/>
              <a:t>Naechste</a:t>
            </a:r>
            <a:r>
              <a:rPr lang="de-DE" sz="2400" dirty="0"/>
              <a:t> Woche: </a:t>
            </a:r>
            <a:r>
              <a:rPr lang="en-US" sz="2400" dirty="0" err="1"/>
              <a:t>Pädagogische</a:t>
            </a:r>
            <a:r>
              <a:rPr lang="en-US" sz="2400" dirty="0"/>
              <a:t> </a:t>
            </a:r>
            <a:r>
              <a:rPr lang="en-US" sz="2400" dirty="0" err="1"/>
              <a:t>Zugänge</a:t>
            </a:r>
            <a:r>
              <a:rPr lang="en-US" sz="2400" dirty="0"/>
              <a:t> </a:t>
            </a:r>
            <a:r>
              <a:rPr lang="en-US" sz="2400" dirty="0" err="1"/>
              <a:t>zum</a:t>
            </a:r>
            <a:r>
              <a:rPr lang="en-US" sz="2400" dirty="0"/>
              <a:t> </a:t>
            </a:r>
            <a:r>
              <a:rPr lang="en-US" sz="2400" dirty="0" err="1"/>
              <a:t>Lernen</a:t>
            </a:r>
            <a:br>
              <a:rPr lang="en-US" sz="2400" dirty="0"/>
            </a:br>
            <a:endParaRPr lang="de-DE" sz="2400" dirty="0"/>
          </a:p>
        </p:txBody>
      </p:sp>
      <p:sp>
        <p:nvSpPr>
          <p:cNvPr id="3" name="Text Placeholder 2">
            <a:extLst>
              <a:ext uri="{FF2B5EF4-FFF2-40B4-BE49-F238E27FC236}">
                <a16:creationId xmlns:a16="http://schemas.microsoft.com/office/drawing/2014/main" id="{AA07EE7D-56EB-4594-9875-515D0B85408C}"/>
              </a:ext>
            </a:extLst>
          </p:cNvPr>
          <p:cNvSpPr>
            <a:spLocks noGrp="1"/>
          </p:cNvSpPr>
          <p:nvPr>
            <p:ph type="body" sz="quarter" idx="10"/>
          </p:nvPr>
        </p:nvSpPr>
        <p:spPr/>
        <p:txBody>
          <a:bodyPr/>
          <a:lstStyle/>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Nachbereitung </a:t>
            </a:r>
          </a:p>
          <a:p>
            <a:pPr lvl="1">
              <a:defRPr/>
            </a:pPr>
            <a:r>
              <a:rPr lang="de-DE" sz="1400" dirty="0"/>
              <a:t>Optional: </a:t>
            </a:r>
            <a:r>
              <a:rPr lang="de-DE" sz="1400" dirty="0">
                <a:hlinkClick r:id="rId2"/>
              </a:rPr>
              <a:t>https://www.swr.de/swr2/leben-und-gesellschaft/theodor-w-adorno-todestag-50-100.html</a:t>
            </a:r>
            <a:r>
              <a:rPr lang="de-DE" sz="1400" dirty="0"/>
              <a:t> (Unter diesem Link finden Sie eine Auswahl von Podcasts von und zu Theodor W. Adorno, einem wichtigen Vertreter der Kritischen Theorie, z.B.: </a:t>
            </a:r>
            <a:r>
              <a:rPr lang="de-DE" sz="1400" dirty="0">
                <a:hlinkClick r:id="rId3"/>
              </a:rPr>
              <a:t>https://www.swr.de/swr2/wissen/av-o1142094-100.html</a:t>
            </a:r>
            <a:r>
              <a:rPr lang="de-DE" sz="1400" dirty="0"/>
              <a:t>)</a:t>
            </a: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endPar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Lesen:</a:t>
            </a:r>
          </a:p>
          <a:p>
            <a:pPr lvl="1" indent="-342900">
              <a:buClr>
                <a:srgbClr val="84B818"/>
              </a:buClr>
              <a:buFont typeface="Arial" panose="020B0604020202020204" pitchFamily="34" charset="0"/>
              <a:buChar char="•"/>
              <a:defRPr/>
            </a:pPr>
            <a:r>
              <a:rPr lang="de-DE" sz="1400" dirty="0" err="1"/>
              <a:t>Göhlich</a:t>
            </a:r>
            <a:r>
              <a:rPr lang="de-DE" sz="1400" dirty="0"/>
              <a:t>, Michael/ Wulf, Christoph/ </a:t>
            </a:r>
            <a:r>
              <a:rPr lang="de-DE" sz="1400" dirty="0" err="1"/>
              <a:t>Zirfaß</a:t>
            </a:r>
            <a:r>
              <a:rPr lang="de-DE" sz="1400" dirty="0"/>
              <a:t>, Jörg (2014): Pädagogische Zugänge zum Lernen. Eine Einleitung. In: Dies. (Hrsg.): Pädagogische Theorien des Lernens. Weinheim: Beltz, S. 7-19.</a:t>
            </a:r>
          </a:p>
          <a:p>
            <a:pPr lvl="1" indent="-342900">
              <a:buClr>
                <a:srgbClr val="84B818"/>
              </a:buClr>
              <a:buFont typeface="Arial" panose="020B0604020202020204" pitchFamily="34" charset="0"/>
              <a:buChar char="•"/>
              <a:defRPr/>
            </a:pPr>
            <a:endParaRPr lang="de-DE" sz="1400" dirty="0"/>
          </a:p>
          <a:p>
            <a:endParaRPr lang="de-DE" dirty="0"/>
          </a:p>
        </p:txBody>
      </p:sp>
    </p:spTree>
    <p:extLst>
      <p:ext uri="{BB962C8B-B14F-4D97-AF65-F5344CB8AC3E}">
        <p14:creationId xmlns:p14="http://schemas.microsoft.com/office/powerpoint/2010/main" val="136027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400" dirty="0"/>
              <a:t>überlegen Sie, worin für Sie die Gegenwartsbedeutung dieses Seminars besteht.  Bitte fertigen Sie dazu eine kleine Stichpunktliste / Gedanken an, die Sie im Studierendenordner auf </a:t>
            </a:r>
            <a:r>
              <a:rPr lang="de-DE" sz="1400" dirty="0" err="1"/>
              <a:t>Moodle</a:t>
            </a:r>
            <a:r>
              <a:rPr lang="de-DE" sz="1400" dirty="0"/>
              <a:t> bitte hochladen.  Wie müsste das Seminar beschaffen sein, dass es keinerlei Gegenwartsbedeutung für Sie hätte? Auf diese Weise könnten Sie zu Punkten kommen, die man in der Vorbereitung einer Lehrsituation auf jeden Fall vermeiden sollte – und das ist ja unter Umständen ein wertvolles pädagogisches Wissen.</a:t>
            </a:r>
          </a:p>
        </p:txBody>
      </p:sp>
    </p:spTree>
    <p:extLst>
      <p:ext uri="{BB962C8B-B14F-4D97-AF65-F5344CB8AC3E}">
        <p14:creationId xmlns:p14="http://schemas.microsoft.com/office/powerpoint/2010/main" val="291522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600" dirty="0"/>
              <a:t>z.B.: </a:t>
            </a:r>
          </a:p>
          <a:p>
            <a:pPr lvl="1"/>
            <a:r>
              <a:rPr lang="de-DE" sz="1600" dirty="0"/>
              <a:t>Veraltete Theorien verwenden </a:t>
            </a:r>
          </a:p>
          <a:p>
            <a:pPr lvl="1"/>
            <a:r>
              <a:rPr lang="de-DE" sz="1600" dirty="0"/>
              <a:t>Vorwissen voraussetzen, dass gar nicht vorhanden ist.</a:t>
            </a:r>
          </a:p>
          <a:p>
            <a:r>
              <a:rPr lang="de-DE" sz="1600" dirty="0"/>
              <a:t>auch:</a:t>
            </a:r>
          </a:p>
          <a:p>
            <a:pPr lvl="1"/>
            <a:r>
              <a:rPr lang="de-DE" sz="1600" dirty="0"/>
              <a:t>Herausfinden was im Leben der lernenden relevant ist, um aus zu machen, was anschlussfähig ist</a:t>
            </a:r>
          </a:p>
          <a:p>
            <a:pPr lvl="1"/>
            <a:r>
              <a:rPr lang="de-DE" sz="1600" dirty="0"/>
              <a:t>Schüler*innen sollten die Bedeutung des Gelernten für ihr eigenes Leben erkennen können </a:t>
            </a:r>
          </a:p>
        </p:txBody>
      </p:sp>
    </p:spTree>
    <p:extLst>
      <p:ext uri="{BB962C8B-B14F-4D97-AF65-F5344CB8AC3E}">
        <p14:creationId xmlns:p14="http://schemas.microsoft.com/office/powerpoint/2010/main" val="288930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3484-9412-44BB-9DC8-79281678F08F}"/>
              </a:ext>
            </a:extLst>
          </p:cNvPr>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Perspektiven</a:t>
            </a:r>
            <a:br>
              <a:rPr lang="de-DE" sz="3200" dirty="0">
                <a:latin typeface="Arial" panose="020B0604020202020204" pitchFamily="34" charset="0"/>
                <a:cs typeface="Arial" panose="020B0604020202020204" pitchFamily="34" charset="0"/>
              </a:rPr>
            </a:br>
            <a:r>
              <a:rPr lang="de-DE" sz="3200" dirty="0" err="1">
                <a:latin typeface="Arial" panose="020B0604020202020204" pitchFamily="34" charset="0"/>
                <a:cs typeface="Arial" panose="020B0604020202020204" pitchFamily="34" charset="0"/>
              </a:rPr>
              <a:t>schema</a:t>
            </a:r>
            <a:r>
              <a:rPr lang="de-DE" sz="3200" dirty="0">
                <a:latin typeface="Arial" panose="020B0604020202020204" pitchFamily="34" charset="0"/>
                <a:cs typeface="Arial" panose="020B0604020202020204" pitchFamily="34" charset="0"/>
              </a:rPr>
              <a:t> </a:t>
            </a:r>
            <a:endParaRPr lang="de-DE" dirty="0"/>
          </a:p>
        </p:txBody>
      </p:sp>
      <p:pic>
        <p:nvPicPr>
          <p:cNvPr id="5" name="Picture 4">
            <a:extLst>
              <a:ext uri="{FF2B5EF4-FFF2-40B4-BE49-F238E27FC236}">
                <a16:creationId xmlns:a16="http://schemas.microsoft.com/office/drawing/2014/main" id="{23DBE983-68AA-4B79-BE51-3FD59C64A592}"/>
              </a:ext>
            </a:extLst>
          </p:cNvPr>
          <p:cNvPicPr>
            <a:picLocks noChangeAspect="1"/>
          </p:cNvPicPr>
          <p:nvPr/>
        </p:nvPicPr>
        <p:blipFill>
          <a:blip r:embed="rId2"/>
          <a:stretch>
            <a:fillRect/>
          </a:stretch>
        </p:blipFill>
        <p:spPr>
          <a:xfrm>
            <a:off x="3131840" y="829051"/>
            <a:ext cx="5358127" cy="3997725"/>
          </a:xfrm>
          <a:prstGeom prst="rect">
            <a:avLst/>
          </a:prstGeom>
        </p:spPr>
      </p:pic>
      <p:sp>
        <p:nvSpPr>
          <p:cNvPr id="6" name="Rectangle: Rounded Corners 5">
            <a:extLst>
              <a:ext uri="{FF2B5EF4-FFF2-40B4-BE49-F238E27FC236}">
                <a16:creationId xmlns:a16="http://schemas.microsoft.com/office/drawing/2014/main" id="{48CE9EFE-229B-4073-83C6-79B8C9B5F426}"/>
              </a:ext>
            </a:extLst>
          </p:cNvPr>
          <p:cNvSpPr/>
          <p:nvPr/>
        </p:nvSpPr>
        <p:spPr>
          <a:xfrm>
            <a:off x="4673543" y="3767012"/>
            <a:ext cx="1008112" cy="496214"/>
          </a:xfrm>
          <a:prstGeom prst="roundRect">
            <a:avLst/>
          </a:prstGeom>
          <a:solidFill>
            <a:srgbClr val="FFFF00">
              <a:alpha val="17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Rounded Corners 6">
            <a:extLst>
              <a:ext uri="{FF2B5EF4-FFF2-40B4-BE49-F238E27FC236}">
                <a16:creationId xmlns:a16="http://schemas.microsoft.com/office/drawing/2014/main" id="{0C598ED5-EF3E-4F4E-97C5-AF8D48071614}"/>
              </a:ext>
            </a:extLst>
          </p:cNvPr>
          <p:cNvSpPr/>
          <p:nvPr/>
        </p:nvSpPr>
        <p:spPr>
          <a:xfrm>
            <a:off x="7121815" y="1539159"/>
            <a:ext cx="1368152" cy="3168079"/>
          </a:xfrm>
          <a:prstGeom prst="roundRect">
            <a:avLst/>
          </a:prstGeom>
          <a:solidFill>
            <a:srgbClr val="FFFF00">
              <a:alpha val="23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884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95CA-0F46-402A-B100-EF9E0C599C49}"/>
              </a:ext>
            </a:extLst>
          </p:cNvPr>
          <p:cNvSpPr>
            <a:spLocks noGrp="1"/>
          </p:cNvSpPr>
          <p:nvPr>
            <p:ph type="title"/>
          </p:nvPr>
        </p:nvSpPr>
        <p:spPr/>
        <p:txBody>
          <a:bodyPr/>
          <a:lstStyle/>
          <a:p>
            <a:r>
              <a:rPr lang="de-DE" sz="2000" dirty="0">
                <a:latin typeface="Arial" panose="020B0604020202020204" pitchFamily="34" charset="0"/>
                <a:cs typeface="Arial" panose="020B0604020202020204" pitchFamily="34" charset="0"/>
              </a:rPr>
              <a:t>Perspektivenschema zur Unterrichtsplanung </a:t>
            </a:r>
            <a:br>
              <a:rPr lang="de-DE" sz="2000" dirty="0">
                <a:latin typeface="Arial" panose="020B0604020202020204" pitchFamily="34" charset="0"/>
                <a:cs typeface="Arial" panose="020B0604020202020204" pitchFamily="34" charset="0"/>
              </a:rPr>
            </a:br>
            <a:r>
              <a:rPr lang="de-DE" sz="2000" dirty="0">
                <a:latin typeface="Arial" panose="020B0604020202020204" pitchFamily="34" charset="0"/>
                <a:cs typeface="Arial" panose="020B0604020202020204" pitchFamily="34" charset="0"/>
              </a:rPr>
              <a:t>(neue Didaktische Analyse)</a:t>
            </a:r>
            <a:endParaRPr lang="de-DE" sz="2000" dirty="0"/>
          </a:p>
        </p:txBody>
      </p:sp>
      <p:sp>
        <p:nvSpPr>
          <p:cNvPr id="3" name="Text Placeholder 2">
            <a:extLst>
              <a:ext uri="{FF2B5EF4-FFF2-40B4-BE49-F238E27FC236}">
                <a16:creationId xmlns:a16="http://schemas.microsoft.com/office/drawing/2014/main" id="{92DDFE53-3F01-467B-BBFD-5414ADA29EF4}"/>
              </a:ext>
            </a:extLst>
          </p:cNvPr>
          <p:cNvSpPr>
            <a:spLocks noGrp="1"/>
          </p:cNvSpPr>
          <p:nvPr>
            <p:ph type="body" sz="quarter" idx="10"/>
          </p:nvPr>
        </p:nvSpPr>
        <p:spPr>
          <a:xfrm>
            <a:off x="250825" y="1707654"/>
            <a:ext cx="8642350" cy="3024063"/>
          </a:xfrm>
        </p:spPr>
        <p:txBody>
          <a:bodyPr/>
          <a:lstStyle/>
          <a:p>
            <a:r>
              <a:rPr lang="de-DE" sz="1400" b="1" dirty="0">
                <a:latin typeface="Arial" panose="020B0604020202020204" pitchFamily="34" charset="0"/>
                <a:cs typeface="Arial" panose="020B0604020202020204" pitchFamily="34" charset="0"/>
              </a:rPr>
              <a:t>Bedingungsanalyse</a:t>
            </a:r>
            <a:r>
              <a:rPr lang="de-DE" sz="1400" dirty="0">
                <a:latin typeface="Arial" panose="020B0604020202020204" pitchFamily="34" charset="0"/>
                <a:cs typeface="Arial" panose="020B0604020202020204" pitchFamily="34" charset="0"/>
              </a:rPr>
              <a:t>: umfassende Erfassung aller Voraussetzungen, unter denen der Lehr- und Lernprozess stattfindet</a:t>
            </a:r>
          </a:p>
          <a:p>
            <a:r>
              <a:rPr lang="de-DE" sz="1400" b="1" dirty="0">
                <a:latin typeface="Arial" panose="020B0604020202020204" pitchFamily="34" charset="0"/>
                <a:cs typeface="Arial" panose="020B0604020202020204" pitchFamily="34" charset="0"/>
              </a:rPr>
              <a:t>Begründungszusammenhang</a:t>
            </a:r>
            <a:r>
              <a:rPr lang="de-DE" sz="1400" dirty="0">
                <a:latin typeface="Arial" panose="020B0604020202020204" pitchFamily="34" charset="0"/>
                <a:cs typeface="Arial" panose="020B0604020202020204" pitchFamily="34" charset="0"/>
              </a:rPr>
              <a:t>: Erörterung der Frage, ob und warum der vorgesehene Lernprozess stattfinden soll</a:t>
            </a:r>
          </a:p>
          <a:p>
            <a:pPr lvl="1"/>
            <a:r>
              <a:rPr lang="de-DE" sz="1400" dirty="0">
                <a:latin typeface="Arial" panose="020B0604020202020204" pitchFamily="34" charset="0"/>
                <a:cs typeface="Arial" panose="020B0604020202020204" pitchFamily="34" charset="0"/>
              </a:rPr>
              <a:t>Gegenwartsbedeutung, Zukunftsbedeutung, Exemplarische Bedeutung</a:t>
            </a:r>
          </a:p>
          <a:p>
            <a:r>
              <a:rPr lang="de-DE" sz="1400" b="1" dirty="0">
                <a:latin typeface="Arial" panose="020B0604020202020204" pitchFamily="34" charset="0"/>
                <a:cs typeface="Arial" panose="020B0604020202020204" pitchFamily="34" charset="0"/>
              </a:rPr>
              <a:t>Thematische Strukturierung: </a:t>
            </a:r>
            <a:r>
              <a:rPr lang="de-DE" sz="1400" dirty="0">
                <a:latin typeface="Arial" panose="020B0604020202020204" pitchFamily="34" charset="0"/>
                <a:cs typeface="Arial" panose="020B0604020202020204" pitchFamily="34" charset="0"/>
              </a:rPr>
              <a:t>Schwerpunktsetzung für das Thema des Lehr- und Lernprozesses (Warum ist dieses Thema für die </a:t>
            </a:r>
            <a:r>
              <a:rPr lang="de-DE" sz="1400" dirty="0" err="1">
                <a:latin typeface="Arial" panose="020B0604020202020204" pitchFamily="34" charset="0"/>
                <a:cs typeface="Arial" panose="020B0604020202020204" pitchFamily="34" charset="0"/>
              </a:rPr>
              <a:t>SuS</a:t>
            </a:r>
            <a:r>
              <a:rPr lang="de-DE" sz="1400" dirty="0">
                <a:latin typeface="Arial" panose="020B0604020202020204" pitchFamily="34" charset="0"/>
                <a:cs typeface="Arial" panose="020B0604020202020204" pitchFamily="34" charset="0"/>
              </a:rPr>
              <a:t> jetzt wichtig, warum sollen sie es lernen?…)</a:t>
            </a:r>
          </a:p>
          <a:p>
            <a:pPr lvl="1"/>
            <a:r>
              <a:rPr lang="de-DE" sz="1400" b="1" dirty="0">
                <a:highlight>
                  <a:srgbClr val="FFFF00"/>
                </a:highlight>
                <a:latin typeface="Arial" panose="020B0604020202020204" pitchFamily="34" charset="0"/>
                <a:cs typeface="Arial" panose="020B0604020202020204" pitchFamily="34" charset="0"/>
              </a:rPr>
              <a:t>Erweisbarkeit/ Überprüfbarkeit </a:t>
            </a:r>
            <a:r>
              <a:rPr lang="de-DE" sz="1400" dirty="0">
                <a:highlight>
                  <a:srgbClr val="FFFF00"/>
                </a:highlight>
                <a:latin typeface="Arial" panose="020B0604020202020204" pitchFamily="34" charset="0"/>
                <a:cs typeface="Arial" panose="020B0604020202020204" pitchFamily="34" charset="0"/>
              </a:rPr>
              <a:t>(Woran sehe ich, dass mein Ziel erreicht wurde?)</a:t>
            </a:r>
          </a:p>
          <a:p>
            <a:r>
              <a:rPr lang="de-DE" sz="1400" b="1" dirty="0">
                <a:latin typeface="Arial" panose="020B0604020202020204" pitchFamily="34" charset="0"/>
                <a:cs typeface="Arial" panose="020B0604020202020204" pitchFamily="34" charset="0"/>
              </a:rPr>
              <a:t>Bestimmung von Zugangs- und Darstellungsmöglichkeiten </a:t>
            </a:r>
            <a:r>
              <a:rPr lang="de-DE" sz="1400" dirty="0">
                <a:latin typeface="Arial" panose="020B0604020202020204" pitchFamily="34" charset="0"/>
                <a:cs typeface="Arial" panose="020B0604020202020204" pitchFamily="34" charset="0"/>
              </a:rPr>
              <a:t>(Medienwahl, Projektunterricht, offener Unterricht…) </a:t>
            </a:r>
          </a:p>
          <a:p>
            <a:r>
              <a:rPr lang="de-DE" sz="1400" b="1" dirty="0">
                <a:highlight>
                  <a:srgbClr val="FFFF00"/>
                </a:highlight>
                <a:latin typeface="Arial" panose="020B0604020202020204" pitchFamily="34" charset="0"/>
                <a:cs typeface="Arial" panose="020B0604020202020204" pitchFamily="34" charset="0"/>
              </a:rPr>
              <a:t>Methodische Strukturierung </a:t>
            </a:r>
          </a:p>
          <a:p>
            <a:pPr lvl="1"/>
            <a:r>
              <a:rPr lang="de-DE" sz="1400" b="1" dirty="0">
                <a:highlight>
                  <a:srgbClr val="FFFF00"/>
                </a:highlight>
                <a:latin typeface="Arial" panose="020B0604020202020204" pitchFamily="34" charset="0"/>
                <a:cs typeface="Arial" panose="020B0604020202020204" pitchFamily="34" charset="0"/>
              </a:rPr>
              <a:t>Lehr-, Lern-, Prozessstruktur </a:t>
            </a:r>
            <a:r>
              <a:rPr lang="de-DE" sz="1400" dirty="0">
                <a:highlight>
                  <a:srgbClr val="FFFF00"/>
                </a:highlight>
                <a:latin typeface="Arial" panose="020B0604020202020204" pitchFamily="34" charset="0"/>
                <a:cs typeface="Arial" panose="020B0604020202020204" pitchFamily="34" charset="0"/>
              </a:rPr>
              <a:t>(Welche Medien nutze ich? Eignen sich Originalquellen? Soll es Gruppenarbeiten geben?...)</a:t>
            </a:r>
          </a:p>
          <a:p>
            <a:endParaRPr lang="de-DE" sz="1400" dirty="0"/>
          </a:p>
        </p:txBody>
      </p:sp>
    </p:spTree>
    <p:extLst>
      <p:ext uri="{BB962C8B-B14F-4D97-AF65-F5344CB8AC3E}">
        <p14:creationId xmlns:p14="http://schemas.microsoft.com/office/powerpoint/2010/main" val="43221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D770-2D83-421A-B752-078EFFAC791F}"/>
              </a:ext>
            </a:extLst>
          </p:cNvPr>
          <p:cNvSpPr>
            <a:spLocks noGrp="1"/>
          </p:cNvSpPr>
          <p:nvPr>
            <p:ph type="title"/>
          </p:nvPr>
        </p:nvSpPr>
        <p:spPr/>
        <p:txBody>
          <a:bodyPr/>
          <a:lstStyle/>
          <a:p>
            <a:r>
              <a:rPr lang="de-DE" sz="2400" dirty="0">
                <a:latin typeface="Arial" panose="020B0604020202020204" pitchFamily="34" charset="0"/>
                <a:cs typeface="Arial" panose="020B0604020202020204" pitchFamily="34" charset="0"/>
              </a:rPr>
              <a:t>Gründe für die Transformation der Bildungstheoretischen Didaktik in eine kritisch-konstruktive Didaktik (1976):</a:t>
            </a:r>
            <a:br>
              <a:rPr lang="de-DE" sz="2400" dirty="0">
                <a:latin typeface="Arial" panose="020B0604020202020204" pitchFamily="34" charset="0"/>
                <a:cs typeface="Arial" panose="020B0604020202020204" pitchFamily="34" charset="0"/>
              </a:rPr>
            </a:br>
            <a:endParaRPr lang="de-DE" sz="2400" dirty="0"/>
          </a:p>
        </p:txBody>
      </p:sp>
      <p:sp>
        <p:nvSpPr>
          <p:cNvPr id="3" name="Text Placeholder 2">
            <a:extLst>
              <a:ext uri="{FF2B5EF4-FFF2-40B4-BE49-F238E27FC236}">
                <a16:creationId xmlns:a16="http://schemas.microsoft.com/office/drawing/2014/main" id="{EA59CBC1-108E-4A08-9E98-F0A4ED2DDA3B}"/>
              </a:ext>
            </a:extLst>
          </p:cNvPr>
          <p:cNvSpPr>
            <a:spLocks noGrp="1"/>
          </p:cNvSpPr>
          <p:nvPr>
            <p:ph type="body" sz="quarter" idx="10"/>
          </p:nvPr>
        </p:nvSpPr>
        <p:spPr>
          <a:xfrm>
            <a:off x="250825" y="1851670"/>
            <a:ext cx="8642350" cy="2880047"/>
          </a:xfrm>
        </p:spPr>
        <p:txBody>
          <a:bodyPr/>
          <a:lstStyle/>
          <a:p>
            <a:r>
              <a:rPr lang="de-DE" sz="1800" dirty="0">
                <a:solidFill>
                  <a:schemeClr val="tx1"/>
                </a:solidFill>
              </a:rPr>
              <a:t>Ideologie</a:t>
            </a:r>
            <a:r>
              <a:rPr lang="de-DE" sz="1800" b="1" dirty="0">
                <a:solidFill>
                  <a:schemeClr val="tx1"/>
                </a:solidFill>
              </a:rPr>
              <a:t>kritische </a:t>
            </a:r>
            <a:r>
              <a:rPr lang="de-DE" sz="1800" dirty="0">
                <a:solidFill>
                  <a:schemeClr val="tx1"/>
                </a:solidFill>
              </a:rPr>
              <a:t>Wende: Pädagogik entwickelte einen Anspruch auf Emanzipation </a:t>
            </a:r>
          </a:p>
          <a:p>
            <a:pPr lvl="1"/>
            <a:r>
              <a:rPr lang="de-DE" sz="1800" dirty="0">
                <a:latin typeface="Arial" panose="020B0604020202020204" pitchFamily="34" charset="0"/>
                <a:cs typeface="Arial" panose="020B0604020202020204" pitchFamily="34" charset="0"/>
              </a:rPr>
              <a:t>68er Protestbewegung</a:t>
            </a:r>
          </a:p>
          <a:p>
            <a:r>
              <a:rPr lang="de-DE" sz="1800" dirty="0">
                <a:solidFill>
                  <a:schemeClr val="tx1"/>
                </a:solidFill>
              </a:rPr>
              <a:t>Politisch-gesellschafts</a:t>
            </a:r>
            <a:r>
              <a:rPr lang="de-DE" sz="1800" b="1" dirty="0">
                <a:solidFill>
                  <a:schemeClr val="tx1"/>
                </a:solidFill>
              </a:rPr>
              <a:t>kritisch</a:t>
            </a:r>
            <a:r>
              <a:rPr lang="de-DE" sz="1800" dirty="0">
                <a:solidFill>
                  <a:schemeClr val="tx1"/>
                </a:solidFill>
              </a:rPr>
              <a:t>: Modell stabilisiert die herrschende Klassengesellschaft (autoritären und undemokratische Strukturen)</a:t>
            </a:r>
          </a:p>
          <a:p>
            <a:pPr lvl="1"/>
            <a:r>
              <a:rPr lang="de-DE" sz="1800" dirty="0">
                <a:latin typeface="Arial" panose="020B0604020202020204" pitchFamily="34" charset="0"/>
                <a:cs typeface="Arial" panose="020B0604020202020204" pitchFamily="34" charset="0"/>
              </a:rPr>
              <a:t>Frankfurter Schule: Adorno, Horkheimer, Habermas</a:t>
            </a:r>
          </a:p>
          <a:p>
            <a:pPr lvl="1"/>
            <a:r>
              <a:rPr lang="de-DE" sz="1800" dirty="0">
                <a:latin typeface="Arial" panose="020B0604020202020204" pitchFamily="34" charset="0"/>
                <a:cs typeface="Arial" panose="020B0604020202020204" pitchFamily="34" charset="0"/>
              </a:rPr>
              <a:t>Einseitige Berufsvorbereitung (</a:t>
            </a:r>
            <a:r>
              <a:rPr lang="de-DE" sz="1800" dirty="0" err="1">
                <a:latin typeface="Arial" panose="020B0604020202020204" pitchFamily="34" charset="0"/>
                <a:cs typeface="Arial" panose="020B0604020202020204" pitchFamily="34" charset="0"/>
              </a:rPr>
              <a:t>Cold</a:t>
            </a:r>
            <a:r>
              <a:rPr lang="de-DE" sz="1800" dirty="0">
                <a:latin typeface="Arial" panose="020B0604020202020204" pitchFamily="34" charset="0"/>
                <a:cs typeface="Arial" panose="020B0604020202020204" pitchFamily="34" charset="0"/>
              </a:rPr>
              <a:t> war)</a:t>
            </a:r>
          </a:p>
          <a:p>
            <a:r>
              <a:rPr lang="de-DE" sz="1800" dirty="0">
                <a:solidFill>
                  <a:schemeClr val="tx1"/>
                </a:solidFill>
              </a:rPr>
              <a:t>Vernachlässigung der unterrichtsmethodischen Fragen  </a:t>
            </a:r>
          </a:p>
        </p:txBody>
      </p:sp>
    </p:spTree>
    <p:extLst>
      <p:ext uri="{BB962C8B-B14F-4D97-AF65-F5344CB8AC3E}">
        <p14:creationId xmlns:p14="http://schemas.microsoft.com/office/powerpoint/2010/main" val="119766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D92E-4C94-4A88-BB4E-91DA0C52ADD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Neubestimmung</a:t>
            </a:r>
            <a:endParaRPr lang="de-DE" dirty="0"/>
          </a:p>
        </p:txBody>
      </p:sp>
      <p:sp>
        <p:nvSpPr>
          <p:cNvPr id="3" name="Text Placeholder 2">
            <a:extLst>
              <a:ext uri="{FF2B5EF4-FFF2-40B4-BE49-F238E27FC236}">
                <a16:creationId xmlns:a16="http://schemas.microsoft.com/office/drawing/2014/main" id="{AF496854-C68A-4C8A-B922-BC070F76ED3C}"/>
              </a:ext>
            </a:extLst>
          </p:cNvPr>
          <p:cNvSpPr>
            <a:spLocks noGrp="1"/>
          </p:cNvSpPr>
          <p:nvPr>
            <p:ph type="body" sz="quarter" idx="10"/>
          </p:nvPr>
        </p:nvSpPr>
        <p:spPr/>
        <p:txBody>
          <a:bodyPr/>
          <a:lstStyle/>
          <a:p>
            <a:pPr marL="457200" indent="-457200">
              <a:buFont typeface="+mj-lt"/>
              <a:buAutoNum type="arabicPeriod"/>
            </a:pPr>
            <a:r>
              <a:rPr lang="de-DE" sz="1600" dirty="0"/>
              <a:t>M</a:t>
            </a:r>
            <a:r>
              <a:rPr lang="de-DE" sz="1600" dirty="0">
                <a:latin typeface="Arial" panose="020B0604020202020204" pitchFamily="34" charset="0"/>
                <a:cs typeface="Arial" panose="020B0604020202020204" pitchFamily="34" charset="0"/>
              </a:rPr>
              <a:t>oderner Allgemeinbildung: Selbstbestimmung, Subjektentwicklung, gesellschaftliche Verantwortung  und Interesse</a:t>
            </a:r>
          </a:p>
          <a:p>
            <a:pPr marL="457200" indent="-457200">
              <a:buFont typeface="+mj-lt"/>
              <a:buAutoNum type="arabicPeriod"/>
            </a:pPr>
            <a:r>
              <a:rPr lang="de-DE" sz="1600" dirty="0">
                <a:latin typeface="Arial" panose="020B0604020202020204" pitchFamily="34" charset="0"/>
                <a:cs typeface="Arial" panose="020B0604020202020204" pitchFamily="34" charset="0"/>
              </a:rPr>
              <a:t>Kritisch-konstruktiver Theorie</a:t>
            </a:r>
          </a:p>
          <a:p>
            <a:pPr lvl="1"/>
            <a:r>
              <a:rPr lang="de-DE" sz="1600" dirty="0">
                <a:latin typeface="Arial" panose="020B0604020202020204" pitchFamily="34" charset="0"/>
                <a:cs typeface="Arial" panose="020B0604020202020204" pitchFamily="34" charset="0"/>
              </a:rPr>
              <a:t>Kritisch: Aufklärerisches und humanistisches Menschenbild: Demokratisierung </a:t>
            </a:r>
          </a:p>
          <a:p>
            <a:pPr lvl="1"/>
            <a:r>
              <a:rPr lang="de-DE" sz="1600" dirty="0">
                <a:latin typeface="Arial" panose="020B0604020202020204" pitchFamily="34" charset="0"/>
                <a:cs typeface="Arial" panose="020B0604020202020204" pitchFamily="34" charset="0"/>
              </a:rPr>
              <a:t>Konstruktiv: Ausrichtung auf die pädagogische Praxis </a:t>
            </a:r>
          </a:p>
          <a:p>
            <a:pPr marL="457200" indent="-457200">
              <a:buFont typeface="+mj-lt"/>
              <a:buAutoNum type="arabicPeriod"/>
            </a:pPr>
            <a:r>
              <a:rPr lang="de-DE" sz="1600" dirty="0">
                <a:latin typeface="Arial" panose="020B0604020202020204" pitchFamily="34" charset="0"/>
                <a:cs typeface="Arial" panose="020B0604020202020204" pitchFamily="34" charset="0"/>
              </a:rPr>
              <a:t>Emanzipation (als Ziel der Bildung)</a:t>
            </a:r>
          </a:p>
          <a:p>
            <a:pPr lvl="1"/>
            <a:r>
              <a:rPr kumimoji="0" lang="de-DE" sz="16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Selbstständigkeit, Verantwortung wird erreicht, indem diese selbst in empathischen und selbstgesteuerten Lehr- und Lernprozessen praktiziert wird</a:t>
            </a:r>
          </a:p>
          <a:p>
            <a:pPr marL="457200" indent="-457200">
              <a:buFont typeface="+mj-lt"/>
              <a:buAutoNum type="arabicPeriod"/>
            </a:pPr>
            <a:r>
              <a:rPr lang="de-DE" sz="1600" dirty="0">
                <a:latin typeface="Arial" panose="020B0604020202020204" pitchFamily="34" charset="0"/>
                <a:cs typeface="Arial" panose="020B0604020202020204" pitchFamily="34" charset="0"/>
              </a:rPr>
              <a:t>Rationales Planungskonzept</a:t>
            </a:r>
          </a:p>
          <a:p>
            <a:pPr lvl="1"/>
            <a:r>
              <a:rPr lang="de-DE" sz="1600" dirty="0">
                <a:latin typeface="Arial" panose="020B0604020202020204" pitchFamily="34" charset="0"/>
                <a:cs typeface="Arial" panose="020B0604020202020204" pitchFamily="34" charset="0"/>
              </a:rPr>
              <a:t>Schlüsselprobleme, gesellschaftliche Orientierung, Überprüfbarkeit des Lernens (Lernzielkontrolle), Prozessstruktur des Lernens, Interaktion</a:t>
            </a:r>
          </a:p>
        </p:txBody>
      </p:sp>
    </p:spTree>
    <p:extLst>
      <p:ext uri="{BB962C8B-B14F-4D97-AF65-F5344CB8AC3E}">
        <p14:creationId xmlns:p14="http://schemas.microsoft.com/office/powerpoint/2010/main" val="6792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AE2B-58C1-4DAA-9176-EC32D7D2541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Klafkis Bildungsverständnis</a:t>
            </a:r>
            <a:endParaRPr lang="de-DE" dirty="0"/>
          </a:p>
        </p:txBody>
      </p:sp>
      <p:sp>
        <p:nvSpPr>
          <p:cNvPr id="3" name="Text Placeholder 2">
            <a:extLst>
              <a:ext uri="{FF2B5EF4-FFF2-40B4-BE49-F238E27FC236}">
                <a16:creationId xmlns:a16="http://schemas.microsoft.com/office/drawing/2014/main" id="{CFC89322-7232-439A-9AF6-361525741159}"/>
              </a:ext>
            </a:extLst>
          </p:cNvPr>
          <p:cNvSpPr>
            <a:spLocks noGrp="1"/>
          </p:cNvSpPr>
          <p:nvPr>
            <p:ph type="body" sz="quarter" idx="10"/>
          </p:nvPr>
        </p:nvSpPr>
        <p:spPr/>
        <p:txBody>
          <a:bodyPr/>
          <a:lstStyle/>
          <a:p>
            <a:pPr marL="0" indent="0">
              <a:buNone/>
            </a:pPr>
            <a:r>
              <a:rPr lang="de-DE" sz="1600" dirty="0"/>
              <a:t>Ziel</a:t>
            </a:r>
          </a:p>
          <a:p>
            <a:r>
              <a:rPr lang="de-DE" sz="1600" dirty="0"/>
              <a:t>Bildung wird zum pädagogisch-politischen Auftrag </a:t>
            </a:r>
          </a:p>
          <a:p>
            <a:r>
              <a:rPr lang="de-DE" sz="1600" dirty="0"/>
              <a:t>Demokratisierung von Bildung und Schule </a:t>
            </a:r>
          </a:p>
          <a:p>
            <a:r>
              <a:rPr lang="de-DE" sz="1600" dirty="0"/>
              <a:t>Individuum verinnerlicht kulturelle Inhalte (material) und innere Kräfte (formal) </a:t>
            </a:r>
          </a:p>
          <a:p>
            <a:pPr marL="0" indent="0">
              <a:buNone/>
            </a:pPr>
            <a:endParaRPr lang="de-DE" sz="1600" dirty="0"/>
          </a:p>
          <a:p>
            <a:pPr marL="0" indent="0">
              <a:buNone/>
            </a:pPr>
            <a:r>
              <a:rPr lang="de-DE" sz="1600" dirty="0"/>
              <a:t>Aspekte</a:t>
            </a:r>
          </a:p>
          <a:p>
            <a:r>
              <a:rPr lang="de-DE" sz="1600" dirty="0">
                <a:latin typeface="Arial" panose="020B0604020202020204" pitchFamily="34" charset="0"/>
                <a:cs typeface="Arial" panose="020B0604020202020204" pitchFamily="34" charset="0"/>
              </a:rPr>
              <a:t>Verpflichtung zur </a:t>
            </a:r>
            <a:r>
              <a:rPr lang="de-DE" sz="1600" b="1" dirty="0">
                <a:latin typeface="Arial" panose="020B0604020202020204" pitchFamily="34" charset="0"/>
                <a:cs typeface="Arial" panose="020B0604020202020204" pitchFamily="34" charset="0"/>
              </a:rPr>
              <a:t>Aufklärung und Mündigkeit </a:t>
            </a:r>
          </a:p>
          <a:p>
            <a:r>
              <a:rPr lang="de-DE" sz="1600" dirty="0">
                <a:latin typeface="Arial" panose="020B0604020202020204" pitchFamily="34" charset="0"/>
                <a:cs typeface="Arial" panose="020B0604020202020204" pitchFamily="34" charset="0"/>
              </a:rPr>
              <a:t>Allgemeine Bildung als </a:t>
            </a:r>
            <a:r>
              <a:rPr lang="de-DE" sz="1600" b="1" dirty="0">
                <a:latin typeface="Arial" panose="020B0604020202020204" pitchFamily="34" charset="0"/>
                <a:cs typeface="Arial" panose="020B0604020202020204" pitchFamily="34" charset="0"/>
              </a:rPr>
              <a:t>all</a:t>
            </a:r>
            <a:r>
              <a:rPr lang="de-DE" sz="1600" dirty="0">
                <a:latin typeface="Arial" panose="020B0604020202020204" pitchFamily="34" charset="0"/>
                <a:cs typeface="Arial" panose="020B0604020202020204" pitchFamily="34" charset="0"/>
              </a:rPr>
              <a:t>seitige Bildung für </a:t>
            </a:r>
            <a:r>
              <a:rPr lang="de-DE" sz="1600" b="1" dirty="0">
                <a:latin typeface="Arial" panose="020B0604020202020204" pitchFamily="34" charset="0"/>
                <a:cs typeface="Arial" panose="020B0604020202020204" pitchFamily="34" charset="0"/>
              </a:rPr>
              <a:t>alle </a:t>
            </a:r>
            <a:r>
              <a:rPr lang="de-DE" sz="1600" dirty="0">
                <a:latin typeface="Arial" panose="020B0604020202020204" pitchFamily="34" charset="0"/>
                <a:cs typeface="Arial" panose="020B0604020202020204" pitchFamily="34" charset="0"/>
              </a:rPr>
              <a:t>Menschen im Medium des </a:t>
            </a:r>
            <a:r>
              <a:rPr lang="de-DE" sz="1600" b="1" dirty="0">
                <a:latin typeface="Arial" panose="020B0604020202020204" pitchFamily="34" charset="0"/>
                <a:cs typeface="Arial" panose="020B0604020202020204" pitchFamily="34" charset="0"/>
              </a:rPr>
              <a:t>All</a:t>
            </a:r>
            <a:r>
              <a:rPr lang="de-DE" sz="1600" dirty="0">
                <a:latin typeface="Arial" panose="020B0604020202020204" pitchFamily="34" charset="0"/>
                <a:cs typeface="Arial" panose="020B0604020202020204" pitchFamily="34" charset="0"/>
              </a:rPr>
              <a:t>gemeinen</a:t>
            </a:r>
          </a:p>
          <a:p>
            <a:r>
              <a:rPr lang="de-DE" altLang="de-DE" sz="1600" dirty="0">
                <a:latin typeface="Arial" panose="020B0604020202020204" pitchFamily="34" charset="0"/>
                <a:cs typeface="Arial" panose="020B0604020202020204" pitchFamily="34" charset="0"/>
              </a:rPr>
              <a:t>Bildung als „Fähigkeit eines Menschen, in Auseinandersetzung mit der Welt </a:t>
            </a:r>
            <a:r>
              <a:rPr lang="de-DE" altLang="de-DE" sz="1600" b="1" dirty="0">
                <a:latin typeface="Arial" panose="020B0604020202020204" pitchFamily="34" charset="0"/>
                <a:cs typeface="Arial" panose="020B0604020202020204" pitchFamily="34" charset="0"/>
              </a:rPr>
              <a:t>selbstbestimmt und solidarisch </a:t>
            </a:r>
            <a:r>
              <a:rPr lang="de-DE" altLang="de-DE" sz="1600" dirty="0">
                <a:latin typeface="Arial" panose="020B0604020202020204" pitchFamily="34" charset="0"/>
                <a:cs typeface="Arial" panose="020B0604020202020204" pitchFamily="34" charset="0"/>
              </a:rPr>
              <a:t>zu denken, zu handeln und sich weiterzuentwickeln“ </a:t>
            </a:r>
          </a:p>
          <a:p>
            <a:endParaRPr lang="de-DE" sz="1600" dirty="0"/>
          </a:p>
        </p:txBody>
      </p:sp>
    </p:spTree>
    <p:extLst>
      <p:ext uri="{BB962C8B-B14F-4D97-AF65-F5344CB8AC3E}">
        <p14:creationId xmlns:p14="http://schemas.microsoft.com/office/powerpoint/2010/main" val="396900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DFCB-688C-4846-BA62-8E9E6F07061A}"/>
              </a:ext>
            </a:extLst>
          </p:cNvPr>
          <p:cNvSpPr>
            <a:spLocks noGrp="1"/>
          </p:cNvSpPr>
          <p:nvPr>
            <p:ph type="title"/>
          </p:nvPr>
        </p:nvSpPr>
        <p:spPr/>
        <p:txBody>
          <a:bodyPr/>
          <a:lstStyle/>
          <a:p>
            <a:r>
              <a:rPr lang="de-DE" dirty="0" err="1">
                <a:latin typeface="Arial" panose="020B0604020202020204" pitchFamily="34" charset="0"/>
                <a:cs typeface="Arial" panose="020B0604020202020204" pitchFamily="34" charset="0"/>
              </a:rPr>
              <a:t>Epochaltypische</a:t>
            </a:r>
            <a:r>
              <a:rPr lang="de-DE" dirty="0">
                <a:latin typeface="Arial" panose="020B0604020202020204" pitchFamily="34" charset="0"/>
                <a:cs typeface="Arial" panose="020B0604020202020204" pitchFamily="34" charset="0"/>
              </a:rPr>
              <a:t> Schlüsselprobleme</a:t>
            </a:r>
            <a:endParaRPr lang="de-DE" dirty="0"/>
          </a:p>
        </p:txBody>
      </p:sp>
      <p:sp>
        <p:nvSpPr>
          <p:cNvPr id="3" name="Text Placeholder 2">
            <a:extLst>
              <a:ext uri="{FF2B5EF4-FFF2-40B4-BE49-F238E27FC236}">
                <a16:creationId xmlns:a16="http://schemas.microsoft.com/office/drawing/2014/main" id="{616C755A-7549-442F-B9F7-7D5B33FA8577}"/>
              </a:ext>
            </a:extLst>
          </p:cNvPr>
          <p:cNvSpPr>
            <a:spLocks noGrp="1"/>
          </p:cNvSpPr>
          <p:nvPr>
            <p:ph type="body" sz="quarter" idx="10"/>
          </p:nvPr>
        </p:nvSpPr>
        <p:spPr>
          <a:xfrm>
            <a:off x="250825" y="1491630"/>
            <a:ext cx="3947349" cy="3240087"/>
          </a:xfrm>
        </p:spPr>
        <p:txBody>
          <a:bodyPr/>
          <a:lstStyle/>
          <a:p>
            <a:r>
              <a:rPr lang="de-DE" altLang="de-DE" sz="1600" dirty="0"/>
              <a:t>zugleich </a:t>
            </a:r>
            <a:r>
              <a:rPr lang="de-DE" altLang="de-DE" sz="1600" b="1" dirty="0"/>
              <a:t>pädagogisch und politisch</a:t>
            </a:r>
          </a:p>
          <a:p>
            <a:r>
              <a:rPr lang="de-DE" altLang="de-DE" sz="1600" dirty="0"/>
              <a:t>mit Blick auf </a:t>
            </a:r>
            <a:r>
              <a:rPr lang="de-DE" altLang="de-DE" sz="1600" b="1" dirty="0"/>
              <a:t>Notwendigkeiten, Probleme, </a:t>
            </a:r>
            <a:r>
              <a:rPr lang="de-DE" altLang="de-DE" sz="1600" dirty="0"/>
              <a:t>und </a:t>
            </a:r>
            <a:r>
              <a:rPr lang="de-DE" altLang="de-DE" sz="1600" b="1" dirty="0"/>
              <a:t>Möglichkeiten</a:t>
            </a:r>
            <a:r>
              <a:rPr lang="de-DE" altLang="de-DE" sz="1600" dirty="0"/>
              <a:t> unserer Gegenwart </a:t>
            </a:r>
            <a:endParaRPr lang="de-DE" altLang="de-DE" sz="1600" b="1" dirty="0"/>
          </a:p>
          <a:p>
            <a:r>
              <a:rPr lang="de-DE" sz="1600" dirty="0"/>
              <a:t>gemeinsam festgelegt</a:t>
            </a:r>
          </a:p>
          <a:p>
            <a:r>
              <a:rPr lang="de-DE" sz="1600" dirty="0"/>
              <a:t>wandeln sich im historischen und gesellschaftlichen Prozess</a:t>
            </a:r>
          </a:p>
          <a:p>
            <a:r>
              <a:rPr lang="de-DE" sz="1600" dirty="0"/>
              <a:t>Bestimmen die inhaltliche Ausgestaltung des Unterrichts </a:t>
            </a:r>
          </a:p>
        </p:txBody>
      </p:sp>
      <p:pic>
        <p:nvPicPr>
          <p:cNvPr id="5" name="Picture 4">
            <a:extLst>
              <a:ext uri="{FF2B5EF4-FFF2-40B4-BE49-F238E27FC236}">
                <a16:creationId xmlns:a16="http://schemas.microsoft.com/office/drawing/2014/main" id="{9B128A62-DB8D-422F-9767-3D24893ED85B}"/>
              </a:ext>
            </a:extLst>
          </p:cNvPr>
          <p:cNvPicPr>
            <a:picLocks noChangeAspect="1"/>
          </p:cNvPicPr>
          <p:nvPr/>
        </p:nvPicPr>
        <p:blipFill>
          <a:blip r:embed="rId2"/>
          <a:stretch>
            <a:fillRect/>
          </a:stretch>
        </p:blipFill>
        <p:spPr>
          <a:xfrm>
            <a:off x="4427984" y="1635646"/>
            <a:ext cx="4627926" cy="2448272"/>
          </a:xfrm>
          <a:prstGeom prst="rect">
            <a:avLst/>
          </a:prstGeom>
        </p:spPr>
      </p:pic>
    </p:spTree>
    <p:extLst>
      <p:ext uri="{BB962C8B-B14F-4D97-AF65-F5344CB8AC3E}">
        <p14:creationId xmlns:p14="http://schemas.microsoft.com/office/powerpoint/2010/main" val="3419375643"/>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1009</Words>
  <Application>Microsoft Office PowerPoint</Application>
  <PresentationFormat>On-screen Show (16:9)</PresentationFormat>
  <Paragraphs>113</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Akkurat</vt:lpstr>
      <vt:lpstr>Arial</vt:lpstr>
      <vt:lpstr>Calibri</vt:lpstr>
      <vt:lpstr>Wingdings</vt:lpstr>
      <vt:lpstr>Masterfolie</vt:lpstr>
      <vt:lpstr>PowerPoint Presentation</vt:lpstr>
      <vt:lpstr>Aufgabe: Gegenwartsbedeutung </vt:lpstr>
      <vt:lpstr>Aufgabe: Gegenwartsbedeutung </vt:lpstr>
      <vt:lpstr>Perspektiven schema </vt:lpstr>
      <vt:lpstr>Perspektivenschema zur Unterrichtsplanung  (neue Didaktische Analyse)</vt:lpstr>
      <vt:lpstr>Gründe für die Transformation der Bildungstheoretischen Didaktik in eine kritisch-konstruktive Didaktik (1976): </vt:lpstr>
      <vt:lpstr>Neubestimmung</vt:lpstr>
      <vt:lpstr>Klafkis Bildungsverständnis</vt:lpstr>
      <vt:lpstr>Epochaltypische Schlüsselprobleme</vt:lpstr>
      <vt:lpstr>Problemunterricht</vt:lpstr>
      <vt:lpstr>Sinn und Messbarkeit</vt:lpstr>
      <vt:lpstr>Ziele und Kritik</vt:lpstr>
      <vt:lpstr>PowerPoint Presentation</vt:lpstr>
      <vt:lpstr>Gruppenarbeit</vt:lpstr>
      <vt:lpstr>Weiterführende Aufgaben zum Text </vt:lpstr>
      <vt:lpstr>Naechste Woche: Pädagogische Zugänge zum Lernen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224</cp:revision>
  <dcterms:created xsi:type="dcterms:W3CDTF">2017-06-13T08:51:48Z</dcterms:created>
  <dcterms:modified xsi:type="dcterms:W3CDTF">2022-05-16T20:48:51Z</dcterms:modified>
</cp:coreProperties>
</file>