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9"/>
  </p:notesMasterIdLst>
  <p:sldIdLst>
    <p:sldId id="257" r:id="rId2"/>
    <p:sldId id="309" r:id="rId3"/>
    <p:sldId id="310" r:id="rId4"/>
    <p:sldId id="311" r:id="rId5"/>
    <p:sldId id="312" r:id="rId6"/>
    <p:sldId id="313" r:id="rId7"/>
    <p:sldId id="305" r:id="rId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9"/>
            <p14:sldId id="310"/>
            <p14:sldId id="311"/>
            <p14:sldId id="312"/>
            <p14:sldId id="313"/>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7056" autoAdjust="0"/>
  </p:normalViewPr>
  <p:slideViewPr>
    <p:cSldViewPr showGuides="1">
      <p:cViewPr>
        <p:scale>
          <a:sx n="200" d="100"/>
          <a:sy n="200" d="100"/>
        </p:scale>
        <p:origin x="474" y="3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13138-010-0022-y#ref-CR6" TargetMode="External"/><Relationship Id="rId2" Type="http://schemas.openxmlformats.org/officeDocument/2006/relationships/hyperlink" Target="https://link.springer.com/article/10.1007/s13138-010-0022-y#ref-CR5" TargetMode="External"/><Relationship Id="rId1" Type="http://schemas.openxmlformats.org/officeDocument/2006/relationships/slideLayout" Target="../slideLayouts/slideLayout2.xml"/><Relationship Id="rId5" Type="http://schemas.openxmlformats.org/officeDocument/2006/relationships/hyperlink" Target="https://link.springer.com/article/10.1007/s11618-013-0369-1#ref-CR11" TargetMode="External"/><Relationship Id="rId4" Type="http://schemas.openxmlformats.org/officeDocument/2006/relationships/hyperlink" Target="https://link.springer.com/article/10.1007/s11618-013-0369-1#ref-CR1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13: </a:t>
            </a:r>
          </a:p>
          <a:p>
            <a:pPr marL="0" indent="0" algn="ctr">
              <a:buNone/>
            </a:pPr>
            <a:r>
              <a:rPr lang="de-DE" sz="2000" dirty="0">
                <a:latin typeface="Arial" panose="020B0604020202020204" pitchFamily="34" charset="0"/>
                <a:cs typeface="Arial" panose="020B0604020202020204" pitchFamily="34" charset="0"/>
              </a:rPr>
              <a:t>Lehr-</a:t>
            </a:r>
            <a:r>
              <a:rPr lang="de-DE" sz="2000" dirty="0" err="1">
                <a:latin typeface="Arial" panose="020B0604020202020204" pitchFamily="34" charset="0"/>
                <a:cs typeface="Arial" panose="020B0604020202020204" pitchFamily="34" charset="0"/>
              </a:rPr>
              <a:t>lernforschung</a:t>
            </a:r>
            <a:endParaRPr lang="de-DE" sz="2000" dirty="0">
              <a:latin typeface="Arial" panose="020B0604020202020204" pitchFamily="34" charset="0"/>
              <a:cs typeface="Arial" panose="020B0604020202020204" pitchFamily="34" charset="0"/>
            </a:endParaRPr>
          </a:p>
          <a:p>
            <a:pPr marL="0" indent="0" algn="ctr">
              <a:buNone/>
            </a:pPr>
            <a:r>
              <a:rPr lang="de-DE" sz="2000" dirty="0">
                <a:latin typeface="Arial" panose="020B0604020202020204" pitchFamily="34" charset="0"/>
                <a:cs typeface="Arial" panose="020B0604020202020204" pitchFamily="34" charset="0"/>
              </a:rPr>
              <a:t>28.7.22</a:t>
            </a:r>
          </a:p>
        </p:txBody>
      </p:sp>
    </p:spTree>
    <p:extLst>
      <p:ext uri="{BB962C8B-B14F-4D97-AF65-F5344CB8AC3E}">
        <p14:creationId xmlns:p14="http://schemas.microsoft.com/office/powerpoint/2010/main" val="35061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1B2721-5318-427D-9A7C-999FA9D2EA15}"/>
              </a:ext>
            </a:extLst>
          </p:cNvPr>
          <p:cNvSpPr>
            <a:spLocks noGrp="1"/>
          </p:cNvSpPr>
          <p:nvPr>
            <p:ph sz="half" idx="12"/>
          </p:nvPr>
        </p:nvSpPr>
        <p:spPr>
          <a:xfrm>
            <a:off x="107504" y="771550"/>
            <a:ext cx="4752528" cy="3232454"/>
          </a:xfrm>
        </p:spPr>
        <p:txBody>
          <a:bodyPr/>
          <a:lstStyle/>
          <a:p>
            <a:pPr marL="0" indent="0">
              <a:buNone/>
            </a:pPr>
            <a:r>
              <a:rPr lang="de-DE" sz="1200" dirty="0"/>
              <a:t>Einleitung</a:t>
            </a:r>
          </a:p>
          <a:p>
            <a:r>
              <a:rPr lang="de-DE" sz="1200" dirty="0"/>
              <a:t>Didaktik: Erfahrungsbasiert, Präskriptiv</a:t>
            </a:r>
          </a:p>
          <a:p>
            <a:r>
              <a:rPr lang="de-DE" sz="1200" dirty="0"/>
              <a:t>Lehr-lern: Kognitiv, Empirisch</a:t>
            </a:r>
          </a:p>
          <a:p>
            <a:r>
              <a:rPr lang="de-DE" sz="1200" dirty="0"/>
              <a:t>Fremden Schwestern</a:t>
            </a:r>
          </a:p>
          <a:p>
            <a:r>
              <a:rPr lang="de-DE" sz="1200" dirty="0"/>
              <a:t>Didaktik: Strukturmerkmale (Klafki) / Relevanz</a:t>
            </a:r>
          </a:p>
          <a:p>
            <a:r>
              <a:rPr lang="de-DE" sz="1200" dirty="0"/>
              <a:t>Lehr-lern: Aktivierung, kognitive Lernziele, Lernerfolg,</a:t>
            </a:r>
            <a:br>
              <a:rPr lang="de-DE" sz="1200" dirty="0"/>
            </a:br>
            <a:r>
              <a:rPr lang="de-DE" sz="1200" dirty="0"/>
              <a:t>konstruktiver Unterstützung., </a:t>
            </a:r>
            <a:r>
              <a:rPr lang="de-DE" sz="1200" dirty="0" err="1"/>
              <a:t>Klassenfuehrung</a:t>
            </a:r>
            <a:r>
              <a:rPr lang="de-DE" sz="1200" dirty="0"/>
              <a:t>, Klima</a:t>
            </a:r>
          </a:p>
          <a:p>
            <a:pPr marL="0" indent="0">
              <a:buNone/>
            </a:pPr>
            <a:r>
              <a:rPr lang="de-DE" sz="1200" dirty="0"/>
              <a:t>1 Merkmale</a:t>
            </a:r>
          </a:p>
          <a:p>
            <a:r>
              <a:rPr lang="de-DE" sz="1200" dirty="0" err="1"/>
              <a:t>Aufgabenqualitaet</a:t>
            </a:r>
            <a:endParaRPr lang="de-DE" sz="1200" dirty="0"/>
          </a:p>
          <a:p>
            <a:r>
              <a:rPr lang="de-DE" sz="1200" dirty="0"/>
              <a:t>Sozialformen (Sicht und Tiefenstruktur)</a:t>
            </a:r>
          </a:p>
          <a:p>
            <a:r>
              <a:rPr lang="de-DE" sz="1200" dirty="0"/>
              <a:t>Aufmerksamkeit</a:t>
            </a:r>
          </a:p>
          <a:p>
            <a:r>
              <a:rPr lang="de-DE" sz="1200" dirty="0"/>
              <a:t>Verbalen Interaktion</a:t>
            </a:r>
          </a:p>
          <a:p>
            <a:pPr marL="0" indent="0">
              <a:buNone/>
            </a:pPr>
            <a:r>
              <a:rPr lang="de-DE" sz="1200" dirty="0"/>
              <a:t>2 Video</a:t>
            </a:r>
          </a:p>
          <a:p>
            <a:r>
              <a:rPr lang="de-DE" sz="1200" dirty="0"/>
              <a:t>Unterricht in Form eines Gespräches</a:t>
            </a:r>
          </a:p>
          <a:p>
            <a:r>
              <a:rPr lang="de-DE" sz="1200" dirty="0"/>
              <a:t>Beobachtung Unterrichtsmerkmale, </a:t>
            </a:r>
            <a:r>
              <a:rPr lang="de-DE" sz="1200" dirty="0" err="1"/>
              <a:t>zB</a:t>
            </a:r>
            <a:r>
              <a:rPr lang="de-DE" sz="1200" dirty="0"/>
              <a:t> kooperative Lernforme, konstruktivistische Merkmale</a:t>
            </a:r>
          </a:p>
          <a:p>
            <a:r>
              <a:rPr lang="de-DE" sz="1200" dirty="0"/>
              <a:t>Lehrergesteuert </a:t>
            </a:r>
            <a:r>
              <a:rPr lang="de-DE" sz="1200" dirty="0" err="1"/>
              <a:t>vs</a:t>
            </a:r>
            <a:r>
              <a:rPr lang="de-DE" sz="1200" dirty="0"/>
              <a:t> </a:t>
            </a:r>
            <a:r>
              <a:rPr lang="de-DE" sz="1200" dirty="0" err="1"/>
              <a:t>Schulergesteuert</a:t>
            </a:r>
            <a:endParaRPr lang="de-DE" sz="1200" dirty="0"/>
          </a:p>
          <a:p>
            <a:endParaRPr lang="de-DE" sz="1200" dirty="0"/>
          </a:p>
          <a:p>
            <a:pPr lvl="2"/>
            <a:endParaRPr lang="de-DE" sz="800" dirty="0"/>
          </a:p>
        </p:txBody>
      </p:sp>
      <p:sp>
        <p:nvSpPr>
          <p:cNvPr id="4" name="Content Placeholder 3">
            <a:extLst>
              <a:ext uri="{FF2B5EF4-FFF2-40B4-BE49-F238E27FC236}">
                <a16:creationId xmlns:a16="http://schemas.microsoft.com/office/drawing/2014/main" id="{FE0961F9-B11E-40D6-9617-87A30F7BBE71}"/>
              </a:ext>
            </a:extLst>
          </p:cNvPr>
          <p:cNvSpPr>
            <a:spLocks noGrp="1"/>
          </p:cNvSpPr>
          <p:nvPr>
            <p:ph sz="half" idx="11"/>
          </p:nvPr>
        </p:nvSpPr>
        <p:spPr>
          <a:xfrm>
            <a:off x="4644008" y="771550"/>
            <a:ext cx="4536504" cy="3232454"/>
          </a:xfrm>
        </p:spPr>
        <p:txBody>
          <a:bodyPr/>
          <a:lstStyle/>
          <a:p>
            <a:pPr marL="0" indent="0">
              <a:buNone/>
            </a:pPr>
            <a:r>
              <a:rPr lang="de-DE" sz="1200" dirty="0"/>
              <a:t>3 Methode</a:t>
            </a:r>
          </a:p>
          <a:p>
            <a:r>
              <a:rPr lang="de-DE" sz="1200" dirty="0"/>
              <a:t>Stichprobe, Kodierung, Aggregation auf Klassenebene, Induktion, Deduktion, </a:t>
            </a:r>
          </a:p>
          <a:p>
            <a:r>
              <a:rPr lang="de-DE" sz="1200" dirty="0"/>
              <a:t>7 Dimensionen, 22 Kategorien</a:t>
            </a:r>
          </a:p>
          <a:p>
            <a:r>
              <a:rPr lang="de-DE" sz="1200" dirty="0"/>
              <a:t>Faktoranalyse: Welche Kategorien passen zusammen? </a:t>
            </a:r>
          </a:p>
          <a:p>
            <a:pPr marL="0" indent="0">
              <a:buNone/>
            </a:pPr>
            <a:r>
              <a:rPr lang="de-DE" sz="1200" dirty="0"/>
              <a:t>3 Ergebnisse</a:t>
            </a:r>
          </a:p>
          <a:p>
            <a:r>
              <a:rPr lang="de-DE" sz="1200" dirty="0"/>
              <a:t>Tabelle (</a:t>
            </a:r>
            <a:r>
              <a:rPr lang="de-DE" sz="1200" dirty="0" err="1"/>
              <a:t>Mean</a:t>
            </a:r>
            <a:r>
              <a:rPr lang="de-DE" sz="1200" dirty="0"/>
              <a:t>, SD), Korrelationen, Faktoranalyse mit 3 Modelle, Signifikanz </a:t>
            </a:r>
          </a:p>
          <a:p>
            <a:pPr marL="0" indent="0">
              <a:buNone/>
            </a:pPr>
            <a:r>
              <a:rPr lang="de-DE" sz="1200" dirty="0"/>
              <a:t>4 Diskussion</a:t>
            </a:r>
          </a:p>
          <a:p>
            <a:r>
              <a:rPr lang="de-DE" sz="1200" dirty="0"/>
              <a:t>Kombination / Übergreifende Kategorien</a:t>
            </a:r>
          </a:p>
          <a:p>
            <a:r>
              <a:rPr lang="de-DE" sz="1200" dirty="0"/>
              <a:t>Vor und Nachteile </a:t>
            </a:r>
          </a:p>
          <a:p>
            <a:r>
              <a:rPr lang="de-DE" sz="1200" dirty="0"/>
              <a:t>Wissenschaftliche Beitrag / Überraschende Ergebnisse? </a:t>
            </a:r>
          </a:p>
          <a:p>
            <a:endParaRPr lang="de-DE" sz="1200" dirty="0"/>
          </a:p>
          <a:p>
            <a:endParaRPr lang="de-DE" sz="1200" dirty="0"/>
          </a:p>
          <a:p>
            <a:endParaRPr lang="de-DE" sz="1200" dirty="0"/>
          </a:p>
          <a:p>
            <a:endParaRPr lang="de-DE" sz="1200" dirty="0"/>
          </a:p>
          <a:p>
            <a:pPr marL="0" indent="0">
              <a:buNone/>
            </a:pPr>
            <a:endParaRPr lang="de-DE" sz="800" dirty="0"/>
          </a:p>
        </p:txBody>
      </p:sp>
    </p:spTree>
    <p:extLst>
      <p:ext uri="{BB962C8B-B14F-4D97-AF65-F5344CB8AC3E}">
        <p14:creationId xmlns:p14="http://schemas.microsoft.com/office/powerpoint/2010/main" val="61420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Stellungen</a:t>
            </a:r>
            <a:endParaRPr lang="en-US" dirty="0"/>
          </a:p>
        </p:txBody>
      </p:sp>
      <p:sp>
        <p:nvSpPr>
          <p:cNvPr id="3" name="Inhaltsplatzhalter 2"/>
          <p:cNvSpPr>
            <a:spLocks noGrp="1"/>
          </p:cNvSpPr>
          <p:nvPr>
            <p:ph sz="half" idx="12"/>
          </p:nvPr>
        </p:nvSpPr>
        <p:spPr/>
        <p:txBody>
          <a:bodyPr/>
          <a:lstStyle/>
          <a:p>
            <a:pPr marL="0" indent="0">
              <a:buNone/>
            </a:pPr>
            <a:r>
              <a:rPr lang="de-DE" sz="1200" dirty="0"/>
              <a:t>1</a:t>
            </a:r>
          </a:p>
          <a:p>
            <a:r>
              <a:rPr lang="de-DE" sz="1200" dirty="0"/>
              <a:t>Erfahrungsbasierte Modelle zur Unterrichtsgeschehen und Lernwirksamkeit reichen nicht, sie müssen empirisch untersucht werden.</a:t>
            </a:r>
          </a:p>
          <a:p>
            <a:r>
              <a:rPr lang="de-DE" sz="1200" dirty="0"/>
              <a:t>Kognitive Lernziele müssen auch persönliche Relevanz haben. </a:t>
            </a:r>
          </a:p>
          <a:p>
            <a:r>
              <a:rPr lang="de-DE" sz="1200" dirty="0"/>
              <a:t>Aufgaben brauchen messbare </a:t>
            </a:r>
            <a:r>
              <a:rPr lang="de-DE" sz="1200" dirty="0" err="1"/>
              <a:t>qualitaetskriterien</a:t>
            </a:r>
            <a:endParaRPr lang="de-DE" sz="1200" dirty="0"/>
          </a:p>
          <a:p>
            <a:r>
              <a:rPr lang="de-DE" sz="1200" dirty="0"/>
              <a:t>Selbstbestimmtes lernen muss </a:t>
            </a:r>
            <a:r>
              <a:rPr lang="de-DE" sz="1200" dirty="0" err="1"/>
              <a:t>instruktionell</a:t>
            </a:r>
            <a:r>
              <a:rPr lang="de-DE" sz="1200" dirty="0"/>
              <a:t> geprägtes lernen ersetzen</a:t>
            </a:r>
          </a:p>
          <a:p>
            <a:r>
              <a:rPr lang="de-DE" sz="1200" dirty="0"/>
              <a:t>Legitimierung der Inhalte ist Gegenstand der </a:t>
            </a:r>
            <a:r>
              <a:rPr lang="de-DE" sz="1200" dirty="0" err="1"/>
              <a:t>Fachdidaktiken</a:t>
            </a:r>
            <a:endParaRPr lang="de-DE" sz="1200" dirty="0"/>
          </a:p>
          <a:p>
            <a:r>
              <a:rPr lang="de-DE" sz="1200" dirty="0"/>
              <a:t>Tiefenstrukturen sind wichtiger als Sichtstrukturen</a:t>
            </a:r>
          </a:p>
          <a:p>
            <a:endParaRPr lang="de-DE" sz="1200" dirty="0"/>
          </a:p>
          <a:p>
            <a:endParaRPr lang="de-DE" sz="1200" dirty="0"/>
          </a:p>
          <a:p>
            <a:endParaRPr lang="de-DE" sz="1200" dirty="0"/>
          </a:p>
        </p:txBody>
      </p:sp>
      <p:sp>
        <p:nvSpPr>
          <p:cNvPr id="4" name="Inhaltsplatzhalter 3"/>
          <p:cNvSpPr>
            <a:spLocks noGrp="1"/>
          </p:cNvSpPr>
          <p:nvPr>
            <p:ph sz="half" idx="11"/>
          </p:nvPr>
        </p:nvSpPr>
        <p:spPr>
          <a:xfrm>
            <a:off x="4211960" y="1491631"/>
            <a:ext cx="4680520" cy="3232454"/>
          </a:xfrm>
        </p:spPr>
        <p:txBody>
          <a:bodyPr/>
          <a:lstStyle/>
          <a:p>
            <a:pPr marL="0" indent="0">
              <a:buNone/>
            </a:pPr>
            <a:r>
              <a:rPr lang="de-DE" sz="1100" dirty="0"/>
              <a:t>2</a:t>
            </a:r>
          </a:p>
          <a:p>
            <a:r>
              <a:rPr lang="de-DE" sz="1100" dirty="0"/>
              <a:t>Lernprozesse kann man nicht beobachten </a:t>
            </a:r>
          </a:p>
          <a:p>
            <a:r>
              <a:rPr lang="de-DE" sz="1100" dirty="0"/>
              <a:t>Lernwirksamkeit und Lernerfolg sind nicht messbar</a:t>
            </a:r>
          </a:p>
          <a:p>
            <a:r>
              <a:rPr lang="de-DE" sz="1100" dirty="0"/>
              <a:t>Die Fragestellungen sind klar formuliert</a:t>
            </a:r>
          </a:p>
          <a:p>
            <a:pPr marL="0" indent="0">
              <a:buNone/>
            </a:pPr>
            <a:r>
              <a:rPr lang="de-DE" sz="1100" dirty="0"/>
              <a:t>3</a:t>
            </a:r>
          </a:p>
          <a:p>
            <a:r>
              <a:rPr lang="de-DE" sz="1100" dirty="0"/>
              <a:t>1 Videostunde pro Lehrer reicht</a:t>
            </a:r>
          </a:p>
          <a:p>
            <a:r>
              <a:rPr lang="de-DE" sz="1100" dirty="0"/>
              <a:t>Die Kodierung und Analyse ist zuverlässig</a:t>
            </a:r>
          </a:p>
          <a:p>
            <a:r>
              <a:rPr lang="de-DE" sz="1100" dirty="0"/>
              <a:t>Alle Kategorien sind informativ / aussagekräftig</a:t>
            </a:r>
          </a:p>
          <a:p>
            <a:pPr marL="0" indent="0">
              <a:buNone/>
            </a:pPr>
            <a:r>
              <a:rPr lang="de-DE" sz="1100" dirty="0"/>
              <a:t>3</a:t>
            </a:r>
          </a:p>
          <a:p>
            <a:r>
              <a:rPr lang="de-DE" sz="1100" dirty="0"/>
              <a:t>Die 3 theoretische Modelle (3.3) sind nachvollziehbar</a:t>
            </a:r>
          </a:p>
          <a:p>
            <a:pPr marL="0" indent="0">
              <a:buNone/>
            </a:pPr>
            <a:r>
              <a:rPr lang="de-DE" sz="1100" dirty="0"/>
              <a:t>4</a:t>
            </a:r>
          </a:p>
          <a:p>
            <a:r>
              <a:rPr lang="de-DE" sz="1100" dirty="0" err="1"/>
              <a:t>Aufgabenqualitaet</a:t>
            </a:r>
            <a:r>
              <a:rPr lang="de-DE" sz="1100" dirty="0"/>
              <a:t> muss subjektiv gemessen werden </a:t>
            </a:r>
          </a:p>
          <a:p>
            <a:r>
              <a:rPr lang="de-DE" sz="1100" dirty="0"/>
              <a:t>Stichprobe ist selbstselektiert und sehr klein </a:t>
            </a:r>
          </a:p>
          <a:p>
            <a:r>
              <a:rPr lang="de-DE" sz="1100" dirty="0"/>
              <a:t>Ergebnis: Es gibt zu wenig Reflexion und Raum für die </a:t>
            </a:r>
            <a:r>
              <a:rPr lang="de-DE" sz="1100" dirty="0" err="1"/>
              <a:t>Schulervorstellungen</a:t>
            </a:r>
            <a:endParaRPr lang="de-DE" sz="1100" dirty="0"/>
          </a:p>
          <a:p>
            <a:r>
              <a:rPr lang="de-DE" sz="1100" dirty="0"/>
              <a:t>Die Merkmale der </a:t>
            </a:r>
            <a:r>
              <a:rPr lang="de-DE" sz="1100" dirty="0" err="1"/>
              <a:t>Algemeine</a:t>
            </a:r>
            <a:r>
              <a:rPr lang="de-DE" sz="1100" dirty="0"/>
              <a:t> Didaktik stehen zu wenig in Vordergrund</a:t>
            </a:r>
          </a:p>
          <a:p>
            <a:endParaRPr lang="de-DE" sz="1100" dirty="0"/>
          </a:p>
          <a:p>
            <a:endParaRPr lang="de-DE" sz="1100" dirty="0"/>
          </a:p>
          <a:p>
            <a:endParaRPr lang="de-DE" sz="1100" dirty="0"/>
          </a:p>
          <a:p>
            <a:pPr marL="0" indent="0">
              <a:buNone/>
            </a:pPr>
            <a:endParaRPr lang="de-DE" sz="1100" dirty="0"/>
          </a:p>
        </p:txBody>
      </p:sp>
    </p:spTree>
    <p:extLst>
      <p:ext uri="{BB962C8B-B14F-4D97-AF65-F5344CB8AC3E}">
        <p14:creationId xmlns:p14="http://schemas.microsoft.com/office/powerpoint/2010/main" val="2224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6737-7A6F-0E9B-83E8-08F5543F5784}"/>
              </a:ext>
            </a:extLst>
          </p:cNvPr>
          <p:cNvSpPr>
            <a:spLocks noGrp="1"/>
          </p:cNvSpPr>
          <p:nvPr>
            <p:ph type="title"/>
          </p:nvPr>
        </p:nvSpPr>
        <p:spPr/>
        <p:txBody>
          <a:bodyPr/>
          <a:lstStyle/>
          <a:p>
            <a:r>
              <a:rPr lang="de-DE" dirty="0"/>
              <a:t>Interpretationshinweise</a:t>
            </a:r>
          </a:p>
        </p:txBody>
      </p:sp>
      <p:sp>
        <p:nvSpPr>
          <p:cNvPr id="5" name="Text Placeholder 4">
            <a:extLst>
              <a:ext uri="{FF2B5EF4-FFF2-40B4-BE49-F238E27FC236}">
                <a16:creationId xmlns:a16="http://schemas.microsoft.com/office/drawing/2014/main" id="{A4344BBC-9103-4AA0-7504-74D14FE5632B}"/>
              </a:ext>
            </a:extLst>
          </p:cNvPr>
          <p:cNvSpPr>
            <a:spLocks noGrp="1"/>
          </p:cNvSpPr>
          <p:nvPr>
            <p:ph type="body" sz="quarter" idx="10"/>
          </p:nvPr>
        </p:nvSpPr>
        <p:spPr/>
        <p:txBody>
          <a:bodyPr/>
          <a:lstStyle/>
          <a:p>
            <a:r>
              <a:rPr lang="de-DE" sz="1400" dirty="0"/>
              <a:t>Wie lassen sich diese Ergebnisse in die bisherige Forschung einordnen? Gibt es Widersprüche zu bisherigen Ergebnissen und wie können diese ggf. erklärt werden? Wo liefert die Studie wirklich neue Erkenntnisse?</a:t>
            </a:r>
          </a:p>
          <a:p>
            <a:r>
              <a:rPr lang="de-DE" sz="1400" dirty="0"/>
              <a:t>Welche Implikationen hat die Studie für Theorie und/oder pädagogische Praxis?</a:t>
            </a:r>
          </a:p>
          <a:p>
            <a:r>
              <a:rPr lang="de-DE" sz="1400" dirty="0"/>
              <a:t>Welche Fragen bleiben offen und wie könnten diese zukünftig beantwortet werden?</a:t>
            </a:r>
          </a:p>
          <a:p>
            <a:r>
              <a:rPr lang="de-DE" sz="1400" dirty="0"/>
              <a:t>Was sind die Stärken und Schwächen der Studie? Werden diese im Text ausgewogen diskutiert?</a:t>
            </a:r>
          </a:p>
          <a:p>
            <a:r>
              <a:rPr lang="de-DE" sz="1400" dirty="0"/>
              <a:t>Ist die Operationalisierung der untersuchten Konstrukte überzeugend? Erfüllen die eingesetzten Instrumente psychometrische Gütekriterien?</a:t>
            </a:r>
          </a:p>
          <a:p>
            <a:r>
              <a:rPr lang="de-DE" sz="1400" dirty="0"/>
              <a:t>Welche Schlussfolgerungen lassen sich aus der Studie ziehen? Sind die Schlussfolgerungen, die die Autor*innen ziehen, gerechtfertigt?</a:t>
            </a:r>
          </a:p>
          <a:p>
            <a:endParaRPr lang="de-DE" sz="1400" dirty="0"/>
          </a:p>
        </p:txBody>
      </p:sp>
    </p:spTree>
    <p:extLst>
      <p:ext uri="{BB962C8B-B14F-4D97-AF65-F5344CB8AC3E}">
        <p14:creationId xmlns:p14="http://schemas.microsoft.com/office/powerpoint/2010/main" val="11429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11FB64-4EDD-95E8-7483-EF967D18AA9F}"/>
              </a:ext>
            </a:extLst>
          </p:cNvPr>
          <p:cNvSpPr>
            <a:spLocks noGrp="1"/>
          </p:cNvSpPr>
          <p:nvPr>
            <p:ph type="body" sz="quarter" idx="10"/>
          </p:nvPr>
        </p:nvSpPr>
        <p:spPr>
          <a:xfrm>
            <a:off x="0" y="843831"/>
            <a:ext cx="9108503" cy="3816151"/>
          </a:xfrm>
        </p:spPr>
        <p:txBody>
          <a:bodyPr/>
          <a:lstStyle/>
          <a:p>
            <a:r>
              <a:rPr lang="de-DE" sz="900" dirty="0"/>
              <a:t>Gehrer, K., &amp; Nusser, L. (2020). Binnendifferenzierender Deutschunterricht und dessen Einfluss auf die Lesekompetenzentwicklung in der Sekundarstufe I. </a:t>
            </a:r>
            <a:r>
              <a:rPr lang="de-DE" sz="900" i="1" dirty="0"/>
              <a:t>Journal </a:t>
            </a:r>
            <a:r>
              <a:rPr lang="de-DE" sz="900" i="1" dirty="0" err="1"/>
              <a:t>for</a:t>
            </a:r>
            <a:r>
              <a:rPr lang="de-DE" sz="900" i="1" dirty="0"/>
              <a:t> </a:t>
            </a:r>
            <a:r>
              <a:rPr lang="de-DE" sz="900" i="1" dirty="0" err="1"/>
              <a:t>educational</a:t>
            </a:r>
            <a:r>
              <a:rPr lang="de-DE" sz="900" i="1" dirty="0"/>
              <a:t> </a:t>
            </a:r>
            <a:r>
              <a:rPr lang="de-DE" sz="900" i="1" dirty="0" err="1"/>
              <a:t>research</a:t>
            </a:r>
            <a:r>
              <a:rPr lang="de-DE" sz="900" i="1" dirty="0"/>
              <a:t> online</a:t>
            </a:r>
            <a:r>
              <a:rPr lang="de-DE" sz="900" dirty="0"/>
              <a:t>, </a:t>
            </a:r>
            <a:r>
              <a:rPr lang="de-DE" sz="900" i="1" dirty="0"/>
              <a:t>12</a:t>
            </a:r>
            <a:r>
              <a:rPr lang="de-DE" sz="900" dirty="0"/>
              <a:t>(2), 166-189.</a:t>
            </a:r>
          </a:p>
          <a:p>
            <a:pPr lvl="1"/>
            <a:r>
              <a:rPr lang="de-DE" sz="900" dirty="0"/>
              <a:t>… andere Sozialformen wie Gruppenarbeit oder Einzel-Stillarbeit bleiben selten und niveaudifferenzierte Aufgaben werden kaum vergeben (</a:t>
            </a:r>
            <a:r>
              <a:rPr lang="de-DE" sz="900" dirty="0" err="1"/>
              <a:t>Blömeke</a:t>
            </a:r>
            <a:r>
              <a:rPr lang="de-DE" sz="900" dirty="0"/>
              <a:t> &amp; Müller, 2009; vgl. Prenzel et al., 2002).</a:t>
            </a:r>
          </a:p>
          <a:p>
            <a:pPr lvl="1"/>
            <a:r>
              <a:rPr lang="de-DE" sz="900" dirty="0"/>
              <a:t>Bezüglich der Verwendung von binnendifferenzierenden Maßnahmen wurde auch in Deutschstunden gefunden, dass binnendifferenzierende Aufgaben zwar selten, jedoch insbesondere von denjenigen Lehrpersonen eingesetzt werden, die Aufgaben mit hohem kognitiven Anregungsgrad vergeben (</a:t>
            </a:r>
            <a:r>
              <a:rPr lang="de-DE" sz="900" dirty="0" err="1"/>
              <a:t>Blömeke</a:t>
            </a:r>
            <a:r>
              <a:rPr lang="de-DE" sz="900" dirty="0"/>
              <a:t> &amp; Müller, 2009, für 11. und 12. Klassen)</a:t>
            </a:r>
          </a:p>
          <a:p>
            <a:r>
              <a:rPr lang="de-DE" sz="900" dirty="0"/>
              <a:t>Steinweg, A. S. (2011). Einschätzung der Qualität von Lehr-Lernsituationen im mathematischen Anfangsunterricht–ein Vorschlag. </a:t>
            </a:r>
            <a:r>
              <a:rPr lang="de-DE" sz="900" i="1" dirty="0"/>
              <a:t>Journal für Mathematik-Didaktik</a:t>
            </a:r>
            <a:r>
              <a:rPr lang="de-DE" sz="900" dirty="0"/>
              <a:t>, </a:t>
            </a:r>
            <a:r>
              <a:rPr lang="de-DE" sz="900" i="1" dirty="0"/>
              <a:t>32</a:t>
            </a:r>
            <a:r>
              <a:rPr lang="de-DE" sz="900" dirty="0"/>
              <a:t>(1), 1-26.</a:t>
            </a:r>
          </a:p>
          <a:p>
            <a:pPr lvl="1"/>
            <a:r>
              <a:rPr lang="de-DE" sz="900" dirty="0" err="1"/>
              <a:t>Blömeke</a:t>
            </a:r>
            <a:r>
              <a:rPr lang="de-DE" sz="900" dirty="0"/>
              <a:t> und Müller (</a:t>
            </a:r>
            <a:r>
              <a:rPr lang="de-DE" sz="900" dirty="0">
                <a:hlinkClick r:id="rId2" tooltip="&#10;Blömeke, S., &amp; Müller, C. (2008). Zum Zusammenhang von Allgemeiner Didaktik und Lehr-Lernforschung im Unterrichtsgeschehen. Zeitschrift für Erziehungswissenschaft, 9(Sonderheft 10), 239–258.&#10;"/>
              </a:rPr>
              <a:t>2008</a:t>
            </a:r>
            <a:r>
              <a:rPr lang="de-DE" sz="900" dirty="0"/>
              <a:t>) weisen darauf hin, dass der kognitive Anspruch und eine differenzierte Anlage der Aufgaben positiv zusammenhängen. „Die Korrelation lasst die Tendenz erkennen, dass dem Einsatz anspruchsvoller und differenzierter Aufgaben eine hohe didaktische Qualifikation zugrunde liegt, die um den Wert beider Merkmale weiß“ (ebd., S. 250).</a:t>
            </a:r>
          </a:p>
          <a:p>
            <a:pPr lvl="1"/>
            <a:r>
              <a:rPr lang="de-DE" sz="900" dirty="0"/>
              <a:t>In der aktuellen Unterrichtsforschung wird, da sich Lernprozesse der unmittelbaren Beobachtung entziehen, der Analyse der Aufgabenqualität neben der verbalen Interaktion große Bedeutung geschenkt (vgl. </a:t>
            </a:r>
            <a:r>
              <a:rPr lang="de-DE" sz="900" dirty="0" err="1"/>
              <a:t>Blömeke</a:t>
            </a:r>
            <a:r>
              <a:rPr lang="de-DE" sz="900" dirty="0"/>
              <a:t> und Müller </a:t>
            </a:r>
            <a:r>
              <a:rPr lang="de-DE" sz="900" dirty="0">
                <a:hlinkClick r:id="rId2" tooltip="&#10;Blömeke, S., &amp; Müller, C. (2008). Zum Zusammenhang von Allgemeiner Didaktik und Lehr-Lernforschung im Unterrichtsgeschehen. Zeitschrift für Erziehungswissenschaft, 9(Sonderheft 10), 239–258.&#10;"/>
              </a:rPr>
              <a:t>2008</a:t>
            </a:r>
            <a:r>
              <a:rPr lang="de-DE" sz="900" dirty="0"/>
              <a:t>; </a:t>
            </a:r>
            <a:r>
              <a:rPr lang="de-DE" sz="900" dirty="0" err="1"/>
              <a:t>Blömeke</a:t>
            </a:r>
            <a:r>
              <a:rPr lang="de-DE" sz="900" dirty="0"/>
              <a:t> et al. </a:t>
            </a:r>
            <a:r>
              <a:rPr lang="de-DE" sz="900" dirty="0">
                <a:hlinkClick r:id="rId3" tooltip="&#10;Blömeke, S., Risse, J., Müller, C., Eicheler, D., &amp; Schulz, W. (2006). Analyse der Qualität von Aufgaben aus didaktischer und fachlicher Sicht. Unterrichtswissenschaft, 34(4), 330–357.&#10;"/>
              </a:rPr>
              <a:t>2006</a:t>
            </a:r>
            <a:r>
              <a:rPr lang="de-DE" sz="900" dirty="0"/>
              <a:t>).</a:t>
            </a:r>
          </a:p>
          <a:p>
            <a:r>
              <a:rPr lang="de-DE" sz="900" dirty="0" err="1"/>
              <a:t>Rothland</a:t>
            </a:r>
            <a:r>
              <a:rPr lang="de-DE" sz="900" dirty="0"/>
              <a:t>, M. (2013). Wiederbelebung einer Totgesagten. </a:t>
            </a:r>
            <a:r>
              <a:rPr lang="de-DE" sz="900" i="1" dirty="0"/>
              <a:t>Zeitschrift für Erziehungswissenschaft</a:t>
            </a:r>
            <a:r>
              <a:rPr lang="de-DE" sz="900" dirty="0"/>
              <a:t>, </a:t>
            </a:r>
            <a:r>
              <a:rPr lang="de-DE" sz="900" i="1" dirty="0"/>
              <a:t>16</a:t>
            </a:r>
            <a:r>
              <a:rPr lang="de-DE" sz="900" dirty="0"/>
              <a:t>(3), 629-645.</a:t>
            </a:r>
          </a:p>
          <a:p>
            <a:pPr lvl="1"/>
            <a:r>
              <a:rPr lang="de-DE" sz="900" dirty="0"/>
              <a:t>Eine letzte Gefährdung durch Angleichung, die die Ambivalenz der Therapieoption „Empirie“ und der Orientierung an der empirischen Unterrichtsforschung verdeutlicht, scheint die schlichte Übernahme des zentralen Qualitätskriteriums empirischer Unterrichtsforschung zu sein, wenn die Überprüfung der </a:t>
            </a:r>
            <a:r>
              <a:rPr lang="de-DE" sz="900" i="1" dirty="0"/>
              <a:t>Lernwirksamkeit</a:t>
            </a:r>
            <a:r>
              <a:rPr lang="de-DE" sz="900" dirty="0"/>
              <a:t> didaktischer Ansätze als empirische Herausforderung der Allgemeinen Didaktik ausgewiesen wird (Bohl und Kleinknecht </a:t>
            </a:r>
            <a:r>
              <a:rPr lang="de-DE" sz="900" dirty="0">
                <a:hlinkClick r:id="rId4" tooltip="Bohl, T., &amp; Kleinknecht, M. (2009). Weiterentwicklung der Allgemeinen Didaktik – Theoretische und empirische Impulse aus einer Aufgabenkulturanalyse. In K.-H. Arnold, S. Blömeke, R. Messner &amp; J. Schlömerkemper (Hrsg.), Allgemeine Didaktik und Lehr-Lernforschung. Kon­troversen und Entwicklungsperspektiven einer Wissenschaft vom Unterricht (S. 145–157). Bad Heilbrunn: Klinkhardt."/>
              </a:rPr>
              <a:t>2009</a:t>
            </a:r>
            <a:r>
              <a:rPr lang="de-DE" sz="900" dirty="0"/>
              <a:t>, S. 146; </a:t>
            </a:r>
            <a:r>
              <a:rPr lang="de-DE" sz="900" dirty="0" err="1"/>
              <a:t>Blömeke</a:t>
            </a:r>
            <a:r>
              <a:rPr lang="de-DE" sz="900" dirty="0"/>
              <a:t> und Müller </a:t>
            </a:r>
            <a:r>
              <a:rPr lang="de-DE" sz="900" dirty="0">
                <a:hlinkClick r:id="rId5" tooltip="Blömeke, D., &amp; Müller, C. (2008). Zum Zusammenhang von Allgemeiner Didaktik und Lehr-Lernforschung im Unterrichtsgeschehen. In M. A. Meyer, M. Prenzel &amp; S. Hellekamps (Hrsg.), Perspektiven der Didaktik (9. Sonderheft der Zeitschrift für Erziehungswissenschaft, S. 239–258). Wiesbaden: VS Verlag für Sozialwissenschaften."/>
              </a:rPr>
              <a:t>2008</a:t>
            </a:r>
            <a:r>
              <a:rPr lang="de-DE" sz="900" dirty="0"/>
              <a:t>, S. 240).</a:t>
            </a:r>
          </a:p>
          <a:p>
            <a:r>
              <a:rPr lang="de-DE" sz="900" dirty="0"/>
              <a:t>Wieser, C. (2015). Konzeptualisierungen von Handeln in Paradigmen der Unterrichtsforschung. In </a:t>
            </a:r>
            <a:r>
              <a:rPr lang="de-DE" sz="900" i="1" dirty="0"/>
              <a:t>Sozialwissenschaft vermitteln und aneignen</a:t>
            </a:r>
            <a:r>
              <a:rPr lang="de-DE" sz="900" dirty="0"/>
              <a:t> (pp. 33-60). Springer VS, Wiesbaden.</a:t>
            </a:r>
          </a:p>
          <a:p>
            <a:pPr lvl="1"/>
            <a:r>
              <a:rPr lang="de-DE" sz="900" dirty="0"/>
              <a:t>Insofern sind Leistungstests, Untersuchungen zu Lernzeit und Lernerfolg oder der Fokus auf kognitive Prozesse des Lernens typisch für die Lehr-Lern-Forschung (vgl. </a:t>
            </a:r>
            <a:r>
              <a:rPr lang="de-DE" sz="900" dirty="0" err="1"/>
              <a:t>Blömeke</a:t>
            </a:r>
            <a:r>
              <a:rPr lang="de-DE" sz="900" dirty="0"/>
              <a:t> &amp; Müller 2008, 240).</a:t>
            </a:r>
          </a:p>
          <a:p>
            <a:pPr lvl="1"/>
            <a:r>
              <a:rPr lang="de-DE" sz="900" dirty="0"/>
              <a:t>Die Notwendigkeit der Untersuchung von Unterricht als Handlungssphäre wurde mittlerweile sowohl im deutschsprachigen Raum (z.B. </a:t>
            </a:r>
            <a:r>
              <a:rPr lang="de-DE" sz="900" dirty="0" err="1"/>
              <a:t>Blömeke</a:t>
            </a:r>
            <a:r>
              <a:rPr lang="de-DE" sz="900" dirty="0"/>
              <a:t> &amp; Müller 2008; </a:t>
            </a:r>
            <a:r>
              <a:rPr lang="de-DE" sz="900" dirty="0" err="1"/>
              <a:t>Reusser</a:t>
            </a:r>
            <a:r>
              <a:rPr lang="de-DE" sz="900" dirty="0"/>
              <a:t> 2008; </a:t>
            </a:r>
            <a:r>
              <a:rPr lang="de-DE" sz="900" dirty="0" err="1"/>
              <a:t>Terhart</a:t>
            </a:r>
            <a:r>
              <a:rPr lang="de-DE" sz="900" dirty="0"/>
              <a:t> 2008) als auch international (z.B. Jörg, Davis &amp; </a:t>
            </a:r>
            <a:r>
              <a:rPr lang="de-DE" sz="900" dirty="0" err="1"/>
              <a:t>Nickmans</a:t>
            </a:r>
            <a:r>
              <a:rPr lang="de-DE" sz="900" dirty="0"/>
              <a:t> 2007; </a:t>
            </a:r>
            <a:r>
              <a:rPr lang="de-DE" sz="900" dirty="0" err="1"/>
              <a:t>Rothkopf</a:t>
            </a:r>
            <a:r>
              <a:rPr lang="de-DE" sz="900" dirty="0"/>
              <a:t> 2008) erkannt. </a:t>
            </a:r>
          </a:p>
          <a:p>
            <a:pPr lvl="1"/>
            <a:r>
              <a:rPr lang="de-DE" sz="900" dirty="0"/>
              <a:t>Entsprechend resümieren </a:t>
            </a:r>
            <a:r>
              <a:rPr lang="de-DE" sz="900" dirty="0" err="1"/>
              <a:t>Blömeke</a:t>
            </a:r>
            <a:r>
              <a:rPr lang="de-DE" sz="900" dirty="0"/>
              <a:t> und Müller (2008, 253), „dass sich Merkmale der Allgemeinen Didaktik und der Lehr-Lernforschung möglicherweise gut zu übergreifenden Strukturen des Unterrichtsgeschehens zusammenfassen lassen“. Programmatisch halten sie fest, dass sowohl Lernpsychologie als auch Didaktik sich auf gemeinsame Phänomene der Praxis des Unterrichts beziehen.</a:t>
            </a:r>
          </a:p>
          <a:p>
            <a:endParaRPr lang="de-DE" sz="900" dirty="0"/>
          </a:p>
        </p:txBody>
      </p:sp>
    </p:spTree>
    <p:extLst>
      <p:ext uri="{BB962C8B-B14F-4D97-AF65-F5344CB8AC3E}">
        <p14:creationId xmlns:p14="http://schemas.microsoft.com/office/powerpoint/2010/main" val="419570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B011-0EF8-7A2E-CC4C-FC3630F02A6B}"/>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EFA9BA59-F405-6C2D-ADAB-85EE75D38F08}"/>
              </a:ext>
            </a:extLst>
          </p:cNvPr>
          <p:cNvSpPr>
            <a:spLocks noGrp="1"/>
          </p:cNvSpPr>
          <p:nvPr>
            <p:ph type="body" sz="quarter" idx="10"/>
          </p:nvPr>
        </p:nvSpPr>
        <p:spPr/>
        <p:txBody>
          <a:bodyPr/>
          <a:lstStyle/>
          <a:p>
            <a:r>
              <a:rPr lang="de-DE" sz="1200" dirty="0"/>
              <a:t>Wieser, C. (2015). </a:t>
            </a:r>
            <a:r>
              <a:rPr lang="de-DE" sz="1200" i="1" dirty="0"/>
              <a:t>Sozialwissenschaft vermitteln und aneignen: Chancen und Risiken für die Gestaltung von Unterricht</a:t>
            </a:r>
            <a:r>
              <a:rPr lang="de-DE" sz="1200" dirty="0"/>
              <a:t>. Springer-Verlag.</a:t>
            </a:r>
          </a:p>
          <a:p>
            <a:endParaRPr lang="de-DE" sz="1200" dirty="0"/>
          </a:p>
        </p:txBody>
      </p:sp>
      <p:pic>
        <p:nvPicPr>
          <p:cNvPr id="5" name="Picture 4">
            <a:extLst>
              <a:ext uri="{FF2B5EF4-FFF2-40B4-BE49-F238E27FC236}">
                <a16:creationId xmlns:a16="http://schemas.microsoft.com/office/drawing/2014/main" id="{4AED16F9-BC65-7A9C-944B-FB0996AB77DA}"/>
              </a:ext>
            </a:extLst>
          </p:cNvPr>
          <p:cNvPicPr>
            <a:picLocks noChangeAspect="1"/>
          </p:cNvPicPr>
          <p:nvPr/>
        </p:nvPicPr>
        <p:blipFill>
          <a:blip r:embed="rId2"/>
          <a:stretch>
            <a:fillRect/>
          </a:stretch>
        </p:blipFill>
        <p:spPr>
          <a:xfrm>
            <a:off x="1115616" y="2008760"/>
            <a:ext cx="4963218" cy="952633"/>
          </a:xfrm>
          <a:prstGeom prst="rect">
            <a:avLst/>
          </a:prstGeom>
        </p:spPr>
      </p:pic>
      <p:pic>
        <p:nvPicPr>
          <p:cNvPr id="7" name="Picture 6">
            <a:extLst>
              <a:ext uri="{FF2B5EF4-FFF2-40B4-BE49-F238E27FC236}">
                <a16:creationId xmlns:a16="http://schemas.microsoft.com/office/drawing/2014/main" id="{56C8FC52-0551-72D8-5EC9-CF10F332DD5F}"/>
              </a:ext>
            </a:extLst>
          </p:cNvPr>
          <p:cNvPicPr>
            <a:picLocks noChangeAspect="1"/>
          </p:cNvPicPr>
          <p:nvPr/>
        </p:nvPicPr>
        <p:blipFill>
          <a:blip r:embed="rId3"/>
          <a:stretch>
            <a:fillRect/>
          </a:stretch>
        </p:blipFill>
        <p:spPr>
          <a:xfrm>
            <a:off x="1614976" y="2922219"/>
            <a:ext cx="5115639" cy="962159"/>
          </a:xfrm>
          <a:prstGeom prst="rect">
            <a:avLst/>
          </a:prstGeom>
        </p:spPr>
      </p:pic>
      <p:pic>
        <p:nvPicPr>
          <p:cNvPr id="9" name="Picture 8">
            <a:extLst>
              <a:ext uri="{FF2B5EF4-FFF2-40B4-BE49-F238E27FC236}">
                <a16:creationId xmlns:a16="http://schemas.microsoft.com/office/drawing/2014/main" id="{9F4118AA-1BA6-035E-285C-527A0A786F0F}"/>
              </a:ext>
            </a:extLst>
          </p:cNvPr>
          <p:cNvPicPr>
            <a:picLocks noChangeAspect="1"/>
          </p:cNvPicPr>
          <p:nvPr/>
        </p:nvPicPr>
        <p:blipFill>
          <a:blip r:embed="rId4"/>
          <a:stretch>
            <a:fillRect/>
          </a:stretch>
        </p:blipFill>
        <p:spPr>
          <a:xfrm>
            <a:off x="2915816" y="3845204"/>
            <a:ext cx="5191850" cy="981212"/>
          </a:xfrm>
          <a:prstGeom prst="rect">
            <a:avLst/>
          </a:prstGeom>
        </p:spPr>
      </p:pic>
    </p:spTree>
    <p:extLst>
      <p:ext uri="{BB962C8B-B14F-4D97-AF65-F5344CB8AC3E}">
        <p14:creationId xmlns:p14="http://schemas.microsoft.com/office/powerpoint/2010/main" val="43733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de-DE" sz="2400" dirty="0" err="1"/>
              <a:t>Unterrichtsqualitaet</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lvl="1" indent="-342900">
              <a:buClr>
                <a:srgbClr val="84B818"/>
              </a:buClr>
              <a:buFont typeface="Arial" panose="020B0604020202020204" pitchFamily="34" charset="0"/>
              <a:buChar char="•"/>
              <a:defRPr/>
            </a:pPr>
            <a:endParaRPr lang="de-DE" sz="1200" dirty="0"/>
          </a:p>
          <a:p>
            <a:endParaRPr lang="de-DE" sz="1200" dirty="0"/>
          </a:p>
        </p:txBody>
      </p:sp>
    </p:spTree>
    <p:extLst>
      <p:ext uri="{BB962C8B-B14F-4D97-AF65-F5344CB8AC3E}">
        <p14:creationId xmlns:p14="http://schemas.microsoft.com/office/powerpoint/2010/main" val="1360279106"/>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895</Words>
  <Application>Microsoft Office PowerPoint</Application>
  <PresentationFormat>On-screen Show (16:9)</PresentationFormat>
  <Paragraphs>81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Akkurat</vt:lpstr>
      <vt:lpstr>Arial</vt:lpstr>
      <vt:lpstr>Calibri</vt:lpstr>
      <vt:lpstr>Masterfolie</vt:lpstr>
      <vt:lpstr>PowerPoint Presentation</vt:lpstr>
      <vt:lpstr>PowerPoint Presentation</vt:lpstr>
      <vt:lpstr>Stellungen</vt:lpstr>
      <vt:lpstr>Interpretationshinweise</vt:lpstr>
      <vt:lpstr>PowerPoint Presentation</vt:lpstr>
      <vt:lpstr>PowerPoint Presentation</vt:lpstr>
      <vt:lpstr>Naechste Woche: Unterrichtsqualitaet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263</cp:revision>
  <dcterms:created xsi:type="dcterms:W3CDTF">2017-06-13T08:51:48Z</dcterms:created>
  <dcterms:modified xsi:type="dcterms:W3CDTF">2022-06-28T08:11:37Z</dcterms:modified>
</cp:coreProperties>
</file>