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11" r:id="rId3"/>
    <p:sldId id="309" r:id="rId4"/>
    <p:sldId id="312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11"/>
            <p14:sldId id="309"/>
            <p14:sldId id="31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056" autoAdjust="0"/>
  </p:normalViewPr>
  <p:slideViewPr>
    <p:cSldViewPr showGuides="1">
      <p:cViewPr varScale="1">
        <p:scale>
          <a:sx n="96" d="100"/>
          <a:sy n="96" d="100"/>
        </p:scale>
        <p:origin x="72" y="9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12: </a:t>
            </a:r>
          </a:p>
          <a:p>
            <a:pPr marL="0" indent="0" algn="ctr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Uberleben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Lernen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21.6.22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E65-F8CB-4462-9479-F18A02E4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Podcast 22.04.2020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13E-5DFA-460B-BD0F-1940617CD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latin typeface="+mj-lt"/>
              </a:rPr>
              <a:t>Lage</a:t>
            </a:r>
          </a:p>
          <a:p>
            <a:pPr lvl="1"/>
            <a:r>
              <a:rPr lang="en-US" sz="1400" dirty="0" err="1">
                <a:latin typeface="+mj-lt"/>
              </a:rPr>
              <a:t>Geschlossenen</a:t>
            </a:r>
            <a:r>
              <a:rPr lang="en-US" sz="1400" dirty="0">
                <a:latin typeface="+mj-lt"/>
              </a:rPr>
              <a:t> </a:t>
            </a:r>
            <a:r>
              <a:rPr lang="de-DE" sz="1400" dirty="0">
                <a:latin typeface="+mj-lt"/>
              </a:rPr>
              <a:t>Tafeln (~2M Menschen)</a:t>
            </a:r>
          </a:p>
          <a:p>
            <a:pPr lvl="1"/>
            <a:r>
              <a:rPr lang="de-DE" sz="1400" dirty="0">
                <a:latin typeface="+mj-lt"/>
              </a:rPr>
              <a:t>Armutsquote 16,1% (13.4M)</a:t>
            </a:r>
          </a:p>
          <a:p>
            <a:r>
              <a:rPr lang="en-US" sz="1400" dirty="0" err="1">
                <a:latin typeface="+mj-lt"/>
              </a:rPr>
              <a:t>Armutspolitisch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wirksame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Soforthilfen</a:t>
            </a:r>
            <a:r>
              <a:rPr lang="en-US" sz="1400" dirty="0">
                <a:latin typeface="+mj-lt"/>
              </a:rPr>
              <a:t>?</a:t>
            </a:r>
          </a:p>
          <a:p>
            <a:pPr lvl="1"/>
            <a:r>
              <a:rPr lang="en-US" sz="1400" dirty="0" err="1">
                <a:latin typeface="+mj-lt"/>
              </a:rPr>
              <a:t>Ernaehrungszuschlag</a:t>
            </a:r>
            <a:r>
              <a:rPr lang="en-US" sz="1400" dirty="0">
                <a:latin typeface="+mj-lt"/>
              </a:rPr>
              <a:t> / </a:t>
            </a:r>
            <a:r>
              <a:rPr lang="en-US" sz="1400" dirty="0" err="1">
                <a:latin typeface="+mj-lt"/>
              </a:rPr>
              <a:t>Mehrbedarfszuschlag</a:t>
            </a:r>
            <a:r>
              <a:rPr lang="en-US" sz="1400" dirty="0">
                <a:latin typeface="+mj-lt"/>
              </a:rPr>
              <a:t>: 150 fuer Hartz IV </a:t>
            </a:r>
            <a:r>
              <a:rPr lang="en-US" sz="1400" dirty="0" err="1">
                <a:latin typeface="+mj-lt"/>
              </a:rPr>
              <a:t>Haushalten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Mitte 2020: </a:t>
            </a:r>
            <a:r>
              <a:rPr lang="en-US" sz="1400" dirty="0" err="1">
                <a:latin typeface="+mj-lt"/>
              </a:rPr>
              <a:t>Kinderbonus</a:t>
            </a:r>
            <a:r>
              <a:rPr lang="en-US" sz="1400" dirty="0">
                <a:latin typeface="+mj-lt"/>
              </a:rPr>
              <a:t> von 300</a:t>
            </a:r>
          </a:p>
          <a:p>
            <a:pPr lvl="1"/>
            <a:r>
              <a:rPr lang="en-US" sz="1400" dirty="0">
                <a:latin typeface="+mj-lt"/>
              </a:rPr>
              <a:t>Corona-</a:t>
            </a:r>
            <a:r>
              <a:rPr lang="en-US" sz="1400" dirty="0" err="1">
                <a:latin typeface="+mj-lt"/>
              </a:rPr>
              <a:t>bedingtem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Wohnungsverlust</a:t>
            </a:r>
            <a:r>
              <a:rPr lang="en-US" sz="1400" dirty="0">
                <a:latin typeface="+mj-lt"/>
              </a:rPr>
              <a:t> und </a:t>
            </a:r>
            <a:r>
              <a:rPr lang="en-US" sz="1400" dirty="0" err="1">
                <a:latin typeface="+mj-lt"/>
              </a:rPr>
              <a:t>Existenznot</a:t>
            </a:r>
            <a:r>
              <a:rPr lang="en-US" sz="1400" dirty="0">
                <a:latin typeface="+mj-lt"/>
              </a:rPr>
              <a:t>? </a:t>
            </a:r>
            <a:r>
              <a:rPr lang="de-DE" sz="1400" dirty="0">
                <a:latin typeface="+mj-lt"/>
              </a:rPr>
              <a:t>Regelsätze </a:t>
            </a:r>
            <a:r>
              <a:rPr lang="de-DE" sz="1400" dirty="0" err="1">
                <a:latin typeface="+mj-lt"/>
              </a:rPr>
              <a:t>erhoehen</a:t>
            </a:r>
            <a:r>
              <a:rPr lang="de-DE" sz="1400" dirty="0">
                <a:latin typeface="+mj-lt"/>
              </a:rPr>
              <a:t>?</a:t>
            </a:r>
          </a:p>
          <a:p>
            <a:r>
              <a:rPr lang="de-DE" sz="1400" dirty="0">
                <a:latin typeface="+mj-lt"/>
              </a:rPr>
              <a:t>Quelle: Der Paritätische Armutsbericht 2021: "Armut in der Pandemie." </a:t>
            </a:r>
          </a:p>
        </p:txBody>
      </p:sp>
    </p:spTree>
    <p:extLst>
      <p:ext uri="{BB962C8B-B14F-4D97-AF65-F5344CB8AC3E}">
        <p14:creationId xmlns:p14="http://schemas.microsoft.com/office/powerpoint/2010/main" val="326932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2721-5318-427D-9A7C-999FA9D2EA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07504" y="771550"/>
            <a:ext cx="4752528" cy="3232454"/>
          </a:xfrm>
        </p:spPr>
        <p:txBody>
          <a:bodyPr/>
          <a:lstStyle/>
          <a:p>
            <a:r>
              <a:rPr lang="de-DE" sz="1200" dirty="0"/>
              <a:t>Abschnitt I – Einleitung</a:t>
            </a:r>
          </a:p>
          <a:p>
            <a:pPr lvl="1"/>
            <a:r>
              <a:rPr lang="de-DE" sz="1200" dirty="0"/>
              <a:t>Weshalb ist überleben einem Thema des Lernens? </a:t>
            </a:r>
          </a:p>
          <a:p>
            <a:r>
              <a:rPr lang="de-DE" sz="1200" dirty="0"/>
              <a:t>Abschnitt II – „Stellenwert“ in reichen Gesellschaften</a:t>
            </a:r>
          </a:p>
          <a:p>
            <a:pPr lvl="1"/>
            <a:r>
              <a:rPr lang="de-DE" sz="1200" dirty="0"/>
              <a:t>Relatives Phänomen</a:t>
            </a:r>
          </a:p>
          <a:p>
            <a:pPr lvl="1"/>
            <a:r>
              <a:rPr lang="de-DE" sz="1200" dirty="0"/>
              <a:t>3.4% Existenzminimum und 13.5% ‚Armutsrisiko‘: Armutskarrieren</a:t>
            </a:r>
          </a:p>
          <a:p>
            <a:pPr lvl="1"/>
            <a:r>
              <a:rPr lang="de-DE" sz="1200" dirty="0"/>
              <a:t>Gesundheit, Bildung, Wohnen, etc. </a:t>
            </a:r>
          </a:p>
          <a:p>
            <a:pPr lvl="1"/>
            <a:r>
              <a:rPr lang="de-DE" sz="1200" dirty="0"/>
              <a:t>Bildungssystem reproduziert sozialen Ungleichheit (cf. Adorno): Demoralisierung</a:t>
            </a:r>
          </a:p>
          <a:p>
            <a:pPr lvl="1"/>
            <a:r>
              <a:rPr lang="de-DE" sz="1200" dirty="0"/>
              <a:t>Subjektive Wahrnehmung: Einkommensverteilung</a:t>
            </a:r>
          </a:p>
          <a:p>
            <a:pPr lvl="1"/>
            <a:r>
              <a:rPr lang="de-DE" sz="1200" dirty="0"/>
              <a:t>Marginalisierung </a:t>
            </a:r>
            <a:r>
              <a:rPr lang="de-DE" sz="1200" dirty="0">
                <a:sym typeface="Wingdings" panose="05000000000000000000" pitchFamily="2" charset="2"/>
              </a:rPr>
              <a:t> Überleben als Gesellschaftsmitglied</a:t>
            </a:r>
            <a:endParaRPr lang="de-DE" sz="1200" dirty="0"/>
          </a:p>
          <a:p>
            <a:r>
              <a:rPr lang="de-DE" sz="1200" dirty="0"/>
              <a:t>Abschnitt III – Lernen als Bewältigung </a:t>
            </a:r>
          </a:p>
          <a:p>
            <a:pPr lvl="1"/>
            <a:r>
              <a:rPr lang="de-DE" sz="1200" dirty="0"/>
              <a:t>Ausgrenzung </a:t>
            </a:r>
            <a:r>
              <a:rPr lang="de-DE" sz="1200" dirty="0">
                <a:sym typeface="Wingdings" panose="05000000000000000000" pitchFamily="2" charset="2"/>
              </a:rPr>
              <a:t> Zugehörigkeit, Anerkennung, Partizipation, Selbstwertschätzung </a:t>
            </a:r>
            <a:endParaRPr lang="de-DE" sz="1200" dirty="0"/>
          </a:p>
          <a:p>
            <a:pPr lvl="1"/>
            <a:r>
              <a:rPr lang="de-DE" sz="1200" dirty="0"/>
              <a:t>Belastungen bei Kinder (Geburtstage) </a:t>
            </a:r>
          </a:p>
          <a:p>
            <a:pPr lvl="1"/>
            <a:r>
              <a:rPr lang="de-DE" sz="1200" dirty="0"/>
              <a:t>Bewältigungstypen: Übergang von Vermeidung (=Verleugnung) zu externalisierend (destruktiv) </a:t>
            </a:r>
            <a:br>
              <a:rPr lang="de-DE" sz="1200" dirty="0"/>
            </a:br>
            <a:r>
              <a:rPr lang="de-DE" sz="1200" dirty="0"/>
              <a:t>vs. soziale Unterstützung (aktiv + konstruktiv)</a:t>
            </a:r>
          </a:p>
          <a:p>
            <a:pPr lvl="1"/>
            <a:endParaRPr lang="de-DE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61F9-B11E-40D6-9617-87A30F7BBE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44008" y="771550"/>
            <a:ext cx="4536504" cy="3232454"/>
          </a:xfrm>
        </p:spPr>
        <p:txBody>
          <a:bodyPr/>
          <a:lstStyle/>
          <a:p>
            <a:pPr lvl="1"/>
            <a:r>
              <a:rPr lang="de-DE" sz="1200" dirty="0"/>
              <a:t>Bewältigung: Selbstbehauptung</a:t>
            </a:r>
          </a:p>
          <a:p>
            <a:pPr lvl="1"/>
            <a:r>
              <a:rPr lang="de-DE" sz="1200" dirty="0"/>
              <a:t>Bewältigungshandeln ist an Stressforschung angelehnt</a:t>
            </a:r>
          </a:p>
          <a:p>
            <a:pPr lvl="1"/>
            <a:r>
              <a:rPr lang="de-DE" sz="1200" dirty="0"/>
              <a:t>4 Dimensionen: Wiedergewinnung Selbstwert,  Orientierung, Suche nach Unterstützung in Gruppen, Normalisierungshandeln</a:t>
            </a:r>
          </a:p>
          <a:p>
            <a:pPr lvl="1"/>
            <a:r>
              <a:rPr lang="de-DE" sz="1200" dirty="0"/>
              <a:t>Unattraktiven Gebieten: Stigmatisierung</a:t>
            </a:r>
          </a:p>
          <a:p>
            <a:pPr lvl="1"/>
            <a:r>
              <a:rPr lang="de-DE" sz="1200" dirty="0"/>
              <a:t>Strategie 1: Rückbezug / Identitätsbildung mit </a:t>
            </a:r>
            <a:r>
              <a:rPr lang="de-DE" sz="1200" dirty="0" err="1"/>
              <a:t>Sozializationsmilieu</a:t>
            </a:r>
            <a:endParaRPr lang="de-DE" sz="1200" dirty="0"/>
          </a:p>
          <a:p>
            <a:pPr lvl="1"/>
            <a:r>
              <a:rPr lang="de-DE" sz="1200" dirty="0"/>
              <a:t>Strategie 2: Straßenkarrieren</a:t>
            </a:r>
          </a:p>
          <a:p>
            <a:pPr lvl="1"/>
            <a:r>
              <a:rPr lang="de-DE" sz="1200" dirty="0"/>
              <a:t>Strategie 3: Gewalt</a:t>
            </a:r>
          </a:p>
          <a:p>
            <a:pPr lvl="1"/>
            <a:r>
              <a:rPr lang="de-DE" sz="1200" dirty="0"/>
              <a:t>„biographische Lernprozesse“: Zurückziehen auf eigene soziale Sphäre </a:t>
            </a:r>
          </a:p>
          <a:p>
            <a:r>
              <a:rPr lang="de-DE" sz="1200" dirty="0"/>
              <a:t>Abschnitt IV: Soziale Bildung</a:t>
            </a:r>
          </a:p>
          <a:p>
            <a:pPr lvl="1"/>
            <a:r>
              <a:rPr lang="de-DE" sz="1200" dirty="0"/>
              <a:t>Abgekoppelte / Kontextgebundenen prekäre Strategien ~ persönliche Eigentümlichkeit (cf. Schleiermacher).</a:t>
            </a:r>
          </a:p>
          <a:p>
            <a:pPr lvl="1"/>
            <a:r>
              <a:rPr lang="de-DE" sz="1200" dirty="0"/>
              <a:t>Kompetenztraining ist nicht biografisch: Selbstbestimmung ist ‚vorbewusst‘</a:t>
            </a:r>
          </a:p>
          <a:p>
            <a:pPr lvl="1"/>
            <a:r>
              <a:rPr lang="de-DE" sz="1200" dirty="0"/>
              <a:t>Unterstützung: nicht universell, sondern angemessen</a:t>
            </a:r>
          </a:p>
          <a:p>
            <a:pPr lvl="1"/>
            <a:r>
              <a:rPr lang="de-DE" sz="1200" dirty="0"/>
              <a:t>Anerkennung eigenen (auch dysfunktionale) Lebensleistungen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B096-48E9-43E9-88E0-AB79C5818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523F9-A141-40CB-9543-6E427F1B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55526"/>
            <a:ext cx="6361326" cy="43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Lehr-</a:t>
            </a:r>
            <a:r>
              <a:rPr lang="de-DE" sz="2400" dirty="0" err="1"/>
              <a:t>lernforschung</a:t>
            </a:r>
            <a:br>
              <a:rPr lang="de-DE" sz="2400" dirty="0"/>
            </a:b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200" dirty="0"/>
              <a:t>Fokus auf Einführung – Diskussion 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On-screen Show (16:9)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Akkurat</vt:lpstr>
      <vt:lpstr>Arial</vt:lpstr>
      <vt:lpstr>Calibri</vt:lpstr>
      <vt:lpstr>Masterfolie</vt:lpstr>
      <vt:lpstr>PowerPoint Presentation</vt:lpstr>
      <vt:lpstr>Podcast 22.04.2020</vt:lpstr>
      <vt:lpstr>PowerPoint Presentation</vt:lpstr>
      <vt:lpstr>PowerPoint Presentation</vt:lpstr>
      <vt:lpstr>Naechste Woche: Lehr-lernforschung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245</cp:revision>
  <dcterms:created xsi:type="dcterms:W3CDTF">2017-06-13T08:51:48Z</dcterms:created>
  <dcterms:modified xsi:type="dcterms:W3CDTF">2022-06-21T07:45:51Z</dcterms:modified>
</cp:coreProperties>
</file>