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6"/>
  </p:notesMasterIdLst>
  <p:sldIdLst>
    <p:sldId id="257" r:id="rId2"/>
    <p:sldId id="258" r:id="rId3"/>
    <p:sldId id="259" r:id="rId4"/>
    <p:sldId id="273" r:id="rId5"/>
    <p:sldId id="274" r:id="rId6"/>
    <p:sldId id="275" r:id="rId7"/>
    <p:sldId id="284" r:id="rId8"/>
    <p:sldId id="285" r:id="rId9"/>
    <p:sldId id="271" r:id="rId10"/>
    <p:sldId id="272" r:id="rId11"/>
    <p:sldId id="276" r:id="rId12"/>
    <p:sldId id="278" r:id="rId13"/>
    <p:sldId id="281" r:id="rId14"/>
    <p:sldId id="280" r:id="rId15"/>
    <p:sldId id="279" r:id="rId16"/>
    <p:sldId id="277" r:id="rId17"/>
    <p:sldId id="287" r:id="rId18"/>
    <p:sldId id="286" r:id="rId19"/>
    <p:sldId id="283" r:id="rId20"/>
    <p:sldId id="263" r:id="rId21"/>
    <p:sldId id="289" r:id="rId22"/>
    <p:sldId id="282" r:id="rId23"/>
    <p:sldId id="288" r:id="rId24"/>
    <p:sldId id="270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58"/>
            <p14:sldId id="259"/>
            <p14:sldId id="273"/>
            <p14:sldId id="274"/>
            <p14:sldId id="275"/>
            <p14:sldId id="284"/>
            <p14:sldId id="285"/>
            <p14:sldId id="271"/>
            <p14:sldId id="272"/>
            <p14:sldId id="276"/>
            <p14:sldId id="278"/>
            <p14:sldId id="281"/>
            <p14:sldId id="280"/>
            <p14:sldId id="279"/>
            <p14:sldId id="277"/>
            <p14:sldId id="287"/>
            <p14:sldId id="286"/>
            <p14:sldId id="283"/>
            <p14:sldId id="263"/>
            <p14:sldId id="289"/>
            <p14:sldId id="282"/>
            <p14:sldId id="28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3629" autoAdjust="0"/>
  </p:normalViewPr>
  <p:slideViewPr>
    <p:cSldViewPr showGuides="1">
      <p:cViewPr varScale="1">
        <p:scale>
          <a:sx n="82" d="100"/>
          <a:sy n="82" d="100"/>
        </p:scale>
        <p:origin x="108" y="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Unterrichtsforschung: psychologische </a:t>
            </a:r>
            <a:r>
              <a:rPr lang="de-DE" dirty="0" err="1"/>
              <a:t>vs</a:t>
            </a:r>
            <a:r>
              <a:rPr lang="de-DE" dirty="0"/>
              <a:t> Bildung </a:t>
            </a:r>
            <a:r>
              <a:rPr lang="de-DE" dirty="0" err="1"/>
              <a:t>ermoeglichen</a:t>
            </a:r>
            <a:r>
              <a:rPr lang="de-DE" dirty="0"/>
              <a:t>: theoretische / konstruktivistische / philosophische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Unterrichtsforschung: psychologische </a:t>
            </a:r>
            <a:r>
              <a:rPr lang="de-DE" dirty="0" err="1"/>
              <a:t>vs</a:t>
            </a:r>
            <a:r>
              <a:rPr lang="de-DE" dirty="0"/>
              <a:t> Bildung </a:t>
            </a:r>
            <a:r>
              <a:rPr lang="de-DE" dirty="0" err="1"/>
              <a:t>ermoeglichen</a:t>
            </a:r>
            <a:r>
              <a:rPr lang="de-DE" dirty="0"/>
              <a:t>: theoretische / konstruktivistische / philosophische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dungspartner.schulministerium.nrw.de/Bildungspartner/Themen/Leseschule-NRW/HF_Methoden/02_uebersicht_lesestrategien.pdf" TargetMode="External"/><Relationship Id="rId2" Type="http://schemas.openxmlformats.org/officeDocument/2006/relationships/hyperlink" Target="https://www.studienstrategie.de/lesen/lesetechnik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obschepens.github.io/didakt/syllabu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 Sitzung: Einführung</a:t>
            </a:r>
          </a:p>
          <a:p>
            <a:pPr marL="0" indent="0" algn="ctr">
              <a:buNone/>
            </a:pP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05.04.22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DD47-62E6-4F62-A7CE-3BB49DC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Gibt es Kriterien des nachhaltigen Lernens?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DF61-4A2F-44D3-A5ED-BE34B3145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Körperempfinden: Handeln, Emotion, Schmerz</a:t>
            </a:r>
          </a:p>
          <a:p>
            <a:r>
              <a:rPr lang="de-DE" sz="1800" dirty="0"/>
              <a:t>Zeit: zum Üben, Trainieren, Praktizieren, Wiederholen</a:t>
            </a:r>
          </a:p>
          <a:p>
            <a:r>
              <a:rPr lang="de-DE" sz="1800" dirty="0"/>
              <a:t>Strukturierungshilfe: extern, intern</a:t>
            </a:r>
          </a:p>
          <a:p>
            <a:r>
              <a:rPr lang="de-DE" sz="1800" dirty="0"/>
              <a:t>Anderer Menschen: durch und für andere, weil man sie mag, ihnen einen guten Eindruck machen möchte, Respekt vor ihnen hat, o.ä.</a:t>
            </a:r>
          </a:p>
          <a:p>
            <a:r>
              <a:rPr lang="de-DE" sz="1800" dirty="0"/>
              <a:t>Interesse und Motivation, z.B.: Leistungsdruck vs. „für sich selbst“ </a:t>
            </a:r>
          </a:p>
          <a:p>
            <a:r>
              <a:rPr lang="de-DE" sz="1800" dirty="0"/>
              <a:t>Scheitern</a:t>
            </a:r>
          </a:p>
          <a:p>
            <a:r>
              <a:rPr lang="de-DE" sz="1800" dirty="0"/>
              <a:t>Konfrontation, Irritation</a:t>
            </a:r>
          </a:p>
          <a:p>
            <a:r>
              <a:rPr lang="de-DE" sz="1800" dirty="0"/>
              <a:t>nur Wissensvermittlung?</a:t>
            </a:r>
          </a:p>
        </p:txBody>
      </p:sp>
    </p:spTree>
    <p:extLst>
      <p:ext uri="{BB962C8B-B14F-4D97-AF65-F5344CB8AC3E}">
        <p14:creationId xmlns:p14="http://schemas.microsoft.com/office/powerpoint/2010/main" val="333800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F2D3-6535-4897-A660-923A06F8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</a:t>
            </a:r>
            <a:r>
              <a:rPr lang="de-DE" dirty="0"/>
              <a:t>ü</a:t>
            </a:r>
            <a:r>
              <a:rPr lang="en-US" dirty="0" err="1"/>
              <a:t>hrung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2FBA-2BFD-46FE-A99A-214CC8701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Wissen vermitteln oder Bildung ermöglichen?</a:t>
            </a:r>
          </a:p>
          <a:p>
            <a:endParaRPr lang="de-DE" sz="1800" dirty="0"/>
          </a:p>
          <a:p>
            <a:r>
              <a:rPr lang="de-DE" sz="1800" dirty="0"/>
              <a:t>Handlungsfelder</a:t>
            </a:r>
          </a:p>
          <a:p>
            <a:pPr lvl="1"/>
            <a:r>
              <a:rPr lang="de-DE" sz="1800" dirty="0"/>
              <a:t>Warum ist Allgemeine Didaktik wichtig für das Lehramt? </a:t>
            </a:r>
            <a:endParaRPr lang="en-US" sz="1800" dirty="0"/>
          </a:p>
          <a:p>
            <a:pPr lvl="1"/>
            <a:r>
              <a:rPr lang="de-DE" sz="1800" dirty="0"/>
              <a:t>Warum ist Allgemeine Didaktik wichtig für EW?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963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DCC-AE23-4D48-AFA2-2E8ACC6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</a:t>
            </a:r>
            <a:r>
              <a:rPr lang="de-DE" dirty="0"/>
              <a:t>ü</a:t>
            </a:r>
            <a:r>
              <a:rPr lang="en-US" dirty="0" err="1"/>
              <a:t>hrung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1241E-CD9B-4798-AD0A-F989EE6BE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423201"/>
            <a:ext cx="9145711" cy="3092765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</a:rPr>
              <a:t>Subjektive </a:t>
            </a:r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Wertentscheidungen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die Kunst, mit Lehre Bildung zu ermöglichen</a:t>
            </a:r>
          </a:p>
          <a:p>
            <a:r>
              <a:rPr lang="de-DE" sz="1800" dirty="0">
                <a:solidFill>
                  <a:schemeClr val="tx1"/>
                </a:solidFill>
              </a:rPr>
              <a:t>Allgemeine Didaktik != </a:t>
            </a:r>
            <a:r>
              <a:rPr lang="de-DE" sz="1800" dirty="0" err="1">
                <a:solidFill>
                  <a:schemeClr val="tx1"/>
                </a:solidFill>
              </a:rPr>
              <a:t>Instructional</a:t>
            </a:r>
            <a:r>
              <a:rPr lang="de-DE" sz="1800" dirty="0">
                <a:solidFill>
                  <a:schemeClr val="tx1"/>
                </a:solidFill>
              </a:rPr>
              <a:t> Design</a:t>
            </a:r>
          </a:p>
          <a:p>
            <a:r>
              <a:rPr lang="de-DE" sz="1800" dirty="0">
                <a:solidFill>
                  <a:schemeClr val="tx1"/>
                </a:solidFill>
              </a:rPr>
              <a:t>Nur Inhalt oder Inhalt und Methoden? </a:t>
            </a:r>
          </a:p>
          <a:p>
            <a:r>
              <a:rPr lang="de-DE" sz="1800" dirty="0">
                <a:solidFill>
                  <a:schemeClr val="tx1"/>
                </a:solidFill>
              </a:rPr>
              <a:t>Allgemeine Didaktik als Sündenbock?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Effektivität (Pisa), Praktikabilität (Alltag), Brauchbarkeit (zu viele Modelle)</a:t>
            </a:r>
          </a:p>
        </p:txBody>
      </p:sp>
    </p:spTree>
    <p:extLst>
      <p:ext uri="{BB962C8B-B14F-4D97-AF65-F5344CB8AC3E}">
        <p14:creationId xmlns:p14="http://schemas.microsoft.com/office/powerpoint/2010/main" val="45913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7738-F44C-4C14-A42F-8F481648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Herausforderungen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9022-6921-4118-9C12-565B9E4BE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Empirische Unterrichtsforschung (oder Lehr-Lernforschung / Educational </a:t>
            </a:r>
            <a:r>
              <a:rPr lang="de-DE" sz="1600" dirty="0" err="1">
                <a:solidFill>
                  <a:schemeClr val="tx1"/>
                </a:solidFill>
              </a:rPr>
              <a:t>Psychology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oft nur Korrelation statt Experiment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Ideal ist klar: strukturiert, vorbereitet, angepasst, an Lernziele orientiert, Zeit gut genutzt, keine Störungen, in eigenständige Lernprozesse hineinbringend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Ziel: Realisierung </a:t>
            </a:r>
          </a:p>
          <a:p>
            <a:r>
              <a:rPr lang="de-DE" sz="1600" dirty="0">
                <a:solidFill>
                  <a:schemeClr val="tx1"/>
                </a:solidFill>
              </a:rPr>
              <a:t>Fachdidaktik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E.g. Science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Neurodidaktik </a:t>
            </a:r>
          </a:p>
          <a:p>
            <a:r>
              <a:rPr lang="de-DE" sz="1600" dirty="0">
                <a:solidFill>
                  <a:schemeClr val="tx1"/>
                </a:solidFill>
              </a:rPr>
              <a:t>Lernen im 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Alltag </a:t>
            </a:r>
            <a:endParaRPr lang="de-DE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2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8AE-B668-4AFF-96BE-853DCCB8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Empirische Unterrichtsforschung 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DD97-4A0C-40A1-82BC-4F8B13BB4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Lehr-Lern vs. Interaktions- und Sozialisationsaspekt</a:t>
            </a:r>
          </a:p>
          <a:p>
            <a:r>
              <a:rPr lang="de-DE" sz="1600" dirty="0"/>
              <a:t>Angebot-Nutzungs-Modell (Mitverantwortung)</a:t>
            </a:r>
          </a:p>
          <a:p>
            <a:r>
              <a:rPr lang="de-DE" sz="1600" dirty="0"/>
              <a:t>Fachdidaktisch</a:t>
            </a:r>
          </a:p>
          <a:p>
            <a:r>
              <a:rPr lang="de-DE" sz="1600" dirty="0"/>
              <a:t>Keine </a:t>
            </a:r>
            <a:r>
              <a:rPr lang="de-DE" sz="1600" i="1" dirty="0"/>
              <a:t>eine </a:t>
            </a:r>
            <a:r>
              <a:rPr lang="de-DE" sz="1600" i="1" dirty="0" err="1"/>
              <a:t>ware</a:t>
            </a:r>
            <a:r>
              <a:rPr lang="de-DE" sz="1600" i="1" dirty="0"/>
              <a:t> Methode</a:t>
            </a:r>
          </a:p>
          <a:p>
            <a:r>
              <a:rPr lang="de-DE" sz="1600" dirty="0" err="1"/>
              <a:t>Lehrereffektivitaet</a:t>
            </a:r>
            <a:r>
              <a:rPr lang="de-DE" sz="1600" dirty="0"/>
              <a:t> weniger wichtig als gedacht (cf. Vorwissen)</a:t>
            </a:r>
          </a:p>
          <a:p>
            <a:r>
              <a:rPr lang="de-DE" sz="1600" dirty="0" err="1"/>
              <a:t>Engfuehrung</a:t>
            </a:r>
            <a:r>
              <a:rPr lang="de-DE" sz="1600" dirty="0"/>
              <a:t> in der Bildungsforschung</a:t>
            </a:r>
          </a:p>
          <a:p>
            <a:r>
              <a:rPr lang="de-DE" sz="1600" dirty="0"/>
              <a:t>Zwei fremde Schwester</a:t>
            </a:r>
          </a:p>
          <a:p>
            <a:pPr lvl="1"/>
            <a:r>
              <a:rPr lang="de-DE" sz="1600" dirty="0"/>
              <a:t>Wissenschaft bestimmt praktische Arbeit nur ganz wenig </a:t>
            </a:r>
          </a:p>
          <a:p>
            <a:pPr lvl="1"/>
            <a:r>
              <a:rPr lang="de-DE" sz="1600" dirty="0"/>
              <a:t>Institutionsblindheit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7065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400-9C5C-49D9-9461-90B5305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Einführungen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2A4B-AF1E-4C17-84F9-3517BFA90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 err="1"/>
              <a:t>Terhart</a:t>
            </a:r>
            <a:r>
              <a:rPr lang="de-DE" sz="1800" dirty="0"/>
              <a:t>, E. (2019). Didaktik: Eine Einführung. Reclam.</a:t>
            </a:r>
          </a:p>
          <a:p>
            <a:r>
              <a:rPr lang="de-DE" sz="1800" dirty="0" err="1"/>
              <a:t>Coriand</a:t>
            </a:r>
            <a:r>
              <a:rPr lang="de-DE" sz="1800" dirty="0"/>
              <a:t>, R. (2017). Allgemeine Didaktik. https://content-select.com/de/portal/media/view/5a8d4d12-b300-4208-84f2-2dc4b0dd2d03</a:t>
            </a:r>
          </a:p>
          <a:p>
            <a:r>
              <a:rPr lang="de-DE" sz="1800" dirty="0"/>
              <a:t>Seel, B. M., Hanke, U. (2015). Erziehungswissenschaft. Lehrbuch für Bachelor-, Master- und Lehramtsstudierende. Springer.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4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FB6-6A93-44A8-AF99-D4AA912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Aufbau (</a:t>
            </a:r>
            <a:r>
              <a:rPr lang="en-US" dirty="0" err="1"/>
              <a:t>Grob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DEF0-6370-4857-9723-DFBFE0D9F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err="1"/>
              <a:t>Erste</a:t>
            </a:r>
            <a:r>
              <a:rPr lang="en-US" sz="1800" dirty="0"/>
              <a:t> </a:t>
            </a:r>
            <a:r>
              <a:rPr lang="en-US" sz="1800" dirty="0" err="1"/>
              <a:t>Helfte</a:t>
            </a:r>
            <a:r>
              <a:rPr lang="en-US" sz="1800" dirty="0"/>
              <a:t>: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Bildung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klassische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/>
              <a:t>Zweite</a:t>
            </a:r>
            <a:r>
              <a:rPr lang="en-US" sz="1800" dirty="0"/>
              <a:t> </a:t>
            </a:r>
            <a:r>
              <a:rPr lang="en-US" sz="1800" dirty="0" err="1"/>
              <a:t>Helfte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Verschiedene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Perpektive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Lernen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1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969C7-28A0-4B8A-9442-7D5AF721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78764"/>
              </p:ext>
            </p:extLst>
          </p:nvPr>
        </p:nvGraphicFramePr>
        <p:xfrm>
          <a:off x="2411760" y="915566"/>
          <a:ext cx="3735701" cy="39033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8648">
                  <a:extLst>
                    <a:ext uri="{9D8B030D-6E8A-4147-A177-3AD203B41FA5}">
                      <a16:colId xmlns:a16="http://schemas.microsoft.com/office/drawing/2014/main" val="3730906732"/>
                    </a:ext>
                  </a:extLst>
                </a:gridCol>
                <a:gridCol w="2338941">
                  <a:extLst>
                    <a:ext uri="{9D8B030D-6E8A-4147-A177-3AD203B41FA5}">
                      <a16:colId xmlns:a16="http://schemas.microsoft.com/office/drawing/2014/main" val="135126783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97102183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Thema</a:t>
                      </a:r>
                    </a:p>
                  </a:txBody>
                  <a:tcPr marL="76318" marR="76318" marT="38159" marB="38159">
                    <a:solidFill>
                      <a:srgbClr val="84B81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Lehramt</a:t>
                      </a:r>
                      <a:endParaRPr lang="en-US" sz="1100" dirty="0"/>
                    </a:p>
                  </a:txBody>
                  <a:tcPr marL="76318" marR="76318" marT="38159" marB="38159">
                    <a:solidFill>
                      <a:srgbClr val="84B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39718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Organisatorisches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209727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Historische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Perspektiven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w4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2571758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Bildung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w3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54481072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Bildung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w3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102143418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/>
                        <a:t>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err="1"/>
                        <a:t>Offene</a:t>
                      </a:r>
                      <a:r>
                        <a:rPr lang="en-US" sz="1100" i="1" dirty="0"/>
                        <a:t> </a:t>
                      </a:r>
                      <a:r>
                        <a:rPr lang="en-US" sz="1100" i="1" dirty="0" err="1"/>
                        <a:t>Sitzung</a:t>
                      </a:r>
                      <a:r>
                        <a:rPr lang="en-US" sz="1100" i="1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endParaRPr lang="en-US" sz="1100" i="1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58622328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6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Bildungstheoretische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Didaktik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w6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484266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Kritisch-konstruktive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Didaktik</a:t>
                      </a:r>
                      <a:endParaRPr lang="en-US" sz="1100" dirty="0"/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w7</a:t>
                      </a:r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9755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8</a:t>
                      </a:r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Pädagogische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Zugänge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zum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345473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9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Interkulturelles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94879681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/>
                        <a:t>Offene</a:t>
                      </a:r>
                      <a:r>
                        <a:rPr lang="en-US" sz="1100" i="1" dirty="0"/>
                        <a:t> </a:t>
                      </a:r>
                      <a:r>
                        <a:rPr lang="en-US" sz="1100" i="1" dirty="0" err="1"/>
                        <a:t>Sitzung</a:t>
                      </a:r>
                      <a:r>
                        <a:rPr lang="en-US" sz="1100" i="1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i="1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341610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Interkulturelles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1502494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/>
                        <a:t>12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Überleben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69810664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Lehr-</a:t>
                      </a:r>
                      <a:r>
                        <a:rPr lang="en-US" sz="1100" dirty="0" err="1"/>
                        <a:t>lernforschung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45962255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Unterrichtsqualität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85052928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0" noProof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77138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7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834-E96B-4439-B193-AB5A54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Lehramt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E35E9-4D3F-4043-A41B-B27AC7AC1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753F12-FDB0-498F-8D13-360836703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57891"/>
              </p:ext>
            </p:extLst>
          </p:nvPr>
        </p:nvGraphicFramePr>
        <p:xfrm>
          <a:off x="1100970" y="1491630"/>
          <a:ext cx="6942059" cy="291619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818169218"/>
                    </a:ext>
                  </a:extLst>
                </a:gridCol>
                <a:gridCol w="3932873">
                  <a:extLst>
                    <a:ext uri="{9D8B030D-6E8A-4147-A177-3AD203B41FA5}">
                      <a16:colId xmlns:a16="http://schemas.microsoft.com/office/drawing/2014/main" val="797622949"/>
                    </a:ext>
                  </a:extLst>
                </a:gridCol>
                <a:gridCol w="1275398">
                  <a:extLst>
                    <a:ext uri="{9D8B030D-6E8A-4147-A177-3AD203B41FA5}">
                      <a16:colId xmlns:a16="http://schemas.microsoft.com/office/drawing/2014/main" val="318341782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25384668"/>
                    </a:ext>
                  </a:extLst>
                </a:gridCol>
              </a:tblGrid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Termin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Inhalt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>
                          <a:effectLst/>
                        </a:rPr>
                        <a:t>Themen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 dirty="0">
                          <a:effectLst/>
                        </a:rPr>
                        <a:t>EW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901945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(1)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Einführung und Organisation (keine Aufgabe verfügbar)</a:t>
                      </a:r>
                      <a:endParaRPr lang="de-DE" sz="1100" i="1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noProof="0">
                          <a:effectLst/>
                        </a:rPr>
                        <a:t>x</a:t>
                      </a:r>
                      <a:endParaRPr lang="de-DE" sz="1100" b="0" i="1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i="1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239429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(2)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kern="0" noProof="0">
                          <a:effectLst/>
                        </a:rPr>
                        <a:t>Ausgangslage und Bedingungen didaktischen Handelns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b="0" kern="0" noProof="0">
                          <a:effectLst/>
                        </a:rPr>
                        <a:t>Rechte, Ethik</a:t>
                      </a: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b="1" kern="0" noProof="0" dirty="0">
                          <a:effectLst/>
                        </a:rPr>
                        <a:t>w3, w4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340619"/>
                  </a:ext>
                </a:extLst>
              </a:tr>
              <a:tr h="1819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(3)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Hintergründe und Grundlagen I: Grundbegriffe der Didaktik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kern="0" noProof="0" dirty="0">
                          <a:effectLst/>
                        </a:rPr>
                        <a:t>Grundbegriffe  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 dirty="0">
                          <a:effectLst/>
                        </a:rPr>
                        <a:t>w3, w4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931742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(4)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kern="0" noProof="0" dirty="0">
                          <a:effectLst/>
                        </a:rPr>
                        <a:t>Hintergründe und Grundlagen II: Didaktik und didaktische Modelle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0" noProof="0" dirty="0"/>
                        <a:t>Historisches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1" kern="0" noProof="0">
                          <a:effectLst/>
                        </a:rPr>
                        <a:t>w2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175241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(5)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Wissenschaftliches Arbeiten 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007903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(6)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Bildungstheoretische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>
                          <a:effectLst/>
                        </a:rPr>
                        <a:t>w6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360582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(7)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Kritisch-konstruktive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>
                          <a:effectLst/>
                        </a:rPr>
                        <a:t>w7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27661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(8)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Lerntheoretische Didaktik  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noProof="0">
                          <a:effectLst/>
                        </a:rPr>
                        <a:t>Berliner Modell</a:t>
                      </a:r>
                      <a:endParaRPr lang="de-DE" sz="1100" b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2822868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(9)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de-DE" sz="1100" kern="0" noProof="0" dirty="0">
                          <a:effectLst/>
                        </a:rPr>
                        <a:t>Lehrtheoretische Didaktik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de-DE" sz="1100" b="0" kern="0" noProof="0">
                          <a:effectLst/>
                        </a:rPr>
                        <a:t>Hamburger Modell </a:t>
                      </a: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620670"/>
                  </a:ext>
                </a:extLst>
              </a:tr>
              <a:tr h="2321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(10)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kern="0" noProof="0">
                          <a:effectLst/>
                        </a:rPr>
                        <a:t>Kritisch-kommunikative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0" kern="0" noProof="0" dirty="0">
                          <a:effectLst/>
                        </a:rPr>
                        <a:t>Kommunikation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981119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(11)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Konstruktivistische Didaktik  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922824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(12)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Aufgabenbearbeitung &amp; Klausurvorbereitung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662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6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6A06-9127-43CC-8D3A-4D52BC63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Links zu Lesestrategien: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048E-A995-41C1-8C96-7E1DFDC13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https://www.studienstrategie.de/lesen/lesetechniken/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https://www.bildungspartner.schulministerium.nrw.de/Bildungspartner/Themen/Leseschule-NRW/HF_Methoden/02_uebersicht_lesestrategien.pdf</a:t>
            </a:r>
            <a:endParaRPr lang="de-DE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 err="1"/>
              <a:t>Esselborn-Krumbiegel</a:t>
            </a:r>
            <a:r>
              <a:rPr lang="de-DE" sz="1400" dirty="0"/>
              <a:t>, H. (2019). Die erste Hausarbeit – FAQ. Ferdinand Schöningh.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Rost. (2012). Lern- und Arbeitstechniken für das Studium. Springer.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3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B39-61BE-4AF7-B6F1-BD81A8B5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Herzlich</a:t>
            </a:r>
            <a:r>
              <a:rPr lang="en-US" dirty="0"/>
              <a:t> </a:t>
            </a:r>
            <a:r>
              <a:rPr lang="en-US" dirty="0" err="1"/>
              <a:t>Willkommen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7534-0DC7-4E63-8E8E-210FA3E15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2643758"/>
            <a:ext cx="8642350" cy="20879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4B818"/>
                </a:solidFill>
              </a:rPr>
              <a:t>Job Schepens</a:t>
            </a:r>
          </a:p>
          <a:p>
            <a:pPr marL="0" indent="0">
              <a:buNone/>
            </a:pPr>
            <a:r>
              <a:rPr lang="en-US" sz="2000" dirty="0"/>
              <a:t>job.schepens@tu-dortmund.de</a:t>
            </a:r>
          </a:p>
          <a:p>
            <a:pPr marL="0" indent="0">
              <a:buNone/>
            </a:pPr>
            <a:r>
              <a:rPr lang="en-US" sz="2000" dirty="0"/>
              <a:t>IFS, TU Dortmund </a:t>
            </a:r>
          </a:p>
        </p:txBody>
      </p:sp>
    </p:spTree>
    <p:extLst>
      <p:ext uri="{BB962C8B-B14F-4D97-AF65-F5344CB8AC3E}">
        <p14:creationId xmlns:p14="http://schemas.microsoft.com/office/powerpoint/2010/main" val="162114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9AD-2D1D-4A85-9B58-0C8E4440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miteinander 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94F0-E40A-4D67-89A4-A2E205AE2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Studium an der Universität heißt auch: Eigenverantwortung</a:t>
            </a:r>
          </a:p>
          <a:p>
            <a:r>
              <a:rPr lang="de-DE" sz="1800" dirty="0"/>
              <a:t>Seminar als Impulsgeber</a:t>
            </a:r>
          </a:p>
          <a:p>
            <a:r>
              <a:rPr lang="de-DE" sz="1800" dirty="0"/>
              <a:t>Seminar wird durch ihre Mitarbeit und Fragen spannend!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829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5BB-26C7-445F-AD34-6A60DB58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Effektive </a:t>
            </a:r>
            <a:r>
              <a:rPr lang="de-DE" dirty="0"/>
              <a:t>Partizipation: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BDA4-80C0-4F70-A0A0-F4037BA36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Man </a:t>
            </a:r>
            <a:r>
              <a:rPr lang="de-DE" sz="1600" i="1" dirty="0"/>
              <a:t>muss </a:t>
            </a:r>
            <a:r>
              <a:rPr lang="de-DE" sz="1600" dirty="0"/>
              <a:t>nicht sprechen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Nach dem Seminar kann man eventuell auch noch etwas sagen.  </a:t>
            </a:r>
          </a:p>
          <a:p>
            <a:r>
              <a:rPr lang="de-DE" sz="1600" dirty="0"/>
              <a:t>„Überwache“ wieviel man selbst spricht 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Viel sprechen ist nicht unbedingt effektiv. Wenige durchdachte Beiträge sind effektiver als viele spontane Gedanken.  </a:t>
            </a:r>
          </a:p>
          <a:p>
            <a:r>
              <a:rPr lang="de-DE" sz="1600" dirty="0"/>
              <a:t>Einander helfen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Eher nicht defensiv oder „aber die und das“, sondern eher engagierend, aufbauend und Assoziationen auf andere Beiträge.</a:t>
            </a:r>
          </a:p>
          <a:p>
            <a:r>
              <a:rPr lang="de-DE" sz="1600" dirty="0"/>
              <a:t>Beachte die Verschiedenheit in der Klasse: Vorsichtigkeit mit Scherzen usw.  	</a:t>
            </a:r>
          </a:p>
          <a:p>
            <a:endParaRPr lang="de-DE" sz="1600" dirty="0"/>
          </a:p>
          <a:p>
            <a:pPr lvl="1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FA4F-1AC4-47E7-8D9D-81634560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A794-56F2-4B30-A070-582E5882B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err="1"/>
              <a:t>Fuer</a:t>
            </a:r>
            <a:r>
              <a:rPr lang="de-DE" sz="1600" dirty="0"/>
              <a:t> eine </a:t>
            </a:r>
            <a:r>
              <a:rPr lang="de-DE" sz="1600" dirty="0" err="1"/>
              <a:t>ausfuehrliche</a:t>
            </a:r>
            <a:r>
              <a:rPr lang="de-DE" sz="1600" dirty="0"/>
              <a:t> Beschreibung sehe: </a:t>
            </a:r>
            <a:r>
              <a:rPr lang="de-DE" sz="1600" dirty="0">
                <a:hlinkClick r:id="rId2"/>
              </a:rPr>
              <a:t>https://jobschepens.github.io/didakt22/syllabus.html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Begriffe nachschlagen (z.B. Falsifikationsprinzip)</a:t>
            </a:r>
          </a:p>
          <a:p>
            <a:r>
              <a:rPr lang="de-DE" sz="1600" dirty="0"/>
              <a:t>Fragen im Forum stellen</a:t>
            </a:r>
          </a:p>
          <a:p>
            <a:r>
              <a:rPr lang="de-DE" sz="1600" dirty="0"/>
              <a:t>Hinweise sind hilfreich</a:t>
            </a:r>
          </a:p>
          <a:p>
            <a:r>
              <a:rPr lang="de-DE" sz="1600" dirty="0"/>
              <a:t>„Forschungsfrage“ einleiten und diskutieren</a:t>
            </a:r>
          </a:p>
          <a:p>
            <a:r>
              <a:rPr lang="de-DE" sz="1600" dirty="0"/>
              <a:t>kurze Textabschnitte (+/- 3/4 Seite pro Woche)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282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F5E9-CAB2-4C7F-81C5-8452FF33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Portfolio - Bewertung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E277-73BF-4BAB-B6E0-E795F46EE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Das Portfolio (laut Modulhandbuch S. 3)</a:t>
            </a:r>
          </a:p>
          <a:p>
            <a:r>
              <a:rPr lang="de-DE" sz="1200" dirty="0"/>
              <a:t>dokumentiert das Gelernte:</a:t>
            </a:r>
          </a:p>
          <a:p>
            <a:pPr lvl="1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Reflexionen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über die Lernarbeit und die - Lernwege, </a:t>
            </a:r>
          </a:p>
          <a:p>
            <a:pPr lvl="1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Ergebnisse in Relation zu den angestrebten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Kompetenzen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200" dirty="0"/>
              <a:t>fokussiert auf Veränderungen im Wissens- und im </a:t>
            </a:r>
            <a:r>
              <a:rPr lang="de-DE" sz="1200" b="1" dirty="0"/>
              <a:t>Kompetenzzuwachs</a:t>
            </a:r>
            <a:r>
              <a:rPr lang="de-DE" sz="1200" dirty="0"/>
              <a:t>.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Kompetenzen</a:t>
            </a:r>
            <a:r>
              <a:rPr lang="de-DE" sz="1200" b="1" dirty="0"/>
              <a:t> </a:t>
            </a:r>
            <a:r>
              <a:rPr lang="de-DE" sz="1200" dirty="0"/>
              <a:t>(laut Modulhandbuch S. 11): 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Die Studierenden erwerben grundlegende didaktische Kompetenzen im Sinn der Fähigkeit zur </a:t>
            </a:r>
            <a:r>
              <a:rPr lang="de-DE" sz="1200" b="1" dirty="0"/>
              <a:t>Analyse</a:t>
            </a:r>
            <a:r>
              <a:rPr lang="de-DE" sz="1200" dirty="0"/>
              <a:t> von Lernsituationen, der </a:t>
            </a:r>
            <a:r>
              <a:rPr lang="de-DE" sz="1200" b="1" dirty="0"/>
              <a:t>Anwendung</a:t>
            </a:r>
            <a:r>
              <a:rPr lang="de-DE" sz="1200" dirty="0"/>
              <a:t> von didaktischen Modellen und der </a:t>
            </a:r>
            <a:r>
              <a:rPr lang="de-DE" sz="1200" b="1" dirty="0"/>
              <a:t>Gestaltung</a:t>
            </a:r>
            <a:r>
              <a:rPr lang="de-DE" sz="1200" dirty="0"/>
              <a:t> von didaktischen Arrangements, können diesen Arrangements die passenden Vermittlungsmethoden zuordnen und </a:t>
            </a:r>
            <a:r>
              <a:rPr lang="de-DE" sz="1200" b="1" dirty="0"/>
              <a:t>Umsetzen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4013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 dirty="0"/>
              <a:t>Historische Perspektiven auf die Allgemeine Didaktik (Comenius)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Vorbereitendes Material (</a:t>
            </a:r>
            <a:r>
              <a:rPr lang="de-DE" sz="1400" dirty="0" err="1"/>
              <a:t>fuer</a:t>
            </a:r>
            <a:r>
              <a:rPr lang="de-DE" sz="1400" dirty="0"/>
              <a:t> </a:t>
            </a:r>
            <a:r>
              <a:rPr lang="de-DE" sz="1400" dirty="0" err="1"/>
              <a:t>naechstes</a:t>
            </a:r>
            <a:r>
              <a:rPr lang="de-DE" sz="1400" dirty="0"/>
              <a:t> Seminar): </a:t>
            </a:r>
          </a:p>
          <a:p>
            <a:pPr lvl="1"/>
            <a:r>
              <a:rPr lang="de-DE" sz="1400" dirty="0"/>
              <a:t>Syllabus</a:t>
            </a:r>
          </a:p>
          <a:p>
            <a:pPr lvl="1"/>
            <a:r>
              <a:rPr lang="de-DE" sz="1400" dirty="0"/>
              <a:t>Meyer, Meinert A. (2016): Rückständig oder zukunftsweisend? Reflexionen zum Potential der Allgemeinen Didaktik. In: Wegner, Anke (Hrsg.): Allgemeine Didaktik: Praxis, Positionen, Perspektiven. Leverkusen: Verlag Barbara </a:t>
            </a:r>
            <a:r>
              <a:rPr lang="de-DE" sz="1400" dirty="0" err="1"/>
              <a:t>Budrich</a:t>
            </a:r>
            <a:r>
              <a:rPr lang="de-DE" sz="1400" dirty="0"/>
              <a:t>, S. 49-86; daraus: S. 55-64.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/>
              <a:t>Comenius (Podcast + </a:t>
            </a:r>
            <a:r>
              <a:rPr lang="de-DE" sz="1400" dirty="0" err="1"/>
              <a:t>Youtube</a:t>
            </a:r>
            <a:r>
              <a:rPr lang="de-DE" sz="1400" dirty="0"/>
              <a:t>)</a:t>
            </a:r>
          </a:p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Lehrerfahrung hochladen </a:t>
            </a:r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erkennen die Relevanz der Allgemeine Didaktik  </a:t>
            </a:r>
          </a:p>
          <a:p>
            <a:endParaRPr lang="de-DE" sz="1800" dirty="0"/>
          </a:p>
          <a:p>
            <a:r>
              <a:rPr lang="de-DE" sz="1800" dirty="0"/>
              <a:t>Sie haben einen Überblick über den Seminarverlauf und haben einen Eindruck, was auf Sie zukommt.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3353-9BB1-4DD2-958E-FA4FE6265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3219822"/>
            <a:ext cx="8641655" cy="1511895"/>
          </a:xfrm>
        </p:spPr>
        <p:txBody>
          <a:bodyPr/>
          <a:lstStyle/>
          <a:p>
            <a:r>
              <a:rPr lang="de-DE" sz="2400" dirty="0"/>
              <a:t>Beschreiben Sie spontan, was Ihnen zu den Begriffen in den Kopf kommt. (5‘ Gruppenarbeit, dann Plenum) </a:t>
            </a:r>
          </a:p>
          <a:p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5C68B72-29F9-428E-ACEB-3D5D7EE0900B}"/>
              </a:ext>
            </a:extLst>
          </p:cNvPr>
          <p:cNvSpPr/>
          <p:nvPr/>
        </p:nvSpPr>
        <p:spPr>
          <a:xfrm>
            <a:off x="514282" y="1010553"/>
            <a:ext cx="3867873" cy="182416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Allgemeine Didaktik 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B0DD20D-4CA0-4F21-9ADE-064A6FCCA880}"/>
              </a:ext>
            </a:extLst>
          </p:cNvPr>
          <p:cNvSpPr/>
          <p:nvPr/>
        </p:nvSpPr>
        <p:spPr>
          <a:xfrm>
            <a:off x="4572000" y="924690"/>
            <a:ext cx="4131330" cy="1935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Grundlagen der Vermittlung</a:t>
            </a:r>
          </a:p>
        </p:txBody>
      </p:sp>
    </p:spTree>
    <p:extLst>
      <p:ext uri="{BB962C8B-B14F-4D97-AF65-F5344CB8AC3E}">
        <p14:creationId xmlns:p14="http://schemas.microsoft.com/office/powerpoint/2010/main" val="266093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Grundfragen der Allgemeinen Didaktik: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Begriffe des Lehrens und Lernens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Adressatenbezug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Struktur des zu vermittelnden Gegenstandes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Lernziele und ihre Überprüfung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Methodik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Sequenzierung von Lerninhalten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Grundlegende Methoden der Vermittlung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Moderation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45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Die Studierenden erwerben grundlegende didaktische Kompetenzen im Sinn 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Fähigkeit zur Analyse von Lernsituationen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Anwendung von didaktischen Modellen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Gestaltung von didaktischen Arrangements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Die Studierenden können diesen Arrangements die passenden Vermittlungsmethoden zuordnen und umsetzen.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23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der Veranstaltung (Lehramt)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Einführung in: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Grundlegende theoretische, empirische und historische Perspektiven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Basale Wissensbestände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Themen: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didaktische Theorien und ihre Konzepte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Kompetenzbasierter Unterricht und selbstreguliertes Lernen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Gestaltung von Lehr- Lernarrangements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Unterrichtsqualität &amp; Unterrichtsentwicklung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776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(Lehramt)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Darstellung von Grundlage für theoretische und praktische Reflexionen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Bereitstellung von Voraussetzungen für weitere fachdidaktische Vermittlungen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Die Studierenden sind in der Lage,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dokumentierten Unterricht nach wissenschaftlichen Kriterien zu analysieren;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zeitgemäße Lern-, Lehr- und Unterrichtsformen nach Lernkontexten differenziert darzustellen, wiederzuerkennen und zu reflektieren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3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A66C-7453-4629-A430-0CB2263B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Aufgabe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C1EB-BC72-4C66-87E9-036814A9F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sz="1400" dirty="0"/>
              <a:t>Stellen Sie sich folgende Frage (15 min): </a:t>
            </a:r>
          </a:p>
          <a:p>
            <a:pPr lvl="1"/>
            <a:r>
              <a:rPr lang="de-DE" sz="1600" dirty="0"/>
              <a:t>Wann haben Sie in Ihrem Leben etwas nachhaltig gelernt und was war das? </a:t>
            </a:r>
          </a:p>
          <a:p>
            <a:pPr lvl="1"/>
            <a:r>
              <a:rPr lang="de-DE" sz="1600" dirty="0"/>
              <a:t>Was haben Sie dabei gelernt? </a:t>
            </a:r>
          </a:p>
          <a:p>
            <a:pPr lvl="1"/>
            <a:r>
              <a:rPr lang="de-DE" sz="1600" dirty="0"/>
              <a:t>In welcher Situation? </a:t>
            </a:r>
          </a:p>
          <a:p>
            <a:pPr lvl="1"/>
            <a:r>
              <a:rPr lang="de-DE" sz="1600" dirty="0"/>
              <a:t>Warum glauben Sie, dass Sie das behalten haben? </a:t>
            </a:r>
          </a:p>
          <a:p>
            <a:pPr lvl="1"/>
            <a:r>
              <a:rPr lang="de-DE" sz="1600" dirty="0"/>
              <a:t>Was hat dazu beigetragen?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Schreiben Sie bitte in drei oder vier Sätzen auf, was ein nachhaltiges Lernerlebnis für Sie war.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Tauschen Sie sich mit ihre Nachbarn aus.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Tauschen Sie sich in eine kleine Gruppe aus.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Lassen sich Ähnlichkeiten erkennen, die bei mehreren Erzählungen auftauchen?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1507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1269</Words>
  <Application>Microsoft Office PowerPoint</Application>
  <PresentationFormat>On-screen Show (16:9)</PresentationFormat>
  <Paragraphs>240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Akkurat</vt:lpstr>
      <vt:lpstr>Arial</vt:lpstr>
      <vt:lpstr>Calibri</vt:lpstr>
      <vt:lpstr>Masterfolie</vt:lpstr>
      <vt:lpstr>PowerPoint Presentation</vt:lpstr>
      <vt:lpstr>Herzlich Willkommen!</vt:lpstr>
      <vt:lpstr>Ziele der heutigen Sitzung</vt:lpstr>
      <vt:lpstr>PowerPoint Presentation</vt:lpstr>
      <vt:lpstr>Inhalte der Veranstaltung (Modulhandbuch)</vt:lpstr>
      <vt:lpstr>Ziele der Veranstaltung (Modulhandbuch)</vt:lpstr>
      <vt:lpstr>Inhalte der Veranstaltung (Lehramt)</vt:lpstr>
      <vt:lpstr>Ziele der Veranstaltung (Lehramt)</vt:lpstr>
      <vt:lpstr>Aufgabe</vt:lpstr>
      <vt:lpstr>Gibt es Kriterien des nachhaltigen Lernens?</vt:lpstr>
      <vt:lpstr>Einführung </vt:lpstr>
      <vt:lpstr>Einführung</vt:lpstr>
      <vt:lpstr>Herausforderungen </vt:lpstr>
      <vt:lpstr>Empirische Unterrichtsforschung  </vt:lpstr>
      <vt:lpstr>Einführungen </vt:lpstr>
      <vt:lpstr>Seminar Aufbau (Grob)</vt:lpstr>
      <vt:lpstr>PowerPoint Presentation</vt:lpstr>
      <vt:lpstr>Lehramt</vt:lpstr>
      <vt:lpstr>Links zu Lesestrategien:  </vt:lpstr>
      <vt:lpstr>Wie wir miteinander Arbeiten</vt:lpstr>
      <vt:lpstr>Effektive Partizipation: </vt:lpstr>
      <vt:lpstr>Portfolio</vt:lpstr>
      <vt:lpstr>Portfolio - Bewertung</vt:lpstr>
      <vt:lpstr>Nächste Woche: Historische Perspektiven auf die Allgemeine Didaktik (Comenius)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150</cp:revision>
  <dcterms:created xsi:type="dcterms:W3CDTF">2017-06-13T08:51:48Z</dcterms:created>
  <dcterms:modified xsi:type="dcterms:W3CDTF">2022-04-04T19:29:02Z</dcterms:modified>
</cp:coreProperties>
</file>