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sldIdLst>
    <p:sldId id="257" r:id="rId2"/>
    <p:sldId id="309" r:id="rId3"/>
    <p:sldId id="310" r:id="rId4"/>
    <p:sldId id="305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09"/>
            <p14:sldId id="310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7056" autoAdjust="0"/>
  </p:normalViewPr>
  <p:slideViewPr>
    <p:cSldViewPr showGuides="1">
      <p:cViewPr varScale="1">
        <p:scale>
          <a:sx n="94" d="100"/>
          <a:sy n="94" d="100"/>
        </p:scale>
        <p:origin x="28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13: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Lehr-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lernforschung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19.1.22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B2721-5318-427D-9A7C-999FA9D2EA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07504" y="771550"/>
            <a:ext cx="4752528" cy="3232454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 smtClean="0"/>
              <a:t>Einleitung</a:t>
            </a:r>
            <a:endParaRPr lang="de-DE" sz="1200" dirty="0"/>
          </a:p>
          <a:p>
            <a:r>
              <a:rPr lang="de-DE" sz="1200" dirty="0" smtClean="0"/>
              <a:t>Didaktik: Erfahrungsbasiert, </a:t>
            </a:r>
            <a:r>
              <a:rPr lang="de-DE" sz="1200" dirty="0" smtClean="0"/>
              <a:t>Präskriptiv</a:t>
            </a:r>
            <a:endParaRPr lang="de-DE" sz="1200" dirty="0" smtClean="0"/>
          </a:p>
          <a:p>
            <a:r>
              <a:rPr lang="de-DE" sz="1200" dirty="0" smtClean="0"/>
              <a:t>Lehr-lern: Kognitiv, Empirisch</a:t>
            </a:r>
          </a:p>
          <a:p>
            <a:r>
              <a:rPr lang="de-DE" sz="1200" dirty="0" smtClean="0"/>
              <a:t>Fremden </a:t>
            </a:r>
            <a:r>
              <a:rPr lang="de-DE" sz="1200" dirty="0" smtClean="0"/>
              <a:t>Schwestern</a:t>
            </a:r>
            <a:endParaRPr lang="de-DE" sz="1200" dirty="0" smtClean="0"/>
          </a:p>
          <a:p>
            <a:r>
              <a:rPr lang="de-DE" sz="1200" dirty="0" smtClean="0"/>
              <a:t>Didaktik: Strukturmerkmale (Klafki) / Relevanz</a:t>
            </a:r>
          </a:p>
          <a:p>
            <a:r>
              <a:rPr lang="de-DE" sz="1200" dirty="0" smtClean="0"/>
              <a:t>Lehr-lern: Aktivierung, kognitive Lernziele, Lernerfolg,</a:t>
            </a:r>
            <a:br>
              <a:rPr lang="de-DE" sz="1200" dirty="0" smtClean="0"/>
            </a:br>
            <a:r>
              <a:rPr lang="de-DE" sz="1200" dirty="0" smtClean="0"/>
              <a:t>konstruktiver Unterstützung., </a:t>
            </a:r>
            <a:r>
              <a:rPr lang="de-DE" sz="1200" dirty="0" err="1" smtClean="0"/>
              <a:t>Klassenfuehrung</a:t>
            </a:r>
            <a:r>
              <a:rPr lang="de-DE" sz="1200" dirty="0" smtClean="0"/>
              <a:t>, </a:t>
            </a:r>
            <a:r>
              <a:rPr lang="de-DE" sz="1200" dirty="0"/>
              <a:t>K</a:t>
            </a:r>
            <a:r>
              <a:rPr lang="de-DE" sz="1200" dirty="0" smtClean="0"/>
              <a:t>lima</a:t>
            </a:r>
            <a:endParaRPr lang="de-DE" sz="1200" dirty="0" smtClean="0"/>
          </a:p>
          <a:p>
            <a:pPr marL="0" indent="0">
              <a:buNone/>
            </a:pPr>
            <a:r>
              <a:rPr lang="de-DE" sz="1200" dirty="0" smtClean="0"/>
              <a:t>1 Merkmale</a:t>
            </a:r>
          </a:p>
          <a:p>
            <a:r>
              <a:rPr lang="de-DE" sz="1200" dirty="0" err="1" smtClean="0"/>
              <a:t>Aufgabenqualitaet</a:t>
            </a:r>
            <a:endParaRPr lang="de-DE" sz="1200" dirty="0" smtClean="0"/>
          </a:p>
          <a:p>
            <a:r>
              <a:rPr lang="de-DE" sz="1200" dirty="0" smtClean="0"/>
              <a:t>Sozialformen (Sicht und </a:t>
            </a:r>
            <a:r>
              <a:rPr lang="de-DE" sz="1200" dirty="0" smtClean="0"/>
              <a:t>Tiefenstruktur)</a:t>
            </a:r>
            <a:endParaRPr lang="de-DE" sz="1200" dirty="0" smtClean="0"/>
          </a:p>
          <a:p>
            <a:r>
              <a:rPr lang="de-DE" sz="1200" dirty="0" smtClean="0"/>
              <a:t>Aufmerksamkeit</a:t>
            </a:r>
          </a:p>
          <a:p>
            <a:r>
              <a:rPr lang="de-DE" sz="1200" dirty="0" smtClean="0"/>
              <a:t>Verbalen Interaktion</a:t>
            </a:r>
          </a:p>
          <a:p>
            <a:pPr marL="0" indent="0">
              <a:buNone/>
            </a:pPr>
            <a:r>
              <a:rPr lang="de-DE" sz="1200" dirty="0" smtClean="0"/>
              <a:t>2 Video</a:t>
            </a:r>
          </a:p>
          <a:p>
            <a:r>
              <a:rPr lang="de-DE" sz="1200" dirty="0" smtClean="0"/>
              <a:t>Unterricht in Form eines </a:t>
            </a:r>
            <a:r>
              <a:rPr lang="de-DE" sz="1200" dirty="0" smtClean="0"/>
              <a:t>Gespräches</a:t>
            </a:r>
            <a:endParaRPr lang="de-DE" sz="1200" dirty="0" smtClean="0"/>
          </a:p>
          <a:p>
            <a:r>
              <a:rPr lang="de-DE" sz="1200" dirty="0" smtClean="0"/>
              <a:t>Beobachtung Unterrichtsmerkmale, </a:t>
            </a:r>
            <a:r>
              <a:rPr lang="de-DE" sz="1200" dirty="0" err="1" smtClean="0"/>
              <a:t>zB</a:t>
            </a:r>
            <a:r>
              <a:rPr lang="de-DE" sz="1200" dirty="0" smtClean="0"/>
              <a:t> kooperative Lernforme, konstruktivistische </a:t>
            </a:r>
            <a:r>
              <a:rPr lang="de-DE" sz="1200" dirty="0" smtClean="0"/>
              <a:t>Merkmale</a:t>
            </a:r>
            <a:endParaRPr lang="de-DE" sz="1200" dirty="0" smtClean="0"/>
          </a:p>
          <a:p>
            <a:r>
              <a:rPr lang="de-DE" sz="1200" dirty="0" smtClean="0"/>
              <a:t>Lehrergesteuert </a:t>
            </a:r>
            <a:r>
              <a:rPr lang="de-DE" sz="1200" dirty="0" err="1" smtClean="0"/>
              <a:t>vs</a:t>
            </a:r>
            <a:r>
              <a:rPr lang="de-DE" sz="1200" dirty="0" smtClean="0"/>
              <a:t> </a:t>
            </a:r>
            <a:r>
              <a:rPr lang="de-DE" sz="1200" dirty="0" err="1"/>
              <a:t>S</a:t>
            </a:r>
            <a:r>
              <a:rPr lang="de-DE" sz="1200" dirty="0" err="1" smtClean="0"/>
              <a:t>chulergesteuert</a:t>
            </a:r>
            <a:endParaRPr lang="de-DE" sz="1200" dirty="0" smtClean="0"/>
          </a:p>
          <a:p>
            <a:endParaRPr lang="de-DE" sz="1200" dirty="0" smtClean="0"/>
          </a:p>
          <a:p>
            <a:pPr lvl="2"/>
            <a:endParaRPr lang="de-DE" sz="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61F9-B11E-40D6-9617-87A30F7BBE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44008" y="771550"/>
            <a:ext cx="4536504" cy="3232454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3</a:t>
            </a:r>
            <a:r>
              <a:rPr lang="de-DE" sz="1200" dirty="0" smtClean="0"/>
              <a:t> Methode</a:t>
            </a:r>
          </a:p>
          <a:p>
            <a:r>
              <a:rPr lang="de-DE" sz="1200" dirty="0" smtClean="0"/>
              <a:t>Stichprobe, Kodierung, </a:t>
            </a:r>
            <a:r>
              <a:rPr lang="de-DE" sz="1200" dirty="0" smtClean="0"/>
              <a:t>Aggregation </a:t>
            </a:r>
            <a:r>
              <a:rPr lang="de-DE" sz="1200" dirty="0" smtClean="0"/>
              <a:t>auf Klassenebene, </a:t>
            </a:r>
            <a:r>
              <a:rPr lang="de-DE" sz="1200" dirty="0" smtClean="0"/>
              <a:t>Induktion, Deduktion, </a:t>
            </a:r>
            <a:endParaRPr lang="de-DE" sz="1200" dirty="0" smtClean="0"/>
          </a:p>
          <a:p>
            <a:r>
              <a:rPr lang="de-DE" sz="1200" dirty="0" smtClean="0"/>
              <a:t>7 </a:t>
            </a:r>
            <a:r>
              <a:rPr lang="de-DE" sz="1200" dirty="0" smtClean="0"/>
              <a:t>Dimensionen, </a:t>
            </a:r>
            <a:r>
              <a:rPr lang="de-DE" sz="1200" dirty="0" smtClean="0"/>
              <a:t>22 </a:t>
            </a:r>
            <a:r>
              <a:rPr lang="de-DE" sz="1200" dirty="0" smtClean="0"/>
              <a:t>Kategorien</a:t>
            </a:r>
            <a:endParaRPr lang="de-DE" sz="1200" dirty="0" smtClean="0"/>
          </a:p>
          <a:p>
            <a:r>
              <a:rPr lang="de-DE" sz="1200" dirty="0" smtClean="0"/>
              <a:t>Faktoranalyse: Welche Kategorien passen zusammen? </a:t>
            </a:r>
          </a:p>
          <a:p>
            <a:pPr marL="0" indent="0">
              <a:buNone/>
            </a:pPr>
            <a:r>
              <a:rPr lang="de-DE" sz="1200" dirty="0" smtClean="0"/>
              <a:t>3 Ergebnisse</a:t>
            </a:r>
          </a:p>
          <a:p>
            <a:r>
              <a:rPr lang="de-DE" sz="1200" dirty="0" smtClean="0"/>
              <a:t>Tabelle</a:t>
            </a:r>
            <a:r>
              <a:rPr lang="de-DE" sz="1200" dirty="0"/>
              <a:t> </a:t>
            </a:r>
            <a:r>
              <a:rPr lang="de-DE" sz="1200" dirty="0" smtClean="0"/>
              <a:t>(</a:t>
            </a:r>
            <a:r>
              <a:rPr lang="de-DE" sz="1200" dirty="0" err="1" smtClean="0"/>
              <a:t>Mean</a:t>
            </a:r>
            <a:r>
              <a:rPr lang="de-DE" sz="1200" dirty="0"/>
              <a:t>, </a:t>
            </a:r>
            <a:r>
              <a:rPr lang="de-DE" sz="1200" dirty="0" smtClean="0"/>
              <a:t>SD), </a:t>
            </a:r>
            <a:r>
              <a:rPr lang="de-DE" sz="1200" dirty="0"/>
              <a:t>Korrelationen</a:t>
            </a:r>
            <a:r>
              <a:rPr lang="de-DE" sz="1200" dirty="0" smtClean="0"/>
              <a:t>, Faktoranalyse mit 3 Modelle, Signifikanz </a:t>
            </a:r>
          </a:p>
          <a:p>
            <a:pPr marL="0" indent="0">
              <a:buNone/>
            </a:pPr>
            <a:r>
              <a:rPr lang="de-DE" sz="1200" dirty="0" smtClean="0"/>
              <a:t>4 Diskussion</a:t>
            </a:r>
          </a:p>
          <a:p>
            <a:r>
              <a:rPr lang="de-DE" sz="1200" dirty="0" smtClean="0"/>
              <a:t>Kombination / Übergreifende Kategorien</a:t>
            </a:r>
          </a:p>
          <a:p>
            <a:r>
              <a:rPr lang="de-DE" sz="1200" dirty="0" smtClean="0"/>
              <a:t>Vor und Nachteile </a:t>
            </a:r>
          </a:p>
          <a:p>
            <a:r>
              <a:rPr lang="de-DE" sz="1200" dirty="0" smtClean="0"/>
              <a:t>Wissenschaftliche Beitrag / Überraschende Ergebnisse? </a:t>
            </a:r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 smtClean="0"/>
          </a:p>
          <a:p>
            <a:pPr marL="0" indent="0">
              <a:buNone/>
            </a:pP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Stellungen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 smtClean="0"/>
              <a:t>1</a:t>
            </a:r>
          </a:p>
          <a:p>
            <a:r>
              <a:rPr lang="de-DE" sz="1200" dirty="0" smtClean="0"/>
              <a:t>Erfahrungsbasierte Modelle zur Unterrichtsgeschehen und Lernwirksamkeit reichen nicht, sie müssen empirisch untersucht werden.</a:t>
            </a:r>
          </a:p>
          <a:p>
            <a:r>
              <a:rPr lang="de-DE" sz="1200" dirty="0" smtClean="0"/>
              <a:t>Kognitive Lernziele müssen auch persönliche Relevanz haben. </a:t>
            </a:r>
          </a:p>
          <a:p>
            <a:r>
              <a:rPr lang="de-DE" sz="1200" dirty="0" smtClean="0"/>
              <a:t>Aufgaben brauchen messbare </a:t>
            </a:r>
            <a:r>
              <a:rPr lang="de-DE" sz="1200" dirty="0" err="1" smtClean="0"/>
              <a:t>qualitaetskriterien</a:t>
            </a:r>
            <a:endParaRPr lang="de-DE" sz="1200" dirty="0" smtClean="0"/>
          </a:p>
          <a:p>
            <a:r>
              <a:rPr lang="de-DE" sz="1200" dirty="0" smtClean="0"/>
              <a:t>Selbstbestimmtes lernen muss </a:t>
            </a:r>
            <a:r>
              <a:rPr lang="de-DE" sz="1200" dirty="0" err="1" smtClean="0"/>
              <a:t>instruktionell</a:t>
            </a:r>
            <a:r>
              <a:rPr lang="de-DE" sz="1200" dirty="0" smtClean="0"/>
              <a:t> </a:t>
            </a:r>
            <a:r>
              <a:rPr lang="de-DE" sz="1200" dirty="0"/>
              <a:t>geprägtes lernen </a:t>
            </a:r>
            <a:r>
              <a:rPr lang="de-DE" sz="1200" dirty="0" smtClean="0"/>
              <a:t>ersetzen</a:t>
            </a:r>
            <a:endParaRPr lang="de-DE" sz="1200" dirty="0" smtClean="0"/>
          </a:p>
          <a:p>
            <a:r>
              <a:rPr lang="de-DE" sz="1200" dirty="0" smtClean="0"/>
              <a:t>Legitimierung der Inhalte ist Gegenstand der </a:t>
            </a:r>
            <a:r>
              <a:rPr lang="de-DE" sz="1200" dirty="0" err="1" smtClean="0"/>
              <a:t>Fachdidaktiken</a:t>
            </a:r>
            <a:endParaRPr lang="de-DE" sz="1200" dirty="0" smtClean="0"/>
          </a:p>
          <a:p>
            <a:r>
              <a:rPr lang="de-DE" sz="1200" dirty="0" smtClean="0"/>
              <a:t>Tiefenstrukturen sind wichtiger als </a:t>
            </a:r>
            <a:r>
              <a:rPr lang="de-DE" sz="1200" dirty="0"/>
              <a:t>S</a:t>
            </a:r>
            <a:r>
              <a:rPr lang="de-DE" sz="1200" dirty="0" smtClean="0"/>
              <a:t>ichtstrukturen</a:t>
            </a:r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1"/>
          </p:nvPr>
        </p:nvSpPr>
        <p:spPr>
          <a:xfrm>
            <a:off x="4211960" y="1491631"/>
            <a:ext cx="4680520" cy="3232454"/>
          </a:xfrm>
        </p:spPr>
        <p:txBody>
          <a:bodyPr/>
          <a:lstStyle/>
          <a:p>
            <a:pPr marL="0" indent="0">
              <a:buNone/>
            </a:pPr>
            <a:r>
              <a:rPr lang="de-DE" sz="1100" dirty="0" smtClean="0"/>
              <a:t>2</a:t>
            </a:r>
          </a:p>
          <a:p>
            <a:r>
              <a:rPr lang="de-DE" sz="1100" dirty="0" smtClean="0"/>
              <a:t>Lernprozesse kann man nicht beobachten </a:t>
            </a:r>
          </a:p>
          <a:p>
            <a:r>
              <a:rPr lang="de-DE" sz="1100" dirty="0" smtClean="0"/>
              <a:t>Lernwirksamkeit und Lernerfolg sind nicht messbar</a:t>
            </a:r>
          </a:p>
          <a:p>
            <a:r>
              <a:rPr lang="de-DE" sz="1100" dirty="0" smtClean="0"/>
              <a:t>Die Fragestellungen sind klar formuliert</a:t>
            </a:r>
          </a:p>
          <a:p>
            <a:pPr marL="0" indent="0">
              <a:buNone/>
            </a:pPr>
            <a:r>
              <a:rPr lang="de-DE" sz="1100" dirty="0" smtClean="0"/>
              <a:t>3</a:t>
            </a:r>
          </a:p>
          <a:p>
            <a:r>
              <a:rPr lang="de-DE" sz="1100" dirty="0" smtClean="0"/>
              <a:t>1 Videostunde pro Lehrer reicht</a:t>
            </a:r>
          </a:p>
          <a:p>
            <a:r>
              <a:rPr lang="de-DE" sz="1100" dirty="0" smtClean="0"/>
              <a:t>Die Kodierung und Analyse ist zuverlässig</a:t>
            </a:r>
          </a:p>
          <a:p>
            <a:r>
              <a:rPr lang="de-DE" sz="1100" dirty="0" smtClean="0"/>
              <a:t>Alle Kategorien sind informativ / aussagekräftig</a:t>
            </a:r>
          </a:p>
          <a:p>
            <a:pPr marL="0" indent="0">
              <a:buNone/>
            </a:pPr>
            <a:r>
              <a:rPr lang="de-DE" sz="1100" dirty="0" smtClean="0"/>
              <a:t>3</a:t>
            </a:r>
          </a:p>
          <a:p>
            <a:r>
              <a:rPr lang="de-DE" sz="1100" dirty="0" smtClean="0"/>
              <a:t>Die 3 theoretische Modelle (3.3) sind nachvollziehbar</a:t>
            </a:r>
          </a:p>
          <a:p>
            <a:pPr marL="0" indent="0">
              <a:buNone/>
            </a:pPr>
            <a:r>
              <a:rPr lang="de-DE" sz="1100" dirty="0" smtClean="0"/>
              <a:t>4</a:t>
            </a:r>
          </a:p>
          <a:p>
            <a:r>
              <a:rPr lang="de-DE" sz="1100" dirty="0" err="1" smtClean="0"/>
              <a:t>Aufgabenqualitaet</a:t>
            </a:r>
            <a:r>
              <a:rPr lang="de-DE" sz="1100" dirty="0" smtClean="0"/>
              <a:t> muss subjektiv gemessen werden </a:t>
            </a:r>
          </a:p>
          <a:p>
            <a:r>
              <a:rPr lang="de-DE" sz="1100" dirty="0" smtClean="0"/>
              <a:t>Stichprobe ist selbstselektiert und sehr klein </a:t>
            </a:r>
          </a:p>
          <a:p>
            <a:r>
              <a:rPr lang="de-DE" sz="1100" dirty="0" smtClean="0"/>
              <a:t>Ergebnis: Es gibt zu wenig Reflexion und Raum für die </a:t>
            </a:r>
            <a:r>
              <a:rPr lang="de-DE" sz="1100" dirty="0" err="1" smtClean="0"/>
              <a:t>Schulervorstellungen</a:t>
            </a:r>
            <a:endParaRPr lang="de-DE" sz="1100" dirty="0" smtClean="0"/>
          </a:p>
          <a:p>
            <a:r>
              <a:rPr lang="de-DE" sz="1100" dirty="0" smtClean="0"/>
              <a:t>Die Merkmale der </a:t>
            </a:r>
            <a:r>
              <a:rPr lang="de-DE" sz="1100" dirty="0" err="1" smtClean="0"/>
              <a:t>Algemeine</a:t>
            </a:r>
            <a:r>
              <a:rPr lang="de-DE" sz="1100" dirty="0" smtClean="0"/>
              <a:t> Didaktik stehen zu wenig in Vordergrund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endParaRPr lang="de-DE" sz="1100" dirty="0" smtClean="0"/>
          </a:p>
          <a:p>
            <a:pPr marL="0" indent="0">
              <a:buNone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244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</a:t>
            </a:r>
            <a:r>
              <a:rPr lang="de-DE" sz="2400" dirty="0" err="1" smtClean="0"/>
              <a:t>Unterrichtsqualitaet</a:t>
            </a:r>
            <a:r>
              <a:rPr lang="en-US" sz="2400" dirty="0"/>
              <a:t/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Bildschirmpräsentation (16:9)</PresentationFormat>
  <Paragraphs>61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Akkurat</vt:lpstr>
      <vt:lpstr>Arial</vt:lpstr>
      <vt:lpstr>Arial Unicode MS</vt:lpstr>
      <vt:lpstr>Calibri</vt:lpstr>
      <vt:lpstr>Masterfolie</vt:lpstr>
      <vt:lpstr>PowerPoint-Präsentation</vt:lpstr>
      <vt:lpstr>PowerPoint-Präsentation</vt:lpstr>
      <vt:lpstr>Stellungen</vt:lpstr>
      <vt:lpstr>Naechste Woche: Unterrichtsqualitaet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258</cp:revision>
  <dcterms:created xsi:type="dcterms:W3CDTF">2017-06-13T08:51:48Z</dcterms:created>
  <dcterms:modified xsi:type="dcterms:W3CDTF">2022-01-19T09:15:23Z</dcterms:modified>
</cp:coreProperties>
</file>