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1"/>
  </p:notesMasterIdLst>
  <p:sldIdLst>
    <p:sldId id="257" r:id="rId2"/>
    <p:sldId id="292" r:id="rId3"/>
    <p:sldId id="293" r:id="rId4"/>
    <p:sldId id="287" r:id="rId5"/>
    <p:sldId id="296" r:id="rId6"/>
    <p:sldId id="294" r:id="rId7"/>
    <p:sldId id="295" r:id="rId8"/>
    <p:sldId id="291" r:id="rId9"/>
    <p:sldId id="270" r:id="rId1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92"/>
            <p14:sldId id="293"/>
            <p14:sldId id="287"/>
            <p14:sldId id="296"/>
            <p14:sldId id="294"/>
            <p14:sldId id="295"/>
            <p14:sldId id="291"/>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4362" autoAdjust="0"/>
  </p:normalViewPr>
  <p:slideViewPr>
    <p:cSldViewPr showGuides="1">
      <p:cViewPr varScale="1">
        <p:scale>
          <a:sx n="69" d="100"/>
          <a:sy n="69" d="100"/>
        </p:scale>
        <p:origin x="452" y="4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‹Nr.›</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Bildung </a:t>
            </a:r>
            <a:r>
              <a:rPr lang="de-DE" dirty="0" err="1"/>
              <a:t>ermoeglichen</a:t>
            </a:r>
            <a:endParaRPr lang="de-DE" dirty="0"/>
          </a:p>
          <a:p>
            <a:endParaRPr lang="de-DE" dirty="0" smtClean="0"/>
          </a:p>
          <a:p>
            <a:r>
              <a:rPr lang="de-DE" dirty="0" smtClean="0"/>
              <a:t>Menschen haben zu jeder Zeit anders gedacht,</a:t>
            </a:r>
          </a:p>
          <a:p>
            <a:r>
              <a:rPr lang="de-DE" dirty="0" smtClean="0"/>
              <a:t>gemeinsame Antworten als Sinnentwürfe </a:t>
            </a:r>
          </a:p>
          <a:p>
            <a:r>
              <a:rPr lang="de-DE" dirty="0" smtClean="0"/>
              <a:t>ohne Kultur überlebensfähig? ethischen Fragen</a:t>
            </a:r>
          </a:p>
          <a:p>
            <a:r>
              <a:rPr lang="de-DE" dirty="0" smtClean="0"/>
              <a:t>Anachronistisch / </a:t>
            </a:r>
            <a:r>
              <a:rPr lang="de-DE" dirty="0" err="1" smtClean="0"/>
              <a:t>kairotisch</a:t>
            </a:r>
            <a:endParaRPr lang="de-DE" dirty="0" smtClean="0"/>
          </a:p>
          <a:p>
            <a:endParaRPr lang="de-DE" dirty="0" smtClean="0"/>
          </a:p>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4</a:t>
            </a:fld>
            <a:endParaRPr lang="en-US"/>
          </a:p>
        </p:txBody>
      </p:sp>
    </p:spTree>
    <p:extLst>
      <p:ext uri="{BB962C8B-B14F-4D97-AF65-F5344CB8AC3E}">
        <p14:creationId xmlns:p14="http://schemas.microsoft.com/office/powerpoint/2010/main" val="158588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9</a:t>
            </a:fld>
            <a:endParaRPr lang="en-US"/>
          </a:p>
        </p:txBody>
      </p:sp>
    </p:spTree>
    <p:extLst>
      <p:ext uri="{BB962C8B-B14F-4D97-AF65-F5344CB8AC3E}">
        <p14:creationId xmlns:p14="http://schemas.microsoft.com/office/powerpoint/2010/main" val="176920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4. Sitzung: Bildung</a:t>
            </a:r>
          </a:p>
          <a:p>
            <a:pPr marL="0" indent="0" algn="ctr">
              <a:buNone/>
            </a:pPr>
            <a:r>
              <a:rPr lang="de-DE" sz="2000" dirty="0">
                <a:latin typeface="Arial" panose="020B0604020202020204" pitchFamily="34" charset="0"/>
                <a:cs typeface="Arial" panose="020B0604020202020204" pitchFamily="34" charset="0"/>
              </a:rPr>
              <a:t>3.11.21</a:t>
            </a:r>
          </a:p>
        </p:txBody>
      </p:sp>
    </p:spTree>
    <p:extLst>
      <p:ext uri="{BB962C8B-B14F-4D97-AF65-F5344CB8AC3E}">
        <p14:creationId xmlns:p14="http://schemas.microsoft.com/office/powerpoint/2010/main" val="3506191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5A85-857F-4958-A733-2E1F1E3EB717}"/>
              </a:ext>
            </a:extLst>
          </p:cNvPr>
          <p:cNvSpPr>
            <a:spLocks noGrp="1"/>
          </p:cNvSpPr>
          <p:nvPr>
            <p:ph type="title"/>
          </p:nvPr>
        </p:nvSpPr>
        <p:spPr/>
        <p:txBody>
          <a:bodyPr/>
          <a:lstStyle/>
          <a:p>
            <a:r>
              <a:rPr lang="de-DE" dirty="0"/>
              <a:t>Bildung nach Humboldt</a:t>
            </a:r>
          </a:p>
        </p:txBody>
      </p:sp>
      <p:sp>
        <p:nvSpPr>
          <p:cNvPr id="3" name="Text Placeholder 2">
            <a:extLst>
              <a:ext uri="{FF2B5EF4-FFF2-40B4-BE49-F238E27FC236}">
                <a16:creationId xmlns:a16="http://schemas.microsoft.com/office/drawing/2014/main" id="{752071FC-A0F8-423F-AFAE-76A9256AF462}"/>
              </a:ext>
            </a:extLst>
          </p:cNvPr>
          <p:cNvSpPr>
            <a:spLocks noGrp="1"/>
          </p:cNvSpPr>
          <p:nvPr>
            <p:ph type="body" sz="quarter" idx="10"/>
          </p:nvPr>
        </p:nvSpPr>
        <p:spPr/>
        <p:txBody>
          <a:bodyPr/>
          <a:lstStyle/>
          <a:p>
            <a:r>
              <a:rPr lang="de-DE" sz="1400" dirty="0"/>
              <a:t>Bildung ist nicht auf bestimmte Fächer beschränkt, sondern </a:t>
            </a:r>
            <a:r>
              <a:rPr lang="de-DE" sz="1400" b="1" dirty="0"/>
              <a:t>allgemein</a:t>
            </a:r>
            <a:r>
              <a:rPr lang="de-DE" sz="1400" dirty="0"/>
              <a:t>, umfassend.</a:t>
            </a:r>
          </a:p>
          <a:p>
            <a:r>
              <a:rPr lang="de-DE" sz="1400" dirty="0"/>
              <a:t>Bildung hat keinen äußeren Zweck, sondern dient der Entwicklung dessen, was in einem Menschen steckt, </a:t>
            </a:r>
            <a:r>
              <a:rPr lang="de-DE" sz="1400" b="1" dirty="0"/>
              <a:t>seinen</a:t>
            </a:r>
            <a:r>
              <a:rPr lang="de-DE" sz="1400" dirty="0"/>
              <a:t> </a:t>
            </a:r>
            <a:r>
              <a:rPr lang="de-DE" sz="1400" b="1" dirty="0"/>
              <a:t>Kräften</a:t>
            </a:r>
            <a:r>
              <a:rPr lang="de-DE" sz="1400" dirty="0"/>
              <a:t>.</a:t>
            </a:r>
          </a:p>
          <a:p>
            <a:r>
              <a:rPr lang="de-DE" sz="1400" dirty="0"/>
              <a:t>Nach Humboldt geht es in der Bildung darum, die eigenen Kräfte auszubilden, und zwar so </a:t>
            </a:r>
            <a:r>
              <a:rPr lang="de-DE" sz="1400" b="1" dirty="0"/>
              <a:t>ausgewogen</a:t>
            </a:r>
            <a:r>
              <a:rPr lang="de-DE" sz="1400" dirty="0"/>
              <a:t> wie möglich, das heißt, die geistigen Kräfte, die emotionalen und die kognitiven.</a:t>
            </a:r>
          </a:p>
          <a:p>
            <a:r>
              <a:rPr lang="de-DE" sz="1400" b="1" dirty="0"/>
              <a:t>Sprache</a:t>
            </a:r>
            <a:r>
              <a:rPr lang="de-DE" sz="1400" dirty="0"/>
              <a:t> ist für Humboldt ein wichtiges Medium für Bildung, weil sie zwischen Welt und Ich vermittelt.</a:t>
            </a:r>
          </a:p>
          <a:p>
            <a:r>
              <a:rPr lang="de-DE" sz="1400" dirty="0"/>
              <a:t>Bildung ist ein lebenslanger Prozess, prinzipiell </a:t>
            </a:r>
            <a:r>
              <a:rPr lang="de-DE" sz="1400" b="1" dirty="0"/>
              <a:t>unabhängig von schulischen Laufbahnen</a:t>
            </a:r>
            <a:r>
              <a:rPr lang="de-DE" sz="1400" dirty="0"/>
              <a:t>.</a:t>
            </a:r>
          </a:p>
          <a:p>
            <a:r>
              <a:rPr lang="de-DE" sz="1400" dirty="0"/>
              <a:t>Ziele der Bildung sind ein freies Denken, Autonomie und Mündigkeit. Damit ist auch gewährleistet, dass der gebildete Mensch ein </a:t>
            </a:r>
            <a:r>
              <a:rPr lang="de-DE" sz="1400" b="1" dirty="0"/>
              <a:t>moralisch</a:t>
            </a:r>
            <a:r>
              <a:rPr lang="de-DE" sz="1400" dirty="0"/>
              <a:t> guter Mensch ist.</a:t>
            </a:r>
          </a:p>
          <a:p>
            <a:r>
              <a:rPr lang="de-DE" sz="1400" dirty="0"/>
              <a:t>Schließlich ist Bildung nach Humboldt nicht passiv, sondern </a:t>
            </a:r>
            <a:r>
              <a:rPr lang="de-DE" sz="1400" b="1" dirty="0"/>
              <a:t>aktiv</a:t>
            </a:r>
            <a:r>
              <a:rPr lang="de-DE" sz="1400" dirty="0"/>
              <a:t>. Ich kann nicht gebildet werden, sondern mich nur selbst bilden.</a:t>
            </a:r>
          </a:p>
        </p:txBody>
      </p:sp>
    </p:spTree>
    <p:extLst>
      <p:ext uri="{BB962C8B-B14F-4D97-AF65-F5344CB8AC3E}">
        <p14:creationId xmlns:p14="http://schemas.microsoft.com/office/powerpoint/2010/main" val="3145390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9CFC-1D80-412D-BAA0-75BBE10082C4}"/>
              </a:ext>
            </a:extLst>
          </p:cNvPr>
          <p:cNvSpPr>
            <a:spLocks noGrp="1"/>
          </p:cNvSpPr>
          <p:nvPr>
            <p:ph type="title"/>
          </p:nvPr>
        </p:nvSpPr>
        <p:spPr/>
        <p:txBody>
          <a:bodyPr/>
          <a:lstStyle/>
          <a:p>
            <a:r>
              <a:rPr lang="de-DE" sz="3200" dirty="0"/>
              <a:t>Universität nach Humboldt </a:t>
            </a:r>
            <a:endParaRPr lang="de-DE" dirty="0"/>
          </a:p>
        </p:txBody>
      </p:sp>
      <p:sp>
        <p:nvSpPr>
          <p:cNvPr id="3" name="Text Placeholder 2">
            <a:extLst>
              <a:ext uri="{FF2B5EF4-FFF2-40B4-BE49-F238E27FC236}">
                <a16:creationId xmlns:a16="http://schemas.microsoft.com/office/drawing/2014/main" id="{EF50E78B-3DE9-4A46-A866-5A2FB55A85C8}"/>
              </a:ext>
            </a:extLst>
          </p:cNvPr>
          <p:cNvSpPr>
            <a:spLocks noGrp="1"/>
          </p:cNvSpPr>
          <p:nvPr>
            <p:ph type="body" sz="quarter" idx="10"/>
          </p:nvPr>
        </p:nvSpPr>
        <p:spPr/>
        <p:txBody>
          <a:bodyPr/>
          <a:lstStyle/>
          <a:p>
            <a:r>
              <a:rPr lang="de-DE" sz="1600" dirty="0"/>
              <a:t>Ziel der Universität ist es, dass sie den Studierenden (und den Dozierenden) </a:t>
            </a:r>
            <a:r>
              <a:rPr lang="de-DE" sz="1600" b="1" dirty="0"/>
              <a:t>ermöglicht</a:t>
            </a:r>
            <a:r>
              <a:rPr lang="de-DE" sz="1600" dirty="0"/>
              <a:t>, sich zu bilden.</a:t>
            </a:r>
          </a:p>
          <a:p>
            <a:r>
              <a:rPr lang="de-DE" sz="1600" dirty="0"/>
              <a:t>Deshalb sollte auch </a:t>
            </a:r>
            <a:r>
              <a:rPr lang="de-DE" sz="1600" b="1" dirty="0"/>
              <a:t>kritisches</a:t>
            </a:r>
            <a:r>
              <a:rPr lang="de-DE" sz="1600" dirty="0"/>
              <a:t> </a:t>
            </a:r>
            <a:r>
              <a:rPr lang="de-DE" sz="1600" b="1" dirty="0"/>
              <a:t>Denken</a:t>
            </a:r>
            <a:r>
              <a:rPr lang="de-DE" sz="1600" dirty="0"/>
              <a:t> an der Universität seinen Platz finden; Universität wäre dann unter anderem ein Ort der Diskussion.</a:t>
            </a:r>
          </a:p>
          <a:p>
            <a:r>
              <a:rPr lang="de-DE" sz="1600" dirty="0"/>
              <a:t>Universität sollte demnach </a:t>
            </a:r>
            <a:r>
              <a:rPr lang="de-DE" sz="1600" b="1" dirty="0"/>
              <a:t>nicht an berufliche Abschlüsse </a:t>
            </a:r>
            <a:r>
              <a:rPr lang="de-DE" sz="1600" dirty="0"/>
              <a:t>gebunden sein.</a:t>
            </a:r>
          </a:p>
          <a:p>
            <a:r>
              <a:rPr lang="de-DE" sz="1600" dirty="0"/>
              <a:t>Im Gegenteil: Sie sollte gänzlich </a:t>
            </a:r>
            <a:r>
              <a:rPr lang="de-DE" sz="1600" b="1" dirty="0"/>
              <a:t>frei</a:t>
            </a:r>
            <a:r>
              <a:rPr lang="de-DE" sz="1600" dirty="0"/>
              <a:t> sein; es gibt also keine festen Studiengänge und keine Prüfungen, keine Stundenpläne, keine Regelstudienzeit, keine Noten, keine Pflichtveranstaltungen und keine modularen Vorgaben. Sie ist für alle frei zugänglich und ermöglicht es den Studierenden, den Dingen auf den Grund zu gehen.</a:t>
            </a:r>
          </a:p>
          <a:p>
            <a:r>
              <a:rPr lang="de-DE" sz="1600" dirty="0"/>
              <a:t>Studierende und Professor*innen </a:t>
            </a:r>
            <a:r>
              <a:rPr lang="de-DE" sz="1600" b="1" dirty="0"/>
              <a:t>forschen</a:t>
            </a:r>
            <a:r>
              <a:rPr lang="de-DE" sz="1600" dirty="0"/>
              <a:t> </a:t>
            </a:r>
            <a:r>
              <a:rPr lang="de-DE" sz="1600" b="1" dirty="0"/>
              <a:t>gemeinsam</a:t>
            </a:r>
            <a:r>
              <a:rPr lang="de-DE" sz="1600" dirty="0"/>
              <a:t> an den Dingen, die sie interessieren, auch in der Kombination verschiedener Fachrichtungen.</a:t>
            </a:r>
          </a:p>
        </p:txBody>
      </p:sp>
    </p:spTree>
    <p:extLst>
      <p:ext uri="{BB962C8B-B14F-4D97-AF65-F5344CB8AC3E}">
        <p14:creationId xmlns:p14="http://schemas.microsoft.com/office/powerpoint/2010/main" val="2224340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9D7C-C11E-48F3-9F14-CA33C785E3F8}"/>
              </a:ext>
            </a:extLst>
          </p:cNvPr>
          <p:cNvSpPr>
            <a:spLocks noGrp="1"/>
          </p:cNvSpPr>
          <p:nvPr>
            <p:ph type="title"/>
          </p:nvPr>
        </p:nvSpPr>
        <p:spPr/>
        <p:txBody>
          <a:bodyPr/>
          <a:lstStyle/>
          <a:p>
            <a:r>
              <a:rPr lang="de-DE" dirty="0"/>
              <a:t>Was kann man unter Bildung verstehen?</a:t>
            </a:r>
          </a:p>
        </p:txBody>
      </p:sp>
      <p:sp>
        <p:nvSpPr>
          <p:cNvPr id="4" name="Content Placeholder 3">
            <a:extLst>
              <a:ext uri="{FF2B5EF4-FFF2-40B4-BE49-F238E27FC236}">
                <a16:creationId xmlns:a16="http://schemas.microsoft.com/office/drawing/2014/main" id="{9DE99F6F-5E4D-444B-91F0-7A4386CF3951}"/>
              </a:ext>
            </a:extLst>
          </p:cNvPr>
          <p:cNvSpPr>
            <a:spLocks noGrp="1"/>
          </p:cNvSpPr>
          <p:nvPr>
            <p:ph sz="half" idx="12"/>
          </p:nvPr>
        </p:nvSpPr>
        <p:spPr/>
        <p:txBody>
          <a:bodyPr/>
          <a:lstStyle/>
          <a:p>
            <a:r>
              <a:rPr lang="de-DE" sz="1600" dirty="0" smtClean="0"/>
              <a:t>Zeitgemäßen </a:t>
            </a:r>
            <a:r>
              <a:rPr lang="de-DE" sz="1600" dirty="0"/>
              <a:t>Bildung</a:t>
            </a:r>
          </a:p>
          <a:p>
            <a:r>
              <a:rPr lang="de-DE" sz="1600" dirty="0"/>
              <a:t>Mensch als Mittel</a:t>
            </a:r>
          </a:p>
          <a:p>
            <a:r>
              <a:rPr lang="de-DE" sz="1600" dirty="0"/>
              <a:t>Verdummung / </a:t>
            </a:r>
            <a:r>
              <a:rPr lang="de-DE" sz="1600" dirty="0" err="1"/>
              <a:t>Unterfoerderung</a:t>
            </a:r>
            <a:endParaRPr lang="de-DE" sz="1600" dirty="0"/>
          </a:p>
          <a:p>
            <a:r>
              <a:rPr lang="de-DE" sz="1600" dirty="0"/>
              <a:t>Horkheimer </a:t>
            </a:r>
          </a:p>
          <a:p>
            <a:r>
              <a:rPr lang="de-DE" sz="1600" dirty="0"/>
              <a:t>Humboldt</a:t>
            </a:r>
          </a:p>
          <a:p>
            <a:r>
              <a:rPr lang="de-DE" sz="1600" dirty="0"/>
              <a:t>Bedingungen Kräfte entfalten zu können</a:t>
            </a:r>
          </a:p>
          <a:p>
            <a:r>
              <a:rPr lang="de-DE" sz="1600" dirty="0"/>
              <a:t>fragendes Denken</a:t>
            </a:r>
          </a:p>
          <a:p>
            <a:r>
              <a:rPr lang="de-DE" sz="1600" dirty="0"/>
              <a:t>Selbstregierung</a:t>
            </a:r>
          </a:p>
          <a:p>
            <a:endParaRPr lang="de-DE" sz="1600" dirty="0"/>
          </a:p>
        </p:txBody>
      </p:sp>
      <p:sp>
        <p:nvSpPr>
          <p:cNvPr id="3" name="Text Placeholder 2">
            <a:extLst>
              <a:ext uri="{FF2B5EF4-FFF2-40B4-BE49-F238E27FC236}">
                <a16:creationId xmlns:a16="http://schemas.microsoft.com/office/drawing/2014/main" id="{E84F48F4-7C69-4A30-A062-E7F7AC5B3CD2}"/>
              </a:ext>
            </a:extLst>
          </p:cNvPr>
          <p:cNvSpPr>
            <a:spLocks noGrp="1"/>
          </p:cNvSpPr>
          <p:nvPr>
            <p:ph sz="half" idx="11"/>
          </p:nvPr>
        </p:nvSpPr>
        <p:spPr/>
        <p:txBody>
          <a:bodyPr/>
          <a:lstStyle/>
          <a:p>
            <a:r>
              <a:rPr lang="de-DE" sz="1600" dirty="0" smtClean="0"/>
              <a:t>Bildungsschmerz </a:t>
            </a:r>
            <a:r>
              <a:rPr lang="de-DE" sz="1600" dirty="0"/>
              <a:t>(</a:t>
            </a:r>
            <a:r>
              <a:rPr lang="de-DE" sz="1600" dirty="0" err="1"/>
              <a:t>Platon‘s</a:t>
            </a:r>
            <a:r>
              <a:rPr lang="de-DE" sz="1600" dirty="0"/>
              <a:t> </a:t>
            </a:r>
            <a:r>
              <a:rPr lang="de-DE" sz="1600" dirty="0" err="1"/>
              <a:t>Hoehlengleichnis</a:t>
            </a:r>
            <a:r>
              <a:rPr lang="de-DE" sz="1600" dirty="0"/>
              <a:t>)</a:t>
            </a:r>
            <a:endParaRPr lang="de-DE" sz="1600" dirty="0"/>
          </a:p>
          <a:p>
            <a:r>
              <a:rPr lang="de-DE" sz="1600" dirty="0"/>
              <a:t>Sich fremd </a:t>
            </a:r>
            <a:r>
              <a:rPr lang="de-DE" sz="1600" dirty="0" smtClean="0"/>
              <a:t>werden</a:t>
            </a:r>
            <a:r>
              <a:rPr lang="de-DE" sz="1600" dirty="0"/>
              <a:t> </a:t>
            </a:r>
            <a:r>
              <a:rPr lang="de-DE" sz="1600" dirty="0" smtClean="0"/>
              <a:t>(Robert Musil)</a:t>
            </a:r>
            <a:endParaRPr lang="de-DE" sz="1600" dirty="0" smtClean="0"/>
          </a:p>
          <a:p>
            <a:r>
              <a:rPr lang="de-DE" sz="1600" dirty="0" smtClean="0"/>
              <a:t>Gegenstand von Bildung</a:t>
            </a:r>
            <a:r>
              <a:rPr lang="de-DE" sz="1600" dirty="0" smtClean="0"/>
              <a:t> (Humboldt)</a:t>
            </a:r>
            <a:endParaRPr lang="de-DE" sz="1600" dirty="0"/>
          </a:p>
          <a:p>
            <a:r>
              <a:rPr lang="de-DE" sz="1600" dirty="0" smtClean="0"/>
              <a:t>Verzögerung / Warten können (Adorno)</a:t>
            </a:r>
            <a:endParaRPr lang="de-DE" sz="1600" dirty="0"/>
          </a:p>
          <a:p>
            <a:r>
              <a:rPr lang="de-DE" sz="1600" dirty="0" smtClean="0"/>
              <a:t>kulturelles Gedächtnis</a:t>
            </a:r>
          </a:p>
          <a:p>
            <a:r>
              <a:rPr lang="de-DE" sz="1600" dirty="0"/>
              <a:t>Kulturgüter (Ernst Cassirer)</a:t>
            </a:r>
            <a:endParaRPr lang="de-DE" sz="1600" dirty="0"/>
          </a:p>
          <a:p>
            <a:endParaRPr lang="de-DE" sz="1600" dirty="0"/>
          </a:p>
          <a:p>
            <a:endParaRPr lang="de-DE" sz="1600" dirty="0"/>
          </a:p>
          <a:p>
            <a:endParaRPr lang="de-DE" sz="1600" dirty="0"/>
          </a:p>
        </p:txBody>
      </p:sp>
    </p:spTree>
    <p:extLst>
      <p:ext uri="{BB962C8B-B14F-4D97-AF65-F5344CB8AC3E}">
        <p14:creationId xmlns:p14="http://schemas.microsoft.com/office/powerpoint/2010/main" val="3769056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Inhaltsplatzhalter 2"/>
          <p:cNvSpPr>
            <a:spLocks noGrp="1"/>
          </p:cNvSpPr>
          <p:nvPr>
            <p:ph sz="half" idx="12"/>
          </p:nvPr>
        </p:nvSpPr>
        <p:spPr/>
        <p:txBody>
          <a:bodyPr/>
          <a:lstStyle/>
          <a:p>
            <a:r>
              <a:rPr lang="de-DE" dirty="0"/>
              <a:t>Anachronistisch </a:t>
            </a:r>
            <a:endParaRPr lang="de-DE" dirty="0" smtClean="0"/>
          </a:p>
          <a:p>
            <a:r>
              <a:rPr lang="de-DE" dirty="0" err="1" smtClean="0"/>
              <a:t>kairotisch</a:t>
            </a:r>
            <a:endParaRPr lang="de-DE" dirty="0" smtClean="0"/>
          </a:p>
          <a:p>
            <a:endParaRPr lang="en-US" dirty="0"/>
          </a:p>
        </p:txBody>
      </p:sp>
      <p:sp>
        <p:nvSpPr>
          <p:cNvPr id="4" name="Inhaltsplatzhalter 3"/>
          <p:cNvSpPr>
            <a:spLocks noGrp="1"/>
          </p:cNvSpPr>
          <p:nvPr>
            <p:ph sz="half" idx="11"/>
          </p:nvPr>
        </p:nvSpPr>
        <p:spPr/>
        <p:txBody>
          <a:bodyPr/>
          <a:lstStyle/>
          <a:p>
            <a:endParaRPr lang="en-US"/>
          </a:p>
        </p:txBody>
      </p:sp>
    </p:spTree>
    <p:extLst>
      <p:ext uri="{BB962C8B-B14F-4D97-AF65-F5344CB8AC3E}">
        <p14:creationId xmlns:p14="http://schemas.microsoft.com/office/powerpoint/2010/main" val="1413656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Inhaltsplatzhalter 2"/>
          <p:cNvSpPr>
            <a:spLocks noGrp="1"/>
          </p:cNvSpPr>
          <p:nvPr>
            <p:ph sz="half" idx="12"/>
          </p:nvPr>
        </p:nvSpPr>
        <p:spPr/>
        <p:txBody>
          <a:bodyPr/>
          <a:lstStyle/>
          <a:p>
            <a:endParaRPr lang="en-US"/>
          </a:p>
        </p:txBody>
      </p:sp>
      <p:sp>
        <p:nvSpPr>
          <p:cNvPr id="4" name="Inhaltsplatzhalter 3"/>
          <p:cNvSpPr>
            <a:spLocks noGrp="1"/>
          </p:cNvSpPr>
          <p:nvPr>
            <p:ph sz="half" idx="11"/>
          </p:nvPr>
        </p:nvSpPr>
        <p:spPr/>
        <p:txBody>
          <a:bodyPr/>
          <a:lstStyle/>
          <a:p>
            <a:endParaRPr lang="en-US"/>
          </a:p>
        </p:txBody>
      </p:sp>
      <p:pic>
        <p:nvPicPr>
          <p:cNvPr id="5" name="Grafik 4"/>
          <p:cNvPicPr>
            <a:picLocks noChangeAspect="1"/>
          </p:cNvPicPr>
          <p:nvPr/>
        </p:nvPicPr>
        <p:blipFill>
          <a:blip r:embed="rId2"/>
          <a:stretch>
            <a:fillRect/>
          </a:stretch>
        </p:blipFill>
        <p:spPr>
          <a:xfrm>
            <a:off x="1691680" y="865378"/>
            <a:ext cx="6868001" cy="3954303"/>
          </a:xfrm>
          <a:prstGeom prst="rect">
            <a:avLst/>
          </a:prstGeom>
        </p:spPr>
      </p:pic>
    </p:spTree>
    <p:extLst>
      <p:ext uri="{BB962C8B-B14F-4D97-AF65-F5344CB8AC3E}">
        <p14:creationId xmlns:p14="http://schemas.microsoft.com/office/powerpoint/2010/main" val="186538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Beispiel</a:t>
            </a:r>
            <a:r>
              <a:rPr lang="en-US" dirty="0"/>
              <a:t>: Machine ethics</a:t>
            </a:r>
          </a:p>
        </p:txBody>
      </p:sp>
      <p:sp>
        <p:nvSpPr>
          <p:cNvPr id="3" name="Textplatzhalter 2"/>
          <p:cNvSpPr>
            <a:spLocks noGrp="1"/>
          </p:cNvSpPr>
          <p:nvPr>
            <p:ph type="body" sz="quarter" idx="10"/>
          </p:nvPr>
        </p:nvSpPr>
        <p:spPr/>
        <p:txBody>
          <a:bodyPr/>
          <a:lstStyle/>
          <a:p>
            <a:r>
              <a:rPr lang="en-US" sz="1800" dirty="0"/>
              <a:t>Our prototype model, Delphi, demonstrates strong promise of language-based commonsense moral reasoning, with up to 92.1% accuracy vetted by humans.</a:t>
            </a:r>
          </a:p>
          <a:p>
            <a:endParaRPr lang="en-US" dirty="0"/>
          </a:p>
        </p:txBody>
      </p:sp>
      <p:sp>
        <p:nvSpPr>
          <p:cNvPr id="5" name="Rechteck 4"/>
          <p:cNvSpPr/>
          <p:nvPr/>
        </p:nvSpPr>
        <p:spPr>
          <a:xfrm>
            <a:off x="6621922" y="4619059"/>
            <a:ext cx="2270558" cy="369332"/>
          </a:xfrm>
          <a:prstGeom prst="rect">
            <a:avLst/>
          </a:prstGeom>
        </p:spPr>
        <p:txBody>
          <a:bodyPr wrap="none">
            <a:spAutoFit/>
          </a:bodyPr>
          <a:lstStyle/>
          <a:p>
            <a:r>
              <a:rPr lang="en-US" dirty="0"/>
              <a:t>Jiang et al. 2021, </a:t>
            </a:r>
            <a:r>
              <a:rPr lang="en-US" dirty="0" err="1"/>
              <a:t>arXiv</a:t>
            </a:r>
            <a:endParaRPr lang="en-US" dirty="0"/>
          </a:p>
        </p:txBody>
      </p:sp>
      <p:pic>
        <p:nvPicPr>
          <p:cNvPr id="6" name="Grafik 5"/>
          <p:cNvPicPr>
            <a:picLocks noChangeAspect="1"/>
          </p:cNvPicPr>
          <p:nvPr/>
        </p:nvPicPr>
        <p:blipFill>
          <a:blip r:embed="rId2"/>
          <a:stretch>
            <a:fillRect/>
          </a:stretch>
        </p:blipFill>
        <p:spPr>
          <a:xfrm>
            <a:off x="6084168" y="2355726"/>
            <a:ext cx="1981888" cy="1883074"/>
          </a:xfrm>
          <a:prstGeom prst="rect">
            <a:avLst/>
          </a:prstGeom>
        </p:spPr>
      </p:pic>
      <p:grpSp>
        <p:nvGrpSpPr>
          <p:cNvPr id="10" name="Gruppieren 9"/>
          <p:cNvGrpSpPr/>
          <p:nvPr/>
        </p:nvGrpSpPr>
        <p:grpSpPr>
          <a:xfrm>
            <a:off x="1331640" y="2427734"/>
            <a:ext cx="3996852" cy="1493863"/>
            <a:chOff x="467545" y="2211710"/>
            <a:chExt cx="3996852" cy="1493863"/>
          </a:xfrm>
        </p:grpSpPr>
        <p:pic>
          <p:nvPicPr>
            <p:cNvPr id="8" name="Grafik 7"/>
            <p:cNvPicPr>
              <a:picLocks noChangeAspect="1"/>
            </p:cNvPicPr>
            <p:nvPr/>
          </p:nvPicPr>
          <p:blipFill rotWithShape="1">
            <a:blip r:embed="rId3"/>
            <a:srcRect r="43628"/>
            <a:stretch/>
          </p:blipFill>
          <p:spPr>
            <a:xfrm>
              <a:off x="467545" y="2211710"/>
              <a:ext cx="3024336" cy="1493863"/>
            </a:xfrm>
            <a:prstGeom prst="rect">
              <a:avLst/>
            </a:prstGeom>
          </p:spPr>
        </p:pic>
        <p:pic>
          <p:nvPicPr>
            <p:cNvPr id="9" name="Grafik 8"/>
            <p:cNvPicPr>
              <a:picLocks noChangeAspect="1"/>
            </p:cNvPicPr>
            <p:nvPr/>
          </p:nvPicPr>
          <p:blipFill rotWithShape="1">
            <a:blip r:embed="rId3"/>
            <a:srcRect l="80531"/>
            <a:stretch/>
          </p:blipFill>
          <p:spPr>
            <a:xfrm>
              <a:off x="3419872" y="2211710"/>
              <a:ext cx="1044525" cy="1493863"/>
            </a:xfrm>
            <a:prstGeom prst="rect">
              <a:avLst/>
            </a:prstGeom>
          </p:spPr>
        </p:pic>
      </p:grpSp>
    </p:spTree>
    <p:extLst>
      <p:ext uri="{BB962C8B-B14F-4D97-AF65-F5344CB8AC3E}">
        <p14:creationId xmlns:p14="http://schemas.microsoft.com/office/powerpoint/2010/main" val="205718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B09-791F-4756-ACCE-F94AD34B1755}"/>
              </a:ext>
            </a:extLst>
          </p:cNvPr>
          <p:cNvSpPr>
            <a:spLocks noGrp="1"/>
          </p:cNvSpPr>
          <p:nvPr>
            <p:ph type="title"/>
          </p:nvPr>
        </p:nvSpPr>
        <p:spPr/>
        <p:txBody>
          <a:bodyPr/>
          <a:lstStyle/>
          <a:p>
            <a:r>
              <a:rPr lang="de-DE" sz="2800" dirty="0"/>
              <a:t>Aufgabe: </a:t>
            </a:r>
            <a:r>
              <a:rPr lang="de-DE" sz="2800" dirty="0" err="1"/>
              <a:t>MindMap</a:t>
            </a:r>
            <a:r>
              <a:rPr lang="de-DE" sz="2800" dirty="0"/>
              <a:t> über Bildung bei </a:t>
            </a:r>
            <a:r>
              <a:rPr lang="de-DE" sz="2800" dirty="0" err="1"/>
              <a:t>Dörpinghaus</a:t>
            </a:r>
            <a:endParaRPr lang="de-DE" sz="2800" dirty="0"/>
          </a:p>
        </p:txBody>
      </p:sp>
      <p:sp>
        <p:nvSpPr>
          <p:cNvPr id="3" name="Text Placeholder 2">
            <a:extLst>
              <a:ext uri="{FF2B5EF4-FFF2-40B4-BE49-F238E27FC236}">
                <a16:creationId xmlns:a16="http://schemas.microsoft.com/office/drawing/2014/main" id="{0C6B0FCB-ADE8-4880-99AD-B8BEB0C39898}"/>
              </a:ext>
            </a:extLst>
          </p:cNvPr>
          <p:cNvSpPr>
            <a:spLocks noGrp="1"/>
          </p:cNvSpPr>
          <p:nvPr>
            <p:ph type="body" sz="quarter" idx="10"/>
          </p:nvPr>
        </p:nvSpPr>
        <p:spPr/>
        <p:txBody>
          <a:bodyPr/>
          <a:lstStyle/>
          <a:p>
            <a:r>
              <a:rPr lang="de-DE" sz="1800" dirty="0"/>
              <a:t>Bitte fertigen Sie eine </a:t>
            </a:r>
            <a:r>
              <a:rPr lang="de-DE" sz="1800" dirty="0" err="1"/>
              <a:t>MindMap</a:t>
            </a:r>
            <a:r>
              <a:rPr lang="de-DE" sz="1800" dirty="0"/>
              <a:t> über den Begriff der Bildung bei </a:t>
            </a:r>
            <a:r>
              <a:rPr lang="de-DE" sz="1800" dirty="0" err="1"/>
              <a:t>Dörpinghaus</a:t>
            </a:r>
            <a:r>
              <a:rPr lang="de-DE" sz="1800" dirty="0"/>
              <a:t> an, bezogen auf den gesamten Text. Wenn Sie den Eindruck haben, dass noch etwas zu Bildung gehört, das Sie in dem Text nicht gefunden haben, können Sie es gerne noch hinzufügen. Bitte laden Sie dann Ihre </a:t>
            </a:r>
            <a:r>
              <a:rPr lang="de-DE" sz="1800" dirty="0" err="1"/>
              <a:t>Mind</a:t>
            </a:r>
            <a:r>
              <a:rPr lang="de-DE" sz="1800" dirty="0"/>
              <a:t> </a:t>
            </a:r>
            <a:r>
              <a:rPr lang="de-DE" sz="1800" dirty="0" err="1"/>
              <a:t>Map</a:t>
            </a:r>
            <a:r>
              <a:rPr lang="de-DE" sz="1800" dirty="0"/>
              <a:t> in dem im </a:t>
            </a:r>
            <a:r>
              <a:rPr lang="de-DE" sz="1800" dirty="0" err="1"/>
              <a:t>Moodle</a:t>
            </a:r>
            <a:r>
              <a:rPr lang="de-DE" sz="1800" dirty="0"/>
              <a:t> angelegten Studierendenordner hoch. Sie können die </a:t>
            </a:r>
            <a:r>
              <a:rPr lang="de-DE" sz="1800" dirty="0" err="1"/>
              <a:t>Map</a:t>
            </a:r>
            <a:r>
              <a:rPr lang="de-DE" sz="1800" dirty="0"/>
              <a:t> mit einem Programm am Computer erstellen oder per Hand zeichnen und scannen oder fotografieren und dann hochladen. Gerne dürfen Sie dazu auch zeichnen, um die </a:t>
            </a:r>
            <a:r>
              <a:rPr lang="de-DE" sz="1800" dirty="0" err="1"/>
              <a:t>Map</a:t>
            </a:r>
            <a:r>
              <a:rPr lang="de-DE" sz="1800" dirty="0"/>
              <a:t> ansprechend zu gestalten.</a:t>
            </a:r>
          </a:p>
        </p:txBody>
      </p:sp>
    </p:spTree>
    <p:extLst>
      <p:ext uri="{BB962C8B-B14F-4D97-AF65-F5344CB8AC3E}">
        <p14:creationId xmlns:p14="http://schemas.microsoft.com/office/powerpoint/2010/main" val="37773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2800" dirty="0"/>
              <a:t>Nächste</a:t>
            </a:r>
            <a:r>
              <a:rPr lang="en-US" sz="2800" dirty="0"/>
              <a:t> </a:t>
            </a:r>
            <a:r>
              <a:rPr lang="en-US" sz="2800" dirty="0" err="1"/>
              <a:t>Woche</a:t>
            </a:r>
            <a:endParaRPr lang="en-US" sz="28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a:xfrm>
            <a:off x="322138" y="1491630"/>
            <a:ext cx="8642350" cy="3240087"/>
          </a:xfrm>
        </p:spPr>
        <p:txBody>
          <a:bodyPr/>
          <a:lstStyle/>
          <a:p>
            <a:r>
              <a:rPr lang="de-DE" sz="1400" dirty="0"/>
              <a:t>Aufgabe (Nachbereitung)</a:t>
            </a:r>
          </a:p>
          <a:p>
            <a:pPr lvl="1"/>
            <a:r>
              <a:rPr lang="de-DE" sz="1400" dirty="0"/>
              <a:t>Gestalte ein Mindmap (Max 1 A4) und lade sie als PDF hoch </a:t>
            </a:r>
            <a:r>
              <a:rPr lang="de-DE" sz="1400" dirty="0" err="1"/>
              <a:t>ueber</a:t>
            </a:r>
            <a:r>
              <a:rPr lang="de-DE" sz="1400" dirty="0"/>
              <a:t> </a:t>
            </a:r>
            <a:r>
              <a:rPr lang="de-DE" sz="1400" dirty="0" err="1"/>
              <a:t>Moodle</a:t>
            </a:r>
            <a:endParaRPr lang="de-DE" sz="1400" dirty="0"/>
          </a:p>
          <a:p>
            <a:pPr lvl="1"/>
            <a:r>
              <a:rPr lang="de-DE" sz="1400" dirty="0"/>
              <a:t>Dritte Eintrag im Portfolio (</a:t>
            </a:r>
            <a:r>
              <a:rPr lang="de-DE" sz="1400" dirty="0" err="1"/>
              <a:t>Dörpinghaus</a:t>
            </a:r>
            <a:r>
              <a:rPr lang="de-DE" sz="1400" dirty="0"/>
              <a:t>, Teil 2)</a:t>
            </a:r>
          </a:p>
          <a:p>
            <a:endParaRPr lang="de-DE" sz="1400" dirty="0"/>
          </a:p>
          <a:p>
            <a:r>
              <a:rPr lang="de-DE" sz="1400" dirty="0"/>
              <a:t>Vorbereitendes Material (für nächste Woche): </a:t>
            </a:r>
          </a:p>
          <a:p>
            <a:pPr lvl="1"/>
            <a:r>
              <a:rPr lang="de-DE" sz="1800" dirty="0"/>
              <a:t>Offene Sitzung (kein Text und kein </a:t>
            </a:r>
            <a:r>
              <a:rPr lang="de-DE" sz="1800" dirty="0" err="1"/>
              <a:t>Praesenz</a:t>
            </a:r>
            <a:r>
              <a:rPr lang="de-DE" sz="1800" dirty="0"/>
              <a:t>(!))</a:t>
            </a:r>
          </a:p>
        </p:txBody>
      </p:sp>
    </p:spTree>
    <p:extLst>
      <p:ext uri="{BB962C8B-B14F-4D97-AF65-F5344CB8AC3E}">
        <p14:creationId xmlns:p14="http://schemas.microsoft.com/office/powerpoint/2010/main" val="2015919101"/>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569</Words>
  <Application>Microsoft Office PowerPoint</Application>
  <PresentationFormat>Bildschirmpräsentation (16:9)</PresentationFormat>
  <Paragraphs>57</Paragraphs>
  <Slides>9</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Akkurat</vt:lpstr>
      <vt:lpstr>Arial</vt:lpstr>
      <vt:lpstr>Arial Unicode MS</vt:lpstr>
      <vt:lpstr>Calibri</vt:lpstr>
      <vt:lpstr>Masterfolie</vt:lpstr>
      <vt:lpstr>PowerPoint-Präsentation</vt:lpstr>
      <vt:lpstr>Bildung nach Humboldt</vt:lpstr>
      <vt:lpstr>Universität nach Humboldt </vt:lpstr>
      <vt:lpstr>Was kann man unter Bildung verstehen?</vt:lpstr>
      <vt:lpstr>PowerPoint-Präsentation</vt:lpstr>
      <vt:lpstr>PowerPoint-Präsentation</vt:lpstr>
      <vt:lpstr>Beispiel: Machine ethics</vt:lpstr>
      <vt:lpstr>Aufgabe: MindMap über Bildung bei Dörpinghaus</vt:lpstr>
      <vt:lpstr>Nächste Woche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184</cp:revision>
  <dcterms:created xsi:type="dcterms:W3CDTF">2017-06-13T08:51:48Z</dcterms:created>
  <dcterms:modified xsi:type="dcterms:W3CDTF">2021-11-03T15:13:15Z</dcterms:modified>
</cp:coreProperties>
</file>