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6"/>
  </p:notesMasterIdLst>
  <p:sldIdLst>
    <p:sldId id="257" r:id="rId2"/>
    <p:sldId id="291" r:id="rId3"/>
    <p:sldId id="294" r:id="rId4"/>
    <p:sldId id="297" r:id="rId5"/>
    <p:sldId id="298" r:id="rId6"/>
    <p:sldId id="300" r:id="rId7"/>
    <p:sldId id="301" r:id="rId8"/>
    <p:sldId id="296" r:id="rId9"/>
    <p:sldId id="302" r:id="rId10"/>
    <p:sldId id="303" r:id="rId11"/>
    <p:sldId id="295" r:id="rId12"/>
    <p:sldId id="304" r:id="rId13"/>
    <p:sldId id="292" r:id="rId14"/>
    <p:sldId id="270" r:id="rId1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91"/>
            <p14:sldId id="294"/>
            <p14:sldId id="297"/>
            <p14:sldId id="298"/>
            <p14:sldId id="300"/>
            <p14:sldId id="301"/>
            <p14:sldId id="296"/>
            <p14:sldId id="302"/>
            <p14:sldId id="303"/>
            <p14:sldId id="295"/>
            <p14:sldId id="304"/>
            <p14:sldId id="292"/>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3974" autoAdjust="0"/>
  </p:normalViewPr>
  <p:slideViewPr>
    <p:cSldViewPr showGuides="1">
      <p:cViewPr varScale="1">
        <p:scale>
          <a:sx n="78" d="100"/>
          <a:sy n="78" d="100"/>
        </p:scale>
        <p:origin x="192" y="5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‹Nr.›</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smtClean="0"/>
              <a:t>Heimann</a:t>
            </a:r>
            <a:r>
              <a:rPr lang="en-US" dirty="0" smtClean="0"/>
              <a:t> / Berliner Modell:</a:t>
            </a:r>
            <a:r>
              <a:rPr lang="en-US" baseline="0" dirty="0" smtClean="0"/>
              <a:t> </a:t>
            </a:r>
            <a:r>
              <a:rPr lang="en-US" baseline="0" dirty="0" err="1" smtClean="0"/>
              <a:t>lehr-lern</a:t>
            </a:r>
            <a:r>
              <a:rPr lang="en-US" baseline="0" dirty="0" smtClean="0"/>
              <a:t> “</a:t>
            </a:r>
            <a:r>
              <a:rPr lang="en-US" baseline="0" dirty="0" err="1" smtClean="0"/>
              <a:t>theorie</a:t>
            </a:r>
            <a:r>
              <a:rPr lang="en-US" baseline="0" dirty="0" smtClean="0"/>
              <a:t>”: </a:t>
            </a:r>
            <a:r>
              <a:rPr lang="en-US" baseline="0" dirty="0" err="1" smtClean="0"/>
              <a:t>empirische</a:t>
            </a:r>
            <a:r>
              <a:rPr lang="en-US" baseline="0" dirty="0" smtClean="0"/>
              <a:t> </a:t>
            </a:r>
            <a:r>
              <a:rPr lang="en-US" baseline="0" dirty="0" err="1" smtClean="0"/>
              <a:t>theorie</a:t>
            </a:r>
            <a:r>
              <a:rPr lang="en-US" baseline="0" dirty="0" smtClean="0"/>
              <a:t> </a:t>
            </a:r>
            <a:r>
              <a:rPr lang="en-US" baseline="0" dirty="0" err="1" smtClean="0"/>
              <a:t>ueber</a:t>
            </a:r>
            <a:r>
              <a:rPr lang="en-US" baseline="0" dirty="0" smtClean="0"/>
              <a:t> </a:t>
            </a:r>
            <a:r>
              <a:rPr lang="en-US" baseline="0" dirty="0" err="1" smtClean="0"/>
              <a:t>lernen</a:t>
            </a:r>
            <a:r>
              <a:rPr lang="en-US" baseline="0" dirty="0" smtClean="0"/>
              <a:t>.</a:t>
            </a:r>
            <a:endParaRPr lang="en-US" dirty="0"/>
          </a:p>
        </p:txBody>
      </p:sp>
      <p:sp>
        <p:nvSpPr>
          <p:cNvPr id="4" name="Foliennummernplatzhalter 3"/>
          <p:cNvSpPr>
            <a:spLocks noGrp="1"/>
          </p:cNvSpPr>
          <p:nvPr>
            <p:ph type="sldNum" sz="quarter" idx="10"/>
          </p:nvPr>
        </p:nvSpPr>
        <p:spPr/>
        <p:txBody>
          <a:bodyPr/>
          <a:lstStyle/>
          <a:p>
            <a:fld id="{C347FAF7-5C4E-4642-B377-C3A2CDCC9DA1}" type="slidenum">
              <a:rPr lang="en-US" smtClean="0"/>
              <a:t>10</a:t>
            </a:fld>
            <a:endParaRPr lang="en-US"/>
          </a:p>
        </p:txBody>
      </p:sp>
    </p:spTree>
    <p:extLst>
      <p:ext uri="{BB962C8B-B14F-4D97-AF65-F5344CB8AC3E}">
        <p14:creationId xmlns:p14="http://schemas.microsoft.com/office/powerpoint/2010/main" val="3311360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11</a:t>
            </a:fld>
            <a:endParaRPr lang="en-US"/>
          </a:p>
        </p:txBody>
      </p:sp>
    </p:spTree>
    <p:extLst>
      <p:ext uri="{BB962C8B-B14F-4D97-AF65-F5344CB8AC3E}">
        <p14:creationId xmlns:p14="http://schemas.microsoft.com/office/powerpoint/2010/main" val="1327964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14</a:t>
            </a:fld>
            <a:endParaRPr lang="en-US"/>
          </a:p>
        </p:txBody>
      </p:sp>
    </p:spTree>
    <p:extLst>
      <p:ext uri="{BB962C8B-B14F-4D97-AF65-F5344CB8AC3E}">
        <p14:creationId xmlns:p14="http://schemas.microsoft.com/office/powerpoint/2010/main" val="1769205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‹Nr.›</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‹Nr.›</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‹Nr.›</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‹Nr.›</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‹Nr.›</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‹Nr.›</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Woche 6. Sitzung: Bildungstheoretische Didaktik</a:t>
            </a:r>
          </a:p>
          <a:p>
            <a:pPr marL="0" indent="0" algn="ctr">
              <a:buNone/>
            </a:pPr>
            <a:r>
              <a:rPr lang="de-DE" sz="2000" dirty="0" smtClean="0">
                <a:latin typeface="Arial" panose="020B0604020202020204" pitchFamily="34" charset="0"/>
                <a:cs typeface="Arial" panose="020B0604020202020204" pitchFamily="34" charset="0"/>
              </a:rPr>
              <a:t>17.11.21</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5515-86AD-46F3-ACCF-0A70C656DAE4}"/>
              </a:ext>
            </a:extLst>
          </p:cNvPr>
          <p:cNvSpPr>
            <a:spLocks noGrp="1"/>
          </p:cNvSpPr>
          <p:nvPr>
            <p:ph type="title"/>
          </p:nvPr>
        </p:nvSpPr>
        <p:spPr/>
        <p:txBody>
          <a:bodyPr/>
          <a:lstStyle/>
          <a:p>
            <a:r>
              <a:rPr lang="de-DE" dirty="0"/>
              <a:t>Kritik an der Bildungstheoretischen Didaktik</a:t>
            </a:r>
          </a:p>
        </p:txBody>
      </p:sp>
      <p:sp>
        <p:nvSpPr>
          <p:cNvPr id="3" name="Text Placeholder 2">
            <a:extLst>
              <a:ext uri="{FF2B5EF4-FFF2-40B4-BE49-F238E27FC236}">
                <a16:creationId xmlns:a16="http://schemas.microsoft.com/office/drawing/2014/main" id="{FC647970-5A45-4FA3-9313-D5C1A652ADEF}"/>
              </a:ext>
            </a:extLst>
          </p:cNvPr>
          <p:cNvSpPr>
            <a:spLocks noGrp="1"/>
          </p:cNvSpPr>
          <p:nvPr>
            <p:ph type="body" sz="quarter" idx="10"/>
          </p:nvPr>
        </p:nvSpPr>
        <p:spPr/>
        <p:txBody>
          <a:bodyPr/>
          <a:lstStyle/>
          <a:p>
            <a:pPr marL="0" indent="0">
              <a:buNone/>
            </a:pPr>
            <a:r>
              <a:rPr lang="de-DE" sz="1200" b="1" dirty="0" smtClean="0"/>
              <a:t>Wissenschaftlich</a:t>
            </a:r>
            <a:r>
              <a:rPr lang="de-DE" sz="1200" b="1" dirty="0"/>
              <a:t>:</a:t>
            </a:r>
          </a:p>
          <a:p>
            <a:pPr>
              <a:buFontTx/>
              <a:buChar char="-"/>
            </a:pPr>
            <a:r>
              <a:rPr lang="de-DE" sz="1200" dirty="0"/>
              <a:t>Klafkis Ansatz ist empirisch </a:t>
            </a:r>
            <a:r>
              <a:rPr lang="de-DE" sz="1200" dirty="0" smtClean="0"/>
              <a:t>zu wenig </a:t>
            </a:r>
            <a:r>
              <a:rPr lang="de-DE" sz="1200" dirty="0"/>
              <a:t>abgesichert.</a:t>
            </a:r>
          </a:p>
          <a:p>
            <a:pPr>
              <a:buFontTx/>
              <a:buChar char="-"/>
            </a:pPr>
            <a:r>
              <a:rPr lang="de-DE" sz="1200" dirty="0"/>
              <a:t>Klafkis Ansatz lässt die Formulierung klarer Lernziele kaum zu.</a:t>
            </a:r>
          </a:p>
          <a:p>
            <a:pPr>
              <a:buFontTx/>
              <a:buChar char="-"/>
            </a:pPr>
            <a:r>
              <a:rPr lang="de-DE" sz="1200" dirty="0"/>
              <a:t>Heimann: Es fehlen lerntheoretische Momente.</a:t>
            </a:r>
          </a:p>
          <a:p>
            <a:pPr marL="0" indent="0">
              <a:buNone/>
            </a:pPr>
            <a:endParaRPr lang="de-DE" sz="1200" dirty="0"/>
          </a:p>
          <a:p>
            <a:pPr marL="0" indent="0">
              <a:buNone/>
            </a:pPr>
            <a:r>
              <a:rPr lang="de-DE" sz="1200" b="1" dirty="0"/>
              <a:t>Unterrichtspraktisch:</a:t>
            </a:r>
          </a:p>
          <a:p>
            <a:pPr>
              <a:buFontTx/>
              <a:buChar char="-"/>
            </a:pPr>
            <a:r>
              <a:rPr lang="de-DE" sz="1200" dirty="0"/>
              <a:t>Klafkis Ansatz vernachlässigt die Unterrichtsmethodik.</a:t>
            </a:r>
          </a:p>
          <a:p>
            <a:pPr>
              <a:buFontTx/>
              <a:buChar char="-"/>
            </a:pPr>
            <a:r>
              <a:rPr lang="de-DE" sz="1200" dirty="0"/>
              <a:t>Klafkis Ansatz interpretiert die Wechselbeziehungen zwischen Zielen, Inhalten und Methoden unzulänglich.</a:t>
            </a:r>
          </a:p>
          <a:p>
            <a:pPr>
              <a:buFontTx/>
              <a:buChar char="-"/>
            </a:pPr>
            <a:r>
              <a:rPr lang="de-DE" sz="1200" dirty="0"/>
              <a:t>Klafkis Ansatz ist praxisfern.</a:t>
            </a:r>
          </a:p>
          <a:p>
            <a:pPr>
              <a:buFontTx/>
              <a:buChar char="-"/>
            </a:pPr>
            <a:r>
              <a:rPr lang="de-DE" sz="1200" dirty="0" err="1"/>
              <a:t>Blankertz</a:t>
            </a:r>
            <a:r>
              <a:rPr lang="de-DE" sz="1200" dirty="0"/>
              <a:t>: Die Erfassung der jeweils gegenwärtigen Erziehungswirklichkeit bleibt aus.</a:t>
            </a:r>
            <a:endParaRPr lang="de-DE" sz="1200" dirty="0">
              <a:latin typeface="Arial" panose="020B0604020202020204" pitchFamily="34" charset="0"/>
              <a:cs typeface="Arial" panose="020B0604020202020204" pitchFamily="34" charset="0"/>
            </a:endParaRPr>
          </a:p>
          <a:p>
            <a:pPr marL="0" indent="0">
              <a:buNone/>
            </a:pPr>
            <a:endParaRPr lang="de-DE" sz="1200" dirty="0">
              <a:latin typeface="Arial" panose="020B0604020202020204" pitchFamily="34" charset="0"/>
              <a:cs typeface="Arial" panose="020B0604020202020204" pitchFamily="34" charset="0"/>
            </a:endParaRPr>
          </a:p>
          <a:p>
            <a:pPr marL="0" indent="0">
              <a:buNone/>
            </a:pPr>
            <a:r>
              <a:rPr lang="de-DE" sz="1100" b="1" dirty="0"/>
              <a:t>Politisch-gesellschaftskritisch:</a:t>
            </a:r>
          </a:p>
          <a:p>
            <a:pPr>
              <a:buFontTx/>
              <a:buChar char="-"/>
            </a:pPr>
            <a:r>
              <a:rPr lang="de-DE" sz="1100" dirty="0"/>
              <a:t>Klafkis Ansatz trägt dazu bei, die herrschende Klassengesellschaft zu stabilisieren.</a:t>
            </a:r>
          </a:p>
          <a:p>
            <a:pPr marL="0" indent="0">
              <a:buNone/>
            </a:pPr>
            <a:endParaRPr lang="de-DE" sz="1100" b="1" dirty="0"/>
          </a:p>
          <a:p>
            <a:pPr marL="0" indent="0">
              <a:buNone/>
            </a:pPr>
            <a:endParaRPr lang="de-DE" sz="1100" dirty="0">
              <a:latin typeface="Arial" panose="020B0604020202020204" pitchFamily="34" charset="0"/>
              <a:cs typeface="Arial" panose="020B0604020202020204" pitchFamily="34" charset="0"/>
            </a:endParaRPr>
          </a:p>
          <a:p>
            <a:endParaRPr lang="de-DE" sz="1200" dirty="0"/>
          </a:p>
        </p:txBody>
      </p:sp>
    </p:spTree>
    <p:extLst>
      <p:ext uri="{BB962C8B-B14F-4D97-AF65-F5344CB8AC3E}">
        <p14:creationId xmlns:p14="http://schemas.microsoft.com/office/powerpoint/2010/main" val="2380409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E10F-288B-4E74-A84E-576662025494}"/>
              </a:ext>
            </a:extLst>
          </p:cNvPr>
          <p:cNvSpPr>
            <a:spLocks noGrp="1"/>
          </p:cNvSpPr>
          <p:nvPr>
            <p:ph type="title"/>
          </p:nvPr>
        </p:nvSpPr>
        <p:spPr/>
        <p:txBody>
          <a:bodyPr/>
          <a:lstStyle/>
          <a:p>
            <a:r>
              <a:rPr lang="de-DE" dirty="0"/>
              <a:t>Bildungstheoretische Didaktik</a:t>
            </a:r>
          </a:p>
        </p:txBody>
      </p:sp>
      <p:sp>
        <p:nvSpPr>
          <p:cNvPr id="3" name="Text Placeholder 2">
            <a:extLst>
              <a:ext uri="{FF2B5EF4-FFF2-40B4-BE49-F238E27FC236}">
                <a16:creationId xmlns:a16="http://schemas.microsoft.com/office/drawing/2014/main" id="{DB3522C6-71C9-4555-B2D4-AB25448347AE}"/>
              </a:ext>
            </a:extLst>
          </p:cNvPr>
          <p:cNvSpPr>
            <a:spLocks noGrp="1"/>
          </p:cNvSpPr>
          <p:nvPr>
            <p:ph type="body" sz="quarter" idx="10"/>
          </p:nvPr>
        </p:nvSpPr>
        <p:spPr/>
        <p:txBody>
          <a:bodyPr/>
          <a:lstStyle/>
          <a:p>
            <a:endParaRPr lang="de-DE" sz="1400" dirty="0"/>
          </a:p>
        </p:txBody>
      </p:sp>
      <p:pic>
        <p:nvPicPr>
          <p:cNvPr id="6" name="Picture 5">
            <a:extLst>
              <a:ext uri="{FF2B5EF4-FFF2-40B4-BE49-F238E27FC236}">
                <a16:creationId xmlns:a16="http://schemas.microsoft.com/office/drawing/2014/main" id="{E8559468-780C-4B16-8794-2E32B2530045}"/>
              </a:ext>
            </a:extLst>
          </p:cNvPr>
          <p:cNvPicPr>
            <a:picLocks noChangeAspect="1"/>
          </p:cNvPicPr>
          <p:nvPr/>
        </p:nvPicPr>
        <p:blipFill>
          <a:blip r:embed="rId3"/>
          <a:stretch>
            <a:fillRect/>
          </a:stretch>
        </p:blipFill>
        <p:spPr>
          <a:xfrm>
            <a:off x="1466265" y="1491629"/>
            <a:ext cx="6418103" cy="3240087"/>
          </a:xfrm>
          <a:prstGeom prst="rect">
            <a:avLst/>
          </a:prstGeom>
        </p:spPr>
      </p:pic>
    </p:spTree>
    <p:extLst>
      <p:ext uri="{BB962C8B-B14F-4D97-AF65-F5344CB8AC3E}">
        <p14:creationId xmlns:p14="http://schemas.microsoft.com/office/powerpoint/2010/main" val="1466321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54F8-1220-444B-9A00-F6D2D6FDB762}"/>
              </a:ext>
            </a:extLst>
          </p:cNvPr>
          <p:cNvSpPr>
            <a:spLocks noGrp="1"/>
          </p:cNvSpPr>
          <p:nvPr>
            <p:ph type="title"/>
          </p:nvPr>
        </p:nvSpPr>
        <p:spPr/>
        <p:txBody>
          <a:bodyPr/>
          <a:lstStyle/>
          <a:p>
            <a:r>
              <a:rPr lang="de-DE" dirty="0"/>
              <a:t>Literatur</a:t>
            </a:r>
          </a:p>
        </p:txBody>
      </p:sp>
      <p:sp>
        <p:nvSpPr>
          <p:cNvPr id="3" name="Text Placeholder 2">
            <a:extLst>
              <a:ext uri="{FF2B5EF4-FFF2-40B4-BE49-F238E27FC236}">
                <a16:creationId xmlns:a16="http://schemas.microsoft.com/office/drawing/2014/main" id="{25AE547F-3835-4246-8917-58DB8475B985}"/>
              </a:ext>
            </a:extLst>
          </p:cNvPr>
          <p:cNvSpPr>
            <a:spLocks noGrp="1"/>
          </p:cNvSpPr>
          <p:nvPr>
            <p:ph type="body" sz="quarter" idx="10"/>
          </p:nvPr>
        </p:nvSpPr>
        <p:spPr/>
        <p:txBody>
          <a:bodyPr/>
          <a:lstStyle/>
          <a:p>
            <a:pPr marL="0" indent="0">
              <a:buNone/>
            </a:pPr>
            <a:r>
              <a:rPr lang="de-DE" sz="1200" dirty="0"/>
              <a:t>Jank, W. &amp; Meyer, H. (2002). </a:t>
            </a:r>
            <a:r>
              <a:rPr lang="de-DE" sz="1200" i="1" dirty="0"/>
              <a:t>Didaktische Modelle</a:t>
            </a:r>
            <a:r>
              <a:rPr lang="de-DE" sz="1200" dirty="0"/>
              <a:t>. Berlin: Cornelsen Scriptor.</a:t>
            </a:r>
          </a:p>
          <a:p>
            <a:pPr marL="0" indent="0">
              <a:buNone/>
            </a:pPr>
            <a:r>
              <a:rPr lang="de-DE" sz="1200" dirty="0" err="1"/>
              <a:t>Kron</a:t>
            </a:r>
            <a:r>
              <a:rPr lang="de-DE" sz="1200" dirty="0"/>
              <a:t>, F. W.; Jürgens, E.; </a:t>
            </a:r>
            <a:r>
              <a:rPr lang="de-DE" sz="1200" dirty="0" err="1"/>
              <a:t>Standop</a:t>
            </a:r>
            <a:r>
              <a:rPr lang="de-DE" sz="1200" dirty="0"/>
              <a:t>, J. (2014). </a:t>
            </a:r>
            <a:r>
              <a:rPr lang="de-DE" sz="1200" i="1" dirty="0"/>
              <a:t>Grundwissen Didaktik. Mit 35 Abbildungen und 18 Tabellen </a:t>
            </a:r>
            <a:r>
              <a:rPr lang="de-DE" sz="1200" dirty="0"/>
              <a:t>(6., neu bearbeitete Auflage). München: Reinhardt. </a:t>
            </a:r>
            <a:r>
              <a:rPr lang="de-DE" sz="900" dirty="0"/>
              <a:t>(frei verfügbar über die Universitätsbibliothek)</a:t>
            </a:r>
          </a:p>
          <a:p>
            <a:pPr marL="0" indent="0">
              <a:buNone/>
            </a:pPr>
            <a:r>
              <a:rPr lang="de-DE" sz="1200" dirty="0" err="1"/>
              <a:t>Kron</a:t>
            </a:r>
            <a:r>
              <a:rPr lang="de-DE" sz="1200" dirty="0"/>
              <a:t>, Friedrich W (2008). Grundwissen Didaktik (5., Auflage). München: Reinhardt</a:t>
            </a:r>
          </a:p>
          <a:p>
            <a:pPr marL="0" indent="0">
              <a:buNone/>
            </a:pPr>
            <a:r>
              <a:rPr lang="de-DE" sz="1200" dirty="0"/>
              <a:t>Klafki, Wolfgang (1962): Didaktische Analyse als Kern der Unterrichtsvorbereitung. In: Roth, H./Blumenthal, A. (Hrsg.) (1962): Didaktische Analyse, Hameln/Weser: Schroedel, S. 5-34</a:t>
            </a:r>
            <a:r>
              <a:rPr lang="de-DE" sz="800" dirty="0"/>
              <a:t> (ergänzte Literatur, keine Pflichtlektüre zur Vorbereitung der Klausur)</a:t>
            </a:r>
          </a:p>
          <a:p>
            <a:pPr marL="0" indent="0">
              <a:buNone/>
            </a:pPr>
            <a:r>
              <a:rPr lang="de-DE" sz="1200" dirty="0"/>
              <a:t>Klafki, Wolfgang (1963). Studien zur Bildungstheorie und Didaktik, Weinheim: Beltz</a:t>
            </a:r>
          </a:p>
          <a:p>
            <a:pPr marL="0" indent="0">
              <a:buNone/>
            </a:pPr>
            <a:r>
              <a:rPr lang="de-DE" sz="1200" dirty="0"/>
              <a:t>Klafki, Wolfgang (2007). Neue Studien zur Bildungstheorie und Didaktik : zeitgemäße Allgemeinbildung und kritisch-konstruktive (6. Auflage). Weinheim [u.a.] : Beltz</a:t>
            </a:r>
          </a:p>
          <a:p>
            <a:pPr marL="0" indent="0">
              <a:buNone/>
            </a:pPr>
            <a:endParaRPr lang="de-DE" sz="1200" dirty="0"/>
          </a:p>
          <a:p>
            <a:endParaRPr lang="de-DE" sz="1200" dirty="0"/>
          </a:p>
        </p:txBody>
      </p:sp>
    </p:spTree>
    <p:extLst>
      <p:ext uri="{BB962C8B-B14F-4D97-AF65-F5344CB8AC3E}">
        <p14:creationId xmlns:p14="http://schemas.microsoft.com/office/powerpoint/2010/main" val="2005946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D767-E41E-434E-80BB-D6E1F15C3CCA}"/>
              </a:ext>
            </a:extLst>
          </p:cNvPr>
          <p:cNvSpPr>
            <a:spLocks noGrp="1"/>
          </p:cNvSpPr>
          <p:nvPr>
            <p:ph type="title"/>
          </p:nvPr>
        </p:nvSpPr>
        <p:spPr/>
        <p:txBody>
          <a:bodyPr/>
          <a:lstStyle/>
          <a:p>
            <a:r>
              <a:rPr lang="de-DE" dirty="0"/>
              <a:t>Aufgabe: Gegenwartsbedeutung</a:t>
            </a:r>
            <a:br>
              <a:rPr lang="de-DE" dirty="0"/>
            </a:br>
            <a:endParaRPr lang="de-DE" dirty="0"/>
          </a:p>
        </p:txBody>
      </p:sp>
      <p:sp>
        <p:nvSpPr>
          <p:cNvPr id="3" name="Text Placeholder 2">
            <a:extLst>
              <a:ext uri="{FF2B5EF4-FFF2-40B4-BE49-F238E27FC236}">
                <a16:creationId xmlns:a16="http://schemas.microsoft.com/office/drawing/2014/main" id="{82DCBEB5-D3BC-4E68-915B-8BCD93CA8F89}"/>
              </a:ext>
            </a:extLst>
          </p:cNvPr>
          <p:cNvSpPr>
            <a:spLocks noGrp="1"/>
          </p:cNvSpPr>
          <p:nvPr>
            <p:ph type="body" sz="quarter" idx="10"/>
          </p:nvPr>
        </p:nvSpPr>
        <p:spPr/>
        <p:txBody>
          <a:bodyPr/>
          <a:lstStyle/>
          <a:p>
            <a:r>
              <a:rPr lang="de-DE" sz="1600" dirty="0"/>
              <a:t>überlegen Sie, worin für Sie die Gegenwartsbedeutung dieses Seminars besteht.  Bitte fertigen Sie dazu eine kleine Stichpunktliste / Gedanken an, die Sie im Studierendenordner auf </a:t>
            </a:r>
            <a:r>
              <a:rPr lang="de-DE" sz="1600" dirty="0" err="1"/>
              <a:t>Moodle</a:t>
            </a:r>
            <a:r>
              <a:rPr lang="de-DE" sz="1600" dirty="0"/>
              <a:t> bitte hochladen.  Wie müsste das Seminar beschaffen sein, dass es keinerlei Gegenwartsbedeutung für Sie hätte? Auf diese Weise könnten Sie zu Punkten kommen, die man in der Vorbereitung einer Lehrsituation auf jeden Fall vermeiden sollte – und das ist ja unter Umständen ein wertvolles pädagogisches Wissen.</a:t>
            </a:r>
          </a:p>
          <a:p>
            <a:endParaRPr lang="de-DE" sz="1600" dirty="0"/>
          </a:p>
        </p:txBody>
      </p:sp>
    </p:spTree>
    <p:extLst>
      <p:ext uri="{BB962C8B-B14F-4D97-AF65-F5344CB8AC3E}">
        <p14:creationId xmlns:p14="http://schemas.microsoft.com/office/powerpoint/2010/main" val="288930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2400" dirty="0"/>
              <a:t>Nächste</a:t>
            </a:r>
            <a:r>
              <a:rPr lang="en-US" sz="2400" dirty="0"/>
              <a:t> </a:t>
            </a:r>
            <a:r>
              <a:rPr lang="en-US" sz="2400" dirty="0" err="1"/>
              <a:t>Woche</a:t>
            </a:r>
            <a:r>
              <a:rPr lang="en-US" sz="2400"/>
              <a:t>: </a:t>
            </a:r>
            <a:r>
              <a:rPr lang="en-US" sz="2400">
                <a:effectLst/>
                <a:latin typeface="Arial" panose="020B0604020202020204" pitchFamily="34" charset="0"/>
                <a:cs typeface="Arial" panose="020B0604020202020204" pitchFamily="34" charset="0"/>
              </a:rPr>
              <a:t>Die </a:t>
            </a:r>
            <a:r>
              <a:rPr lang="en-US" sz="2400" dirty="0" err="1">
                <a:effectLst/>
                <a:latin typeface="Arial" panose="020B0604020202020204" pitchFamily="34" charset="0"/>
                <a:cs typeface="Arial" panose="020B0604020202020204" pitchFamily="34" charset="0"/>
              </a:rPr>
              <a:t>kritisch-konstruktive</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Didaktik</a:t>
            </a:r>
            <a:endParaRPr lang="en-US" sz="2400" dirty="0"/>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p:txBody>
          <a:bodyPr/>
          <a:lstStyle/>
          <a:p>
            <a:r>
              <a:rPr lang="de-DE" sz="1400" dirty="0"/>
              <a:t>Aufgabe (Nachbereitung)</a:t>
            </a:r>
          </a:p>
          <a:p>
            <a:pPr lvl="1"/>
            <a:r>
              <a:rPr lang="de-DE" sz="1400" dirty="0"/>
              <a:t>Gegenwartsbedeutung</a:t>
            </a:r>
          </a:p>
          <a:p>
            <a:pPr lvl="1"/>
            <a:r>
              <a:rPr lang="de-DE" sz="1400" dirty="0"/>
              <a:t>Vierte Eintrag im Portfolio (Klafki, Teil 1)</a:t>
            </a:r>
          </a:p>
          <a:p>
            <a:endParaRPr lang="de-DE" sz="1400" dirty="0"/>
          </a:p>
          <a:p>
            <a:r>
              <a:rPr lang="de-DE" sz="1400" dirty="0"/>
              <a:t>Vorbereitendes Material (für nächste Woche): </a:t>
            </a:r>
          </a:p>
          <a:p>
            <a:pPr lvl="1"/>
            <a:r>
              <a:rPr lang="nl-NL" sz="1400" dirty="0"/>
              <a:t>Koch-Priewe, et al. (2016): 117-132.</a:t>
            </a:r>
          </a:p>
          <a:p>
            <a:pPr lvl="1"/>
            <a:endParaRPr lang="nl-NL" sz="1000" dirty="0"/>
          </a:p>
          <a:p>
            <a:pPr lvl="2"/>
            <a:endParaRPr lang="nl-NL" sz="1000" dirty="0"/>
          </a:p>
          <a:p>
            <a:endParaRPr lang="de-DE" sz="1400" dirty="0"/>
          </a:p>
        </p:txBody>
      </p:sp>
    </p:spTree>
    <p:extLst>
      <p:ext uri="{BB962C8B-B14F-4D97-AF65-F5344CB8AC3E}">
        <p14:creationId xmlns:p14="http://schemas.microsoft.com/office/powerpoint/2010/main" val="201591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B09-791F-4756-ACCE-F94AD34B1755}"/>
              </a:ext>
            </a:extLst>
          </p:cNvPr>
          <p:cNvSpPr>
            <a:spLocks noGrp="1"/>
          </p:cNvSpPr>
          <p:nvPr>
            <p:ph type="title"/>
          </p:nvPr>
        </p:nvSpPr>
        <p:spPr/>
        <p:txBody>
          <a:bodyPr/>
          <a:lstStyle/>
          <a:p>
            <a:r>
              <a:rPr lang="de-DE" sz="2800" dirty="0"/>
              <a:t>Aufgabe: </a:t>
            </a:r>
            <a:r>
              <a:rPr lang="de-DE" sz="2800" dirty="0" err="1"/>
              <a:t>MindMap</a:t>
            </a:r>
            <a:r>
              <a:rPr lang="de-DE" sz="2800" dirty="0"/>
              <a:t> über Bildung bei </a:t>
            </a:r>
            <a:r>
              <a:rPr lang="de-DE" sz="2800" dirty="0" err="1"/>
              <a:t>Dörpinghaus</a:t>
            </a:r>
            <a:endParaRPr lang="de-DE" sz="2800" dirty="0"/>
          </a:p>
        </p:txBody>
      </p:sp>
      <p:sp>
        <p:nvSpPr>
          <p:cNvPr id="3" name="Text Placeholder 2">
            <a:extLst>
              <a:ext uri="{FF2B5EF4-FFF2-40B4-BE49-F238E27FC236}">
                <a16:creationId xmlns:a16="http://schemas.microsoft.com/office/drawing/2014/main" id="{0C6B0FCB-ADE8-4880-99AD-B8BEB0C39898}"/>
              </a:ext>
            </a:extLst>
          </p:cNvPr>
          <p:cNvSpPr>
            <a:spLocks noGrp="1"/>
          </p:cNvSpPr>
          <p:nvPr>
            <p:ph type="body" sz="quarter" idx="10"/>
          </p:nvPr>
        </p:nvSpPr>
        <p:spPr/>
        <p:txBody>
          <a:bodyPr/>
          <a:lstStyle/>
          <a:p>
            <a:r>
              <a:rPr lang="de-DE" sz="1800" dirty="0"/>
              <a:t>Bitte fertigen Sie eine </a:t>
            </a:r>
            <a:r>
              <a:rPr lang="de-DE" sz="1800" dirty="0" err="1"/>
              <a:t>MindMap</a:t>
            </a:r>
            <a:r>
              <a:rPr lang="de-DE" sz="1800" dirty="0"/>
              <a:t> über den Begriff der Bildung bei </a:t>
            </a:r>
            <a:r>
              <a:rPr lang="de-DE" sz="1800" dirty="0" err="1"/>
              <a:t>Dörpinghaus</a:t>
            </a:r>
            <a:r>
              <a:rPr lang="de-DE" sz="1800" dirty="0"/>
              <a:t> an, bezogen auf den gesamten Text. Wenn Sie den Eindruck haben, dass noch etwas zu Bildung gehört, das Sie in dem Text nicht gefunden haben, können Sie es gerne noch hinzufügen. Bitte laden Sie dann Ihre </a:t>
            </a:r>
            <a:r>
              <a:rPr lang="de-DE" sz="1800" dirty="0" err="1"/>
              <a:t>Mind</a:t>
            </a:r>
            <a:r>
              <a:rPr lang="de-DE" sz="1800" dirty="0"/>
              <a:t> </a:t>
            </a:r>
            <a:r>
              <a:rPr lang="de-DE" sz="1800" dirty="0" err="1"/>
              <a:t>Map</a:t>
            </a:r>
            <a:r>
              <a:rPr lang="de-DE" sz="1800" dirty="0"/>
              <a:t> in dem unten angelegten Studierendenordner hoch. Sie können die </a:t>
            </a:r>
            <a:r>
              <a:rPr lang="de-DE" sz="1800" dirty="0" err="1"/>
              <a:t>Map</a:t>
            </a:r>
            <a:r>
              <a:rPr lang="de-DE" sz="1800" dirty="0"/>
              <a:t> mit einem Programm am Computer erstellen oder per Hand zeichnen und scannen oder fotografieren und dann hochladen. Gerne dürfen Sie dazu auch zeichnen, um die </a:t>
            </a:r>
            <a:r>
              <a:rPr lang="de-DE" sz="1800" dirty="0" err="1"/>
              <a:t>Map</a:t>
            </a:r>
            <a:r>
              <a:rPr lang="de-DE" sz="1800" dirty="0"/>
              <a:t> ansprechend zu gestalten.</a:t>
            </a:r>
          </a:p>
        </p:txBody>
      </p:sp>
    </p:spTree>
    <p:extLst>
      <p:ext uri="{BB962C8B-B14F-4D97-AF65-F5344CB8AC3E}">
        <p14:creationId xmlns:p14="http://schemas.microsoft.com/office/powerpoint/2010/main" val="37773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B09-791F-4756-ACCE-F94AD34B1755}"/>
              </a:ext>
            </a:extLst>
          </p:cNvPr>
          <p:cNvSpPr>
            <a:spLocks noGrp="1"/>
          </p:cNvSpPr>
          <p:nvPr>
            <p:ph type="title"/>
          </p:nvPr>
        </p:nvSpPr>
        <p:spPr/>
        <p:txBody>
          <a:bodyPr/>
          <a:lstStyle/>
          <a:p>
            <a:r>
              <a:rPr lang="de-DE" sz="2800" dirty="0"/>
              <a:t>Aufgabe: </a:t>
            </a:r>
            <a:r>
              <a:rPr lang="de-DE" sz="2800" dirty="0" err="1"/>
              <a:t>MindMap</a:t>
            </a:r>
            <a:r>
              <a:rPr lang="de-DE" sz="2800" dirty="0"/>
              <a:t> über Bildung bei </a:t>
            </a:r>
            <a:r>
              <a:rPr lang="de-DE" sz="2800" dirty="0" err="1"/>
              <a:t>Dörpinghaus</a:t>
            </a:r>
            <a:endParaRPr lang="de-DE" sz="2800" dirty="0"/>
          </a:p>
        </p:txBody>
      </p:sp>
      <p:sp>
        <p:nvSpPr>
          <p:cNvPr id="3" name="Text Placeholder 2">
            <a:extLst>
              <a:ext uri="{FF2B5EF4-FFF2-40B4-BE49-F238E27FC236}">
                <a16:creationId xmlns:a16="http://schemas.microsoft.com/office/drawing/2014/main" id="{0C6B0FCB-ADE8-4880-99AD-B8BEB0C39898}"/>
              </a:ext>
            </a:extLst>
          </p:cNvPr>
          <p:cNvSpPr>
            <a:spLocks noGrp="1"/>
          </p:cNvSpPr>
          <p:nvPr>
            <p:ph type="body" sz="quarter" idx="10"/>
          </p:nvPr>
        </p:nvSpPr>
        <p:spPr/>
        <p:txBody>
          <a:bodyPr/>
          <a:lstStyle/>
          <a:p>
            <a:r>
              <a:rPr lang="de-DE" sz="1800" dirty="0"/>
              <a:t>Bildung laut </a:t>
            </a:r>
            <a:r>
              <a:rPr lang="de-DE" sz="1800" dirty="0" err="1"/>
              <a:t>Dörpinghaus</a:t>
            </a:r>
            <a:r>
              <a:rPr lang="de-DE" sz="1800" dirty="0"/>
              <a:t>:</a:t>
            </a:r>
          </a:p>
          <a:p>
            <a:pPr lvl="1"/>
            <a:r>
              <a:rPr lang="de-DE" sz="2200" dirty="0"/>
              <a:t>Kritik: Als gebildeter Mensch wäre man in der Lage, auf der Grundlage der Kenntnisse, die man sich angeeignet hat, - </a:t>
            </a:r>
            <a:r>
              <a:rPr lang="de-DE" sz="2200" b="1" dirty="0"/>
              <a:t>Missstände zu erkennen </a:t>
            </a:r>
            <a:r>
              <a:rPr lang="de-DE" sz="2200" dirty="0"/>
              <a:t>und benennen. </a:t>
            </a:r>
          </a:p>
          <a:p>
            <a:pPr lvl="1"/>
            <a:r>
              <a:rPr lang="de-DE" sz="2200" dirty="0"/>
              <a:t>Vielfalt: </a:t>
            </a:r>
            <a:r>
              <a:rPr lang="de-DE" sz="2200" dirty="0"/>
              <a:t>Außerdem wäre man </a:t>
            </a:r>
            <a:r>
              <a:rPr lang="de-DE" sz="2200" b="1" dirty="0"/>
              <a:t>offen </a:t>
            </a:r>
            <a:r>
              <a:rPr lang="de-DE" sz="2200" b="1" dirty="0"/>
              <a:t>für die Vielfalt </a:t>
            </a:r>
            <a:r>
              <a:rPr lang="de-DE" sz="2200" dirty="0"/>
              <a:t>all dessen, was die Welt bietet, in all ihrer Unterschiedlichkeit und in Bezug sowohl auf die Gegenwart als auch auf die Vergangenheit</a:t>
            </a:r>
            <a:r>
              <a:rPr lang="de-DE" sz="1800" dirty="0"/>
              <a:t>.</a:t>
            </a:r>
          </a:p>
        </p:txBody>
      </p:sp>
    </p:spTree>
    <p:extLst>
      <p:ext uri="{BB962C8B-B14F-4D97-AF65-F5344CB8AC3E}">
        <p14:creationId xmlns:p14="http://schemas.microsoft.com/office/powerpoint/2010/main" val="59794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9">
            <a:extLst>
              <a:ext uri="{FF2B5EF4-FFF2-40B4-BE49-F238E27FC236}">
                <a16:creationId xmlns:a16="http://schemas.microsoft.com/office/drawing/2014/main" id="{EFEAB53C-83EA-48DA-AC15-3B52D147FDAA}"/>
              </a:ext>
            </a:extLst>
          </p:cNvPr>
          <p:cNvPicPr>
            <a:picLocks noChangeAspect="1"/>
          </p:cNvPicPr>
          <p:nvPr/>
        </p:nvPicPr>
        <p:blipFill>
          <a:blip r:embed="rId2"/>
          <a:stretch>
            <a:fillRect/>
          </a:stretch>
        </p:blipFill>
        <p:spPr>
          <a:xfrm>
            <a:off x="2843808" y="116657"/>
            <a:ext cx="4176464" cy="4975373"/>
          </a:xfrm>
          <a:prstGeom prst="rect">
            <a:avLst/>
          </a:prstGeom>
        </p:spPr>
      </p:pic>
      <p:sp>
        <p:nvSpPr>
          <p:cNvPr id="5" name="Ring 11">
            <a:extLst>
              <a:ext uri="{FF2B5EF4-FFF2-40B4-BE49-F238E27FC236}">
                <a16:creationId xmlns:a16="http://schemas.microsoft.com/office/drawing/2014/main" id="{B5D99E69-1DE9-494E-A560-BA6D11876337}"/>
              </a:ext>
            </a:extLst>
          </p:cNvPr>
          <p:cNvSpPr/>
          <p:nvPr/>
        </p:nvSpPr>
        <p:spPr>
          <a:xfrm>
            <a:off x="2987824" y="97196"/>
            <a:ext cx="1800200" cy="746361"/>
          </a:xfrm>
          <a:prstGeom prst="donut">
            <a:avLst>
              <a:gd name="adj" fmla="val 4505"/>
            </a:avLst>
          </a:prstGeom>
          <a:solidFill>
            <a:srgbClr val="7AC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56179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23CC9D-A955-49B1-83C3-48A6203CF7DA}"/>
              </a:ext>
            </a:extLst>
          </p:cNvPr>
          <p:cNvPicPr>
            <a:picLocks noChangeAspect="1"/>
          </p:cNvPicPr>
          <p:nvPr/>
        </p:nvPicPr>
        <p:blipFill rotWithShape="1">
          <a:blip r:embed="rId2"/>
          <a:srcRect r="17208"/>
          <a:stretch/>
        </p:blipFill>
        <p:spPr>
          <a:xfrm>
            <a:off x="2915334" y="987574"/>
            <a:ext cx="5977146" cy="4032448"/>
          </a:xfrm>
          <a:prstGeom prst="rect">
            <a:avLst/>
          </a:prstGeom>
        </p:spPr>
      </p:pic>
      <p:pic>
        <p:nvPicPr>
          <p:cNvPr id="6" name="Picture 2">
            <a:extLst>
              <a:ext uri="{FF2B5EF4-FFF2-40B4-BE49-F238E27FC236}">
                <a16:creationId xmlns:a16="http://schemas.microsoft.com/office/drawing/2014/main" id="{833353F3-A760-4648-ADA1-EFF71E15D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059582"/>
            <a:ext cx="2592288" cy="323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18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E1B6-C4C2-4D23-96DE-9A4CB259DBD3}"/>
              </a:ext>
            </a:extLst>
          </p:cNvPr>
          <p:cNvSpPr>
            <a:spLocks noGrp="1"/>
          </p:cNvSpPr>
          <p:nvPr>
            <p:ph type="title"/>
          </p:nvPr>
        </p:nvSpPr>
        <p:spPr>
          <a:xfrm>
            <a:off x="251520" y="771550"/>
            <a:ext cx="8640960" cy="504056"/>
          </a:xfrm>
        </p:spPr>
        <p:txBody>
          <a:bodyPr/>
          <a:lstStyle/>
          <a:p>
            <a:r>
              <a:rPr lang="de-DE" sz="2800" dirty="0" smtClean="0"/>
              <a:t>Bildung (Klafki)</a:t>
            </a:r>
            <a:endParaRPr lang="de-DE" sz="2800" dirty="0"/>
          </a:p>
        </p:txBody>
      </p:sp>
      <p:sp>
        <p:nvSpPr>
          <p:cNvPr id="3" name="Text Placeholder 2">
            <a:extLst>
              <a:ext uri="{FF2B5EF4-FFF2-40B4-BE49-F238E27FC236}">
                <a16:creationId xmlns:a16="http://schemas.microsoft.com/office/drawing/2014/main" id="{B0CEBD04-8AF8-4877-8384-BD500B7CCFF3}"/>
              </a:ext>
            </a:extLst>
          </p:cNvPr>
          <p:cNvSpPr>
            <a:spLocks noGrp="1"/>
          </p:cNvSpPr>
          <p:nvPr>
            <p:ph type="body" sz="quarter" idx="10"/>
          </p:nvPr>
        </p:nvSpPr>
        <p:spPr>
          <a:xfrm>
            <a:off x="250825" y="1275606"/>
            <a:ext cx="8642350" cy="3240087"/>
          </a:xfrm>
        </p:spPr>
        <p:txBody>
          <a:bodyPr/>
          <a:lstStyle/>
          <a:p>
            <a:pPr marL="0" indent="0">
              <a:buNone/>
            </a:pPr>
            <a:r>
              <a:rPr lang="de-DE" sz="1400" dirty="0" smtClean="0"/>
              <a:t>Allgemeinbildung </a:t>
            </a:r>
            <a:r>
              <a:rPr lang="de-DE" sz="1400" dirty="0"/>
              <a:t>bezeichnet die </a:t>
            </a:r>
            <a:r>
              <a:rPr lang="de-DE" sz="1400" b="1" dirty="0"/>
              <a:t>Fähigkeit</a:t>
            </a:r>
            <a:r>
              <a:rPr lang="de-DE" sz="1400" dirty="0"/>
              <a:t> eines Menschen, in der Auseinandersetzung mit der </a:t>
            </a:r>
            <a:r>
              <a:rPr lang="de-DE" sz="1400" b="1" dirty="0"/>
              <a:t>Welt</a:t>
            </a:r>
            <a:r>
              <a:rPr lang="de-DE" sz="1400" dirty="0"/>
              <a:t> </a:t>
            </a:r>
            <a:r>
              <a:rPr lang="de-DE" sz="1400" b="1" dirty="0"/>
              <a:t>selbstbestimmt</a:t>
            </a:r>
            <a:r>
              <a:rPr lang="de-DE" sz="1400" dirty="0"/>
              <a:t>, kritisch, sachkompetent und solidarisch zu </a:t>
            </a:r>
            <a:r>
              <a:rPr lang="de-DE" sz="1400" b="1" dirty="0"/>
              <a:t>denken</a:t>
            </a:r>
            <a:r>
              <a:rPr lang="de-DE" sz="1400" dirty="0"/>
              <a:t>, zu handeln und sich weiterzuentwickeln.  </a:t>
            </a:r>
            <a:r>
              <a:rPr lang="de-DE" sz="1050" dirty="0"/>
              <a:t>(vgl. Jank, Meyer 2002, 210)</a:t>
            </a:r>
          </a:p>
          <a:p>
            <a:endParaRPr lang="de-DE" sz="1400" b="1" dirty="0" smtClean="0"/>
          </a:p>
          <a:p>
            <a:pPr marL="0" indent="0">
              <a:buNone/>
            </a:pPr>
            <a:r>
              <a:rPr lang="de-DE" sz="1400" dirty="0"/>
              <a:t>Klafki bezieht sich auf Humboldt (und </a:t>
            </a:r>
            <a:r>
              <a:rPr lang="de-DE" sz="1400" dirty="0" err="1"/>
              <a:t>zB</a:t>
            </a:r>
            <a:r>
              <a:rPr lang="de-DE" sz="1400" dirty="0"/>
              <a:t> Pestalozzi, Schleiermacher, Herbart</a:t>
            </a:r>
            <a:r>
              <a:rPr lang="de-DE" sz="1400" dirty="0" smtClean="0"/>
              <a:t>)</a:t>
            </a:r>
          </a:p>
          <a:p>
            <a:endParaRPr lang="de-DE" sz="1400" b="1" dirty="0"/>
          </a:p>
          <a:p>
            <a:pPr marL="0" indent="0">
              <a:buNone/>
            </a:pPr>
            <a:r>
              <a:rPr lang="de-DE" sz="1400" b="1" dirty="0"/>
              <a:t>‘</a:t>
            </a:r>
            <a:r>
              <a:rPr lang="de-DE" sz="1400" b="1" dirty="0" smtClean="0"/>
              <a:t>Prinzipien‘</a:t>
            </a:r>
            <a:endParaRPr lang="de-DE" sz="1400" dirty="0"/>
          </a:p>
          <a:p>
            <a:pPr marL="514350" lvl="0" indent="-514350">
              <a:buFont typeface="+mj-lt"/>
              <a:buAutoNum type="arabicPeriod"/>
            </a:pPr>
            <a:r>
              <a:rPr lang="de-DE" sz="1400" dirty="0"/>
              <a:t>Allgemeinbildung ist Bildung für alle Menschen.</a:t>
            </a:r>
          </a:p>
          <a:p>
            <a:pPr marL="514350" lvl="0" indent="-514350">
              <a:buFont typeface="+mj-lt"/>
              <a:buAutoNum type="arabicPeriod"/>
            </a:pPr>
            <a:r>
              <a:rPr lang="de-DE" sz="1400" dirty="0"/>
              <a:t>Allgemeinbildung ist allseitige Bildung. Jeder Mensch soll möglichst vielfältig gefördert werden.</a:t>
            </a:r>
          </a:p>
          <a:p>
            <a:pPr marL="514350" lvl="0" indent="-514350">
              <a:buFont typeface="+mj-lt"/>
              <a:buAutoNum type="arabicPeriod"/>
            </a:pPr>
            <a:r>
              <a:rPr lang="de-DE" sz="1400" dirty="0"/>
              <a:t>Allgemeinbildung ist Bildung im Medium des Allgemeinen (Lesen-Schreiben</a:t>
            </a:r>
            <a:r>
              <a:rPr lang="de-DE" sz="1400" dirty="0" smtClean="0"/>
              <a:t>).</a:t>
            </a:r>
            <a:endParaRPr lang="de-DE" sz="1050" dirty="0"/>
          </a:p>
          <a:p>
            <a:pPr marL="514350" indent="-514350">
              <a:buFont typeface="+mj-lt"/>
              <a:buAutoNum type="arabicPeriod"/>
            </a:pPr>
            <a:r>
              <a:rPr lang="de-DE" sz="1400" dirty="0" smtClean="0"/>
              <a:t>Bildung </a:t>
            </a:r>
            <a:r>
              <a:rPr lang="de-DE" sz="1400" dirty="0"/>
              <a:t>zielt auf die Befähigung zu vernünftiger Selbstbestimmung…</a:t>
            </a:r>
          </a:p>
          <a:p>
            <a:pPr marL="514350" indent="-514350">
              <a:buFont typeface="+mj-lt"/>
              <a:buAutoNum type="arabicPeriod"/>
            </a:pPr>
            <a:r>
              <a:rPr lang="de-DE" sz="1400" dirty="0"/>
              <a:t>…und wird im Rahmen der historisch-gesellschaftlich-kulturellen Gegebenheiten erworben.</a:t>
            </a:r>
          </a:p>
          <a:p>
            <a:pPr marL="514350" indent="-514350">
              <a:buFont typeface="+mj-lt"/>
              <a:buAutoNum type="arabicPeriod"/>
            </a:pPr>
            <a:r>
              <a:rPr lang="de-DE" sz="1400" dirty="0"/>
              <a:t>Bildung kann jede/r nur für sich selbst erwerben,…</a:t>
            </a:r>
          </a:p>
          <a:p>
            <a:pPr marL="514350" indent="-514350">
              <a:buFont typeface="+mj-lt"/>
              <a:buAutoNum type="arabicPeriod"/>
            </a:pPr>
            <a:r>
              <a:rPr lang="de-DE" sz="1400" dirty="0"/>
              <a:t>…der Bildungsprozess erfolgt aber in einer Gemeinschaft. </a:t>
            </a:r>
            <a:r>
              <a:rPr lang="de-DE" sz="1000" dirty="0"/>
              <a:t>(Jank, Meyer 2002, 208ff.)</a:t>
            </a:r>
          </a:p>
          <a:p>
            <a:pPr marL="0" indent="0">
              <a:buNone/>
            </a:pPr>
            <a:endParaRPr lang="de-DE" sz="1400" dirty="0" smtClean="0"/>
          </a:p>
          <a:p>
            <a:pPr marL="0" indent="0">
              <a:buNone/>
            </a:pPr>
            <a:endParaRPr lang="de-DE" sz="1400" dirty="0"/>
          </a:p>
        </p:txBody>
      </p:sp>
    </p:spTree>
    <p:extLst>
      <p:ext uri="{BB962C8B-B14F-4D97-AF65-F5344CB8AC3E}">
        <p14:creationId xmlns:p14="http://schemas.microsoft.com/office/powerpoint/2010/main" val="233273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2142-9269-4D27-BF03-3A640913A36F}"/>
              </a:ext>
            </a:extLst>
          </p:cNvPr>
          <p:cNvSpPr>
            <a:spLocks noGrp="1"/>
          </p:cNvSpPr>
          <p:nvPr>
            <p:ph type="title"/>
          </p:nvPr>
        </p:nvSpPr>
        <p:spPr/>
        <p:txBody>
          <a:bodyPr/>
          <a:lstStyle/>
          <a:p>
            <a:endParaRPr lang="de-DE" dirty="0"/>
          </a:p>
        </p:txBody>
      </p:sp>
      <p:sp>
        <p:nvSpPr>
          <p:cNvPr id="3" name="Text Placeholder 2">
            <a:extLst>
              <a:ext uri="{FF2B5EF4-FFF2-40B4-BE49-F238E27FC236}">
                <a16:creationId xmlns:a16="http://schemas.microsoft.com/office/drawing/2014/main" id="{EE4CE368-0FC2-4CC2-84C7-238E30576ACC}"/>
              </a:ext>
            </a:extLst>
          </p:cNvPr>
          <p:cNvSpPr>
            <a:spLocks noGrp="1"/>
          </p:cNvSpPr>
          <p:nvPr>
            <p:ph type="body" sz="quarter" idx="10"/>
          </p:nvPr>
        </p:nvSpPr>
        <p:spPr>
          <a:xfrm>
            <a:off x="250825" y="1491630"/>
            <a:ext cx="2304951" cy="3240087"/>
          </a:xfrm>
        </p:spPr>
        <p:txBody>
          <a:bodyPr/>
          <a:lstStyle/>
          <a:p>
            <a:r>
              <a:rPr lang="de-DE" dirty="0" smtClean="0"/>
              <a:t>Bildungs-theoretische </a:t>
            </a:r>
            <a:r>
              <a:rPr lang="de-DE" dirty="0"/>
              <a:t>Didaktik</a:t>
            </a:r>
            <a:endParaRPr lang="de-DE" dirty="0"/>
          </a:p>
        </p:txBody>
      </p:sp>
      <p:pic>
        <p:nvPicPr>
          <p:cNvPr id="5" name="Picture 4">
            <a:extLst>
              <a:ext uri="{FF2B5EF4-FFF2-40B4-BE49-F238E27FC236}">
                <a16:creationId xmlns:a16="http://schemas.microsoft.com/office/drawing/2014/main" id="{FBACE2EC-55BB-4D3A-9A23-7D46736ECA8B}"/>
              </a:ext>
            </a:extLst>
          </p:cNvPr>
          <p:cNvPicPr>
            <a:picLocks noChangeAspect="1"/>
          </p:cNvPicPr>
          <p:nvPr/>
        </p:nvPicPr>
        <p:blipFill>
          <a:blip r:embed="rId2"/>
          <a:stretch>
            <a:fillRect/>
          </a:stretch>
        </p:blipFill>
        <p:spPr>
          <a:xfrm>
            <a:off x="2318159" y="123478"/>
            <a:ext cx="6790346" cy="4896544"/>
          </a:xfrm>
          <a:prstGeom prst="rect">
            <a:avLst/>
          </a:prstGeom>
        </p:spPr>
      </p:pic>
    </p:spTree>
    <p:extLst>
      <p:ext uri="{BB962C8B-B14F-4D97-AF65-F5344CB8AC3E}">
        <p14:creationId xmlns:p14="http://schemas.microsoft.com/office/powerpoint/2010/main" val="428701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9771-1C2F-4604-8DF1-77CA7C4E6E0B}"/>
              </a:ext>
            </a:extLst>
          </p:cNvPr>
          <p:cNvSpPr>
            <a:spLocks noGrp="1"/>
          </p:cNvSpPr>
          <p:nvPr>
            <p:ph type="title"/>
          </p:nvPr>
        </p:nvSpPr>
        <p:spPr>
          <a:xfrm>
            <a:off x="251520" y="771550"/>
            <a:ext cx="8640960" cy="504056"/>
          </a:xfrm>
        </p:spPr>
        <p:txBody>
          <a:bodyPr/>
          <a:lstStyle/>
          <a:p>
            <a:r>
              <a:rPr lang="de-DE" sz="1800" b="1" dirty="0">
                <a:effectLst/>
                <a:latin typeface="Arial" panose="020B0604020202020204" pitchFamily="34" charset="0"/>
                <a:ea typeface="Calibri" panose="020F0502020204030204" pitchFamily="34" charset="0"/>
                <a:cs typeface="Times New Roman" panose="02020603050405020304" pitchFamily="18" charset="0"/>
              </a:rPr>
              <a:t>Didaktische Analyse </a:t>
            </a:r>
            <a:r>
              <a:rPr lang="de-DE" sz="1800" b="1" dirty="0" smtClean="0">
                <a:effectLst/>
                <a:latin typeface="Arial" panose="020B0604020202020204" pitchFamily="34" charset="0"/>
                <a:ea typeface="Calibri" panose="020F0502020204030204" pitchFamily="34" charset="0"/>
                <a:cs typeface="Times New Roman" panose="02020603050405020304" pitchFamily="18" charset="0"/>
              </a:rPr>
              <a:t>(Klafki)</a:t>
            </a:r>
            <a:endParaRPr lang="de-DE" dirty="0"/>
          </a:p>
        </p:txBody>
      </p:sp>
      <p:sp>
        <p:nvSpPr>
          <p:cNvPr id="5" name="Inhaltsplatzhalter 4"/>
          <p:cNvSpPr>
            <a:spLocks noGrp="1"/>
          </p:cNvSpPr>
          <p:nvPr>
            <p:ph sz="half" idx="12"/>
          </p:nvPr>
        </p:nvSpPr>
        <p:spPr>
          <a:xfrm>
            <a:off x="251520" y="1131590"/>
            <a:ext cx="4536504" cy="3456384"/>
          </a:xfrm>
        </p:spPr>
        <p:txBody>
          <a:bodyPr/>
          <a:lstStyle/>
          <a:p>
            <a:pPr marL="0" indent="0" eaLnBrk="0" fontAlgn="base" hangingPunct="0">
              <a:lnSpc>
                <a:spcPct val="80000"/>
              </a:lnSpc>
              <a:spcBef>
                <a:spcPts val="335"/>
              </a:spcBef>
              <a:buClr>
                <a:srgbClr val="000000"/>
              </a:buClr>
              <a:buSzPts val="1200"/>
              <a:buNone/>
            </a:pPr>
            <a:r>
              <a:rPr lang="de-DE" sz="1200" b="1" dirty="0">
                <a:solidFill>
                  <a:srgbClr val="000000"/>
                </a:solidFill>
                <a:ea typeface="Times New Roman" panose="02020603050405020304" pitchFamily="18" charset="0"/>
              </a:rPr>
              <a:t>1 Gegenwartsbedeutung:</a:t>
            </a:r>
            <a:endParaRPr lang="en-US" sz="1200" dirty="0">
              <a:ea typeface="Times New Roman" panose="02020603050405020304" pitchFamily="18" charset="0"/>
            </a:endParaRPr>
          </a:p>
          <a:p>
            <a:pPr marL="0" indent="0" eaLnBrk="0" fontAlgn="base" hangingPunct="0">
              <a:buNone/>
            </a:pPr>
            <a:r>
              <a:rPr lang="de-DE" sz="1200" dirty="0">
                <a:solidFill>
                  <a:srgbClr val="000000"/>
                </a:solidFill>
                <a:ea typeface="Times New Roman" panose="02020603050405020304" pitchFamily="18" charset="0"/>
              </a:rPr>
              <a:t>Welche Bedeutung hat der Inhalt für das Leben der </a:t>
            </a:r>
            <a:r>
              <a:rPr lang="de-DE" sz="1200" dirty="0" err="1">
                <a:solidFill>
                  <a:srgbClr val="000000"/>
                </a:solidFill>
                <a:ea typeface="Times New Roman" panose="02020603050405020304" pitchFamily="18" charset="0"/>
              </a:rPr>
              <a:t>SuS</a:t>
            </a:r>
            <a:r>
              <a:rPr lang="de-DE" sz="1200" dirty="0">
                <a:solidFill>
                  <a:srgbClr val="000000"/>
                </a:solidFill>
                <a:ea typeface="Times New Roman" panose="02020603050405020304" pitchFamily="18" charset="0"/>
              </a:rPr>
              <a:t> bzw. welche sollte er haben?</a:t>
            </a:r>
            <a:endParaRPr lang="en-US" sz="1200" dirty="0">
              <a:ea typeface="Times New Roman" panose="02020603050405020304" pitchFamily="18" charset="0"/>
            </a:endParaRPr>
          </a:p>
          <a:p>
            <a:pPr marL="114300" indent="0" eaLnBrk="0" fontAlgn="base" hangingPunct="0">
              <a:lnSpc>
                <a:spcPct val="80000"/>
              </a:lnSpc>
              <a:buNone/>
            </a:pPr>
            <a:r>
              <a:rPr lang="de-DE" sz="1200" dirty="0">
                <a:solidFill>
                  <a:srgbClr val="99CC00"/>
                </a:solidFill>
                <a:ea typeface="Times New Roman" panose="02020603050405020304" pitchFamily="18" charset="0"/>
              </a:rPr>
              <a:t> </a:t>
            </a:r>
            <a:endParaRPr lang="en-US" sz="1200" dirty="0">
              <a:ea typeface="Times New Roman" panose="02020603050405020304" pitchFamily="18" charset="0"/>
            </a:endParaRPr>
          </a:p>
          <a:p>
            <a:pPr marL="0" indent="0" eaLnBrk="0" fontAlgn="base" hangingPunct="0">
              <a:lnSpc>
                <a:spcPct val="80000"/>
              </a:lnSpc>
              <a:spcBef>
                <a:spcPts val="335"/>
              </a:spcBef>
              <a:buClr>
                <a:srgbClr val="000000"/>
              </a:buClr>
              <a:buSzPts val="1400"/>
              <a:buNone/>
            </a:pPr>
            <a:r>
              <a:rPr lang="de-DE" sz="1200" b="1" dirty="0">
                <a:solidFill>
                  <a:srgbClr val="000000"/>
                </a:solidFill>
                <a:ea typeface="Times New Roman" panose="02020603050405020304" pitchFamily="18" charset="0"/>
              </a:rPr>
              <a:t>2 Zukunftsbedeutung:</a:t>
            </a:r>
            <a:endParaRPr lang="en-US" sz="1200" dirty="0">
              <a:ea typeface="Times New Roman" panose="02020603050405020304" pitchFamily="18" charset="0"/>
            </a:endParaRPr>
          </a:p>
          <a:p>
            <a:pPr marL="0" indent="0" eaLnBrk="0" fontAlgn="base" hangingPunct="0">
              <a:buNone/>
              <a:tabLst>
                <a:tab pos="678180" algn="l"/>
              </a:tabLst>
            </a:pPr>
            <a:r>
              <a:rPr lang="de-DE" sz="1200" dirty="0">
                <a:solidFill>
                  <a:srgbClr val="000000"/>
                </a:solidFill>
                <a:ea typeface="Times New Roman" panose="02020603050405020304" pitchFamily="18" charset="0"/>
              </a:rPr>
              <a:t>Worin liegt die Bedeutung des Themas für die Zukunft der </a:t>
            </a:r>
            <a:r>
              <a:rPr lang="de-DE" sz="1200" dirty="0" err="1">
                <a:solidFill>
                  <a:srgbClr val="000000"/>
                </a:solidFill>
                <a:ea typeface="Times New Roman" panose="02020603050405020304" pitchFamily="18" charset="0"/>
              </a:rPr>
              <a:t>SuS</a:t>
            </a:r>
            <a:r>
              <a:rPr lang="de-DE" sz="1200" dirty="0">
                <a:solidFill>
                  <a:srgbClr val="000000"/>
                </a:solidFill>
                <a:ea typeface="Times New Roman" panose="02020603050405020304" pitchFamily="18" charset="0"/>
              </a:rPr>
              <a:t>?</a:t>
            </a:r>
            <a:endParaRPr lang="en-US" sz="1200" dirty="0">
              <a:ea typeface="Times New Roman" panose="02020603050405020304" pitchFamily="18" charset="0"/>
            </a:endParaRPr>
          </a:p>
          <a:p>
            <a:pPr marL="457200" eaLnBrk="0" fontAlgn="base" hangingPunct="0">
              <a:lnSpc>
                <a:spcPct val="80000"/>
              </a:lnSpc>
            </a:pPr>
            <a:endParaRPr lang="en-US" sz="1200" dirty="0">
              <a:ea typeface="Times New Roman" panose="02020603050405020304" pitchFamily="18" charset="0"/>
            </a:endParaRPr>
          </a:p>
          <a:p>
            <a:pPr marL="0" indent="0" eaLnBrk="0" fontAlgn="base" hangingPunct="0">
              <a:lnSpc>
                <a:spcPct val="80000"/>
              </a:lnSpc>
              <a:spcBef>
                <a:spcPts val="335"/>
              </a:spcBef>
              <a:buClr>
                <a:srgbClr val="000000"/>
              </a:buClr>
              <a:buSzPts val="1400"/>
              <a:buNone/>
            </a:pPr>
            <a:r>
              <a:rPr lang="de-DE" sz="1200" b="1" dirty="0">
                <a:solidFill>
                  <a:srgbClr val="000000"/>
                </a:solidFill>
                <a:ea typeface="Times New Roman" panose="02020603050405020304" pitchFamily="18" charset="0"/>
              </a:rPr>
              <a:t>3 Struktur des Inhalts:</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Welche Bereiche liegen im Inhalt?</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In welchem Zusammenhang stehen die einzelnen Bereiche?</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Gibt es verschiedene Sinn- und Bedeutungsschichten?</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Was sind die sachlichen Voraussetzungen und welche Bezüge gibt es zu anderen Themen?</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Welche Schwierigkeiten werden die </a:t>
            </a:r>
            <a:r>
              <a:rPr lang="de-DE" sz="1200" dirty="0" err="1">
                <a:solidFill>
                  <a:srgbClr val="000000"/>
                </a:solidFill>
                <a:ea typeface="Times New Roman" panose="02020603050405020304" pitchFamily="18" charset="0"/>
              </a:rPr>
              <a:t>SuS</a:t>
            </a:r>
            <a:r>
              <a:rPr lang="de-DE" sz="1200" dirty="0">
                <a:solidFill>
                  <a:srgbClr val="000000"/>
                </a:solidFill>
                <a:ea typeface="Times New Roman" panose="02020603050405020304" pitchFamily="18" charset="0"/>
              </a:rPr>
              <a:t> vermutlich mit dem Inhalt haben?</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Welches Mindestwissen müssen die </a:t>
            </a:r>
            <a:r>
              <a:rPr lang="de-DE" sz="1200" dirty="0" err="1">
                <a:solidFill>
                  <a:srgbClr val="000000"/>
                </a:solidFill>
                <a:ea typeface="Times New Roman" panose="02020603050405020304" pitchFamily="18" charset="0"/>
              </a:rPr>
              <a:t>SuS</a:t>
            </a:r>
            <a:r>
              <a:rPr lang="de-DE" sz="1200" dirty="0">
                <a:solidFill>
                  <a:srgbClr val="000000"/>
                </a:solidFill>
                <a:ea typeface="Times New Roman" panose="02020603050405020304" pitchFamily="18" charset="0"/>
              </a:rPr>
              <a:t> haben, um die kategoriale Bildung zu erlangen</a:t>
            </a:r>
            <a:r>
              <a:rPr lang="de-DE" sz="1200" dirty="0" smtClean="0">
                <a:solidFill>
                  <a:srgbClr val="000000"/>
                </a:solidFill>
                <a:ea typeface="Times New Roman" panose="02020603050405020304" pitchFamily="18" charset="0"/>
              </a:rPr>
              <a:t>?</a:t>
            </a:r>
            <a:endParaRPr lang="en-US" sz="1200" dirty="0">
              <a:ea typeface="Times New Roman" panose="02020603050405020304" pitchFamily="18" charset="0"/>
            </a:endParaRPr>
          </a:p>
        </p:txBody>
      </p:sp>
      <p:sp>
        <p:nvSpPr>
          <p:cNvPr id="4" name="Inhaltsplatzhalter 3"/>
          <p:cNvSpPr>
            <a:spLocks noGrp="1"/>
          </p:cNvSpPr>
          <p:nvPr>
            <p:ph sz="half" idx="11"/>
          </p:nvPr>
        </p:nvSpPr>
        <p:spPr>
          <a:xfrm>
            <a:off x="4932040" y="1131590"/>
            <a:ext cx="4104456" cy="3456384"/>
          </a:xfrm>
        </p:spPr>
        <p:txBody>
          <a:bodyPr/>
          <a:lstStyle/>
          <a:p>
            <a:pPr marL="0" indent="0" eaLnBrk="0" fontAlgn="base" hangingPunct="0">
              <a:lnSpc>
                <a:spcPct val="80000"/>
              </a:lnSpc>
              <a:spcBef>
                <a:spcPts val="335"/>
              </a:spcBef>
              <a:buClr>
                <a:srgbClr val="000000"/>
              </a:buClr>
              <a:buSzPts val="1400"/>
              <a:buNone/>
            </a:pPr>
            <a:r>
              <a:rPr lang="de-DE" sz="1200" b="1" dirty="0" smtClean="0">
                <a:solidFill>
                  <a:srgbClr val="000000"/>
                </a:solidFill>
                <a:ea typeface="Times New Roman" panose="02020603050405020304" pitchFamily="18" charset="0"/>
              </a:rPr>
              <a:t>4 </a:t>
            </a:r>
            <a:r>
              <a:rPr lang="de-DE" sz="1200" b="1" dirty="0">
                <a:solidFill>
                  <a:srgbClr val="000000"/>
                </a:solidFill>
                <a:ea typeface="Times New Roman" panose="02020603050405020304" pitchFamily="18" charset="0"/>
              </a:rPr>
              <a:t>Exemplarische Bedeutung der Bildungsinhalte:</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Wofür soll das geplante Thema exemplarisch, repräsentativ, typisch sein?</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Inwieweit lässt sich der Inhalt im späteren Unterricht nutzen?</a:t>
            </a:r>
            <a:endParaRPr lang="en-US" sz="1200" dirty="0">
              <a:ea typeface="Times New Roman" panose="02020603050405020304" pitchFamily="18" charset="0"/>
            </a:endParaRPr>
          </a:p>
          <a:p>
            <a:pPr marL="114300" indent="0" eaLnBrk="0" fontAlgn="base" hangingPunct="0">
              <a:lnSpc>
                <a:spcPct val="80000"/>
              </a:lnSpc>
              <a:buNone/>
            </a:pPr>
            <a:r>
              <a:rPr lang="de-DE" sz="1200" dirty="0">
                <a:solidFill>
                  <a:srgbClr val="99CC00"/>
                </a:solidFill>
                <a:ea typeface="Times New Roman" panose="02020603050405020304" pitchFamily="18" charset="0"/>
              </a:rPr>
              <a:t> </a:t>
            </a:r>
            <a:endParaRPr lang="en-US" sz="1200" dirty="0">
              <a:ea typeface="Times New Roman" panose="02020603050405020304" pitchFamily="18" charset="0"/>
            </a:endParaRPr>
          </a:p>
          <a:p>
            <a:pPr marL="0" indent="0" eaLnBrk="0" fontAlgn="base" hangingPunct="0">
              <a:lnSpc>
                <a:spcPct val="80000"/>
              </a:lnSpc>
              <a:spcBef>
                <a:spcPts val="335"/>
              </a:spcBef>
              <a:buClr>
                <a:srgbClr val="000000"/>
              </a:buClr>
              <a:buSzPts val="1400"/>
              <a:buNone/>
            </a:pPr>
            <a:r>
              <a:rPr lang="de-DE" sz="1200" b="1" dirty="0">
                <a:solidFill>
                  <a:srgbClr val="000000"/>
                </a:solidFill>
                <a:ea typeface="Times New Roman" panose="02020603050405020304" pitchFamily="18" charset="0"/>
              </a:rPr>
              <a:t>5 Zugänglichkeit und Darstellbarkeit:</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Welche Beispiele sind für die </a:t>
            </a:r>
            <a:r>
              <a:rPr lang="de-DE" sz="1200" dirty="0" err="1">
                <a:solidFill>
                  <a:srgbClr val="000000"/>
                </a:solidFill>
                <a:ea typeface="Times New Roman" panose="02020603050405020304" pitchFamily="18" charset="0"/>
              </a:rPr>
              <a:t>SuS</a:t>
            </a:r>
            <a:r>
              <a:rPr lang="de-DE" sz="1200" dirty="0">
                <a:solidFill>
                  <a:srgbClr val="000000"/>
                </a:solidFill>
                <a:ea typeface="Times New Roman" panose="02020603050405020304" pitchFamily="18" charset="0"/>
              </a:rPr>
              <a:t> interessant?</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Wie können </a:t>
            </a:r>
            <a:r>
              <a:rPr lang="de-DE" sz="1200" dirty="0" err="1">
                <a:solidFill>
                  <a:srgbClr val="000000"/>
                </a:solidFill>
                <a:ea typeface="Times New Roman" panose="02020603050405020304" pitchFamily="18" charset="0"/>
              </a:rPr>
              <a:t>SuS</a:t>
            </a:r>
            <a:r>
              <a:rPr lang="de-DE" sz="1200" dirty="0">
                <a:solidFill>
                  <a:srgbClr val="000000"/>
                </a:solidFill>
                <a:ea typeface="Times New Roman" panose="02020603050405020304" pitchFamily="18" charset="0"/>
              </a:rPr>
              <a:t> Fragestellungen eines Problems selbstständig beantworten?</a:t>
            </a:r>
            <a:endParaRPr lang="en-US" sz="1200" dirty="0">
              <a:ea typeface="Times New Roman" panose="02020603050405020304" pitchFamily="18" charset="0"/>
            </a:endParaRPr>
          </a:p>
          <a:p>
            <a:pPr eaLnBrk="0" fontAlgn="base" hangingPunct="0">
              <a:tabLst>
                <a:tab pos="678180" algn="l"/>
              </a:tabLst>
            </a:pPr>
            <a:r>
              <a:rPr lang="de-DE" sz="1200" dirty="0">
                <a:solidFill>
                  <a:srgbClr val="000000"/>
                </a:solidFill>
                <a:ea typeface="Times New Roman" panose="02020603050405020304" pitchFamily="18" charset="0"/>
              </a:rPr>
              <a:t>Welche Situationen und Aufgaben sind geeignet, um Inhalte realitätsnah zu vermitteln?</a:t>
            </a:r>
            <a:endParaRPr lang="en-US" sz="1200" dirty="0">
              <a:ea typeface="Times New Roman" panose="02020603050405020304" pitchFamily="18" charset="0"/>
            </a:endParaRPr>
          </a:p>
        </p:txBody>
      </p:sp>
    </p:spTree>
    <p:extLst>
      <p:ext uri="{BB962C8B-B14F-4D97-AF65-F5344CB8AC3E}">
        <p14:creationId xmlns:p14="http://schemas.microsoft.com/office/powerpoint/2010/main" val="60673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F771-02B9-4BEC-9BF2-D6866F6D5291}"/>
              </a:ext>
            </a:extLst>
          </p:cNvPr>
          <p:cNvSpPr>
            <a:spLocks noGrp="1"/>
          </p:cNvSpPr>
          <p:nvPr>
            <p:ph type="title"/>
          </p:nvPr>
        </p:nvSpPr>
        <p:spPr/>
        <p:txBody>
          <a:bodyPr/>
          <a:lstStyle/>
          <a:p>
            <a:r>
              <a:rPr lang="de-DE" dirty="0"/>
              <a:t>Bildungsinhalt und Bildungsgehalt</a:t>
            </a:r>
          </a:p>
        </p:txBody>
      </p:sp>
      <p:sp>
        <p:nvSpPr>
          <p:cNvPr id="3" name="Text Placeholder 2">
            <a:extLst>
              <a:ext uri="{FF2B5EF4-FFF2-40B4-BE49-F238E27FC236}">
                <a16:creationId xmlns:a16="http://schemas.microsoft.com/office/drawing/2014/main" id="{337D7549-3B95-4A44-BD3F-76E760EDB142}"/>
              </a:ext>
            </a:extLst>
          </p:cNvPr>
          <p:cNvSpPr>
            <a:spLocks noGrp="1"/>
          </p:cNvSpPr>
          <p:nvPr>
            <p:ph type="body" sz="quarter" idx="10"/>
          </p:nvPr>
        </p:nvSpPr>
        <p:spPr/>
        <p:txBody>
          <a:bodyPr/>
          <a:lstStyle/>
          <a:p>
            <a:pPr marL="0" indent="0">
              <a:buNone/>
            </a:pPr>
            <a:r>
              <a:rPr lang="de-DE" sz="1400" dirty="0"/>
              <a:t>„Kategoriale Bildung meint […]dass Menschen in der Lage sind, von der Welt begründete, d.h. durch Erkenntnisse geprüfte Aussagen zu machen. Diese Fähigkeit ist stets an </a:t>
            </a:r>
            <a:r>
              <a:rPr lang="de-DE" sz="1400" b="1" dirty="0"/>
              <a:t>Inhalte</a:t>
            </a:r>
            <a:r>
              <a:rPr lang="de-DE" sz="1400" dirty="0"/>
              <a:t> gebunden, die zur Aussage stehen.“ </a:t>
            </a:r>
            <a:r>
              <a:rPr lang="de-DE" sz="1000" dirty="0"/>
              <a:t>(</a:t>
            </a:r>
            <a:r>
              <a:rPr lang="de-DE" sz="1000" dirty="0" err="1"/>
              <a:t>Kron</a:t>
            </a:r>
            <a:r>
              <a:rPr lang="de-DE" sz="1000" dirty="0"/>
              <a:t>, Jürgens, </a:t>
            </a:r>
            <a:r>
              <a:rPr lang="de-DE" sz="1000" dirty="0" err="1"/>
              <a:t>Standop</a:t>
            </a:r>
            <a:r>
              <a:rPr lang="de-DE" sz="1000" dirty="0"/>
              <a:t> 2014, 72). </a:t>
            </a:r>
          </a:p>
          <a:p>
            <a:pPr marL="0" indent="0">
              <a:buNone/>
            </a:pPr>
            <a:endParaRPr lang="de-DE" sz="1000" dirty="0"/>
          </a:p>
          <a:p>
            <a:pPr marL="0" indent="0">
              <a:buNone/>
            </a:pPr>
            <a:r>
              <a:rPr lang="de-DE" sz="1400" dirty="0"/>
              <a:t>„Bildung ist der Inbegriff von Vorgängen, in denen sich die Inhalte einer dinglichen und geistigen Wirklichkeit ‚erschließen‘, und dieser Vorgang ist nichts anderes als das </a:t>
            </a:r>
            <a:r>
              <a:rPr lang="de-DE" sz="1400" b="1" dirty="0"/>
              <a:t>Sich-Erschließen </a:t>
            </a:r>
            <a:r>
              <a:rPr lang="de-DE" sz="1400" dirty="0"/>
              <a:t>[…] eines Menschen für jene Inhalte und ihren Zusammenhang als Wirklichkeit.“ </a:t>
            </a:r>
            <a:r>
              <a:rPr lang="de-DE" sz="1000" dirty="0"/>
              <a:t>(Jank, Meyer 2002, 216). </a:t>
            </a:r>
          </a:p>
          <a:p>
            <a:pPr marL="0" indent="0">
              <a:buNone/>
            </a:pPr>
            <a:endParaRPr lang="de-DE" sz="1400" dirty="0"/>
          </a:p>
          <a:p>
            <a:pPr marL="0" indent="0">
              <a:buNone/>
            </a:pPr>
            <a:r>
              <a:rPr lang="de-DE" sz="1400" dirty="0"/>
              <a:t>Jene Momente, die solche Erschließung des Allgemeinen im Besonderen oder am Besonderen bewirken, meint der Begriff des Bildungsgehalts. Jeder besondere </a:t>
            </a:r>
            <a:r>
              <a:rPr lang="de-DE" sz="1400" b="1" dirty="0"/>
              <a:t>Bildungsinhalt</a:t>
            </a:r>
            <a:r>
              <a:rPr lang="de-DE" sz="1400" dirty="0"/>
              <a:t> birgt in sich also einen allgemeinen </a:t>
            </a:r>
            <a:r>
              <a:rPr lang="de-DE" sz="1400" b="1" dirty="0"/>
              <a:t>Bildungsgehalt</a:t>
            </a:r>
            <a:r>
              <a:rPr lang="de-DE" sz="1400" dirty="0"/>
              <a:t>.“ </a:t>
            </a:r>
            <a:r>
              <a:rPr lang="de-DE" sz="1000" dirty="0"/>
              <a:t>(ebd.) </a:t>
            </a:r>
          </a:p>
          <a:p>
            <a:pPr marL="0" indent="0">
              <a:buNone/>
            </a:pPr>
            <a:endParaRPr lang="de-DE" sz="1000" dirty="0"/>
          </a:p>
          <a:p>
            <a:pPr marL="0" indent="0">
              <a:buNone/>
            </a:pPr>
            <a:endParaRPr lang="de-DE" sz="1000" dirty="0"/>
          </a:p>
          <a:p>
            <a:pPr marL="0" indent="0">
              <a:buNone/>
            </a:pPr>
            <a:endParaRPr lang="de-DE" sz="1000" dirty="0"/>
          </a:p>
          <a:p>
            <a:pPr marL="0" indent="0">
              <a:buNone/>
            </a:pPr>
            <a:endParaRPr lang="de-DE" sz="1000" dirty="0"/>
          </a:p>
          <a:p>
            <a:pPr marL="0" indent="0">
              <a:buNone/>
            </a:pPr>
            <a:endParaRPr lang="de-DE" sz="1400" dirty="0"/>
          </a:p>
          <a:p>
            <a:endParaRPr lang="de-DE" sz="1400" dirty="0"/>
          </a:p>
        </p:txBody>
      </p:sp>
    </p:spTree>
    <p:extLst>
      <p:ext uri="{BB962C8B-B14F-4D97-AF65-F5344CB8AC3E}">
        <p14:creationId xmlns:p14="http://schemas.microsoft.com/office/powerpoint/2010/main" val="1344899414"/>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1038</Words>
  <Application>Microsoft Office PowerPoint</Application>
  <PresentationFormat>Bildschirmpräsentation (16:9)</PresentationFormat>
  <Paragraphs>94</Paragraphs>
  <Slides>14</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Akkurat</vt:lpstr>
      <vt:lpstr>Arial</vt:lpstr>
      <vt:lpstr>Arial Unicode MS</vt:lpstr>
      <vt:lpstr>Calibri</vt:lpstr>
      <vt:lpstr>Times New Roman</vt:lpstr>
      <vt:lpstr>Masterfolie</vt:lpstr>
      <vt:lpstr>PowerPoint-Präsentation</vt:lpstr>
      <vt:lpstr>Aufgabe: MindMap über Bildung bei Dörpinghaus</vt:lpstr>
      <vt:lpstr>Aufgabe: MindMap über Bildung bei Dörpinghaus</vt:lpstr>
      <vt:lpstr>PowerPoint-Präsentation</vt:lpstr>
      <vt:lpstr>PowerPoint-Präsentation</vt:lpstr>
      <vt:lpstr>Bildung (Klafki)</vt:lpstr>
      <vt:lpstr>PowerPoint-Präsentation</vt:lpstr>
      <vt:lpstr>Didaktische Analyse (Klafki)</vt:lpstr>
      <vt:lpstr>Bildungsinhalt und Bildungsgehalt</vt:lpstr>
      <vt:lpstr>Kritik an der Bildungstheoretischen Didaktik</vt:lpstr>
      <vt:lpstr>Bildungstheoretische Didaktik</vt:lpstr>
      <vt:lpstr>Literatur</vt:lpstr>
      <vt:lpstr>Aufgabe: Gegenwartsbedeutung </vt:lpstr>
      <vt:lpstr>Nächste Woche: Die kritisch-konstruktive Didaktik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193</cp:revision>
  <dcterms:created xsi:type="dcterms:W3CDTF">2017-06-13T08:51:48Z</dcterms:created>
  <dcterms:modified xsi:type="dcterms:W3CDTF">2021-11-17T09:10:36Z</dcterms:modified>
</cp:coreProperties>
</file>