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257" r:id="rId2"/>
    <p:sldId id="310" r:id="rId3"/>
    <p:sldId id="309" r:id="rId4"/>
    <p:sldId id="305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10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998" autoAdjust="0"/>
  </p:normalViewPr>
  <p:slideViewPr>
    <p:cSldViewPr showGuides="1">
      <p:cViewPr varScale="1">
        <p:scale>
          <a:sx n="155" d="100"/>
          <a:sy n="155" d="100"/>
        </p:scale>
        <p:origin x="184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9: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   Interkulturelles Lernen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8.12.21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115CB-C223-4CEA-AC89-40C08171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87574"/>
            <a:ext cx="6889086" cy="3867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EFA623-9BA3-4168-BBA4-A8DCD9C0379E}"/>
              </a:ext>
            </a:extLst>
          </p:cNvPr>
          <p:cNvSpPr txBox="1"/>
          <p:nvPr/>
        </p:nvSpPr>
        <p:spPr>
          <a:xfrm>
            <a:off x="611560" y="1491630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III, </a:t>
            </a:r>
          </a:p>
          <a:p>
            <a:r>
              <a:rPr lang="de-DE" sz="1400" dirty="0"/>
              <a:t>Ende Absatz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1288C-8540-479F-A85F-FAAAD71BF00B}"/>
              </a:ext>
            </a:extLst>
          </p:cNvPr>
          <p:cNvSpPr txBox="1"/>
          <p:nvPr/>
        </p:nvSpPr>
        <p:spPr>
          <a:xfrm>
            <a:off x="611560" y="987574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II, </a:t>
            </a:r>
          </a:p>
          <a:p>
            <a:r>
              <a:rPr lang="de-DE" sz="1400" dirty="0"/>
              <a:t>Mitte Absatz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A9616-9EB4-4D82-828D-185765E83846}"/>
              </a:ext>
            </a:extLst>
          </p:cNvPr>
          <p:cNvSpPr txBox="1"/>
          <p:nvPr/>
        </p:nvSpPr>
        <p:spPr>
          <a:xfrm>
            <a:off x="612497" y="2146273"/>
            <a:ext cx="136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III, </a:t>
            </a:r>
          </a:p>
          <a:p>
            <a:r>
              <a:rPr lang="de-DE" sz="1400" dirty="0"/>
              <a:t>Anfang Absatz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25790-2679-4385-A6FA-F54484159B79}"/>
              </a:ext>
            </a:extLst>
          </p:cNvPr>
          <p:cNvSpPr txBox="1"/>
          <p:nvPr/>
        </p:nvSpPr>
        <p:spPr>
          <a:xfrm>
            <a:off x="627673" y="2913206"/>
            <a:ext cx="1424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III, </a:t>
            </a:r>
          </a:p>
          <a:p>
            <a:r>
              <a:rPr lang="de-DE" sz="1400" dirty="0"/>
              <a:t>Mitte Absatz 3 +</a:t>
            </a:r>
          </a:p>
          <a:p>
            <a:r>
              <a:rPr lang="de-DE" sz="1400" dirty="0"/>
              <a:t>Mitte Absatz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0D2C5-EE82-4714-AEB2-4CA03566D962}"/>
              </a:ext>
            </a:extLst>
          </p:cNvPr>
          <p:cNvSpPr txBox="1"/>
          <p:nvPr/>
        </p:nvSpPr>
        <p:spPr>
          <a:xfrm>
            <a:off x="611560" y="3579862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V, </a:t>
            </a:r>
          </a:p>
          <a:p>
            <a:r>
              <a:rPr lang="de-DE" sz="1400" dirty="0"/>
              <a:t>Mitte Absatz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DE6A5-1EF4-41F2-9CD2-F027109D091D}"/>
              </a:ext>
            </a:extLst>
          </p:cNvPr>
          <p:cNvSpPr txBox="1"/>
          <p:nvPr/>
        </p:nvSpPr>
        <p:spPr>
          <a:xfrm>
            <a:off x="611559" y="4071874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V, </a:t>
            </a:r>
          </a:p>
          <a:p>
            <a:r>
              <a:rPr lang="de-DE" sz="1400" dirty="0"/>
              <a:t>Absatz 6</a:t>
            </a:r>
          </a:p>
        </p:txBody>
      </p:sp>
    </p:spTree>
    <p:extLst>
      <p:ext uri="{BB962C8B-B14F-4D97-AF65-F5344CB8AC3E}">
        <p14:creationId xmlns:p14="http://schemas.microsoft.com/office/powerpoint/2010/main" val="308955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50B9-7050-4A91-BF11-A3ADA572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Themen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2721-5318-427D-9A7C-999FA9D2EA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464496" cy="3232454"/>
          </a:xfrm>
        </p:spPr>
        <p:txBody>
          <a:bodyPr/>
          <a:lstStyle/>
          <a:p>
            <a:r>
              <a:rPr lang="de-DE" sz="1200" dirty="0"/>
              <a:t>Abschnitt I – Einleitung</a:t>
            </a:r>
          </a:p>
          <a:p>
            <a:pPr lvl="1"/>
            <a:r>
              <a:rPr lang="de-DE" sz="1200" dirty="0"/>
              <a:t>Herausforderungen</a:t>
            </a:r>
          </a:p>
          <a:p>
            <a:r>
              <a:rPr lang="de-DE" sz="1200" dirty="0"/>
              <a:t>Abschnitt II – Diskurs</a:t>
            </a:r>
          </a:p>
          <a:p>
            <a:pPr lvl="1"/>
            <a:r>
              <a:rPr lang="de-DE" sz="1200" dirty="0"/>
              <a:t>Begriffe</a:t>
            </a:r>
          </a:p>
          <a:p>
            <a:pPr lvl="1"/>
            <a:r>
              <a:rPr lang="de-DE" sz="1200" dirty="0"/>
              <a:t>Verstärkung</a:t>
            </a:r>
          </a:p>
          <a:p>
            <a:pPr lvl="1"/>
            <a:r>
              <a:rPr lang="de-DE" sz="1200" dirty="0"/>
              <a:t>Ungesteuert vs. gesteuert</a:t>
            </a:r>
          </a:p>
          <a:p>
            <a:r>
              <a:rPr lang="de-DE" sz="1200" dirty="0"/>
              <a:t>Abschnitt III – Viele Ziele / Ursachen</a:t>
            </a:r>
          </a:p>
          <a:p>
            <a:pPr lvl="1"/>
            <a:r>
              <a:rPr lang="de-DE" sz="1200" dirty="0"/>
              <a:t>Anerkennung (Religion, Sprache, …) und Gleichheit </a:t>
            </a:r>
          </a:p>
          <a:p>
            <a:pPr lvl="1"/>
            <a:r>
              <a:rPr lang="de-DE" sz="1200" dirty="0"/>
              <a:t>Tiefenstrukturen: Selbstreflexion</a:t>
            </a:r>
          </a:p>
          <a:p>
            <a:pPr lvl="1"/>
            <a:r>
              <a:rPr lang="de-DE" sz="1200" dirty="0"/>
              <a:t>Universalistisch und geschlossenes Weltbild</a:t>
            </a:r>
          </a:p>
          <a:p>
            <a:pPr lvl="1"/>
            <a:r>
              <a:rPr lang="de-DE" sz="1200" dirty="0"/>
              <a:t>Ängste - Psychoanalyse</a:t>
            </a:r>
          </a:p>
          <a:p>
            <a:pPr lvl="1"/>
            <a:r>
              <a:rPr lang="de-DE" sz="1200" dirty="0"/>
              <a:t>Erwartungen: Fremdbildern und Asymmetrien</a:t>
            </a:r>
          </a:p>
          <a:p>
            <a:pPr lvl="1"/>
            <a:r>
              <a:rPr lang="de-DE" sz="1200" dirty="0"/>
              <a:t>Politische Aufklärung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61F9-B11E-40D6-9617-87A30F7BBE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219" y="1488911"/>
            <a:ext cx="4536504" cy="3232454"/>
          </a:xfrm>
        </p:spPr>
        <p:txBody>
          <a:bodyPr/>
          <a:lstStyle/>
          <a:p>
            <a:r>
              <a:rPr lang="de-DE" sz="1200" dirty="0"/>
              <a:t>Abschnitt IV – Stufenmodelle (nicht empirisch)</a:t>
            </a:r>
          </a:p>
          <a:p>
            <a:pPr lvl="1"/>
            <a:r>
              <a:rPr lang="de-DE" sz="1200" dirty="0"/>
              <a:t>Lineare Progression vs. Spiralmodell</a:t>
            </a:r>
          </a:p>
          <a:p>
            <a:pPr lvl="1"/>
            <a:r>
              <a:rPr lang="de-DE" sz="1200" dirty="0"/>
              <a:t>Lernwiderstände (Tiefenpsychologie)</a:t>
            </a:r>
          </a:p>
          <a:p>
            <a:r>
              <a:rPr lang="de-DE" sz="1200" dirty="0"/>
              <a:t>Abschnitt V – Methoden und </a:t>
            </a:r>
            <a:r>
              <a:rPr lang="de-DE" sz="1200" dirty="0" err="1"/>
              <a:t>Inst</a:t>
            </a:r>
            <a:r>
              <a:rPr lang="de-DE" sz="1200" dirty="0"/>
              <a:t>. Rahmenbedingungen</a:t>
            </a:r>
          </a:p>
          <a:p>
            <a:pPr lvl="1"/>
            <a:r>
              <a:rPr lang="de-DE" sz="1200" dirty="0"/>
              <a:t>Situationsbezogenes lernen (aufarbeiten, spiele, ...)</a:t>
            </a:r>
          </a:p>
          <a:p>
            <a:pPr lvl="1"/>
            <a:endParaRPr lang="de-DE" sz="1200" dirty="0"/>
          </a:p>
          <a:p>
            <a:pPr lvl="1"/>
            <a:r>
              <a:rPr lang="de-DE" sz="1200" dirty="0"/>
              <a:t>Metakommunikation vs. Kontakthypothese</a:t>
            </a:r>
          </a:p>
          <a:p>
            <a:pPr lvl="1"/>
            <a:r>
              <a:rPr lang="de-DE" sz="1200" dirty="0"/>
              <a:t>Abbau von Vorurteile  durch Kontakt</a:t>
            </a:r>
          </a:p>
          <a:p>
            <a:pPr lvl="1"/>
            <a:r>
              <a:rPr lang="de-DE" sz="1200" dirty="0"/>
              <a:t>Selektionslogik: Heimliche Lehrplan des Rassismus</a:t>
            </a:r>
          </a:p>
          <a:p>
            <a:pPr lvl="1"/>
            <a:r>
              <a:rPr lang="de-DE" sz="1200" dirty="0"/>
              <a:t>Grundschule: Sozialklima, Mehrsprachigkeit, usw. </a:t>
            </a:r>
          </a:p>
          <a:p>
            <a:pPr lvl="1"/>
            <a:r>
              <a:rPr lang="de-DE" sz="1200" dirty="0"/>
              <a:t>Vertrauen: die Schwierigkeit, nicht Rassistisch zu sein </a:t>
            </a:r>
          </a:p>
          <a:p>
            <a:pPr lvl="1"/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Interkulturelles lernen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Nachbereitung / Aufgabe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7. Eintrag im Portfolio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Vorbereitung / Lesen: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200" dirty="0" err="1"/>
              <a:t>Evt</a:t>
            </a:r>
            <a:r>
              <a:rPr lang="de-DE" sz="1200" dirty="0"/>
              <a:t>. Fragen </a:t>
            </a:r>
            <a:r>
              <a:rPr lang="de-DE" sz="1200" dirty="0" err="1"/>
              <a:t>fuer</a:t>
            </a:r>
            <a:r>
              <a:rPr lang="de-DE" sz="1200" dirty="0"/>
              <a:t> die offene Sitzung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On-screen Show (16:9)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Akkurat</vt:lpstr>
      <vt:lpstr>Arial</vt:lpstr>
      <vt:lpstr>Calibri</vt:lpstr>
      <vt:lpstr>Masterfolie</vt:lpstr>
      <vt:lpstr>PowerPoint Presentation</vt:lpstr>
      <vt:lpstr>PowerPoint Presentation</vt:lpstr>
      <vt:lpstr>Themen</vt:lpstr>
      <vt:lpstr>Naechste Woche: Interkulturelles lernen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238</cp:revision>
  <dcterms:created xsi:type="dcterms:W3CDTF">2017-06-13T08:51:48Z</dcterms:created>
  <dcterms:modified xsi:type="dcterms:W3CDTF">2021-12-08T09:06:30Z</dcterms:modified>
</cp:coreProperties>
</file>