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28"/>
  </p:notesMasterIdLst>
  <p:sldIdLst>
    <p:sldId id="257" r:id="rId2"/>
    <p:sldId id="258" r:id="rId3"/>
    <p:sldId id="259" r:id="rId4"/>
    <p:sldId id="273" r:id="rId5"/>
    <p:sldId id="274" r:id="rId6"/>
    <p:sldId id="275" r:id="rId7"/>
    <p:sldId id="284" r:id="rId8"/>
    <p:sldId id="285" r:id="rId9"/>
    <p:sldId id="277" r:id="rId10"/>
    <p:sldId id="287" r:id="rId11"/>
    <p:sldId id="286" r:id="rId12"/>
    <p:sldId id="271" r:id="rId13"/>
    <p:sldId id="272" r:id="rId14"/>
    <p:sldId id="276" r:id="rId15"/>
    <p:sldId id="278" r:id="rId16"/>
    <p:sldId id="281" r:id="rId17"/>
    <p:sldId id="280" r:id="rId18"/>
    <p:sldId id="282" r:id="rId19"/>
    <p:sldId id="291" r:id="rId20"/>
    <p:sldId id="292" r:id="rId21"/>
    <p:sldId id="288" r:id="rId22"/>
    <p:sldId id="283" r:id="rId23"/>
    <p:sldId id="263" r:id="rId24"/>
    <p:sldId id="289" r:id="rId25"/>
    <p:sldId id="279" r:id="rId26"/>
    <p:sldId id="270" r:id="rId27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4B77305-5555-4F75-A98A-E4A4AFE81357}">
          <p14:sldIdLst>
            <p14:sldId id="257"/>
            <p14:sldId id="258"/>
            <p14:sldId id="259"/>
            <p14:sldId id="273"/>
            <p14:sldId id="274"/>
            <p14:sldId id="275"/>
            <p14:sldId id="284"/>
            <p14:sldId id="285"/>
            <p14:sldId id="277"/>
            <p14:sldId id="287"/>
            <p14:sldId id="286"/>
            <p14:sldId id="271"/>
            <p14:sldId id="272"/>
            <p14:sldId id="276"/>
            <p14:sldId id="278"/>
            <p14:sldId id="281"/>
            <p14:sldId id="280"/>
            <p14:sldId id="282"/>
            <p14:sldId id="291"/>
            <p14:sldId id="292"/>
            <p14:sldId id="288"/>
            <p14:sldId id="283"/>
            <p14:sldId id="263"/>
            <p14:sldId id="289"/>
            <p14:sldId id="27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B818"/>
    <a:srgbClr val="565656"/>
    <a:srgbClr val="00CC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3629" autoAdjust="0"/>
  </p:normalViewPr>
  <p:slideViewPr>
    <p:cSldViewPr showGuides="1">
      <p:cViewPr varScale="1">
        <p:scale>
          <a:sx n="78" d="100"/>
          <a:sy n="78" d="100"/>
        </p:scale>
        <p:origin x="192" y="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000D9-2858-4F4C-AF5C-64F79A7C2410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7FAF7-5C4E-4642-B377-C3A2CDCC9DA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57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Unterrichtsforschung: psychologische </a:t>
            </a:r>
            <a:r>
              <a:rPr lang="de-DE" dirty="0" err="1"/>
              <a:t>vs</a:t>
            </a:r>
            <a:r>
              <a:rPr lang="de-DE" dirty="0"/>
              <a:t> Bildung </a:t>
            </a:r>
            <a:r>
              <a:rPr lang="de-DE" dirty="0" err="1"/>
              <a:t>ermoeglichen</a:t>
            </a:r>
            <a:r>
              <a:rPr lang="de-DE" dirty="0"/>
              <a:t>: theoretische / konstruktivistische / philosophische </a:t>
            </a:r>
            <a:r>
              <a:rPr lang="de-DE" dirty="0" err="1"/>
              <a:t>perspective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7FAF7-5C4E-4642-B377-C3A2CDCC9D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12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Unterrichtsforschung: psychologische </a:t>
            </a:r>
            <a:r>
              <a:rPr lang="de-DE" dirty="0" err="1"/>
              <a:t>vs</a:t>
            </a:r>
            <a:r>
              <a:rPr lang="de-DE" dirty="0"/>
              <a:t> Bildung </a:t>
            </a:r>
            <a:r>
              <a:rPr lang="de-DE" dirty="0" err="1"/>
              <a:t>ermoeglichen</a:t>
            </a:r>
            <a:r>
              <a:rPr lang="de-DE" dirty="0"/>
              <a:t>: theoretische / konstruktivistische / philosophische </a:t>
            </a:r>
            <a:r>
              <a:rPr lang="de-DE" dirty="0" err="1"/>
              <a:t>perspective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7FAF7-5C4E-4642-B377-C3A2CDCC9D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4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Informel</a:t>
            </a:r>
            <a:r>
              <a:rPr lang="en-US" dirty="0" smtClean="0"/>
              <a:t> vs </a:t>
            </a:r>
            <a:r>
              <a:rPr lang="en-US" dirty="0" err="1" smtClean="0"/>
              <a:t>formel</a:t>
            </a:r>
            <a:endParaRPr lang="en-US" dirty="0" smtClean="0"/>
          </a:p>
          <a:p>
            <a:r>
              <a:rPr lang="en-US" dirty="0" err="1" smtClean="0"/>
              <a:t>Knoflook</a:t>
            </a:r>
            <a:r>
              <a:rPr lang="en-US" dirty="0" smtClean="0"/>
              <a:t>, </a:t>
            </a:r>
            <a:r>
              <a:rPr lang="en-US" dirty="0" err="1" smtClean="0"/>
              <a:t>Haren</a:t>
            </a:r>
            <a:r>
              <a:rPr lang="en-US" dirty="0" smtClean="0"/>
              <a:t> </a:t>
            </a:r>
            <a:r>
              <a:rPr lang="en-US" dirty="0" err="1" smtClean="0"/>
              <a:t>kammen</a:t>
            </a:r>
            <a:endParaRPr lang="en-US" dirty="0" smtClean="0"/>
          </a:p>
          <a:p>
            <a:r>
              <a:rPr lang="en-US" dirty="0" err="1" smtClean="0"/>
              <a:t>Romeins</a:t>
            </a:r>
            <a:r>
              <a:rPr lang="en-US" dirty="0" smtClean="0"/>
              <a:t> huis, in hart </a:t>
            </a:r>
            <a:r>
              <a:rPr lang="en-US" dirty="0" err="1" smtClean="0"/>
              <a:t>snijden</a:t>
            </a:r>
            <a:r>
              <a:rPr lang="en-US" dirty="0" smtClean="0"/>
              <a:t>, </a:t>
            </a:r>
            <a:r>
              <a:rPr lang="en-US" dirty="0" err="1" smtClean="0"/>
              <a:t>samenwerken</a:t>
            </a:r>
            <a:r>
              <a:rPr lang="en-US" dirty="0" smtClean="0"/>
              <a:t> easy rider, </a:t>
            </a:r>
            <a:r>
              <a:rPr lang="en-US" dirty="0" err="1" smtClean="0"/>
              <a:t>potempkin</a:t>
            </a:r>
            <a:r>
              <a:rPr lang="en-US" dirty="0" smtClean="0"/>
              <a:t>, </a:t>
            </a:r>
            <a:r>
              <a:rPr lang="en-US" dirty="0" err="1" smtClean="0"/>
              <a:t>nescio</a:t>
            </a:r>
            <a:r>
              <a:rPr lang="en-US" dirty="0" smtClean="0"/>
              <a:t>, </a:t>
            </a:r>
            <a:r>
              <a:rPr lang="en-US" dirty="0" err="1" smtClean="0"/>
              <a:t>tilburg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7FAF7-5C4E-4642-B377-C3A2CDCC9D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16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707654"/>
            <a:ext cx="8640960" cy="1368152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Textanalyse </a:t>
            </a:r>
            <a:br>
              <a:rPr lang="de-DE" dirty="0"/>
            </a:br>
            <a:r>
              <a:rPr lang="de-DE" dirty="0"/>
              <a:t>Woche 1 </a:t>
            </a:r>
          </a:p>
        </p:txBody>
      </p:sp>
      <p:pic>
        <p:nvPicPr>
          <p:cNvPr id="1027" name="Picture 3" descr="Erstes Foto: ein Chemiker im Labor, der eine Schutzbrille trägt und ein Reagenzglas in der Hand hält. Zweites Foto: Mathetower, auf dem sich das grüne TU-Logo dreht. Drittes Foto: zwei Studentinnen und ein Student, die gemeinsam in ein Buch schauen.Viertes Foto: Hängebahn." title="Vier Bilder vom Campus der TU Dortmu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272755"/>
            <a:ext cx="9073008" cy="152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71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250825" y="1491630"/>
            <a:ext cx="8642350" cy="3240087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6416" y="4876006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791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sz="half" idx="12"/>
          </p:nvPr>
        </p:nvSpPr>
        <p:spPr>
          <a:xfrm>
            <a:off x="251520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4788024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252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+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7" name="Bildplatzhalter 2"/>
          <p:cNvSpPr>
            <a:spLocks noGrp="1"/>
          </p:cNvSpPr>
          <p:nvPr>
            <p:ph type="pic" idx="1"/>
          </p:nvPr>
        </p:nvSpPr>
        <p:spPr>
          <a:xfrm>
            <a:off x="251522" y="1491630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4788024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493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alte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251520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7" name="Bildplatzhalter 2"/>
          <p:cNvSpPr>
            <a:spLocks noGrp="1"/>
          </p:cNvSpPr>
          <p:nvPr>
            <p:ph type="pic" idx="1"/>
          </p:nvPr>
        </p:nvSpPr>
        <p:spPr>
          <a:xfrm>
            <a:off x="4788027" y="1493476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z="2400" dirty="0"/>
              <a:t>Bild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724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idx="10"/>
          </p:nvPr>
        </p:nvSpPr>
        <p:spPr>
          <a:xfrm>
            <a:off x="251520" y="1491630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idx="1"/>
          </p:nvPr>
        </p:nvSpPr>
        <p:spPr>
          <a:xfrm>
            <a:off x="4788027" y="1493476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718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51520" y="1491630"/>
            <a:ext cx="8640960" cy="32403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123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ußenbereich der Mensa, im Hintergrund der Mathe-Tower, auf dem sich das grüne TU-Logo dreht." title="Campus der TU Dortmund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90" b="7297"/>
          <a:stretch/>
        </p:blipFill>
        <p:spPr bwMode="auto">
          <a:xfrm>
            <a:off x="972344" y="951655"/>
            <a:ext cx="7199312" cy="334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80"/>
          <a:stretch/>
        </p:blipFill>
        <p:spPr bwMode="auto">
          <a:xfrm>
            <a:off x="1423511" y="4272166"/>
            <a:ext cx="591654" cy="41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80"/>
          <a:stretch/>
        </p:blipFill>
        <p:spPr bwMode="auto">
          <a:xfrm rot="10800000">
            <a:off x="7143817" y="4316877"/>
            <a:ext cx="591654" cy="41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 userDrawn="1"/>
        </p:nvSpPr>
        <p:spPr>
          <a:xfrm>
            <a:off x="0" y="429994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www.tu-dortmund.de </a:t>
            </a:r>
          </a:p>
        </p:txBody>
      </p:sp>
    </p:spTree>
    <p:extLst>
      <p:ext uri="{BB962C8B-B14F-4D97-AF65-F5344CB8AC3E}">
        <p14:creationId xmlns:p14="http://schemas.microsoft.com/office/powerpoint/2010/main" val="130572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/>
          <p:cNvCxnSpPr/>
          <p:nvPr userDrawn="1"/>
        </p:nvCxnSpPr>
        <p:spPr>
          <a:xfrm>
            <a:off x="-2390" y="810102"/>
            <a:ext cx="9194688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4"/>
          <p:cNvSpPr txBox="1">
            <a:spLocks noChangeArrowheads="1"/>
          </p:cNvSpPr>
          <p:nvPr userDrawn="1"/>
        </p:nvSpPr>
        <p:spPr>
          <a:xfrm>
            <a:off x="137567" y="4764596"/>
            <a:ext cx="3056704" cy="25542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de-DE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800" kern="1200">
                <a:solidFill>
                  <a:srgbClr val="565656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200" dirty="0">
                <a:latin typeface="Arial" panose="020B0604020202020204" pitchFamily="34" charset="0"/>
                <a:cs typeface="Arial" panose="020B0604020202020204" pitchFamily="34" charset="0"/>
              </a:rPr>
              <a:t>Schepens | Didaktik</a:t>
            </a: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4923279" y="184410"/>
            <a:ext cx="39608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nl-NL" altLang="de-DE" sz="1500" dirty="0">
                <a:solidFill>
                  <a:srgbClr val="565656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Einrichtung/ </a:t>
            </a:r>
          </a:p>
          <a:p>
            <a:pPr algn="r">
              <a:defRPr/>
            </a:pPr>
            <a:r>
              <a:rPr lang="nl-NL" altLang="de-DE" sz="1500" dirty="0">
                <a:solidFill>
                  <a:srgbClr val="565656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Fakultät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1" y="17350"/>
            <a:ext cx="2843807" cy="782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83F31E-5013-4257-AE76-1193CDD2E7C5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753999" y="62695"/>
            <a:ext cx="1331640" cy="70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34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40" r:id="rId2"/>
    <p:sldLayoutId id="2147483722" r:id="rId3"/>
    <p:sldLayoutId id="2147483738" r:id="rId4"/>
    <p:sldLayoutId id="2147483723" r:id="rId5"/>
    <p:sldLayoutId id="2147483737" r:id="rId6"/>
    <p:sldLayoutId id="2147483725" r:id="rId7"/>
    <p:sldLayoutId id="2147483741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obschepens.github.io/didakt/syllabus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dungspartner.schulministerium.nrw.de/Bildungspartner/Themen/Leseschule-NRW/HF_Methoden/02_uebersicht_lesestrategien.pdf" TargetMode="External"/><Relationship Id="rId2" Type="http://schemas.openxmlformats.org/officeDocument/2006/relationships/hyperlink" Target="https://www.studienstrategie.de/lesen/lesetechniken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sz="quarter" idx="4294967295"/>
          </p:nvPr>
        </p:nvSpPr>
        <p:spPr>
          <a:xfrm>
            <a:off x="251520" y="1275606"/>
            <a:ext cx="8651304" cy="1728192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Allgemeine Didaktik </a:t>
            </a:r>
          </a:p>
          <a:p>
            <a:pPr marL="0" indent="0" algn="ctr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und </a:t>
            </a:r>
          </a:p>
          <a:p>
            <a:pPr marL="0" indent="0" algn="ctr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Grundlagen der Vermittlung</a:t>
            </a:r>
          </a:p>
          <a:p>
            <a:pPr marL="0" indent="0" algn="ctr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1. Sitzung: Einführung</a:t>
            </a:r>
          </a:p>
          <a:p>
            <a:pPr marL="0" indent="0" algn="ctr">
              <a:buNone/>
            </a:pPr>
            <a:r>
              <a:rPr lang="de-DE" sz="2000">
                <a:latin typeface="Arial" panose="020B0604020202020204" pitchFamily="34" charset="0"/>
                <a:cs typeface="Arial" panose="020B0604020202020204" pitchFamily="34" charset="0"/>
              </a:rPr>
              <a:t>05.04.22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191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21969C7-28A0-4B8A-9442-7D5AF7217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351027"/>
              </p:ext>
            </p:extLst>
          </p:nvPr>
        </p:nvGraphicFramePr>
        <p:xfrm>
          <a:off x="2411760" y="915566"/>
          <a:ext cx="3735701" cy="390332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88648">
                  <a:extLst>
                    <a:ext uri="{9D8B030D-6E8A-4147-A177-3AD203B41FA5}">
                      <a16:colId xmlns:a16="http://schemas.microsoft.com/office/drawing/2014/main" val="3730906732"/>
                    </a:ext>
                  </a:extLst>
                </a:gridCol>
                <a:gridCol w="2338941">
                  <a:extLst>
                    <a:ext uri="{9D8B030D-6E8A-4147-A177-3AD203B41FA5}">
                      <a16:colId xmlns:a16="http://schemas.microsoft.com/office/drawing/2014/main" val="1351267838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697102183"/>
                    </a:ext>
                  </a:extLst>
                </a:gridCol>
              </a:tblGrid>
              <a:tr h="188595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W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Thema</a:t>
                      </a:r>
                    </a:p>
                  </a:txBody>
                  <a:tcPr marL="76318" marR="76318" marT="38159" marB="38159">
                    <a:solidFill>
                      <a:srgbClr val="84B81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/>
                        <a:t>Lehramt</a:t>
                      </a:r>
                      <a:endParaRPr lang="en-US" sz="1100" dirty="0"/>
                    </a:p>
                  </a:txBody>
                  <a:tcPr marL="76318" marR="76318" marT="38159" marB="38159">
                    <a:solidFill>
                      <a:srgbClr val="84B8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739718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1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 smtClean="0"/>
                        <a:t>Organisatorisches</a:t>
                      </a:r>
                      <a:r>
                        <a:rPr lang="en-US" sz="1100" dirty="0" smtClean="0"/>
                        <a:t>, </a:t>
                      </a:r>
                      <a:r>
                        <a:rPr lang="en-US" sz="1100" dirty="0" err="1" smtClean="0"/>
                        <a:t>einfuhrung</a:t>
                      </a:r>
                      <a:endParaRPr lang="en-US" sz="11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w1</a:t>
                      </a:r>
                      <a:endParaRPr lang="en-US" sz="1100" dirty="0"/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312097279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2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/>
                        <a:t>Historische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 smtClean="0"/>
                        <a:t>Perspektive</a:t>
                      </a:r>
                      <a:endParaRPr lang="en-US" sz="11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w4</a:t>
                      </a:r>
                      <a:endParaRPr lang="en-US" sz="1100" dirty="0"/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4025717585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3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/>
                        <a:t>Bildung</a:t>
                      </a:r>
                      <a:endParaRPr lang="en-US" sz="11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w2, w3</a:t>
                      </a:r>
                      <a:endParaRPr lang="en-US" sz="1100" dirty="0"/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2544810727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4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/>
                        <a:t>Bildung</a:t>
                      </a:r>
                      <a:endParaRPr lang="en-US" sz="11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w2, w3</a:t>
                      </a:r>
                      <a:endParaRPr lang="en-US" sz="1100" dirty="0"/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1021434183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l"/>
                      <a:r>
                        <a:rPr lang="en-US" sz="1100" i="1" dirty="0"/>
                        <a:t>5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i="1" dirty="0" err="1"/>
                        <a:t>Offene</a:t>
                      </a:r>
                      <a:r>
                        <a:rPr lang="en-US" sz="1100" i="1" dirty="0"/>
                        <a:t> </a:t>
                      </a:r>
                      <a:r>
                        <a:rPr lang="en-US" sz="1100" i="1" dirty="0" err="1"/>
                        <a:t>Sitzung</a:t>
                      </a:r>
                      <a:r>
                        <a:rPr lang="en-US" sz="1100" i="1" dirty="0"/>
                        <a:t> 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algn="l"/>
                      <a:endParaRPr lang="en-US" sz="1100" i="1" dirty="0"/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586223281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6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Bildungstheoretische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Didaktik</a:t>
                      </a:r>
                      <a:endParaRPr lang="en-US" sz="11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w6</a:t>
                      </a:r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3148426676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76318" marR="76318" marT="38159" marB="38159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Kritisch-konstruktive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Didaktik</a:t>
                      </a:r>
                      <a:endParaRPr lang="en-US" sz="1100" dirty="0"/>
                    </a:p>
                  </a:txBody>
                  <a:tcPr marL="76318" marR="76318" marT="38159" marB="38159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w7</a:t>
                      </a:r>
                    </a:p>
                  </a:txBody>
                  <a:tcPr marL="76318" marR="76318" marT="38159" marB="38159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997557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8</a:t>
                      </a:r>
                    </a:p>
                  </a:txBody>
                  <a:tcPr marL="76318" marR="76318" marT="38159" marB="38159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Pädagogische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Zugänge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zum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Lernen</a:t>
                      </a:r>
                      <a:endParaRPr lang="en-US" sz="1100" dirty="0"/>
                    </a:p>
                  </a:txBody>
                  <a:tcPr marL="76318" marR="76318" marT="38159" marB="38159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marL="76318" marR="76318" marT="38159" marB="38159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34547304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9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Interkulturelles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Lernen</a:t>
                      </a:r>
                      <a:endParaRPr lang="en-US" sz="11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2948796810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10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dirty="0" err="1"/>
                        <a:t>Offene</a:t>
                      </a:r>
                      <a:r>
                        <a:rPr lang="en-US" sz="1100" i="1" dirty="0"/>
                        <a:t> </a:t>
                      </a:r>
                      <a:r>
                        <a:rPr lang="en-US" sz="1100" i="1" dirty="0" err="1"/>
                        <a:t>Sitzung</a:t>
                      </a:r>
                      <a:r>
                        <a:rPr lang="en-US" sz="1100" i="1" dirty="0"/>
                        <a:t> 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i="1" dirty="0"/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4034161094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11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Interkulturelles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Lernen</a:t>
                      </a:r>
                      <a:endParaRPr lang="en-US" sz="11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715024947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l"/>
                      <a:r>
                        <a:rPr lang="en-US" sz="1100" i="1" dirty="0"/>
                        <a:t>12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Überleben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lernen</a:t>
                      </a:r>
                      <a:r>
                        <a:rPr lang="en-US" sz="1100" dirty="0"/>
                        <a:t> 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3698106640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13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Lehr-</a:t>
                      </a:r>
                      <a:r>
                        <a:rPr lang="en-US" sz="1100" dirty="0" err="1"/>
                        <a:t>lernforschung</a:t>
                      </a:r>
                      <a:endParaRPr lang="en-US" sz="11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3459622556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14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Unterrichtsqualität</a:t>
                      </a:r>
                      <a:r>
                        <a:rPr lang="en-US" sz="1100" dirty="0"/>
                        <a:t> 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785052928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15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kern="0" noProof="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  <a:endParaRPr lang="en-US" sz="11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3771389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9877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9D834-E96B-4439-B193-AB5A54D31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Lehramt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E35E9-4D3F-4043-A41B-B27AC7AC13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0753F12-FDB0-498F-8D13-3608367037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990019"/>
              </p:ext>
            </p:extLst>
          </p:nvPr>
        </p:nvGraphicFramePr>
        <p:xfrm>
          <a:off x="1100970" y="1491630"/>
          <a:ext cx="6942059" cy="2916190"/>
        </p:xfrm>
        <a:graphic>
          <a:graphicData uri="http://schemas.openxmlformats.org/drawingml/2006/table">
            <a:tbl>
              <a:tblPr firstRow="1">
                <a:tableStyleId>{1FECB4D8-DB02-4DC6-A0A2-4F2EBAE1DC90}</a:tableStyleId>
              </a:tblPr>
              <a:tblGrid>
                <a:gridCol w="581660">
                  <a:extLst>
                    <a:ext uri="{9D8B030D-6E8A-4147-A177-3AD203B41FA5}">
                      <a16:colId xmlns:a16="http://schemas.microsoft.com/office/drawing/2014/main" val="818169218"/>
                    </a:ext>
                  </a:extLst>
                </a:gridCol>
                <a:gridCol w="3932873">
                  <a:extLst>
                    <a:ext uri="{9D8B030D-6E8A-4147-A177-3AD203B41FA5}">
                      <a16:colId xmlns:a16="http://schemas.microsoft.com/office/drawing/2014/main" val="797622949"/>
                    </a:ext>
                  </a:extLst>
                </a:gridCol>
                <a:gridCol w="1275398">
                  <a:extLst>
                    <a:ext uri="{9D8B030D-6E8A-4147-A177-3AD203B41FA5}">
                      <a16:colId xmlns:a16="http://schemas.microsoft.com/office/drawing/2014/main" val="3183417825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525384668"/>
                    </a:ext>
                  </a:extLst>
                </a:gridCol>
              </a:tblGrid>
              <a:tr h="2277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kern="0" noProof="0">
                          <a:effectLst/>
                        </a:rPr>
                        <a:t>Termin</a:t>
                      </a:r>
                      <a:endParaRPr lang="de-DE" sz="1100" b="1" kern="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kern="0" noProof="0" dirty="0">
                          <a:effectLst/>
                        </a:rPr>
                        <a:t>Inhalt</a:t>
                      </a:r>
                      <a:endParaRPr lang="de-DE" sz="1100" b="1" kern="0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b="1" kern="0" noProof="0">
                          <a:effectLst/>
                        </a:rPr>
                        <a:t>Themen</a:t>
                      </a:r>
                      <a:endParaRPr lang="de-DE" sz="1100" b="1" kern="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b="1" kern="0" noProof="0" dirty="0">
                          <a:effectLst/>
                        </a:rPr>
                        <a:t>EW</a:t>
                      </a:r>
                      <a:endParaRPr lang="de-DE" sz="1100" b="1" kern="0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0901945"/>
                  </a:ext>
                </a:extLst>
              </a:tr>
              <a:tr h="22661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noProof="0" dirty="0">
                          <a:effectLst/>
                        </a:rPr>
                        <a:t>(1)</a:t>
                      </a:r>
                      <a:endParaRPr lang="de-DE" sz="1100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74320" indent="-27432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noProof="0" dirty="0">
                          <a:effectLst/>
                        </a:rPr>
                        <a:t>Einführung und Organisation (keine Aufgabe verfügbar)</a:t>
                      </a:r>
                      <a:endParaRPr lang="de-DE" sz="1100" i="1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74320" indent="-27432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b="0" noProof="0">
                          <a:effectLst/>
                        </a:rPr>
                        <a:t>x</a:t>
                      </a:r>
                      <a:endParaRPr lang="de-DE" sz="1100" b="0" i="1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74320" indent="-27432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b="0" i="0" noProof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w1 </a:t>
                      </a:r>
                      <a:endParaRPr lang="de-DE" sz="1100" b="0" i="0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3239429"/>
                  </a:ext>
                </a:extLst>
              </a:tr>
              <a:tr h="2277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noProof="0">
                          <a:effectLst/>
                        </a:rPr>
                        <a:t>(2)</a:t>
                      </a:r>
                      <a:endParaRPr lang="de-DE" sz="110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518285" algn="l"/>
                        </a:tabLst>
                      </a:pPr>
                      <a:r>
                        <a:rPr lang="de-DE" sz="1100" kern="0" noProof="0">
                          <a:effectLst/>
                        </a:rPr>
                        <a:t>Ausgangslage und Bedingungen didaktischen Handelns</a:t>
                      </a:r>
                      <a:endParaRPr lang="de-DE" sz="1100" b="1" kern="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518285" algn="l"/>
                        </a:tabLst>
                      </a:pPr>
                      <a:r>
                        <a:rPr lang="de-DE" sz="1100" b="0" kern="0" noProof="0">
                          <a:effectLst/>
                        </a:rPr>
                        <a:t>Rechte, Ethik</a:t>
                      </a:r>
                      <a:endParaRPr lang="de-DE" sz="1100" b="0" kern="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518285" algn="l"/>
                        </a:tabLst>
                      </a:pPr>
                      <a:r>
                        <a:rPr lang="de-DE" sz="1100" b="0" i="0" kern="0" noProof="0" dirty="0">
                          <a:effectLst/>
                        </a:rPr>
                        <a:t>w3, w4</a:t>
                      </a:r>
                      <a:endParaRPr lang="de-DE" sz="1100" b="0" i="0" kern="0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2340619"/>
                  </a:ext>
                </a:extLst>
              </a:tr>
              <a:tr h="18191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noProof="0">
                          <a:effectLst/>
                        </a:rPr>
                        <a:t>(3)</a:t>
                      </a:r>
                      <a:endParaRPr lang="de-DE" sz="110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kern="0" noProof="0" dirty="0">
                          <a:effectLst/>
                        </a:rPr>
                        <a:t>Hintergründe und Grundlagen I: Grundbegriffe der Didaktik</a:t>
                      </a:r>
                      <a:endParaRPr lang="de-DE" sz="1100" b="1" kern="0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b="0" kern="0" noProof="0" dirty="0">
                          <a:effectLst/>
                        </a:rPr>
                        <a:t>Grundbegriffe  </a:t>
                      </a:r>
                      <a:endParaRPr lang="de-DE" sz="1100" b="0" kern="0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b="0" i="0" kern="0" noProof="0" dirty="0">
                          <a:effectLst/>
                        </a:rPr>
                        <a:t>w3, w4</a:t>
                      </a:r>
                      <a:endParaRPr lang="de-DE" sz="1100" b="0" i="0" kern="0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7931742"/>
                  </a:ext>
                </a:extLst>
              </a:tr>
              <a:tr h="2277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noProof="0" dirty="0">
                          <a:effectLst/>
                        </a:rPr>
                        <a:t>(4)</a:t>
                      </a:r>
                      <a:endParaRPr lang="de-DE" sz="1100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923415" algn="l"/>
                        </a:tabLst>
                      </a:pPr>
                      <a:r>
                        <a:rPr lang="de-DE" sz="1100" kern="0" noProof="0" dirty="0">
                          <a:effectLst/>
                        </a:rPr>
                        <a:t>Hintergründe und Grundlagen II: Didaktik und didaktische Modelle</a:t>
                      </a:r>
                      <a:endParaRPr lang="de-DE" sz="1100" b="1" kern="0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923415" algn="l"/>
                        </a:tabLst>
                      </a:pPr>
                      <a:r>
                        <a:rPr lang="de-DE" sz="1100" b="0" noProof="0" dirty="0"/>
                        <a:t>Historisches</a:t>
                      </a:r>
                      <a:endParaRPr lang="de-DE" sz="1100" b="0" kern="0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923415" algn="l"/>
                        </a:tabLst>
                      </a:pPr>
                      <a:r>
                        <a:rPr lang="de-DE" sz="1100" b="0" i="0" kern="0" noProof="0" dirty="0">
                          <a:effectLst/>
                        </a:rPr>
                        <a:t>w2</a:t>
                      </a:r>
                      <a:endParaRPr lang="de-DE" sz="1100" b="0" i="0" kern="0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5175241"/>
                  </a:ext>
                </a:extLst>
              </a:tr>
              <a:tr h="2277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noProof="0">
                          <a:effectLst/>
                        </a:rPr>
                        <a:t>(5)</a:t>
                      </a:r>
                      <a:endParaRPr lang="de-DE" sz="110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kern="0" noProof="0" dirty="0">
                          <a:effectLst/>
                        </a:rPr>
                        <a:t>Wissenschaftliches Arbeiten </a:t>
                      </a:r>
                      <a:endParaRPr lang="de-DE" sz="1100" b="1" kern="0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de-DE" sz="1100" b="0" kern="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de-DE" sz="1100" b="0" i="0" kern="0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5007903"/>
                  </a:ext>
                </a:extLst>
              </a:tr>
              <a:tr h="2277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noProof="0">
                          <a:effectLst/>
                        </a:rPr>
                        <a:t>(6)</a:t>
                      </a:r>
                      <a:endParaRPr lang="de-DE" sz="110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kern="0" noProof="0">
                          <a:effectLst/>
                        </a:rPr>
                        <a:t>Bildungstheoretische Didaktik</a:t>
                      </a:r>
                      <a:endParaRPr lang="de-DE" sz="1100" b="1" kern="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de-DE" sz="1100" b="0" kern="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b="0" i="0" kern="0" noProof="0" dirty="0">
                          <a:effectLst/>
                        </a:rPr>
                        <a:t>w6</a:t>
                      </a:r>
                      <a:endParaRPr lang="de-DE" sz="1100" b="0" i="0" kern="0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8360582"/>
                  </a:ext>
                </a:extLst>
              </a:tr>
              <a:tr h="2277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noProof="0">
                          <a:effectLst/>
                        </a:rPr>
                        <a:t>(7)</a:t>
                      </a:r>
                      <a:endParaRPr lang="de-DE" sz="110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kern="0" noProof="0">
                          <a:effectLst/>
                        </a:rPr>
                        <a:t>Kritisch-konstruktive Didaktik</a:t>
                      </a:r>
                      <a:endParaRPr lang="de-DE" sz="1100" b="1" kern="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de-DE" sz="1100" b="0" kern="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b="0" i="0" kern="0" noProof="0" dirty="0">
                          <a:effectLst/>
                        </a:rPr>
                        <a:t>w7</a:t>
                      </a:r>
                      <a:endParaRPr lang="de-DE" sz="1100" b="0" i="0" kern="0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9927661"/>
                  </a:ext>
                </a:extLst>
              </a:tr>
              <a:tr h="22661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noProof="0">
                          <a:effectLst/>
                        </a:rPr>
                        <a:t>(8)</a:t>
                      </a:r>
                      <a:endParaRPr lang="de-DE" sz="110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noProof="0" dirty="0">
                          <a:effectLst/>
                        </a:rPr>
                        <a:t>Lerntheoretische Didaktik  </a:t>
                      </a:r>
                      <a:endParaRPr lang="de-DE" sz="1100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b="0" noProof="0">
                          <a:effectLst/>
                        </a:rPr>
                        <a:t>Berliner Modell</a:t>
                      </a:r>
                      <a:endParaRPr lang="de-DE" sz="1100" b="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100" b="1" kern="0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22822868"/>
                  </a:ext>
                </a:extLst>
              </a:tr>
              <a:tr h="2277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noProof="0">
                          <a:effectLst/>
                        </a:rPr>
                        <a:t>(9)</a:t>
                      </a:r>
                      <a:endParaRPr lang="de-DE" sz="110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</a:pPr>
                      <a:r>
                        <a:rPr lang="de-DE" sz="1100" kern="0" noProof="0" dirty="0">
                          <a:effectLst/>
                        </a:rPr>
                        <a:t>Lehrtheoretische Didaktik</a:t>
                      </a:r>
                      <a:endParaRPr lang="de-DE" sz="1100" b="1" kern="0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</a:pPr>
                      <a:r>
                        <a:rPr lang="de-DE" sz="1100" b="0" kern="0" noProof="0">
                          <a:effectLst/>
                        </a:rPr>
                        <a:t>Hamburger Modell </a:t>
                      </a:r>
                      <a:endParaRPr lang="de-DE" sz="1100" b="0" kern="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100" b="1" kern="0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1620670"/>
                  </a:ext>
                </a:extLst>
              </a:tr>
              <a:tr h="23216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noProof="0">
                          <a:effectLst/>
                        </a:rPr>
                        <a:t>(10)</a:t>
                      </a:r>
                      <a:endParaRPr lang="de-DE" sz="110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923415" algn="l"/>
                        </a:tabLst>
                      </a:pPr>
                      <a:r>
                        <a:rPr lang="de-DE" sz="1100" kern="0" noProof="0">
                          <a:effectLst/>
                        </a:rPr>
                        <a:t>Kritisch-kommunikative Didaktik</a:t>
                      </a:r>
                      <a:endParaRPr lang="de-DE" sz="1100" b="1" kern="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923415" algn="l"/>
                        </a:tabLst>
                      </a:pPr>
                      <a:r>
                        <a:rPr lang="de-DE" sz="1100" b="0" kern="0" noProof="0" dirty="0">
                          <a:effectLst/>
                        </a:rPr>
                        <a:t>Kommunikation</a:t>
                      </a:r>
                      <a:endParaRPr lang="de-DE" sz="1100" b="0" kern="0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923415" algn="l"/>
                        </a:tabLst>
                      </a:pPr>
                      <a:endParaRPr lang="de-DE" sz="1100" b="1" kern="0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8981119"/>
                  </a:ext>
                </a:extLst>
              </a:tr>
              <a:tr h="2277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noProof="0">
                          <a:effectLst/>
                        </a:rPr>
                        <a:t>(11)</a:t>
                      </a:r>
                      <a:endParaRPr lang="de-DE" sz="110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kern="0" noProof="0" dirty="0">
                          <a:effectLst/>
                        </a:rPr>
                        <a:t>Konstruktivistische Didaktik  </a:t>
                      </a:r>
                      <a:endParaRPr lang="de-DE" sz="1100" b="1" kern="0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de-DE" sz="1100" b="1" kern="0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de-DE" sz="1100" b="1" kern="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4922824"/>
                  </a:ext>
                </a:extLst>
              </a:tr>
              <a:tr h="22661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noProof="0">
                          <a:effectLst/>
                        </a:rPr>
                        <a:t>(12)</a:t>
                      </a:r>
                      <a:endParaRPr lang="de-DE" sz="110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noProof="0" dirty="0">
                          <a:effectLst/>
                        </a:rPr>
                        <a:t>Aufgabenbearbeitung &amp; Klausurvorbereitung</a:t>
                      </a:r>
                      <a:endParaRPr lang="de-DE" sz="1100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de-DE" sz="1100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de-DE" sz="1100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6626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6869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5A66C-7453-4629-A430-0CB2263B3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Aufgabe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2C1EB-BC72-4C66-87E9-036814A9F7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sz="1400" dirty="0"/>
              <a:t>Stellen Sie sich folgende Frage (15 min): </a:t>
            </a:r>
          </a:p>
          <a:p>
            <a:pPr lvl="1"/>
            <a:r>
              <a:rPr lang="de-DE" sz="1600" dirty="0"/>
              <a:t>Wann haben Sie in Ihrem Leben etwas nachhaltig gelernt und was war das? </a:t>
            </a:r>
          </a:p>
          <a:p>
            <a:pPr lvl="1"/>
            <a:r>
              <a:rPr lang="de-DE" sz="1600" dirty="0"/>
              <a:t>Was haben Sie dabei gelernt? </a:t>
            </a:r>
          </a:p>
          <a:p>
            <a:pPr lvl="1"/>
            <a:r>
              <a:rPr lang="de-DE" sz="1600" dirty="0"/>
              <a:t>In welcher Situation? </a:t>
            </a:r>
          </a:p>
          <a:p>
            <a:pPr lvl="1"/>
            <a:r>
              <a:rPr lang="de-DE" sz="1600" dirty="0"/>
              <a:t>Warum glauben Sie, dass Sie das behalten haben? </a:t>
            </a:r>
          </a:p>
          <a:p>
            <a:pPr lvl="1"/>
            <a:r>
              <a:rPr lang="de-DE" sz="1600" dirty="0"/>
              <a:t>Was hat dazu beigetragen? </a:t>
            </a:r>
          </a:p>
          <a:p>
            <a:pPr>
              <a:buFont typeface="+mj-lt"/>
              <a:buAutoNum type="arabicPeriod"/>
            </a:pPr>
            <a:r>
              <a:rPr lang="de-DE" sz="1400" dirty="0" smtClean="0"/>
              <a:t>Tauschen </a:t>
            </a:r>
            <a:r>
              <a:rPr lang="de-DE" sz="1400" dirty="0"/>
              <a:t>Sie sich mit ihre Nachbarn aus. </a:t>
            </a:r>
          </a:p>
          <a:p>
            <a:pPr>
              <a:buFont typeface="+mj-lt"/>
              <a:buAutoNum type="arabicPeriod"/>
            </a:pPr>
            <a:r>
              <a:rPr lang="de-DE" sz="1400" dirty="0"/>
              <a:t>Tauschen Sie sich in eine kleine Gruppe aus. </a:t>
            </a:r>
          </a:p>
          <a:p>
            <a:pPr>
              <a:buFont typeface="+mj-lt"/>
              <a:buAutoNum type="arabicPeriod"/>
            </a:pPr>
            <a:r>
              <a:rPr lang="de-DE" sz="1400" dirty="0"/>
              <a:t>Lassen sich Ähnlichkeiten erkennen, die bei mehreren Erzählungen auftauchen?</a:t>
            </a:r>
          </a:p>
          <a:p>
            <a:pPr>
              <a:buFont typeface="+mj-lt"/>
              <a:buAutoNum type="arabicPeriod"/>
            </a:pPr>
            <a:r>
              <a:rPr lang="de-DE" sz="1400" dirty="0" smtClean="0"/>
              <a:t>(</a:t>
            </a:r>
            <a:r>
              <a:rPr lang="de-DE" sz="1400" dirty="0" err="1" smtClean="0"/>
              <a:t>Fuer</a:t>
            </a:r>
            <a:r>
              <a:rPr lang="de-DE" sz="1400" dirty="0" smtClean="0"/>
              <a:t> </a:t>
            </a:r>
            <a:r>
              <a:rPr lang="de-DE" sz="1400" dirty="0" err="1" smtClean="0"/>
              <a:t>naechste</a:t>
            </a:r>
            <a:r>
              <a:rPr lang="de-DE" sz="1400" dirty="0" smtClean="0"/>
              <a:t> Woche: Schreiben </a:t>
            </a:r>
            <a:r>
              <a:rPr lang="de-DE" sz="1400" dirty="0"/>
              <a:t>Sie bitte </a:t>
            </a:r>
            <a:r>
              <a:rPr lang="de-DE" sz="1400" dirty="0" smtClean="0"/>
              <a:t>auf das </a:t>
            </a:r>
            <a:r>
              <a:rPr lang="de-DE" sz="1400" dirty="0" err="1" smtClean="0"/>
              <a:t>Moodle</a:t>
            </a:r>
            <a:r>
              <a:rPr lang="de-DE" sz="1400" dirty="0" smtClean="0"/>
              <a:t>-Forum in </a:t>
            </a:r>
            <a:r>
              <a:rPr lang="de-DE" sz="1400" dirty="0"/>
              <a:t>drei oder vier Sätzen auf, was ein nachhaltiges Lernerlebnis für Sie </a:t>
            </a:r>
            <a:r>
              <a:rPr lang="de-DE" sz="1400" dirty="0" smtClean="0"/>
              <a:t>war.)</a:t>
            </a:r>
            <a:endParaRPr lang="de-DE" sz="1400" dirty="0"/>
          </a:p>
          <a:p>
            <a:pPr>
              <a:buFont typeface="+mj-lt"/>
              <a:buAutoNum type="arabicPeriod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5150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CDD47-62E6-4F62-A7CE-3BB49DC58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Gibt es Kriterien des nachhaltigen Lernens?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CDF61-4A2F-44D3-A5ED-BE34B31459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800" dirty="0"/>
              <a:t>Körperempfinden: Handeln, Emotion, Schmerz</a:t>
            </a:r>
          </a:p>
          <a:p>
            <a:r>
              <a:rPr lang="de-DE" sz="1800" dirty="0"/>
              <a:t>Zeit: zum Üben, Trainieren, Praktizieren, Wiederholen</a:t>
            </a:r>
          </a:p>
          <a:p>
            <a:r>
              <a:rPr lang="de-DE" sz="1800" dirty="0"/>
              <a:t>Strukturierungshilfe: extern, intern</a:t>
            </a:r>
          </a:p>
          <a:p>
            <a:r>
              <a:rPr lang="de-DE" sz="1800" dirty="0"/>
              <a:t>Anderer Menschen: durch und für andere, weil man sie mag, ihnen einen guten Eindruck machen möchte, Respekt vor ihnen hat, o.ä.</a:t>
            </a:r>
          </a:p>
          <a:p>
            <a:r>
              <a:rPr lang="de-DE" sz="1800" dirty="0"/>
              <a:t>Interesse und Motivation, z.B.: Leistungsdruck vs. „für sich selbst“ </a:t>
            </a:r>
          </a:p>
          <a:p>
            <a:r>
              <a:rPr lang="de-DE" sz="1800" dirty="0"/>
              <a:t>Scheitern</a:t>
            </a:r>
          </a:p>
          <a:p>
            <a:r>
              <a:rPr lang="de-DE" sz="1800" dirty="0"/>
              <a:t>Konfrontation, Irritation</a:t>
            </a:r>
          </a:p>
          <a:p>
            <a:r>
              <a:rPr lang="de-DE" sz="1800" dirty="0"/>
              <a:t>nur Wissensvermittlung?</a:t>
            </a:r>
          </a:p>
        </p:txBody>
      </p:sp>
    </p:spTree>
    <p:extLst>
      <p:ext uri="{BB962C8B-B14F-4D97-AF65-F5344CB8AC3E}">
        <p14:creationId xmlns:p14="http://schemas.microsoft.com/office/powerpoint/2010/main" val="3338002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2F2D3-6535-4897-A660-923A06F8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Einf</a:t>
            </a:r>
            <a:r>
              <a:rPr lang="de-DE" dirty="0"/>
              <a:t>ü</a:t>
            </a:r>
            <a:r>
              <a:rPr lang="en-US" dirty="0" err="1" smtClean="0"/>
              <a:t>hrung</a:t>
            </a:r>
            <a:r>
              <a:rPr lang="en-US" dirty="0" smtClean="0"/>
              <a:t>:</a:t>
            </a:r>
            <a:r>
              <a:rPr lang="de-DE" dirty="0"/>
              <a:t> Allgemeine Didaktik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62FBA-2BFD-46FE-A99A-214CC87015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800" dirty="0"/>
              <a:t>Wissen vermitteln oder Bildung ermöglichen?</a:t>
            </a:r>
          </a:p>
          <a:p>
            <a:endParaRPr lang="de-DE" sz="1800" dirty="0"/>
          </a:p>
          <a:p>
            <a:r>
              <a:rPr lang="de-DE" sz="1800" dirty="0"/>
              <a:t>Handlungsfelder</a:t>
            </a:r>
          </a:p>
          <a:p>
            <a:pPr lvl="1"/>
            <a:r>
              <a:rPr lang="de-DE" sz="1800" dirty="0"/>
              <a:t>Warum ist Allgemeine Didaktik wichtig für das Lehramt? </a:t>
            </a:r>
            <a:endParaRPr lang="en-US" sz="1800" dirty="0"/>
          </a:p>
          <a:p>
            <a:pPr lvl="1"/>
            <a:r>
              <a:rPr lang="de-DE" sz="1800" dirty="0"/>
              <a:t>Warum ist Allgemeine Didaktik wichtig für EW?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29630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52DCC-AE23-4D48-AFA2-2E8ACC682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Einf</a:t>
            </a:r>
            <a:r>
              <a:rPr lang="de-DE" dirty="0"/>
              <a:t>ü</a:t>
            </a:r>
            <a:r>
              <a:rPr lang="en-US" dirty="0" err="1" smtClean="0"/>
              <a:t>hrung</a:t>
            </a:r>
            <a:r>
              <a:rPr lang="en-US" dirty="0" smtClean="0"/>
              <a:t>: </a:t>
            </a:r>
            <a:r>
              <a:rPr lang="de-DE" dirty="0"/>
              <a:t>Allgemeine Didaktik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1241E-CD9B-4798-AD0A-F989EE6BE5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4177" y="1423201"/>
            <a:ext cx="9145711" cy="3092765"/>
          </a:xfrm>
        </p:spPr>
        <p:txBody>
          <a:bodyPr/>
          <a:lstStyle/>
          <a:p>
            <a:r>
              <a:rPr lang="de-DE" sz="1800" dirty="0">
                <a:solidFill>
                  <a:schemeClr val="tx1"/>
                </a:solidFill>
              </a:rPr>
              <a:t>Subjektive </a:t>
            </a:r>
            <a:r>
              <a:rPr lang="de-DE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Wertentscheidungen</a:t>
            </a:r>
          </a:p>
          <a:p>
            <a:pPr lvl="1"/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die Kunst, mit Lehre Bildung zu ermöglichen</a:t>
            </a:r>
          </a:p>
          <a:p>
            <a:r>
              <a:rPr lang="de-DE" sz="1800" dirty="0">
                <a:solidFill>
                  <a:schemeClr val="tx1"/>
                </a:solidFill>
              </a:rPr>
              <a:t>Allgemeine Didaktik != </a:t>
            </a:r>
            <a:r>
              <a:rPr lang="de-DE" sz="1800" dirty="0" err="1">
                <a:solidFill>
                  <a:schemeClr val="tx1"/>
                </a:solidFill>
              </a:rPr>
              <a:t>Instructional</a:t>
            </a:r>
            <a:r>
              <a:rPr lang="de-DE" sz="1800" dirty="0">
                <a:solidFill>
                  <a:schemeClr val="tx1"/>
                </a:solidFill>
              </a:rPr>
              <a:t> Design</a:t>
            </a:r>
          </a:p>
          <a:p>
            <a:r>
              <a:rPr lang="de-DE" sz="1800" dirty="0">
                <a:solidFill>
                  <a:schemeClr val="tx1"/>
                </a:solidFill>
              </a:rPr>
              <a:t>Nur Inhalt oder Inhalt und Methoden? </a:t>
            </a:r>
          </a:p>
          <a:p>
            <a:r>
              <a:rPr lang="de-DE" sz="1800" dirty="0">
                <a:solidFill>
                  <a:schemeClr val="tx1"/>
                </a:solidFill>
              </a:rPr>
              <a:t>Allgemeine Didaktik als Sündenbock?</a:t>
            </a:r>
          </a:p>
          <a:p>
            <a:pPr lvl="1"/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Effektivität (Pisa), Praktikabilität (Alltag), Brauchbarkeit (zu viele Modelle)</a:t>
            </a:r>
          </a:p>
        </p:txBody>
      </p:sp>
    </p:spTree>
    <p:extLst>
      <p:ext uri="{BB962C8B-B14F-4D97-AF65-F5344CB8AC3E}">
        <p14:creationId xmlns:p14="http://schemas.microsoft.com/office/powerpoint/2010/main" val="459133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57738-F44C-4C14-A42F-8F481648C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771550"/>
            <a:ext cx="8640960" cy="504056"/>
          </a:xfrm>
        </p:spPr>
        <p:txBody>
          <a:bodyPr/>
          <a:lstStyle/>
          <a:p>
            <a:r>
              <a:rPr lang="en-US" dirty="0" err="1" smtClean="0"/>
              <a:t>Herausforderungen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err="1" smtClean="0"/>
              <a:t>Algeimeine</a:t>
            </a:r>
            <a:r>
              <a:rPr lang="en-US" dirty="0" smtClean="0"/>
              <a:t> </a:t>
            </a:r>
            <a:r>
              <a:rPr lang="en-US" dirty="0" err="1" smtClean="0"/>
              <a:t>Didaktik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59022-6921-4118-9C12-565B9E4BEC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496" y="1851943"/>
            <a:ext cx="4372349" cy="3240087"/>
          </a:xfrm>
        </p:spPr>
        <p:txBody>
          <a:bodyPr/>
          <a:lstStyle/>
          <a:p>
            <a:r>
              <a:rPr lang="de-DE" sz="1400" dirty="0">
                <a:solidFill>
                  <a:schemeClr val="tx1"/>
                </a:solidFill>
              </a:rPr>
              <a:t>Empirische Unterrichtsforschung (oder Lehr-Lernforschung / Educational </a:t>
            </a:r>
            <a:r>
              <a:rPr lang="de-DE" sz="1400" dirty="0" err="1">
                <a:solidFill>
                  <a:schemeClr val="tx1"/>
                </a:solidFill>
              </a:rPr>
              <a:t>Psychology</a:t>
            </a:r>
            <a:r>
              <a:rPr lang="de-DE" sz="1400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zB</a:t>
            </a: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Videostudien</a:t>
            </a:r>
          </a:p>
          <a:p>
            <a:pPr lvl="1"/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oft 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nur Korrelation statt Experiment</a:t>
            </a:r>
          </a:p>
          <a:p>
            <a:pPr lvl="1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Ideal ist </a:t>
            </a: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klar</a:t>
            </a: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: sehe Tabelle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Ziel: Realisierung </a:t>
            </a:r>
          </a:p>
          <a:p>
            <a:r>
              <a:rPr lang="de-DE" sz="1400" dirty="0">
                <a:solidFill>
                  <a:schemeClr val="tx1"/>
                </a:solidFill>
              </a:rPr>
              <a:t>Fachdidaktik</a:t>
            </a:r>
          </a:p>
          <a:p>
            <a:pPr lvl="1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E.g. Science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>
                <a:solidFill>
                  <a:schemeClr val="tx1"/>
                </a:solidFill>
              </a:rPr>
              <a:t>Neurodidaktik </a:t>
            </a:r>
          </a:p>
          <a:p>
            <a:r>
              <a:rPr lang="de-DE" sz="1400" dirty="0">
                <a:solidFill>
                  <a:schemeClr val="tx1"/>
                </a:solidFill>
              </a:rPr>
              <a:t>Lernen im Alltag </a:t>
            </a:r>
          </a:p>
          <a:p>
            <a:pPr lvl="1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81CCF1F-2A25-4D6C-B948-5622121DF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845" y="631782"/>
            <a:ext cx="4700659" cy="446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329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188AE-B668-4AFF-96BE-853DCCB85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smtClean="0"/>
              <a:t>Herausforderungen: Empirische </a:t>
            </a:r>
            <a:r>
              <a:rPr lang="de-DE" sz="2800" dirty="0"/>
              <a:t>Unterrichtsforschung </a:t>
            </a:r>
            <a:br>
              <a:rPr lang="de-DE" sz="2800" dirty="0"/>
            </a:br>
            <a:endParaRPr lang="de-DE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EDD97-4A0C-40A1-82BC-4F8B13BB42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sz="1600" dirty="0"/>
              <a:t>Lehr-Lernaspekten dominieren Interaktions- und Sozialisationsaspekt</a:t>
            </a:r>
          </a:p>
          <a:p>
            <a:pPr>
              <a:buFont typeface="+mj-lt"/>
              <a:buAutoNum type="arabicPeriod"/>
            </a:pPr>
            <a:r>
              <a:rPr lang="de-DE" sz="1600" dirty="0"/>
              <a:t>Angebot-Nutzungs-Modell (Mitverantwortung) vs. Selbsttätigkeit</a:t>
            </a:r>
          </a:p>
          <a:p>
            <a:pPr>
              <a:buFont typeface="+mj-lt"/>
              <a:buAutoNum type="arabicPeriod"/>
            </a:pPr>
            <a:r>
              <a:rPr lang="de-DE" sz="1600" dirty="0"/>
              <a:t>Wenig zu allgemeine Elemente von Unterricht, eher Fachdidaktisch</a:t>
            </a:r>
          </a:p>
          <a:p>
            <a:pPr>
              <a:buFont typeface="+mj-lt"/>
              <a:buAutoNum type="arabicPeriod"/>
            </a:pPr>
            <a:r>
              <a:rPr lang="de-DE" sz="1600" dirty="0"/>
              <a:t>Keine </a:t>
            </a:r>
            <a:r>
              <a:rPr lang="de-DE" sz="1600" i="1" dirty="0"/>
              <a:t>eine </a:t>
            </a:r>
            <a:r>
              <a:rPr lang="de-DE" sz="1600" i="1" dirty="0" err="1"/>
              <a:t>ware</a:t>
            </a:r>
            <a:r>
              <a:rPr lang="de-DE" sz="1600" i="1" dirty="0"/>
              <a:t> Methode: konstruktivistisch, </a:t>
            </a:r>
            <a:r>
              <a:rPr lang="de-DE" sz="1600" i="1" dirty="0" err="1"/>
              <a:t>instruktional</a:t>
            </a:r>
            <a:r>
              <a:rPr lang="de-DE" sz="1600" i="1" dirty="0"/>
              <a:t>, etc. </a:t>
            </a:r>
          </a:p>
          <a:p>
            <a:pPr>
              <a:buFont typeface="+mj-lt"/>
              <a:buAutoNum type="arabicPeriod"/>
            </a:pPr>
            <a:r>
              <a:rPr lang="de-DE" sz="1600" dirty="0"/>
              <a:t>Beitrag des Lehrerhandelns? (cf. Vorwissen)</a:t>
            </a:r>
          </a:p>
          <a:p>
            <a:pPr>
              <a:buFont typeface="+mj-lt"/>
              <a:buAutoNum type="arabicPeriod"/>
            </a:pPr>
            <a:r>
              <a:rPr lang="de-DE" sz="1600" dirty="0" err="1"/>
              <a:t>Engfuehrung</a:t>
            </a:r>
            <a:r>
              <a:rPr lang="de-DE" sz="1600" dirty="0"/>
              <a:t>: Bildungsforschung als Pädagogische Psychologie</a:t>
            </a:r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r>
              <a:rPr lang="de-DE" sz="1600" dirty="0"/>
              <a:t>Fazit: „Zwei fremde Schwester“</a:t>
            </a:r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4170653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7FA4F-1AC4-47E7-8D9D-81634560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Portfolio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4A794-56F2-4B30-A070-582E5882B6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 smtClean="0"/>
              <a:t>„Forschungsfrage“ einleiten und diskutieren</a:t>
            </a:r>
          </a:p>
          <a:p>
            <a:r>
              <a:rPr lang="de-DE" sz="1600" dirty="0" smtClean="0"/>
              <a:t>kurze </a:t>
            </a:r>
            <a:r>
              <a:rPr lang="de-DE" sz="1600" dirty="0"/>
              <a:t>Textabschnitte </a:t>
            </a:r>
            <a:r>
              <a:rPr lang="de-DE" sz="1600" dirty="0" smtClean="0"/>
              <a:t>(ungefähr eine halbe oder ganze Seite </a:t>
            </a:r>
            <a:r>
              <a:rPr lang="de-DE" sz="1600" dirty="0"/>
              <a:t>pro </a:t>
            </a:r>
            <a:r>
              <a:rPr lang="de-DE" sz="1600" dirty="0" smtClean="0"/>
              <a:t>Woche)</a:t>
            </a:r>
          </a:p>
          <a:p>
            <a:r>
              <a:rPr lang="de-DE" sz="1600" dirty="0"/>
              <a:t>Zitate, Verweisungen, Abschnitte, ‚Struktur‘, etc. sind hilfreich</a:t>
            </a:r>
          </a:p>
          <a:p>
            <a:r>
              <a:rPr lang="de-DE" sz="1600" dirty="0" smtClean="0"/>
              <a:t>Begriffe </a:t>
            </a:r>
            <a:r>
              <a:rPr lang="de-DE" sz="1600" dirty="0"/>
              <a:t>nachschlagen (z.B. Falsifikationsprinzip)</a:t>
            </a:r>
          </a:p>
          <a:p>
            <a:r>
              <a:rPr lang="de-DE" sz="1600" dirty="0"/>
              <a:t>Fragen im Forum </a:t>
            </a:r>
            <a:r>
              <a:rPr lang="de-DE" sz="1600" dirty="0" smtClean="0"/>
              <a:t>stellen oder per Email </a:t>
            </a:r>
          </a:p>
          <a:p>
            <a:r>
              <a:rPr lang="de-DE" sz="1600" dirty="0" err="1"/>
              <a:t>Fuer</a:t>
            </a:r>
            <a:r>
              <a:rPr lang="de-DE" sz="1600" dirty="0"/>
              <a:t> eine </a:t>
            </a:r>
            <a:r>
              <a:rPr lang="de-DE" sz="1600" dirty="0" err="1"/>
              <a:t>ausfuehrliche</a:t>
            </a:r>
            <a:r>
              <a:rPr lang="de-DE" sz="1600" dirty="0"/>
              <a:t> Beschreibung sehe: </a:t>
            </a:r>
            <a:r>
              <a:rPr lang="de-DE" sz="1600" dirty="0">
                <a:hlinkClick r:id="rId2"/>
              </a:rPr>
              <a:t>https://jobschepens.github.io/didakt22/syllabus.html</a:t>
            </a:r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1282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7FA4F-1AC4-47E7-8D9D-81634560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Portfolio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4A794-56F2-4B30-A070-582E5882B6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 smtClean="0"/>
              <a:t>Dokumentiere Auseinandersetzung </a:t>
            </a:r>
            <a:r>
              <a:rPr lang="de-DE" sz="1600" dirty="0"/>
              <a:t>mit dem </a:t>
            </a:r>
            <a:r>
              <a:rPr lang="de-DE" sz="1600" dirty="0" smtClean="0"/>
              <a:t>Thema, so </a:t>
            </a:r>
            <a:r>
              <a:rPr lang="de-DE" sz="1600" dirty="0"/>
              <a:t>objektiv wie </a:t>
            </a:r>
            <a:r>
              <a:rPr lang="de-DE" sz="1600" dirty="0" smtClean="0"/>
              <a:t>möglich, mit konkreten </a:t>
            </a:r>
            <a:r>
              <a:rPr lang="de-DE" sz="1600" dirty="0"/>
              <a:t>Bezug auf </a:t>
            </a:r>
            <a:r>
              <a:rPr lang="de-DE" sz="1600" dirty="0" smtClean="0"/>
              <a:t>den jeweiligen Text oder andere wissenschaftliche </a:t>
            </a:r>
            <a:r>
              <a:rPr lang="de-DE" sz="1600" dirty="0"/>
              <a:t>Quellen </a:t>
            </a:r>
            <a:endParaRPr lang="de-DE" sz="1600" dirty="0" smtClean="0"/>
          </a:p>
          <a:p>
            <a:r>
              <a:rPr lang="de-DE" sz="1600" dirty="0" err="1" smtClean="0"/>
              <a:t>Moegliche</a:t>
            </a:r>
            <a:r>
              <a:rPr lang="de-DE" sz="1600" dirty="0" smtClean="0"/>
              <a:t> Fragen:</a:t>
            </a:r>
            <a:endParaRPr lang="de-DE" sz="1600" dirty="0"/>
          </a:p>
          <a:p>
            <a:pPr lvl="1"/>
            <a:r>
              <a:rPr lang="de-DE" sz="1600" dirty="0"/>
              <a:t>- Welche Gedanken / Ideen aus den jeweiligen Texten sind interessant?</a:t>
            </a:r>
          </a:p>
          <a:p>
            <a:pPr lvl="1"/>
            <a:r>
              <a:rPr lang="de-DE" sz="1600" dirty="0"/>
              <a:t>- Warum/ inwiefern?</a:t>
            </a:r>
          </a:p>
          <a:p>
            <a:pPr lvl="1"/>
            <a:r>
              <a:rPr lang="de-DE" sz="1600" dirty="0"/>
              <a:t>- Welche aktuellen Bezüge gibt es?</a:t>
            </a:r>
          </a:p>
          <a:p>
            <a:pPr lvl="1"/>
            <a:r>
              <a:rPr lang="de-DE" sz="1600" dirty="0"/>
              <a:t>- An welchen Gedanken aus den Texten gibt es Kritik – und welche?</a:t>
            </a:r>
          </a:p>
          <a:p>
            <a:pPr lvl="1"/>
            <a:r>
              <a:rPr lang="de-DE" sz="1600" dirty="0"/>
              <a:t>- An welchen Stellen gibt es Zusammenhänge zu anderen Theorien?</a:t>
            </a:r>
          </a:p>
          <a:p>
            <a:pPr lvl="1"/>
            <a:r>
              <a:rPr lang="de-DE" sz="1600" dirty="0"/>
              <a:t>- Welche Gedanken sollte man weiterverfolgen?</a:t>
            </a:r>
          </a:p>
          <a:p>
            <a:pPr lvl="1"/>
            <a:r>
              <a:rPr lang="de-DE" sz="1600" dirty="0"/>
              <a:t>- Welche Fragen bleiben offen</a:t>
            </a:r>
            <a:r>
              <a:rPr lang="de-DE" sz="1600" dirty="0" smtClean="0"/>
              <a:t>?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056595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7CB39-61BE-4AF7-B6F1-BD81A8B5E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Herzlich</a:t>
            </a:r>
            <a:r>
              <a:rPr lang="en-US" dirty="0"/>
              <a:t> </a:t>
            </a:r>
            <a:r>
              <a:rPr lang="en-US" dirty="0" err="1"/>
              <a:t>Willkommen</a:t>
            </a:r>
            <a:r>
              <a:rPr lang="en-US" dirty="0"/>
              <a:t>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E7534-0DC7-4E63-8E8E-210FA3E15E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0825" y="2643758"/>
            <a:ext cx="8642350" cy="208795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84B818"/>
                </a:solidFill>
              </a:rPr>
              <a:t>Job Schepens</a:t>
            </a:r>
          </a:p>
          <a:p>
            <a:pPr marL="0" indent="0">
              <a:buNone/>
            </a:pPr>
            <a:r>
              <a:rPr lang="en-US" sz="2000" dirty="0"/>
              <a:t>job.schepens@tu-dortmund.de</a:t>
            </a:r>
          </a:p>
          <a:p>
            <a:pPr marL="0" indent="0">
              <a:buNone/>
            </a:pPr>
            <a:r>
              <a:rPr lang="en-US" sz="2000" dirty="0"/>
              <a:t>IFS, TU Dortmund </a:t>
            </a:r>
          </a:p>
        </p:txBody>
      </p:sp>
    </p:spTree>
    <p:extLst>
      <p:ext uri="{BB962C8B-B14F-4D97-AF65-F5344CB8AC3E}">
        <p14:creationId xmlns:p14="http://schemas.microsoft.com/office/powerpoint/2010/main" val="1621147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7FA4F-1AC4-47E7-8D9D-81634560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Portfolio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4A794-56F2-4B30-A070-582E5882B6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 smtClean="0"/>
              <a:t>10–12 Seiten, zzgl. Titelblad und Literaturliste </a:t>
            </a:r>
          </a:p>
          <a:p>
            <a:r>
              <a:rPr lang="de-DE" sz="1600" dirty="0" smtClean="0"/>
              <a:t>Deadline: 15.09.2022</a:t>
            </a:r>
          </a:p>
          <a:p>
            <a:r>
              <a:rPr lang="de-DE" sz="1600" dirty="0" smtClean="0"/>
              <a:t>ganzen Sätzen, keine Stichworten</a:t>
            </a: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763567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AF5E9-CAB2-4C7F-81C5-8452FF33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Portfolio - Bewertung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BE277-73BF-4BAB-B6E0-E795F46EE4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200" dirty="0"/>
              <a:t>Das Portfolio (laut Modulhandbuch S. 3)</a:t>
            </a:r>
          </a:p>
          <a:p>
            <a:r>
              <a:rPr lang="de-DE" sz="1200" dirty="0"/>
              <a:t>dokumentiert das Gelernte:</a:t>
            </a:r>
          </a:p>
          <a:p>
            <a:pPr lvl="1"/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Reflexionen 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über die Lernarbeit und die - Lernwege, </a:t>
            </a:r>
          </a:p>
          <a:p>
            <a:pPr lvl="1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Ergebnisse in Relation zu den angestrebten 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Kompetenzen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de-DE" sz="1200" dirty="0"/>
              <a:t>fokussiert auf Veränderungen im Wissens- und im </a:t>
            </a:r>
            <a:r>
              <a:rPr lang="de-DE" sz="1200" b="1" dirty="0"/>
              <a:t>Kompetenzzuwachs</a:t>
            </a:r>
            <a:r>
              <a:rPr lang="de-DE" sz="1200" dirty="0"/>
              <a:t>.</a:t>
            </a:r>
          </a:p>
          <a:p>
            <a:pPr marL="0" indent="0">
              <a:buNone/>
            </a:pPr>
            <a:endParaRPr lang="de-DE" sz="1200" dirty="0"/>
          </a:p>
          <a:p>
            <a:pPr marL="0" indent="0">
              <a:buNone/>
            </a:pPr>
            <a:r>
              <a:rPr lang="de-DE" sz="1200" dirty="0"/>
              <a:t>Kompetenzen</a:t>
            </a:r>
            <a:r>
              <a:rPr lang="de-DE" sz="1200" b="1" dirty="0"/>
              <a:t> </a:t>
            </a:r>
            <a:r>
              <a:rPr lang="de-DE" sz="1200" dirty="0"/>
              <a:t>(laut Modulhandbuch S. 11):  </a:t>
            </a:r>
            <a:endParaRPr lang="de-DE" sz="1200" b="1" dirty="0"/>
          </a:p>
          <a:p>
            <a:pPr marL="0" indent="0">
              <a:buNone/>
            </a:pPr>
            <a:r>
              <a:rPr lang="de-DE" sz="1200" dirty="0"/>
              <a:t>Die Studierenden erwerben grundlegende didaktische Kompetenzen im Sinn der Fähigkeit zur </a:t>
            </a:r>
            <a:r>
              <a:rPr lang="de-DE" sz="1200" b="1" dirty="0"/>
              <a:t>Analyse</a:t>
            </a:r>
            <a:r>
              <a:rPr lang="de-DE" sz="1200" dirty="0"/>
              <a:t> von Lernsituationen, der </a:t>
            </a:r>
            <a:r>
              <a:rPr lang="de-DE" sz="1200" b="1" dirty="0"/>
              <a:t>Anwendung</a:t>
            </a:r>
            <a:r>
              <a:rPr lang="de-DE" sz="1200" dirty="0"/>
              <a:t> von didaktischen Modellen und der </a:t>
            </a:r>
            <a:r>
              <a:rPr lang="de-DE" sz="1200" b="1" dirty="0"/>
              <a:t>Gestaltung</a:t>
            </a:r>
            <a:r>
              <a:rPr lang="de-DE" sz="1200" dirty="0"/>
              <a:t> von didaktischen Arrangements, können diesen Arrangements die passenden Vermittlungsmethoden zuordnen und </a:t>
            </a:r>
            <a:r>
              <a:rPr lang="de-DE" sz="1200" b="1" dirty="0"/>
              <a:t>Umsetzen</a:t>
            </a:r>
          </a:p>
          <a:p>
            <a:endParaRPr lang="de-DE" sz="1200" dirty="0"/>
          </a:p>
          <a:p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44013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6A06-9127-43CC-8D3A-4D52BC63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Links zu Lesestrategien: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E048E-A995-41C1-8C96-7E1DFDC13D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https://www.studienstrategie.de/lesen/lesetechniken/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https://www.bildungspartner.schulministerium.nrw.de/Bildungspartner/Themen/Leseschule-NRW/HF_Methoden/02_uebersicht_lesestrategien.pdf</a:t>
            </a:r>
            <a:endParaRPr lang="de-DE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1400" dirty="0" err="1"/>
              <a:t>Esselborn-Krumbiegel</a:t>
            </a:r>
            <a:r>
              <a:rPr lang="de-DE" sz="1400" dirty="0"/>
              <a:t>, H. (2019). Die erste Hausarbeit – FAQ. Ferdinand Schöningh.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400" dirty="0"/>
              <a:t>Rost. (2012). Lern- und Arbeitstechniken für das Studium. Springer.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de-DE" sz="1800" u="sng" dirty="0">
              <a:solidFill>
                <a:srgbClr val="0563C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1038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6C9AD-2D1D-4A85-9B58-0C8E4440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wir miteinander Arbeiten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994F0-E40A-4D67-89A4-A2E205AE23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800" dirty="0"/>
              <a:t>Studium an der Universität heißt auch: Eigenverantwortung</a:t>
            </a:r>
          </a:p>
          <a:p>
            <a:r>
              <a:rPr lang="de-DE" sz="1800" dirty="0"/>
              <a:t>Seminar als Impulsgeber</a:t>
            </a:r>
          </a:p>
          <a:p>
            <a:r>
              <a:rPr lang="de-DE" sz="1800" dirty="0"/>
              <a:t>Seminar wird durch ihre Mitarbeit und Fragen spannend!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68292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9F5BB-26C7-445F-AD34-6A60DB589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i="1" dirty="0"/>
              <a:t>Effektive </a:t>
            </a:r>
            <a:r>
              <a:rPr lang="de-DE" dirty="0"/>
              <a:t>Partizipation: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BDA4-80C0-4F70-A0A0-F4037BA360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/>
              <a:t>Man </a:t>
            </a:r>
            <a:r>
              <a:rPr lang="de-DE" sz="1600" i="1" dirty="0"/>
              <a:t>muss </a:t>
            </a:r>
            <a:r>
              <a:rPr lang="de-DE" sz="1600" dirty="0"/>
              <a:t>nicht sprechen</a:t>
            </a:r>
          </a:p>
          <a:p>
            <a:pPr lvl="1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Nach dem Seminar kann man eventuell auch noch etwas sagen.  </a:t>
            </a:r>
          </a:p>
          <a:p>
            <a:r>
              <a:rPr lang="de-DE" sz="1600" dirty="0"/>
              <a:t>„Überwache“ wieviel man selbst spricht </a:t>
            </a:r>
          </a:p>
          <a:p>
            <a:pPr lvl="1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Viel sprechen ist nicht unbedingt effektiv. Wenige durchdachte Beiträge sind effektiver als viele spontane Gedanken.  </a:t>
            </a:r>
          </a:p>
          <a:p>
            <a:r>
              <a:rPr lang="de-DE" sz="1600" dirty="0"/>
              <a:t>Einander helfen</a:t>
            </a:r>
          </a:p>
          <a:p>
            <a:pPr lvl="1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Eher nicht defensiv oder „aber die und das“, sondern eher engagierend, aufbauend und Assoziationen auf andere Beiträge.</a:t>
            </a:r>
          </a:p>
          <a:p>
            <a:r>
              <a:rPr lang="de-DE" sz="1600" dirty="0"/>
              <a:t>Beachte die Verschiedenheit in der Klasse: Vorsichtigkeit mit Scherzen usw.  	</a:t>
            </a:r>
          </a:p>
          <a:p>
            <a:endParaRPr lang="de-DE" sz="1600" dirty="0"/>
          </a:p>
          <a:p>
            <a:pPr lvl="1"/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3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A0400-9C5C-49D9-9461-90B530567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Einführungen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32A4B-AF1E-4C17-84F9-3517BFA909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800" dirty="0" err="1"/>
              <a:t>Terhart</a:t>
            </a:r>
            <a:r>
              <a:rPr lang="de-DE" sz="1800" dirty="0"/>
              <a:t>, E. (2019). Didaktik: Eine Einführung. Reclam.</a:t>
            </a:r>
          </a:p>
          <a:p>
            <a:r>
              <a:rPr lang="de-DE" sz="1800" dirty="0" err="1"/>
              <a:t>Coriand</a:t>
            </a:r>
            <a:r>
              <a:rPr lang="de-DE" sz="1800" dirty="0"/>
              <a:t>, R. (2017). Allgemeine Didaktik. https://content-select.com/de/portal/media/view/5a8d4d12-b300-4208-84f2-2dc4b0dd2d03</a:t>
            </a:r>
          </a:p>
          <a:p>
            <a:r>
              <a:rPr lang="de-DE" sz="1800" dirty="0"/>
              <a:t>Seel, B. M., Hanke, U. (2015). Erziehungswissenschaft. Lehrbuch für Bachelor-, Master- und Lehramtsstudierende. Springer.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8497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37077-DE75-4E1A-9675-9E8C39ED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/>
              <a:t>Nächste</a:t>
            </a:r>
            <a:r>
              <a:rPr lang="en-US" sz="1800" dirty="0"/>
              <a:t> </a:t>
            </a:r>
            <a:r>
              <a:rPr lang="en-US" sz="1800" dirty="0" err="1"/>
              <a:t>Woche</a:t>
            </a:r>
            <a:r>
              <a:rPr lang="en-US" sz="1800" dirty="0"/>
              <a:t>: </a:t>
            </a:r>
            <a:r>
              <a:rPr lang="de-DE" sz="1800" dirty="0"/>
              <a:t>Historische Perspektiven auf die Allgemeine Didaktik (Comenius)</a:t>
            </a:r>
            <a:br>
              <a:rPr lang="de-DE" sz="1800" dirty="0"/>
            </a:b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B9131-451A-4C09-ABBC-166016A890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400" dirty="0"/>
              <a:t>Aufgabe (Nachbereitung von heute)</a:t>
            </a:r>
          </a:p>
          <a:p>
            <a:pPr lvl="1"/>
            <a:r>
              <a:rPr lang="de-DE" sz="1400" dirty="0"/>
              <a:t>Lehrerfahrung hochladen </a:t>
            </a:r>
          </a:p>
          <a:p>
            <a:r>
              <a:rPr lang="de-DE" sz="1400" dirty="0" smtClean="0"/>
              <a:t>Vorbereitung </a:t>
            </a:r>
            <a:r>
              <a:rPr lang="de-DE" sz="1400" dirty="0" err="1" smtClean="0"/>
              <a:t>fuer</a:t>
            </a:r>
            <a:r>
              <a:rPr lang="de-DE" sz="1400" dirty="0" smtClean="0"/>
              <a:t> </a:t>
            </a:r>
            <a:r>
              <a:rPr lang="de-DE" sz="1400" dirty="0" err="1"/>
              <a:t>naechstes</a:t>
            </a:r>
            <a:r>
              <a:rPr lang="de-DE" sz="1400" dirty="0"/>
              <a:t> </a:t>
            </a:r>
            <a:r>
              <a:rPr lang="de-DE" sz="1400" dirty="0" smtClean="0"/>
              <a:t>Seminar: </a:t>
            </a:r>
            <a:endParaRPr lang="de-DE" sz="1400" dirty="0"/>
          </a:p>
          <a:p>
            <a:pPr lvl="1"/>
            <a:r>
              <a:rPr lang="de-DE" sz="1400" dirty="0" smtClean="0"/>
              <a:t>Syllabus durchlesen</a:t>
            </a:r>
            <a:endParaRPr lang="de-DE" sz="1400" dirty="0"/>
          </a:p>
          <a:p>
            <a:pPr lvl="1"/>
            <a:r>
              <a:rPr lang="de-DE" sz="1400" dirty="0"/>
              <a:t>Meyer, Meinert A. (2016): Rückständig oder zukunftsweisend? Reflexionen zum Potential der Allgemeinen Didaktik. In: Wegner, Anke (Hrsg.): Allgemeine Didaktik: Praxis, Positionen, Perspektiven. Leverkusen: Verlag Barbara </a:t>
            </a:r>
            <a:r>
              <a:rPr lang="de-DE" sz="1400" dirty="0" err="1"/>
              <a:t>Budrich</a:t>
            </a:r>
            <a:r>
              <a:rPr lang="de-DE" sz="1400" dirty="0"/>
              <a:t>, S. 49-86; daraus: S. 55-64.</a:t>
            </a:r>
          </a:p>
          <a:p>
            <a:pPr lvl="1"/>
            <a:r>
              <a:rPr lang="de-DE" sz="1400" dirty="0"/>
              <a:t>Interpretationshinweise </a:t>
            </a:r>
          </a:p>
          <a:p>
            <a:pPr lvl="1"/>
            <a:r>
              <a:rPr lang="de-DE" sz="1400" dirty="0"/>
              <a:t>Comenius (Podcast + </a:t>
            </a:r>
            <a:r>
              <a:rPr lang="de-DE" sz="1400" dirty="0" err="1"/>
              <a:t>Youtube</a:t>
            </a:r>
            <a:r>
              <a:rPr lang="de-DE" sz="1400" dirty="0"/>
              <a:t>)</a:t>
            </a:r>
          </a:p>
          <a:p>
            <a:endParaRPr lang="de-DE" sz="1400" dirty="0"/>
          </a:p>
          <a:p>
            <a:endParaRPr lang="en-US" sz="2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15919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3402-6E1A-447B-A6B1-3D553FCF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der heutigen Sitzung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70FF5-5284-4B2C-9F6B-C076FA0221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800" dirty="0"/>
              <a:t>Sie erkennen die Relevanz der Allgemeine Didaktik  </a:t>
            </a:r>
          </a:p>
          <a:p>
            <a:endParaRPr lang="de-DE" sz="1800" dirty="0"/>
          </a:p>
          <a:p>
            <a:r>
              <a:rPr lang="de-DE" sz="1800" dirty="0"/>
              <a:t>Sie haben einen Überblick über den Seminarverlauf und haben einen Eindruck, was auf Sie zukommt.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87210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F3353-9BB1-4DD2-958E-FA4FE6265F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0825" y="3219822"/>
            <a:ext cx="8641655" cy="1511895"/>
          </a:xfrm>
        </p:spPr>
        <p:txBody>
          <a:bodyPr/>
          <a:lstStyle/>
          <a:p>
            <a:r>
              <a:rPr lang="de-DE" sz="2400" dirty="0"/>
              <a:t>Beschreiben Sie spontan, was Ihnen zu den Begriffen in den Kopf kommt. (5‘ Gruppenarbeit, dann Plenum) </a:t>
            </a:r>
          </a:p>
          <a:p>
            <a:endParaRPr lang="en-US" dirty="0"/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65C68B72-29F9-428E-ACEB-3D5D7EE0900B}"/>
              </a:ext>
            </a:extLst>
          </p:cNvPr>
          <p:cNvSpPr/>
          <p:nvPr/>
        </p:nvSpPr>
        <p:spPr>
          <a:xfrm>
            <a:off x="514282" y="1010553"/>
            <a:ext cx="3867873" cy="1824163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2"/>
                </a:solidFill>
              </a:rPr>
              <a:t>Allgemeine Didaktik 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BB0DD20D-4CA0-4F21-9ADE-064A6FCCA880}"/>
              </a:ext>
            </a:extLst>
          </p:cNvPr>
          <p:cNvSpPr/>
          <p:nvPr/>
        </p:nvSpPr>
        <p:spPr>
          <a:xfrm>
            <a:off x="4572000" y="924690"/>
            <a:ext cx="4131330" cy="193509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2"/>
                </a:solidFill>
              </a:rPr>
              <a:t>Grundlagen der Vermittlung</a:t>
            </a:r>
          </a:p>
        </p:txBody>
      </p:sp>
    </p:spTree>
    <p:extLst>
      <p:ext uri="{BB962C8B-B14F-4D97-AF65-F5344CB8AC3E}">
        <p14:creationId xmlns:p14="http://schemas.microsoft.com/office/powerpoint/2010/main" val="2660933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0A889-FFCA-48B9-BA00-A6243B448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Inhalte der Veranstaltung (Modulhandbuch)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C3179-E5AA-448B-868C-B3BA1F529E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Grundfragen der Allgemeinen Didaktik: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Begriffe des Lehrens und Lernens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Adressatenbezug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Struktur des zu vermittelnden Gegenstandes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Lernziele und ihre Überprüfung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Methodik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Sequenzierung von Lerninhalten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Grundlegende Methoden der Vermittlung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Moderation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Präsentation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94506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0A889-FFCA-48B9-BA00-A6243B448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der Veranstaltung (Modulhandbuch)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C3179-E5AA-448B-868C-B3BA1F529E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Die Studierenden erwerben grundlegende didaktische Kompetenzen im Sinn der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Fähigkeit zur 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von Lernsituationen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der 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Anwendung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von didaktischen Modellen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der 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Gestaltung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von didaktischen Arrangements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Die Studierenden können diesen Arrangements die passenden Vermittlungsmethoden zuordnen und </a:t>
            </a:r>
            <a:r>
              <a:rPr lang="de-DE" sz="1600" b="1" dirty="0"/>
              <a:t>umsetzen</a:t>
            </a:r>
            <a:r>
              <a:rPr lang="de-DE" sz="1600" dirty="0"/>
              <a:t>.</a:t>
            </a:r>
          </a:p>
          <a:p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9239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0A889-FFCA-48B9-BA00-A6243B448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Inhalte der Veranstaltung (Lehramt)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C3179-E5AA-448B-868C-B3BA1F529E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600" dirty="0"/>
              <a:t>Einführung in: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Grundlegende theoretische, empirische und historische Perspektiven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Basale Wissensbestände</a:t>
            </a:r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r>
              <a:rPr lang="de-DE" sz="1600" dirty="0"/>
              <a:t>Themen: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didaktische Theorien und ihre Konzepte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Kompetenzbasierter Unterricht und selbstreguliertes Lernen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Gestaltung von Lehr- Lernarrangements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Unterrichtsqualität &amp; Unterrichtsentwicklung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07769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0A889-FFCA-48B9-BA00-A6243B448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der Veranstaltung (Lehramt)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C3179-E5AA-448B-868C-B3BA1F529E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Darstellung von Grundlage für theoretische und praktische Reflexionen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Bereitstellung von Voraussetzungen für weitere fachdidaktische Vermittlungen</a:t>
            </a:r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r>
              <a:rPr lang="de-DE" sz="1600" dirty="0"/>
              <a:t>Die Studierenden sind in der Lage,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dokumentierten Unterricht nach wissenschaftlichen Kriterien zu </a:t>
            </a:r>
            <a:r>
              <a:rPr lang="de-DE" sz="1600" b="1" dirty="0"/>
              <a:t>analysieren</a:t>
            </a:r>
            <a:r>
              <a:rPr lang="de-DE" sz="1600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zeitgemäße Lern-, Lehr- und Unterrichtsformen nach Lernkontexten differenziert </a:t>
            </a:r>
            <a:r>
              <a:rPr lang="de-DE" sz="1600" b="1" dirty="0"/>
              <a:t>darzustellen</a:t>
            </a:r>
            <a:r>
              <a:rPr lang="de-DE" sz="1600" dirty="0"/>
              <a:t>, wiederzuerkennen und zu reflektieren</a:t>
            </a: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46358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9CFB6-6A93-44A8-AF99-D4AA912DF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Seminar Aufbau (</a:t>
            </a:r>
            <a:r>
              <a:rPr lang="en-US" dirty="0" err="1"/>
              <a:t>Grob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EDEF0-6370-4857-9723-DFBFE0D9FA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800" dirty="0" smtClean="0"/>
              <a:t>Erste Hälfte: </a:t>
            </a:r>
          </a:p>
          <a:p>
            <a:pPr lvl="1"/>
            <a:r>
              <a:rPr lang="de-DE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was ist Bildung? </a:t>
            </a:r>
          </a:p>
          <a:p>
            <a:pPr lvl="1"/>
            <a:r>
              <a:rPr lang="de-DE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klassische Theorien</a:t>
            </a:r>
          </a:p>
          <a:p>
            <a:r>
              <a:rPr lang="de-DE" sz="1800" dirty="0" smtClean="0"/>
              <a:t>Zweite Hälfte:</a:t>
            </a:r>
          </a:p>
          <a:p>
            <a:pPr lvl="1"/>
            <a:r>
              <a:rPr lang="de-DE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Verschiedene Perspektiven auf Lernen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511470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foli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1368</Words>
  <Application>Microsoft Office PowerPoint</Application>
  <PresentationFormat>Bildschirmpräsentation (16:9)</PresentationFormat>
  <Paragraphs>261</Paragraphs>
  <Slides>26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2" baseType="lpstr">
      <vt:lpstr>Akkurat</vt:lpstr>
      <vt:lpstr>Arial</vt:lpstr>
      <vt:lpstr>Arial Unicode MS</vt:lpstr>
      <vt:lpstr>Calibri</vt:lpstr>
      <vt:lpstr>Times New Roman</vt:lpstr>
      <vt:lpstr>Masterfolie</vt:lpstr>
      <vt:lpstr>PowerPoint-Präsentation</vt:lpstr>
      <vt:lpstr>Herzlich Willkommen!</vt:lpstr>
      <vt:lpstr>Ziele der heutigen Sitzung</vt:lpstr>
      <vt:lpstr>PowerPoint-Präsentation</vt:lpstr>
      <vt:lpstr>Inhalte der Veranstaltung (Modulhandbuch)</vt:lpstr>
      <vt:lpstr>Ziele der Veranstaltung (Modulhandbuch)</vt:lpstr>
      <vt:lpstr>Inhalte der Veranstaltung (Lehramt)</vt:lpstr>
      <vt:lpstr>Ziele der Veranstaltung (Lehramt)</vt:lpstr>
      <vt:lpstr>Seminar Aufbau (Grob)</vt:lpstr>
      <vt:lpstr>PowerPoint-Präsentation</vt:lpstr>
      <vt:lpstr>Lehramt</vt:lpstr>
      <vt:lpstr>Aufgabe</vt:lpstr>
      <vt:lpstr>Gibt es Kriterien des nachhaltigen Lernens?</vt:lpstr>
      <vt:lpstr>Einführung: Allgemeine Didaktik </vt:lpstr>
      <vt:lpstr>Einführung: Allgemeine Didaktik </vt:lpstr>
      <vt:lpstr>Herausforderungen:  Algeimeine Didaktik </vt:lpstr>
      <vt:lpstr>Herausforderungen: Empirische Unterrichtsforschung  </vt:lpstr>
      <vt:lpstr>Portfolio</vt:lpstr>
      <vt:lpstr>Portfolio</vt:lpstr>
      <vt:lpstr>Portfolio</vt:lpstr>
      <vt:lpstr>Portfolio - Bewertung</vt:lpstr>
      <vt:lpstr>Links zu Lesestrategien:  </vt:lpstr>
      <vt:lpstr>Wie wir miteinander Arbeiten</vt:lpstr>
      <vt:lpstr>Effektive Partizipation: </vt:lpstr>
      <vt:lpstr>Einführungen </vt:lpstr>
      <vt:lpstr>Nächste Woche: Historische Perspektiven auf die Allgemeine Didaktik (Comenius)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Schäfer, Sabine</dc:creator>
  <cp:lastModifiedBy>Job Schepens</cp:lastModifiedBy>
  <cp:revision>175</cp:revision>
  <dcterms:created xsi:type="dcterms:W3CDTF">2017-06-13T08:51:48Z</dcterms:created>
  <dcterms:modified xsi:type="dcterms:W3CDTF">2022-04-05T07:45:07Z</dcterms:modified>
</cp:coreProperties>
</file>