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sldIdLst>
    <p:sldId id="257" r:id="rId2"/>
    <p:sldId id="307" r:id="rId3"/>
    <p:sldId id="309" r:id="rId4"/>
    <p:sldId id="308" r:id="rId5"/>
    <p:sldId id="305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307"/>
            <p14:sldId id="309"/>
            <p14:sldId id="30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998" autoAdjust="0"/>
  </p:normalViewPr>
  <p:slideViewPr>
    <p:cSldViewPr showGuides="1">
      <p:cViewPr varScale="1">
        <p:scale>
          <a:sx n="68" d="100"/>
          <a:sy n="68" d="100"/>
        </p:scale>
        <p:origin x="49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Soziale Beziehung, Bedeutung, nicht nur lernenden im Mittelpunkt, sondern </a:t>
            </a:r>
            <a:r>
              <a:rPr lang="de-DE" dirty="0" err="1"/>
              <a:t>beziehung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2 Offenen Fragen, Soziale Interaktion, </a:t>
            </a:r>
          </a:p>
          <a:p>
            <a:r>
              <a:rPr lang="de-DE" dirty="0"/>
              <a:t>Freiheit in der Aufgabe </a:t>
            </a:r>
          </a:p>
          <a:p>
            <a:endParaRPr lang="de-DE" dirty="0"/>
          </a:p>
          <a:p>
            <a:r>
              <a:rPr lang="de-DE" dirty="0"/>
              <a:t>3 Forschungsaufgabe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-test</a:t>
            </a:r>
          </a:p>
          <a:p>
            <a:endParaRPr lang="de-DE" dirty="0"/>
          </a:p>
          <a:p>
            <a:r>
              <a:rPr lang="de-DE" dirty="0"/>
              <a:t>4 wissen – </a:t>
            </a:r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anfang</a:t>
            </a:r>
            <a:r>
              <a:rPr lang="de-DE" dirty="0"/>
              <a:t> </a:t>
            </a:r>
            <a:r>
              <a:rPr lang="de-DE" dirty="0" err="1"/>
              <a:t>phd</a:t>
            </a:r>
            <a:r>
              <a:rPr lang="de-DE" dirty="0"/>
              <a:t>, </a:t>
            </a:r>
            <a:r>
              <a:rPr lang="de-DE" dirty="0" err="1"/>
              <a:t>koennen</a:t>
            </a:r>
            <a:r>
              <a:rPr lang="de-DE" dirty="0"/>
              <a:t> – </a:t>
            </a:r>
            <a:r>
              <a:rPr lang="de-DE" dirty="0" err="1"/>
              <a:t>paper</a:t>
            </a:r>
            <a:r>
              <a:rPr lang="de-DE" dirty="0"/>
              <a:t> scannen, lernen </a:t>
            </a:r>
            <a:r>
              <a:rPr lang="de-DE" dirty="0" err="1"/>
              <a:t>lernen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Woche 8: Pädagogische Zugänge zum Lernen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30.11.21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026-611D-4D33-BA3E-ADACF59B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87E9-5F8E-45B9-926E-766F0F50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D245-7082-429C-9A52-C7AC64A6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3638"/>
            <a:ext cx="7847856" cy="2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50B9-7050-4A91-BF11-A3ADA57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43558"/>
            <a:ext cx="8640960" cy="504056"/>
          </a:xfrm>
        </p:spPr>
        <p:txBody>
          <a:bodyPr/>
          <a:lstStyle/>
          <a:p>
            <a:r>
              <a:rPr lang="de-DE" sz="2400" dirty="0"/>
              <a:t>Themen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EFB7-E6C5-4DC0-A897-3CC74EC69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275606"/>
            <a:ext cx="8642350" cy="3240087"/>
          </a:xfrm>
        </p:spPr>
        <p:txBody>
          <a:bodyPr/>
          <a:lstStyle/>
          <a:p>
            <a:r>
              <a:rPr lang="de-DE" sz="1200" dirty="0"/>
              <a:t>Wie lassen sich – im Gegensatz zu psychologischen Lerntheorien – pädagogische Lerntheorien verstehen? </a:t>
            </a:r>
          </a:p>
          <a:p>
            <a:r>
              <a:rPr lang="de-DE" sz="1200" dirty="0"/>
              <a:t>Was zeichnet eine Lerntheorie als pädagogisch aus?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nur Modalitäten, sondern auch Inhalten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 Lernen mit dem Lernenden und der Welt macht (Qualität der Beziehung zwischen Mensch und Welt)</a:t>
            </a:r>
          </a:p>
          <a:p>
            <a:r>
              <a:rPr lang="de-DE" sz="1200" dirty="0"/>
              <a:t>Psychologie und Neurowissenschaft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</a:endParaRP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Habituelles lernen und zielgerichtetes lernen (schöpferischen Akt),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Reduktionismus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</a:rPr>
              <a:t>Pädagogik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Lehren (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Rhetorik) und lernen (Tugenden), Gottähnlich werden (Comenius)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Aufklärung, Zeit verlieren (Rousseau, Bildungsromane)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Locke: Gewöhnung und Aufmerksamkeit: „spielerisches“ Lernen (~1750), Reformpädagogik 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(~</a:t>
            </a: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1950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living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(Dewey)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Wissen-lernen und Können-lernen (Humboldt)</a:t>
            </a:r>
          </a:p>
          <a:p>
            <a:pPr lvl="1"/>
            <a:r>
              <a:rPr lang="de-DE" sz="1200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Leben-lernen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Überleben-, Lebensbefähigung-, Lebensbewältigung- Biographisches- und Lebenskunst-Lernen</a:t>
            </a:r>
          </a:p>
          <a:p>
            <a:pPr lvl="1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Lebensbewältigung-Lernen</a:t>
            </a:r>
          </a:p>
          <a:p>
            <a:pPr lvl="2"/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die Erfahrung des Selbstwertgefühls, die soziale Orientierung, der soziale Rückhalt und die Normalisierung.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42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D836BC-14FB-4154-9C08-9B233A8909BF}"/>
              </a:ext>
            </a:extLst>
          </p:cNvPr>
          <p:cNvGrpSpPr/>
          <p:nvPr/>
        </p:nvGrpSpPr>
        <p:grpSpPr>
          <a:xfrm>
            <a:off x="1115617" y="843558"/>
            <a:ext cx="6120680" cy="4137308"/>
            <a:chOff x="2051719" y="1491630"/>
            <a:chExt cx="4361262" cy="29480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3A801-3C1A-4079-BDA3-C30C4D3C9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790"/>
            <a:stretch/>
          </p:blipFill>
          <p:spPr>
            <a:xfrm>
              <a:off x="2051720" y="1491630"/>
              <a:ext cx="4361261" cy="20237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C7BDBA-4174-475C-AE2B-C13DC6530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074"/>
            <a:stretch/>
          </p:blipFill>
          <p:spPr>
            <a:xfrm>
              <a:off x="2051719" y="3523213"/>
              <a:ext cx="4361261" cy="916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067-183E-42A5-981C-52500B9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Naechste</a:t>
            </a:r>
            <a:r>
              <a:rPr lang="de-DE" sz="2400" dirty="0"/>
              <a:t> Woche: Interkulturelles lernen</a:t>
            </a:r>
            <a:r>
              <a:rPr lang="en-US" sz="2400" dirty="0"/>
              <a:t/>
            </a:r>
            <a:br>
              <a:rPr lang="en-US" sz="2400" dirty="0"/>
            </a:br>
            <a:endParaRPr lang="de-DE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EE7D-56EB-4594-9875-515D0B85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4B81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Vorbereitung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 Lesen: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 err="1"/>
              <a:t>Auernheimer</a:t>
            </a:r>
            <a:r>
              <a:rPr lang="de-DE" sz="1400" dirty="0"/>
              <a:t>, Georg (2014): Interkulturelles Lernen. In: </a:t>
            </a:r>
            <a:r>
              <a:rPr lang="de-DE" sz="1400" dirty="0" err="1"/>
              <a:t>Göhlich</a:t>
            </a:r>
            <a:r>
              <a:rPr lang="de-DE" sz="1400" dirty="0"/>
              <a:t>, Michael/ Wulf, Christoph/ </a:t>
            </a:r>
            <a:r>
              <a:rPr lang="de-DE" sz="1400" dirty="0" err="1"/>
              <a:t>Zirfaß</a:t>
            </a:r>
            <a:r>
              <a:rPr lang="de-DE" sz="1400" dirty="0"/>
              <a:t>, Jörg (Hrsg.): Pädagogische Theorien des Lernens. Weinheim: Beltz, S. 153-162.</a:t>
            </a:r>
          </a:p>
          <a:p>
            <a:pPr lvl="1" indent="-342900">
              <a:buClr>
                <a:srgbClr val="84B818"/>
              </a:buClr>
              <a:buFont typeface="Arial" panose="020B0604020202020204" pitchFamily="34" charset="0"/>
              <a:buChar char="•"/>
              <a:defRPr/>
            </a:pP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79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Bildschirmpräsentation (16:9)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Akkurat</vt:lpstr>
      <vt:lpstr>Arial</vt:lpstr>
      <vt:lpstr>Arial Unicode MS</vt:lpstr>
      <vt:lpstr>Calibri</vt:lpstr>
      <vt:lpstr>Masterfolie</vt:lpstr>
      <vt:lpstr>PowerPoint-Präsentation</vt:lpstr>
      <vt:lpstr>PowerPoint-Präsentation</vt:lpstr>
      <vt:lpstr>Themen</vt:lpstr>
      <vt:lpstr>PowerPoint-Präsentation</vt:lpstr>
      <vt:lpstr>Naechste Woche: Interkulturelles lernen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236</cp:revision>
  <dcterms:created xsi:type="dcterms:W3CDTF">2017-06-13T08:51:48Z</dcterms:created>
  <dcterms:modified xsi:type="dcterms:W3CDTF">2022-05-24T08:12:42Z</dcterms:modified>
</cp:coreProperties>
</file>