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12"/>
  </p:notesMasterIdLst>
  <p:sldIdLst>
    <p:sldId id="257" r:id="rId2"/>
    <p:sldId id="292" r:id="rId3"/>
    <p:sldId id="293" r:id="rId4"/>
    <p:sldId id="299" r:id="rId5"/>
    <p:sldId id="300" r:id="rId6"/>
    <p:sldId id="301" r:id="rId7"/>
    <p:sldId id="294" r:id="rId8"/>
    <p:sldId id="295" r:id="rId9"/>
    <p:sldId id="291" r:id="rId10"/>
    <p:sldId id="270" r:id="rId11"/>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4B77305-5555-4F75-A98A-E4A4AFE81357}">
          <p14:sldIdLst>
            <p14:sldId id="257"/>
            <p14:sldId id="292"/>
            <p14:sldId id="293"/>
            <p14:sldId id="299"/>
            <p14:sldId id="300"/>
            <p14:sldId id="301"/>
            <p14:sldId id="294"/>
            <p14:sldId id="295"/>
            <p14:sldId id="291"/>
            <p14:sldId id="270"/>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4B818"/>
    <a:srgbClr val="565656"/>
    <a:srgbClr val="00CC00"/>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87" autoAdjust="0"/>
    <p:restoredTop sz="80540" autoAdjust="0"/>
  </p:normalViewPr>
  <p:slideViewPr>
    <p:cSldViewPr showGuides="1">
      <p:cViewPr varScale="1">
        <p:scale>
          <a:sx n="81" d="100"/>
          <a:sy n="81" d="100"/>
        </p:scale>
        <p:origin x="108" y="1152"/>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C000D9-2858-4F4C-AF5C-64F79A7C2410}" type="datetimeFigureOut">
              <a:rPr lang="en-US" smtClean="0"/>
              <a:t>4/25/2022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47FAF7-5C4E-4642-B377-C3A2CDCC9DA1}" type="slidenum">
              <a:rPr lang="en-US" smtClean="0"/>
              <a:t>‹#›</a:t>
            </a:fld>
            <a:endParaRPr lang="en-US"/>
          </a:p>
        </p:txBody>
      </p:sp>
    </p:spTree>
    <p:extLst>
      <p:ext uri="{BB962C8B-B14F-4D97-AF65-F5344CB8AC3E}">
        <p14:creationId xmlns:p14="http://schemas.microsoft.com/office/powerpoint/2010/main" val="2819557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C347FAF7-5C4E-4642-B377-C3A2CDCC9DA1}" type="slidenum">
              <a:rPr lang="en-US" smtClean="0"/>
              <a:t>4</a:t>
            </a:fld>
            <a:endParaRPr lang="en-US"/>
          </a:p>
        </p:txBody>
      </p:sp>
    </p:spTree>
    <p:extLst>
      <p:ext uri="{BB962C8B-B14F-4D97-AF65-F5344CB8AC3E}">
        <p14:creationId xmlns:p14="http://schemas.microsoft.com/office/powerpoint/2010/main" val="2361001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C347FAF7-5C4E-4642-B377-C3A2CDCC9DA1}" type="slidenum">
              <a:rPr lang="en-US" smtClean="0"/>
              <a:t>5</a:t>
            </a:fld>
            <a:endParaRPr lang="en-US"/>
          </a:p>
        </p:txBody>
      </p:sp>
    </p:spTree>
    <p:extLst>
      <p:ext uri="{BB962C8B-B14F-4D97-AF65-F5344CB8AC3E}">
        <p14:creationId xmlns:p14="http://schemas.microsoft.com/office/powerpoint/2010/main" val="2204890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C347FAF7-5C4E-4642-B377-C3A2CDCC9DA1}" type="slidenum">
              <a:rPr lang="en-US" smtClean="0"/>
              <a:t>6</a:t>
            </a:fld>
            <a:endParaRPr lang="en-US"/>
          </a:p>
        </p:txBody>
      </p:sp>
    </p:spTree>
    <p:extLst>
      <p:ext uri="{BB962C8B-B14F-4D97-AF65-F5344CB8AC3E}">
        <p14:creationId xmlns:p14="http://schemas.microsoft.com/office/powerpoint/2010/main" val="36231004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C347FAF7-5C4E-4642-B377-C3A2CDCC9DA1}" type="slidenum">
              <a:rPr lang="en-US" smtClean="0"/>
              <a:t>10</a:t>
            </a:fld>
            <a:endParaRPr lang="en-US"/>
          </a:p>
        </p:txBody>
      </p:sp>
    </p:spTree>
    <p:extLst>
      <p:ext uri="{BB962C8B-B14F-4D97-AF65-F5344CB8AC3E}">
        <p14:creationId xmlns:p14="http://schemas.microsoft.com/office/powerpoint/2010/main" val="17692057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251520" y="1707654"/>
            <a:ext cx="8640960" cy="1368152"/>
          </a:xfrm>
          <a:prstGeom prst="rect">
            <a:avLst/>
          </a:prstGeom>
        </p:spPr>
        <p:txBody>
          <a:bodyPr/>
          <a:lstStyle>
            <a:lvl1pPr>
              <a:defRPr sz="3200">
                <a:latin typeface="Arial" panose="020B0604020202020204" pitchFamily="34" charset="0"/>
                <a:cs typeface="Arial" panose="020B0604020202020204" pitchFamily="34" charset="0"/>
              </a:defRPr>
            </a:lvl1pPr>
          </a:lstStyle>
          <a:p>
            <a:r>
              <a:rPr lang="de-DE" dirty="0"/>
              <a:t>Textanalyse </a:t>
            </a:r>
            <a:br>
              <a:rPr lang="de-DE" dirty="0"/>
            </a:br>
            <a:r>
              <a:rPr lang="de-DE" dirty="0"/>
              <a:t>Woche 1 </a:t>
            </a:r>
          </a:p>
        </p:txBody>
      </p:sp>
      <p:pic>
        <p:nvPicPr>
          <p:cNvPr id="1027" name="Picture 3" descr="Erstes Foto: ein Chemiker im Labor, der eine Schutzbrille trägt und ein Reagenzglas in der Hand hält. Zweites Foto: Mathetower, auf dem sich das grüne TU-Logo dreht. Drittes Foto: zwei Studentinnen und ein Student, die gemeinsam in ein Buch schauen.Viertes Foto: Hängebahn." title="Vier Bilder vom Campus der TU Dortmund"/>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5496" y="3272755"/>
            <a:ext cx="9073008" cy="1526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9719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Überschrift + Text">
    <p:spTree>
      <p:nvGrpSpPr>
        <p:cNvPr id="1" name=""/>
        <p:cNvGrpSpPr/>
        <p:nvPr/>
      </p:nvGrpSpPr>
      <p:grpSpPr>
        <a:xfrm>
          <a:off x="0" y="0"/>
          <a:ext cx="0" cy="0"/>
          <a:chOff x="0" y="0"/>
          <a:chExt cx="0" cy="0"/>
        </a:xfrm>
      </p:grpSpPr>
      <p:sp>
        <p:nvSpPr>
          <p:cNvPr id="2"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4" name="Textplatzhalter 3"/>
          <p:cNvSpPr>
            <a:spLocks noGrp="1"/>
          </p:cNvSpPr>
          <p:nvPr>
            <p:ph type="body" sz="quarter" idx="10"/>
          </p:nvPr>
        </p:nvSpPr>
        <p:spPr>
          <a:xfrm>
            <a:off x="250825" y="1491630"/>
            <a:ext cx="8642350" cy="3240087"/>
          </a:xfrm>
          <a:prstGeom prst="rect">
            <a:avLst/>
          </a:prstGeom>
        </p:spPr>
        <p:txBody>
          <a:bodyPr/>
          <a:lstStyle>
            <a:lvl1pPr>
              <a:buClr>
                <a:srgbClr val="84B818"/>
              </a:buClr>
              <a:defRPr sz="2400">
                <a:solidFill>
                  <a:srgbClr val="565656"/>
                </a:solidFill>
                <a:latin typeface="Arial" panose="020B0604020202020204" pitchFamily="34" charset="0"/>
                <a:cs typeface="Arial" panose="020B0604020202020204" pitchFamily="34" charset="0"/>
              </a:defRPr>
            </a:lvl1pPr>
          </a:lstStyle>
          <a:p>
            <a:pPr lvl="0"/>
            <a:r>
              <a:rPr lang="de-DE" dirty="0"/>
              <a:t>Textmasterformat bearbeiten</a:t>
            </a:r>
          </a:p>
        </p:txBody>
      </p:sp>
      <p:sp>
        <p:nvSpPr>
          <p:cNvPr id="6" name="Foliennummernplatzhalter 5"/>
          <p:cNvSpPr>
            <a:spLocks noGrp="1"/>
          </p:cNvSpPr>
          <p:nvPr>
            <p:ph type="sldNum" sz="quarter" idx="4"/>
          </p:nvPr>
        </p:nvSpPr>
        <p:spPr>
          <a:xfrm>
            <a:off x="8316416" y="4876006"/>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2967910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Spalten">
    <p:spTree>
      <p:nvGrpSpPr>
        <p:cNvPr id="1" name=""/>
        <p:cNvGrpSpPr/>
        <p:nvPr/>
      </p:nvGrpSpPr>
      <p:grpSpPr>
        <a:xfrm>
          <a:off x="0" y="0"/>
          <a:ext cx="0" cy="0"/>
          <a:chOff x="0" y="0"/>
          <a:chExt cx="0" cy="0"/>
        </a:xfrm>
      </p:grpSpPr>
      <p:sp>
        <p:nvSpPr>
          <p:cNvPr id="7"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10" name="Inhaltsplatzhalter 2"/>
          <p:cNvSpPr>
            <a:spLocks noGrp="1"/>
          </p:cNvSpPr>
          <p:nvPr>
            <p:ph sz="half" idx="12"/>
          </p:nvPr>
        </p:nvSpPr>
        <p:spPr>
          <a:xfrm>
            <a:off x="251520" y="1491631"/>
            <a:ext cx="4104456" cy="3232454"/>
          </a:xfrm>
          <a:prstGeom prst="rect">
            <a:avLst/>
          </a:prstGeom>
        </p:spPr>
        <p:txBody>
          <a:bodyPr/>
          <a:lstStyle>
            <a:lvl1pPr>
              <a:buClr>
                <a:srgbClr val="84B818"/>
              </a:buClr>
              <a:defRPr sz="2400">
                <a:solidFill>
                  <a:srgbClr val="565656"/>
                </a:solidFill>
                <a:latin typeface="Arial" panose="020B0604020202020204" pitchFamily="34" charset="0"/>
                <a:cs typeface="Arial" panose="020B0604020202020204" pitchFamily="34" charset="0"/>
              </a:defRPr>
            </a:lvl1pPr>
            <a:lvl2pPr>
              <a:defRPr sz="2400">
                <a:latin typeface="Arial" panose="020B0604020202020204" pitchFamily="34" charset="0"/>
                <a:cs typeface="Arial" panose="020B0604020202020204" pitchFamily="34" charset="0"/>
              </a:defRPr>
            </a:lvl2pPr>
            <a:lvl3pPr>
              <a:defRPr sz="2000">
                <a:latin typeface="Arial" panose="020B0604020202020204" pitchFamily="34" charset="0"/>
                <a:cs typeface="Arial" panose="020B0604020202020204" pitchFamily="34" charset="0"/>
              </a:defRPr>
            </a:lvl3pPr>
            <a:lvl4pPr>
              <a:defRPr sz="1800">
                <a:latin typeface="Arial" panose="020B0604020202020204" pitchFamily="34" charset="0"/>
                <a:cs typeface="Arial" panose="020B0604020202020204" pitchFamily="34" charset="0"/>
              </a:defRPr>
            </a:lvl4pPr>
            <a:lvl5pPr>
              <a:defRPr sz="1800">
                <a:latin typeface="Arial" panose="020B0604020202020204" pitchFamily="34" charset="0"/>
                <a:cs typeface="Arial" panose="020B0604020202020204" pitchFamily="34" charset="0"/>
              </a:defRPr>
            </a:lvl5pPr>
            <a:lvl6pPr>
              <a:defRPr sz="1800"/>
            </a:lvl6pPr>
            <a:lvl7pPr>
              <a:defRPr sz="1800"/>
            </a:lvl7pPr>
            <a:lvl8pPr>
              <a:defRPr sz="1800"/>
            </a:lvl8pPr>
            <a:lvl9pPr>
              <a:defRPr sz="1800"/>
            </a:lvl9pPr>
          </a:lstStyle>
          <a:p>
            <a:pPr lvl="0"/>
            <a:r>
              <a:rPr lang="de-DE" dirty="0"/>
              <a:t>Textmasterformat bearbeiten</a:t>
            </a:r>
          </a:p>
        </p:txBody>
      </p:sp>
      <p:sp>
        <p:nvSpPr>
          <p:cNvPr id="8" name="Inhaltsplatzhalter 2"/>
          <p:cNvSpPr>
            <a:spLocks noGrp="1"/>
          </p:cNvSpPr>
          <p:nvPr>
            <p:ph sz="half" idx="11"/>
          </p:nvPr>
        </p:nvSpPr>
        <p:spPr>
          <a:xfrm>
            <a:off x="4788024" y="1491631"/>
            <a:ext cx="4104456" cy="3232454"/>
          </a:xfrm>
          <a:prstGeom prst="rect">
            <a:avLst/>
          </a:prstGeom>
        </p:spPr>
        <p:txBody>
          <a:bodyPr/>
          <a:lstStyle>
            <a:lvl1pPr>
              <a:buClr>
                <a:srgbClr val="84B818"/>
              </a:buClr>
              <a:defRPr sz="2400">
                <a:solidFill>
                  <a:srgbClr val="565656"/>
                </a:solidFill>
                <a:latin typeface="Arial" panose="020B0604020202020204" pitchFamily="34" charset="0"/>
                <a:cs typeface="Arial" panose="020B0604020202020204" pitchFamily="34" charset="0"/>
              </a:defRPr>
            </a:lvl1pPr>
            <a:lvl2pPr>
              <a:defRPr sz="2400">
                <a:latin typeface="Akkurat" panose="02000503040000020004" pitchFamily="2" charset="0"/>
              </a:defRPr>
            </a:lvl2pPr>
            <a:lvl3pPr>
              <a:defRPr sz="2000">
                <a:latin typeface="Akkurat" panose="02000503040000020004" pitchFamily="2" charset="0"/>
              </a:defRPr>
            </a:lvl3pPr>
            <a:lvl4pPr>
              <a:defRPr sz="1800">
                <a:latin typeface="Akkurat" panose="02000503040000020004" pitchFamily="2" charset="0"/>
              </a:defRPr>
            </a:lvl4pPr>
            <a:lvl5pPr>
              <a:defRPr sz="1800">
                <a:latin typeface="Akkurat" panose="02000503040000020004" pitchFamily="2" charset="0"/>
              </a:defRPr>
            </a:lvl5pPr>
            <a:lvl6pPr>
              <a:defRPr sz="1800"/>
            </a:lvl6pPr>
            <a:lvl7pPr>
              <a:defRPr sz="1800"/>
            </a:lvl7pPr>
            <a:lvl8pPr>
              <a:defRPr sz="1800"/>
            </a:lvl8pPr>
            <a:lvl9pPr>
              <a:defRPr sz="1800"/>
            </a:lvl9pPr>
          </a:lstStyle>
          <a:p>
            <a:pPr lvl="0"/>
            <a:r>
              <a:rPr lang="de-DE" dirty="0"/>
              <a:t>Textmasterformat bearbeiten</a:t>
            </a:r>
          </a:p>
        </p:txBody>
      </p:sp>
      <p:sp>
        <p:nvSpPr>
          <p:cNvPr id="6" name="Foliennummernplatzhalter 5"/>
          <p:cNvSpPr>
            <a:spLocks noGrp="1"/>
          </p:cNvSpPr>
          <p:nvPr>
            <p:ph type="sldNum" sz="quarter" idx="4"/>
          </p:nvPr>
        </p:nvSpPr>
        <p:spPr>
          <a:xfrm>
            <a:off x="8198352" y="4894008"/>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3552520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ld + Spalte">
    <p:spTree>
      <p:nvGrpSpPr>
        <p:cNvPr id="1" name=""/>
        <p:cNvGrpSpPr/>
        <p:nvPr/>
      </p:nvGrpSpPr>
      <p:grpSpPr>
        <a:xfrm>
          <a:off x="0" y="0"/>
          <a:ext cx="0" cy="0"/>
          <a:chOff x="0" y="0"/>
          <a:chExt cx="0" cy="0"/>
        </a:xfrm>
      </p:grpSpPr>
      <p:sp>
        <p:nvSpPr>
          <p:cNvPr id="9"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7" name="Bildplatzhalter 2"/>
          <p:cNvSpPr>
            <a:spLocks noGrp="1"/>
          </p:cNvSpPr>
          <p:nvPr>
            <p:ph type="pic" idx="1"/>
          </p:nvPr>
        </p:nvSpPr>
        <p:spPr>
          <a:xfrm>
            <a:off x="251522" y="1491630"/>
            <a:ext cx="4104453" cy="3225931"/>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Bild</a:t>
            </a:r>
          </a:p>
        </p:txBody>
      </p:sp>
      <p:sp>
        <p:nvSpPr>
          <p:cNvPr id="8" name="Inhaltsplatzhalter 2"/>
          <p:cNvSpPr>
            <a:spLocks noGrp="1"/>
          </p:cNvSpPr>
          <p:nvPr>
            <p:ph sz="half" idx="11"/>
          </p:nvPr>
        </p:nvSpPr>
        <p:spPr>
          <a:xfrm>
            <a:off x="4788024" y="1491631"/>
            <a:ext cx="4104456" cy="3232454"/>
          </a:xfrm>
          <a:prstGeom prst="rect">
            <a:avLst/>
          </a:prstGeom>
        </p:spPr>
        <p:txBody>
          <a:bodyPr/>
          <a:lstStyle>
            <a:lvl1pPr>
              <a:buClr>
                <a:srgbClr val="84B818"/>
              </a:buClr>
              <a:defRPr sz="2400">
                <a:solidFill>
                  <a:srgbClr val="565656"/>
                </a:solidFill>
                <a:latin typeface="Arial" panose="020B0604020202020204" pitchFamily="34" charset="0"/>
                <a:cs typeface="Arial" panose="020B0604020202020204" pitchFamily="34" charset="0"/>
              </a:defRPr>
            </a:lvl1pPr>
            <a:lvl2pPr>
              <a:defRPr sz="2400">
                <a:latin typeface="Akkurat" panose="02000503040000020004" pitchFamily="2" charset="0"/>
              </a:defRPr>
            </a:lvl2pPr>
            <a:lvl3pPr>
              <a:defRPr sz="2000">
                <a:latin typeface="Akkurat" panose="02000503040000020004" pitchFamily="2" charset="0"/>
              </a:defRPr>
            </a:lvl3pPr>
            <a:lvl4pPr>
              <a:defRPr sz="1800">
                <a:latin typeface="Akkurat" panose="02000503040000020004" pitchFamily="2" charset="0"/>
              </a:defRPr>
            </a:lvl4pPr>
            <a:lvl5pPr>
              <a:defRPr sz="1800">
                <a:latin typeface="Akkurat" panose="02000503040000020004" pitchFamily="2" charset="0"/>
              </a:defRPr>
            </a:lvl5pPr>
            <a:lvl6pPr>
              <a:defRPr sz="1800"/>
            </a:lvl6pPr>
            <a:lvl7pPr>
              <a:defRPr sz="1800"/>
            </a:lvl7pPr>
            <a:lvl8pPr>
              <a:defRPr sz="1800"/>
            </a:lvl8pPr>
            <a:lvl9pPr>
              <a:defRPr sz="1800"/>
            </a:lvl9pPr>
          </a:lstStyle>
          <a:p>
            <a:pPr lvl="0"/>
            <a:r>
              <a:rPr lang="de-DE" dirty="0"/>
              <a:t>Textmasterformat bearbeiten</a:t>
            </a:r>
          </a:p>
        </p:txBody>
      </p:sp>
      <p:sp>
        <p:nvSpPr>
          <p:cNvPr id="6" name="Foliennummernplatzhalter 5"/>
          <p:cNvSpPr>
            <a:spLocks noGrp="1"/>
          </p:cNvSpPr>
          <p:nvPr>
            <p:ph type="sldNum" sz="quarter" idx="4"/>
          </p:nvPr>
        </p:nvSpPr>
        <p:spPr>
          <a:xfrm>
            <a:off x="8198352" y="4894008"/>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2434934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alte + Bild">
    <p:spTree>
      <p:nvGrpSpPr>
        <p:cNvPr id="1" name=""/>
        <p:cNvGrpSpPr/>
        <p:nvPr/>
      </p:nvGrpSpPr>
      <p:grpSpPr>
        <a:xfrm>
          <a:off x="0" y="0"/>
          <a:ext cx="0" cy="0"/>
          <a:chOff x="0" y="0"/>
          <a:chExt cx="0" cy="0"/>
        </a:xfrm>
      </p:grpSpPr>
      <p:sp>
        <p:nvSpPr>
          <p:cNvPr id="10"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8" name="Inhaltsplatzhalter 2"/>
          <p:cNvSpPr>
            <a:spLocks noGrp="1"/>
          </p:cNvSpPr>
          <p:nvPr>
            <p:ph sz="half" idx="11"/>
          </p:nvPr>
        </p:nvSpPr>
        <p:spPr>
          <a:xfrm>
            <a:off x="251520" y="1491631"/>
            <a:ext cx="4104456" cy="3232454"/>
          </a:xfrm>
          <a:prstGeom prst="rect">
            <a:avLst/>
          </a:prstGeom>
        </p:spPr>
        <p:txBody>
          <a:bodyPr/>
          <a:lstStyle>
            <a:lvl1pPr>
              <a:buClr>
                <a:srgbClr val="84B818"/>
              </a:buClr>
              <a:defRPr sz="2400">
                <a:solidFill>
                  <a:srgbClr val="565656"/>
                </a:solidFill>
                <a:latin typeface="Arial" panose="020B0604020202020204" pitchFamily="34" charset="0"/>
                <a:cs typeface="Arial" panose="020B0604020202020204" pitchFamily="34" charset="0"/>
              </a:defRPr>
            </a:lvl1pPr>
            <a:lvl2pPr>
              <a:defRPr sz="2400">
                <a:latin typeface="Akkurat" panose="02000503040000020004" pitchFamily="2" charset="0"/>
              </a:defRPr>
            </a:lvl2pPr>
            <a:lvl3pPr>
              <a:defRPr sz="2000">
                <a:latin typeface="Akkurat" panose="02000503040000020004" pitchFamily="2" charset="0"/>
              </a:defRPr>
            </a:lvl3pPr>
            <a:lvl4pPr>
              <a:defRPr sz="1800">
                <a:latin typeface="Akkurat" panose="02000503040000020004" pitchFamily="2" charset="0"/>
              </a:defRPr>
            </a:lvl4pPr>
            <a:lvl5pPr>
              <a:defRPr sz="1800">
                <a:latin typeface="Akkurat" panose="02000503040000020004" pitchFamily="2" charset="0"/>
              </a:defRPr>
            </a:lvl5pPr>
            <a:lvl6pPr>
              <a:defRPr sz="1800"/>
            </a:lvl6pPr>
            <a:lvl7pPr>
              <a:defRPr sz="1800"/>
            </a:lvl7pPr>
            <a:lvl8pPr>
              <a:defRPr sz="1800"/>
            </a:lvl8pPr>
            <a:lvl9pPr>
              <a:defRPr sz="1800"/>
            </a:lvl9pPr>
          </a:lstStyle>
          <a:p>
            <a:pPr lvl="0"/>
            <a:r>
              <a:rPr lang="de-DE" dirty="0"/>
              <a:t>Textmasterformat bearbeiten</a:t>
            </a:r>
          </a:p>
        </p:txBody>
      </p:sp>
      <p:sp>
        <p:nvSpPr>
          <p:cNvPr id="7" name="Bildplatzhalter 2"/>
          <p:cNvSpPr>
            <a:spLocks noGrp="1"/>
          </p:cNvSpPr>
          <p:nvPr>
            <p:ph type="pic" idx="1"/>
          </p:nvPr>
        </p:nvSpPr>
        <p:spPr>
          <a:xfrm>
            <a:off x="4788027" y="1493476"/>
            <a:ext cx="4104453" cy="3225931"/>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sz="2400" dirty="0"/>
              <a:t>Bild</a:t>
            </a:r>
            <a:endParaRPr lang="de-DE" dirty="0"/>
          </a:p>
        </p:txBody>
      </p:sp>
      <p:sp>
        <p:nvSpPr>
          <p:cNvPr id="6" name="Foliennummernplatzhalter 5"/>
          <p:cNvSpPr>
            <a:spLocks noGrp="1"/>
          </p:cNvSpPr>
          <p:nvPr>
            <p:ph type="sldNum" sz="quarter" idx="4"/>
          </p:nvPr>
        </p:nvSpPr>
        <p:spPr>
          <a:xfrm>
            <a:off x="8198352" y="4894008"/>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121724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Überschrift + 2 Bilder">
    <p:spTree>
      <p:nvGrpSpPr>
        <p:cNvPr id="1" name=""/>
        <p:cNvGrpSpPr/>
        <p:nvPr/>
      </p:nvGrpSpPr>
      <p:grpSpPr>
        <a:xfrm>
          <a:off x="0" y="0"/>
          <a:ext cx="0" cy="0"/>
          <a:chOff x="0" y="0"/>
          <a:chExt cx="0" cy="0"/>
        </a:xfrm>
      </p:grpSpPr>
      <p:sp>
        <p:nvSpPr>
          <p:cNvPr id="7"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10" name="Bildplatzhalter 2"/>
          <p:cNvSpPr>
            <a:spLocks noGrp="1"/>
          </p:cNvSpPr>
          <p:nvPr>
            <p:ph type="pic" idx="10"/>
          </p:nvPr>
        </p:nvSpPr>
        <p:spPr>
          <a:xfrm>
            <a:off x="251520" y="1491630"/>
            <a:ext cx="4104453" cy="3225931"/>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Bild</a:t>
            </a:r>
          </a:p>
        </p:txBody>
      </p:sp>
      <p:sp>
        <p:nvSpPr>
          <p:cNvPr id="9" name="Bildplatzhalter 2"/>
          <p:cNvSpPr>
            <a:spLocks noGrp="1"/>
          </p:cNvSpPr>
          <p:nvPr>
            <p:ph type="pic" idx="1"/>
          </p:nvPr>
        </p:nvSpPr>
        <p:spPr>
          <a:xfrm>
            <a:off x="4788027" y="1493476"/>
            <a:ext cx="4104453" cy="3225931"/>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sz="2400" dirty="0">
                <a:latin typeface="Arial" panose="020B0604020202020204" pitchFamily="34" charset="0"/>
                <a:cs typeface="Arial" panose="020B0604020202020204" pitchFamily="34" charset="0"/>
              </a:rPr>
              <a:t>Bild</a:t>
            </a:r>
            <a:endParaRPr lang="de-DE" dirty="0"/>
          </a:p>
        </p:txBody>
      </p:sp>
      <p:sp>
        <p:nvSpPr>
          <p:cNvPr id="6" name="Foliennummernplatzhalter 5"/>
          <p:cNvSpPr>
            <a:spLocks noGrp="1"/>
          </p:cNvSpPr>
          <p:nvPr>
            <p:ph type="sldNum" sz="quarter" idx="4"/>
          </p:nvPr>
        </p:nvSpPr>
        <p:spPr>
          <a:xfrm>
            <a:off x="8198352" y="4894008"/>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2957183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ild groß">
    <p:spTree>
      <p:nvGrpSpPr>
        <p:cNvPr id="1" name=""/>
        <p:cNvGrpSpPr/>
        <p:nvPr/>
      </p:nvGrpSpPr>
      <p:grpSpPr>
        <a:xfrm>
          <a:off x="0" y="0"/>
          <a:ext cx="0" cy="0"/>
          <a:chOff x="0" y="0"/>
          <a:chExt cx="0" cy="0"/>
        </a:xfrm>
      </p:grpSpPr>
      <p:sp>
        <p:nvSpPr>
          <p:cNvPr id="5"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3" name="Bildplatzhalter 2"/>
          <p:cNvSpPr>
            <a:spLocks noGrp="1"/>
          </p:cNvSpPr>
          <p:nvPr>
            <p:ph type="pic" idx="1"/>
          </p:nvPr>
        </p:nvSpPr>
        <p:spPr>
          <a:xfrm>
            <a:off x="251520" y="1491630"/>
            <a:ext cx="8640960" cy="3240360"/>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Bild</a:t>
            </a:r>
          </a:p>
        </p:txBody>
      </p:sp>
      <p:sp>
        <p:nvSpPr>
          <p:cNvPr id="6" name="Foliennummernplatzhalter 5"/>
          <p:cNvSpPr>
            <a:spLocks noGrp="1"/>
          </p:cNvSpPr>
          <p:nvPr>
            <p:ph type="sldNum" sz="quarter" idx="4"/>
          </p:nvPr>
        </p:nvSpPr>
        <p:spPr>
          <a:xfrm>
            <a:off x="8244408" y="4876006"/>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1121231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chluss">
    <p:spTree>
      <p:nvGrpSpPr>
        <p:cNvPr id="1" name=""/>
        <p:cNvGrpSpPr/>
        <p:nvPr/>
      </p:nvGrpSpPr>
      <p:grpSpPr>
        <a:xfrm>
          <a:off x="0" y="0"/>
          <a:ext cx="0" cy="0"/>
          <a:chOff x="0" y="0"/>
          <a:chExt cx="0" cy="0"/>
        </a:xfrm>
      </p:grpSpPr>
      <p:pic>
        <p:nvPicPr>
          <p:cNvPr id="1026" name="Picture 2" descr="Außenbereich der Mensa, im Hintergrund der Mathe-Tower, auf dem sich das grüne TU-Logo dreht." title="Campus der TU Dortmund"/>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30790" b="7297"/>
          <a:stretch/>
        </p:blipFill>
        <p:spPr bwMode="auto">
          <a:xfrm>
            <a:off x="972344" y="951655"/>
            <a:ext cx="7199312" cy="334370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1"/>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90380"/>
          <a:stretch/>
        </p:blipFill>
        <p:spPr bwMode="auto">
          <a:xfrm>
            <a:off x="1423511" y="4272166"/>
            <a:ext cx="591654" cy="415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11"/>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90380"/>
          <a:stretch/>
        </p:blipFill>
        <p:spPr bwMode="auto">
          <a:xfrm rot="10800000">
            <a:off x="7143817" y="4316877"/>
            <a:ext cx="591654" cy="415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feld 3"/>
          <p:cNvSpPr txBox="1"/>
          <p:nvPr userDrawn="1"/>
        </p:nvSpPr>
        <p:spPr>
          <a:xfrm>
            <a:off x="0" y="4299942"/>
            <a:ext cx="9144000" cy="369332"/>
          </a:xfrm>
          <a:prstGeom prst="rect">
            <a:avLst/>
          </a:prstGeom>
          <a:noFill/>
        </p:spPr>
        <p:txBody>
          <a:bodyPr wrap="square" rtlCol="0">
            <a:spAutoFit/>
          </a:bodyPr>
          <a:lstStyle/>
          <a:p>
            <a:pPr algn="ctr"/>
            <a:r>
              <a:rPr lang="de-DE" dirty="0">
                <a:solidFill>
                  <a:srgbClr val="565656"/>
                </a:solidFill>
                <a:latin typeface="Arial" panose="020B0604020202020204" pitchFamily="34" charset="0"/>
                <a:cs typeface="Arial" panose="020B0604020202020204" pitchFamily="34" charset="0"/>
              </a:rPr>
              <a:t>www.tu-dortmund.de </a:t>
            </a:r>
          </a:p>
        </p:txBody>
      </p:sp>
    </p:spTree>
    <p:extLst>
      <p:ext uri="{BB962C8B-B14F-4D97-AF65-F5344CB8AC3E}">
        <p14:creationId xmlns:p14="http://schemas.microsoft.com/office/powerpoint/2010/main" val="1305729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9" name="Gerade Verbindung 8"/>
          <p:cNvCxnSpPr/>
          <p:nvPr userDrawn="1"/>
        </p:nvCxnSpPr>
        <p:spPr>
          <a:xfrm>
            <a:off x="-2390" y="810102"/>
            <a:ext cx="9194688" cy="1"/>
          </a:xfrm>
          <a:prstGeom prst="line">
            <a:avLst/>
          </a:prstGeom>
        </p:spPr>
        <p:style>
          <a:lnRef idx="1">
            <a:schemeClr val="accent3"/>
          </a:lnRef>
          <a:fillRef idx="0">
            <a:schemeClr val="accent3"/>
          </a:fillRef>
          <a:effectRef idx="0">
            <a:schemeClr val="accent3"/>
          </a:effectRef>
          <a:fontRef idx="minor">
            <a:schemeClr val="tx1"/>
          </a:fontRef>
        </p:style>
      </p:cxnSp>
      <p:sp>
        <p:nvSpPr>
          <p:cNvPr id="11" name="Rectangle 4"/>
          <p:cNvSpPr txBox="1">
            <a:spLocks noChangeArrowheads="1"/>
          </p:cNvSpPr>
          <p:nvPr userDrawn="1"/>
        </p:nvSpPr>
        <p:spPr>
          <a:xfrm>
            <a:off x="137567" y="4764596"/>
            <a:ext cx="3056704" cy="25542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de-DE"/>
            </a:defPPr>
            <a:lvl1pPr marL="0" algn="l" defTabSz="914400" rtl="0" eaLnBrk="0" latinLnBrk="0" hangingPunct="0">
              <a:spcBef>
                <a:spcPct val="20000"/>
              </a:spcBef>
              <a:buClr>
                <a:schemeClr val="folHlink"/>
              </a:buClr>
              <a:buFont typeface="Wingdings" pitchFamily="2" charset="2"/>
              <a:buChar char="§"/>
              <a:defRPr sz="1800" kern="1200">
                <a:solidFill>
                  <a:srgbClr val="565656"/>
                </a:solidFill>
                <a:latin typeface="Arial" charset="0"/>
                <a:ea typeface="+mn-ea"/>
                <a:cs typeface="+mn-cs"/>
              </a:defRPr>
            </a:lvl1pPr>
            <a:lvl2pPr marL="742950" indent="-285750" algn="l" defTabSz="914400" rtl="0" eaLnBrk="0" latinLnBrk="0" hangingPunct="0">
              <a:spcBef>
                <a:spcPct val="20000"/>
              </a:spcBef>
              <a:buClr>
                <a:schemeClr val="folHlink"/>
              </a:buClr>
              <a:buFont typeface="Wingdings" pitchFamily="2" charset="2"/>
              <a:buChar char="§"/>
              <a:defRPr sz="1600" kern="1200">
                <a:solidFill>
                  <a:schemeClr val="tx1"/>
                </a:solidFill>
                <a:latin typeface="Arial" charset="0"/>
                <a:ea typeface="+mn-ea"/>
                <a:cs typeface="+mn-cs"/>
              </a:defRPr>
            </a:lvl2pPr>
            <a:lvl3pPr marL="1143000" indent="-228600" algn="l" defTabSz="914400" rtl="0" eaLnBrk="0" latinLnBrk="0" hangingPunct="0">
              <a:spcBef>
                <a:spcPct val="20000"/>
              </a:spcBef>
              <a:buClr>
                <a:schemeClr val="folHlink"/>
              </a:buClr>
              <a:buFont typeface="Wingdings" pitchFamily="2" charset="2"/>
              <a:buChar char="§"/>
              <a:defRPr sz="1400" kern="1200">
                <a:solidFill>
                  <a:schemeClr val="tx1"/>
                </a:solidFill>
                <a:latin typeface="Arial" charset="0"/>
                <a:ea typeface="+mn-ea"/>
                <a:cs typeface="+mn-cs"/>
              </a:defRPr>
            </a:lvl3pPr>
            <a:lvl4pPr marL="1600200" indent="-228600" algn="l" defTabSz="914400" rtl="0" eaLnBrk="0" latinLnBrk="0" hangingPunct="0">
              <a:spcBef>
                <a:spcPct val="20000"/>
              </a:spcBef>
              <a:buClr>
                <a:schemeClr val="folHlink"/>
              </a:buClr>
              <a:buFont typeface="Wingdings" pitchFamily="2" charset="2"/>
              <a:buChar char="§"/>
              <a:defRPr sz="1400" kern="1200">
                <a:solidFill>
                  <a:schemeClr val="tx1"/>
                </a:solidFill>
                <a:latin typeface="Arial" charset="0"/>
                <a:ea typeface="+mn-ea"/>
                <a:cs typeface="+mn-cs"/>
              </a:defRPr>
            </a:lvl4pPr>
            <a:lvl5pPr marL="2057400" indent="-228600" algn="l" defTabSz="914400" rtl="0" eaLnBrk="0" latinLnBrk="0" hangingPunct="0">
              <a:spcBef>
                <a:spcPct val="20000"/>
              </a:spcBef>
              <a:buClr>
                <a:schemeClr val="folHlink"/>
              </a:buClr>
              <a:buFont typeface="Wingdings" pitchFamily="2" charset="2"/>
              <a:buChar char="§"/>
              <a:defRPr sz="1400" kern="1200">
                <a:solidFill>
                  <a:schemeClr val="tx1"/>
                </a:solidFill>
                <a:latin typeface="Arial" charset="0"/>
                <a:ea typeface="+mn-ea"/>
                <a:cs typeface="+mn-cs"/>
              </a:defRPr>
            </a:lvl5pPr>
            <a:lvl6pPr marL="2514600" indent="-228600" algn="l" defTabSz="914400" rtl="0" eaLnBrk="0" fontAlgn="base" latinLnBrk="0" hangingPunct="0">
              <a:spcBef>
                <a:spcPct val="20000"/>
              </a:spcBef>
              <a:spcAft>
                <a:spcPct val="0"/>
              </a:spcAft>
              <a:buClr>
                <a:schemeClr val="folHlink"/>
              </a:buClr>
              <a:buFont typeface="Wingdings" pitchFamily="2" charset="2"/>
              <a:buChar char="§"/>
              <a:defRPr sz="1400" kern="1200">
                <a:solidFill>
                  <a:schemeClr val="tx1"/>
                </a:solidFill>
                <a:latin typeface="Arial" charset="0"/>
                <a:ea typeface="+mn-ea"/>
                <a:cs typeface="+mn-cs"/>
              </a:defRPr>
            </a:lvl6pPr>
            <a:lvl7pPr marL="2971800" indent="-228600" algn="l" defTabSz="914400" rtl="0" eaLnBrk="0" fontAlgn="base" latinLnBrk="0" hangingPunct="0">
              <a:spcBef>
                <a:spcPct val="20000"/>
              </a:spcBef>
              <a:spcAft>
                <a:spcPct val="0"/>
              </a:spcAft>
              <a:buClr>
                <a:schemeClr val="folHlink"/>
              </a:buClr>
              <a:buFont typeface="Wingdings" pitchFamily="2" charset="2"/>
              <a:buChar char="§"/>
              <a:defRPr sz="1400" kern="1200">
                <a:solidFill>
                  <a:schemeClr val="tx1"/>
                </a:solidFill>
                <a:latin typeface="Arial" charset="0"/>
                <a:ea typeface="+mn-ea"/>
                <a:cs typeface="+mn-cs"/>
              </a:defRPr>
            </a:lvl7pPr>
            <a:lvl8pPr marL="3429000" indent="-228600" algn="l" defTabSz="914400" rtl="0" eaLnBrk="0" fontAlgn="base" latinLnBrk="0" hangingPunct="0">
              <a:spcBef>
                <a:spcPct val="20000"/>
              </a:spcBef>
              <a:spcAft>
                <a:spcPct val="0"/>
              </a:spcAft>
              <a:buClr>
                <a:schemeClr val="folHlink"/>
              </a:buClr>
              <a:buFont typeface="Wingdings" pitchFamily="2" charset="2"/>
              <a:buChar char="§"/>
              <a:defRPr sz="1400" kern="1200">
                <a:solidFill>
                  <a:schemeClr val="tx1"/>
                </a:solidFill>
                <a:latin typeface="Arial" charset="0"/>
                <a:ea typeface="+mn-ea"/>
                <a:cs typeface="+mn-cs"/>
              </a:defRPr>
            </a:lvl8pPr>
            <a:lvl9pPr marL="3886200" indent="-228600" algn="l" defTabSz="914400" rtl="0" eaLnBrk="0" fontAlgn="base" latinLnBrk="0" hangingPunct="0">
              <a:spcBef>
                <a:spcPct val="20000"/>
              </a:spcBef>
              <a:spcAft>
                <a:spcPct val="0"/>
              </a:spcAft>
              <a:buClr>
                <a:schemeClr val="folHlink"/>
              </a:buClr>
              <a:buFont typeface="Wingdings" pitchFamily="2" charset="2"/>
              <a:buChar char="§"/>
              <a:defRPr sz="1400" kern="1200">
                <a:solidFill>
                  <a:schemeClr val="tx1"/>
                </a:solidFill>
                <a:latin typeface="Arial" charset="0"/>
                <a:ea typeface="+mn-ea"/>
                <a:cs typeface="+mn-cs"/>
              </a:defRPr>
            </a:lvl9pPr>
          </a:lstStyle>
          <a:p>
            <a:pPr eaLnBrk="1" hangingPunct="1">
              <a:spcBef>
                <a:spcPct val="0"/>
              </a:spcBef>
              <a:buClrTx/>
              <a:buFontTx/>
              <a:buNone/>
            </a:pPr>
            <a:r>
              <a:rPr lang="de-DE" altLang="de-DE" sz="1200" dirty="0">
                <a:latin typeface="Arial" panose="020B0604020202020204" pitchFamily="34" charset="0"/>
                <a:cs typeface="Arial" panose="020B0604020202020204" pitchFamily="34" charset="0"/>
              </a:rPr>
              <a:t>Schepens | Didaktik</a:t>
            </a:r>
          </a:p>
        </p:txBody>
      </p:sp>
      <p:sp>
        <p:nvSpPr>
          <p:cNvPr id="5" name="Rectangle 13"/>
          <p:cNvSpPr>
            <a:spLocks noChangeArrowheads="1"/>
          </p:cNvSpPr>
          <p:nvPr userDrawn="1"/>
        </p:nvSpPr>
        <p:spPr bwMode="auto">
          <a:xfrm>
            <a:off x="4923279" y="184410"/>
            <a:ext cx="39608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defRPr/>
            </a:pPr>
            <a:r>
              <a:rPr lang="nl-NL" altLang="de-DE" sz="1500" dirty="0">
                <a:solidFill>
                  <a:srgbClr val="565656"/>
                </a:solidFill>
                <a:latin typeface="Arial" panose="020B0604020202020204" pitchFamily="34" charset="0"/>
                <a:ea typeface="Arial Unicode MS" pitchFamily="34" charset="-128"/>
                <a:cs typeface="Arial" panose="020B0604020202020204" pitchFamily="34" charset="0"/>
              </a:rPr>
              <a:t>Einrichtung/ </a:t>
            </a:r>
          </a:p>
          <a:p>
            <a:pPr algn="r">
              <a:defRPr/>
            </a:pPr>
            <a:r>
              <a:rPr lang="nl-NL" altLang="de-DE" sz="1500" dirty="0">
                <a:solidFill>
                  <a:srgbClr val="565656"/>
                </a:solidFill>
                <a:latin typeface="Arial" panose="020B0604020202020204" pitchFamily="34" charset="0"/>
                <a:ea typeface="Arial Unicode MS" pitchFamily="34" charset="-128"/>
                <a:cs typeface="Arial" panose="020B0604020202020204" pitchFamily="34" charset="0"/>
              </a:rPr>
              <a:t>Fakultät</a:t>
            </a:r>
          </a:p>
        </p:txBody>
      </p:sp>
      <p:pic>
        <p:nvPicPr>
          <p:cNvPr id="1026" name="Picture 2"/>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58361" y="17350"/>
            <a:ext cx="2843807" cy="782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extLst>
              <a:ext uri="{FF2B5EF4-FFF2-40B4-BE49-F238E27FC236}">
                <a16:creationId xmlns:a16="http://schemas.microsoft.com/office/drawing/2014/main" id="{3D83F31E-5013-4257-AE76-1193CDD2E7C5}"/>
              </a:ext>
            </a:extLst>
          </p:cNvPr>
          <p:cNvPicPr>
            <a:picLocks noChangeAspect="1"/>
          </p:cNvPicPr>
          <p:nvPr userDrawn="1"/>
        </p:nvPicPr>
        <p:blipFill>
          <a:blip r:embed="rId11"/>
          <a:stretch>
            <a:fillRect/>
          </a:stretch>
        </p:blipFill>
        <p:spPr>
          <a:xfrm>
            <a:off x="7753999" y="62695"/>
            <a:ext cx="1331640" cy="705094"/>
          </a:xfrm>
          <a:prstGeom prst="rect">
            <a:avLst/>
          </a:prstGeom>
        </p:spPr>
      </p:pic>
    </p:spTree>
    <p:extLst>
      <p:ext uri="{BB962C8B-B14F-4D97-AF65-F5344CB8AC3E}">
        <p14:creationId xmlns:p14="http://schemas.microsoft.com/office/powerpoint/2010/main" val="2499342420"/>
      </p:ext>
    </p:extLst>
  </p:cSld>
  <p:clrMap bg1="lt1" tx1="dk1" bg2="lt2" tx2="dk2" accent1="accent1" accent2="accent2" accent3="accent3" accent4="accent4" accent5="accent5" accent6="accent6" hlink="hlink" folHlink="folHlink"/>
  <p:sldLayoutIdLst>
    <p:sldLayoutId id="2147483721" r:id="rId1"/>
    <p:sldLayoutId id="2147483740" r:id="rId2"/>
    <p:sldLayoutId id="2147483722" r:id="rId3"/>
    <p:sldLayoutId id="2147483738" r:id="rId4"/>
    <p:sldLayoutId id="2147483723" r:id="rId5"/>
    <p:sldLayoutId id="2147483737" r:id="rId6"/>
    <p:sldLayoutId id="2147483725" r:id="rId7"/>
    <p:sldLayoutId id="2147483741" r:id="rId8"/>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e.wikipedia.org/wiki/Kairo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sz="quarter" idx="4294967295"/>
          </p:nvPr>
        </p:nvSpPr>
        <p:spPr>
          <a:xfrm>
            <a:off x="251520" y="1275606"/>
            <a:ext cx="8651304" cy="1728192"/>
          </a:xfrm>
          <a:prstGeom prst="rect">
            <a:avLst/>
          </a:prstGeom>
        </p:spPr>
        <p:txBody>
          <a:bodyPr/>
          <a:lstStyle/>
          <a:p>
            <a:pPr marL="0" indent="0" algn="ctr">
              <a:buNone/>
            </a:pPr>
            <a:r>
              <a:rPr lang="de-DE" sz="2000" b="1" dirty="0">
                <a:latin typeface="Arial" panose="020B0604020202020204" pitchFamily="34" charset="0"/>
                <a:cs typeface="Arial" panose="020B0604020202020204" pitchFamily="34" charset="0"/>
              </a:rPr>
              <a:t>Allgemeine Didaktik </a:t>
            </a:r>
          </a:p>
          <a:p>
            <a:pPr marL="0" indent="0" algn="ctr">
              <a:buNone/>
            </a:pPr>
            <a:r>
              <a:rPr lang="de-DE" sz="2000" b="1" dirty="0">
                <a:latin typeface="Arial" panose="020B0604020202020204" pitchFamily="34" charset="0"/>
                <a:cs typeface="Arial" panose="020B0604020202020204" pitchFamily="34" charset="0"/>
              </a:rPr>
              <a:t>und </a:t>
            </a:r>
          </a:p>
          <a:p>
            <a:pPr marL="0" indent="0" algn="ctr">
              <a:buNone/>
            </a:pPr>
            <a:r>
              <a:rPr lang="de-DE" sz="2000" b="1" dirty="0">
                <a:latin typeface="Arial" panose="020B0604020202020204" pitchFamily="34" charset="0"/>
                <a:cs typeface="Arial" panose="020B0604020202020204" pitchFamily="34" charset="0"/>
              </a:rPr>
              <a:t>Grundlagen der Vermittlung</a:t>
            </a:r>
          </a:p>
          <a:p>
            <a:pPr marL="0" indent="0" algn="ctr">
              <a:buNone/>
            </a:pPr>
            <a:r>
              <a:rPr lang="de-DE" sz="2000" dirty="0">
                <a:latin typeface="Arial" panose="020B0604020202020204" pitchFamily="34" charset="0"/>
                <a:cs typeface="Arial" panose="020B0604020202020204" pitchFamily="34" charset="0"/>
              </a:rPr>
              <a:t>4. Sitzung: Bildung</a:t>
            </a:r>
          </a:p>
          <a:p>
            <a:pPr marL="0" indent="0" algn="ctr">
              <a:buNone/>
            </a:pPr>
            <a:r>
              <a:rPr lang="de-DE" sz="2000" dirty="0">
                <a:latin typeface="Arial" panose="020B0604020202020204" pitchFamily="34" charset="0"/>
                <a:cs typeface="Arial" panose="020B0604020202020204" pitchFamily="34" charset="0"/>
              </a:rPr>
              <a:t>3.11.21</a:t>
            </a:r>
          </a:p>
        </p:txBody>
      </p:sp>
    </p:spTree>
    <p:extLst>
      <p:ext uri="{BB962C8B-B14F-4D97-AF65-F5344CB8AC3E}">
        <p14:creationId xmlns:p14="http://schemas.microsoft.com/office/powerpoint/2010/main" val="3506191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37077-DE75-4E1A-9675-9E8C39ED87C0}"/>
              </a:ext>
            </a:extLst>
          </p:cNvPr>
          <p:cNvSpPr>
            <a:spLocks noGrp="1"/>
          </p:cNvSpPr>
          <p:nvPr>
            <p:ph type="title"/>
          </p:nvPr>
        </p:nvSpPr>
        <p:spPr/>
        <p:txBody>
          <a:bodyPr/>
          <a:lstStyle/>
          <a:p>
            <a:r>
              <a:rPr lang="de-DE" sz="2800" dirty="0"/>
              <a:t>Nächste</a:t>
            </a:r>
            <a:r>
              <a:rPr lang="en-US" sz="2800" dirty="0"/>
              <a:t> </a:t>
            </a:r>
            <a:r>
              <a:rPr lang="en-US" sz="2800" dirty="0" err="1"/>
              <a:t>Woche</a:t>
            </a:r>
            <a:endParaRPr lang="en-US" sz="2800" dirty="0"/>
          </a:p>
        </p:txBody>
      </p:sp>
      <p:sp>
        <p:nvSpPr>
          <p:cNvPr id="3" name="Text Placeholder 2">
            <a:extLst>
              <a:ext uri="{FF2B5EF4-FFF2-40B4-BE49-F238E27FC236}">
                <a16:creationId xmlns:a16="http://schemas.microsoft.com/office/drawing/2014/main" id="{9A8B9131-451A-4C09-ABBC-166016A890C0}"/>
              </a:ext>
            </a:extLst>
          </p:cNvPr>
          <p:cNvSpPr>
            <a:spLocks noGrp="1"/>
          </p:cNvSpPr>
          <p:nvPr>
            <p:ph type="body" sz="quarter" idx="10"/>
          </p:nvPr>
        </p:nvSpPr>
        <p:spPr>
          <a:xfrm>
            <a:off x="322138" y="1491630"/>
            <a:ext cx="8642350" cy="3240087"/>
          </a:xfrm>
        </p:spPr>
        <p:txBody>
          <a:bodyPr/>
          <a:lstStyle/>
          <a:p>
            <a:r>
              <a:rPr lang="de-DE" sz="1400" dirty="0"/>
              <a:t>Aufgabe (Nachbereitung)</a:t>
            </a:r>
          </a:p>
          <a:p>
            <a:pPr lvl="1"/>
            <a:r>
              <a:rPr lang="de-DE" sz="1400" dirty="0"/>
              <a:t>Gestalte ein Mindmap (Max 1 A4) und lade sie als PDF hoch </a:t>
            </a:r>
            <a:r>
              <a:rPr lang="de-DE" sz="1400" dirty="0" err="1"/>
              <a:t>ueber</a:t>
            </a:r>
            <a:r>
              <a:rPr lang="de-DE" sz="1400" dirty="0"/>
              <a:t> </a:t>
            </a:r>
            <a:r>
              <a:rPr lang="de-DE" sz="1400" dirty="0" err="1"/>
              <a:t>Moodle</a:t>
            </a:r>
            <a:endParaRPr lang="de-DE" sz="1400" dirty="0"/>
          </a:p>
          <a:p>
            <a:pPr lvl="1"/>
            <a:r>
              <a:rPr lang="de-DE" sz="1400" dirty="0"/>
              <a:t>Dritte Eintrag im Portfolio (</a:t>
            </a:r>
            <a:r>
              <a:rPr lang="de-DE" sz="1400" dirty="0" err="1"/>
              <a:t>Dörpinghaus</a:t>
            </a:r>
            <a:r>
              <a:rPr lang="de-DE" sz="1400" dirty="0"/>
              <a:t>, Teil 2)</a:t>
            </a:r>
          </a:p>
          <a:p>
            <a:endParaRPr lang="de-DE" sz="1400" dirty="0"/>
          </a:p>
          <a:p>
            <a:r>
              <a:rPr lang="de-DE" sz="1400" dirty="0"/>
              <a:t>Vorbereitendes Material (für nächste Woche): </a:t>
            </a:r>
          </a:p>
          <a:p>
            <a:pPr lvl="1"/>
            <a:r>
              <a:rPr lang="de-DE" sz="1800" dirty="0"/>
              <a:t>Offene Sitzung (kein Text und kein </a:t>
            </a:r>
            <a:r>
              <a:rPr lang="de-DE" sz="1800" dirty="0" err="1"/>
              <a:t>Praesenz</a:t>
            </a:r>
            <a:r>
              <a:rPr lang="de-DE" sz="1800" dirty="0"/>
              <a:t>(!))</a:t>
            </a:r>
          </a:p>
        </p:txBody>
      </p:sp>
    </p:spTree>
    <p:extLst>
      <p:ext uri="{BB962C8B-B14F-4D97-AF65-F5344CB8AC3E}">
        <p14:creationId xmlns:p14="http://schemas.microsoft.com/office/powerpoint/2010/main" val="2015919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F5A85-857F-4958-A733-2E1F1E3EB717}"/>
              </a:ext>
            </a:extLst>
          </p:cNvPr>
          <p:cNvSpPr>
            <a:spLocks noGrp="1"/>
          </p:cNvSpPr>
          <p:nvPr>
            <p:ph type="title"/>
          </p:nvPr>
        </p:nvSpPr>
        <p:spPr/>
        <p:txBody>
          <a:bodyPr/>
          <a:lstStyle/>
          <a:p>
            <a:r>
              <a:rPr lang="de-DE" dirty="0"/>
              <a:t>Bildung nach Humboldt</a:t>
            </a:r>
          </a:p>
        </p:txBody>
      </p:sp>
      <p:sp>
        <p:nvSpPr>
          <p:cNvPr id="3" name="Text Placeholder 2">
            <a:extLst>
              <a:ext uri="{FF2B5EF4-FFF2-40B4-BE49-F238E27FC236}">
                <a16:creationId xmlns:a16="http://schemas.microsoft.com/office/drawing/2014/main" id="{752071FC-A0F8-423F-AFAE-76A9256AF462}"/>
              </a:ext>
            </a:extLst>
          </p:cNvPr>
          <p:cNvSpPr>
            <a:spLocks noGrp="1"/>
          </p:cNvSpPr>
          <p:nvPr>
            <p:ph type="body" sz="quarter" idx="10"/>
          </p:nvPr>
        </p:nvSpPr>
        <p:spPr/>
        <p:txBody>
          <a:bodyPr/>
          <a:lstStyle/>
          <a:p>
            <a:r>
              <a:rPr lang="de-DE" sz="1400" dirty="0"/>
              <a:t>Bildung ist nicht auf bestimmte Fächer beschränkt, sondern </a:t>
            </a:r>
            <a:r>
              <a:rPr lang="de-DE" sz="1400" b="1" dirty="0"/>
              <a:t>allgemein</a:t>
            </a:r>
            <a:r>
              <a:rPr lang="de-DE" sz="1400" dirty="0"/>
              <a:t>, umfassend.</a:t>
            </a:r>
          </a:p>
          <a:p>
            <a:r>
              <a:rPr lang="de-DE" sz="1400" dirty="0"/>
              <a:t>Bildung hat keinen äußeren Zweck, sondern dient der Entwicklung dessen, was in einem Menschen steckt, </a:t>
            </a:r>
            <a:r>
              <a:rPr lang="de-DE" sz="1400" b="1" dirty="0"/>
              <a:t>seinen</a:t>
            </a:r>
            <a:r>
              <a:rPr lang="de-DE" sz="1400" dirty="0"/>
              <a:t> </a:t>
            </a:r>
            <a:r>
              <a:rPr lang="de-DE" sz="1400" b="1" dirty="0"/>
              <a:t>Kräften</a:t>
            </a:r>
            <a:r>
              <a:rPr lang="de-DE" sz="1400" dirty="0"/>
              <a:t>.</a:t>
            </a:r>
          </a:p>
          <a:p>
            <a:r>
              <a:rPr lang="de-DE" sz="1400" dirty="0"/>
              <a:t>Nach Humboldt geht es in der Bildung darum, die eigenen Kräfte auszubilden, und zwar so </a:t>
            </a:r>
            <a:r>
              <a:rPr lang="de-DE" sz="1400" b="1" dirty="0"/>
              <a:t>ausgewogen</a:t>
            </a:r>
            <a:r>
              <a:rPr lang="de-DE" sz="1400" dirty="0"/>
              <a:t> wie möglich, das heißt, die geistigen Kräfte, die emotionalen und die kognitiven.</a:t>
            </a:r>
          </a:p>
          <a:p>
            <a:r>
              <a:rPr lang="de-DE" sz="1400" b="1" dirty="0"/>
              <a:t>Sprache</a:t>
            </a:r>
            <a:r>
              <a:rPr lang="de-DE" sz="1400" dirty="0"/>
              <a:t> ist für Humboldt ein wichtiges Medium für Bildung, weil sie zwischen Welt und Ich vermittelt.</a:t>
            </a:r>
          </a:p>
          <a:p>
            <a:r>
              <a:rPr lang="de-DE" sz="1400" dirty="0"/>
              <a:t>Bildung ist ein lebenslanger Prozess, prinzipiell </a:t>
            </a:r>
            <a:r>
              <a:rPr lang="de-DE" sz="1400" b="1" dirty="0"/>
              <a:t>unabhängig von schulischen Laufbahnen</a:t>
            </a:r>
            <a:r>
              <a:rPr lang="de-DE" sz="1400" dirty="0"/>
              <a:t>.</a:t>
            </a:r>
          </a:p>
          <a:p>
            <a:r>
              <a:rPr lang="de-DE" sz="1400" dirty="0"/>
              <a:t>Ziele der Bildung sind ein freies Denken, Autonomie und Mündigkeit. Damit ist auch gewährleistet, dass der gebildete Mensch ein </a:t>
            </a:r>
            <a:r>
              <a:rPr lang="de-DE" sz="1400" b="1" dirty="0"/>
              <a:t>moralisch</a:t>
            </a:r>
            <a:r>
              <a:rPr lang="de-DE" sz="1400" dirty="0"/>
              <a:t> guter Mensch ist.</a:t>
            </a:r>
          </a:p>
          <a:p>
            <a:r>
              <a:rPr lang="de-DE" sz="1400" dirty="0"/>
              <a:t>Schließlich ist Bildung nach Humboldt nicht passiv, sondern </a:t>
            </a:r>
            <a:r>
              <a:rPr lang="de-DE" sz="1400" b="1" dirty="0"/>
              <a:t>aktiv</a:t>
            </a:r>
            <a:r>
              <a:rPr lang="de-DE" sz="1400" dirty="0"/>
              <a:t>. Ich kann nicht gebildet werden, sondern mich nur selbst bilden.</a:t>
            </a:r>
          </a:p>
        </p:txBody>
      </p:sp>
    </p:spTree>
    <p:extLst>
      <p:ext uri="{BB962C8B-B14F-4D97-AF65-F5344CB8AC3E}">
        <p14:creationId xmlns:p14="http://schemas.microsoft.com/office/powerpoint/2010/main" val="3145390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29CFC-1D80-412D-BAA0-75BBE10082C4}"/>
              </a:ext>
            </a:extLst>
          </p:cNvPr>
          <p:cNvSpPr>
            <a:spLocks noGrp="1"/>
          </p:cNvSpPr>
          <p:nvPr>
            <p:ph type="title"/>
          </p:nvPr>
        </p:nvSpPr>
        <p:spPr/>
        <p:txBody>
          <a:bodyPr/>
          <a:lstStyle/>
          <a:p>
            <a:r>
              <a:rPr lang="de-DE" sz="3200" dirty="0"/>
              <a:t>Universität nach Humboldt </a:t>
            </a:r>
            <a:endParaRPr lang="de-DE" dirty="0"/>
          </a:p>
        </p:txBody>
      </p:sp>
      <p:sp>
        <p:nvSpPr>
          <p:cNvPr id="3" name="Text Placeholder 2">
            <a:extLst>
              <a:ext uri="{FF2B5EF4-FFF2-40B4-BE49-F238E27FC236}">
                <a16:creationId xmlns:a16="http://schemas.microsoft.com/office/drawing/2014/main" id="{EF50E78B-3DE9-4A46-A866-5A2FB55A85C8}"/>
              </a:ext>
            </a:extLst>
          </p:cNvPr>
          <p:cNvSpPr>
            <a:spLocks noGrp="1"/>
          </p:cNvSpPr>
          <p:nvPr>
            <p:ph type="body" sz="quarter" idx="10"/>
          </p:nvPr>
        </p:nvSpPr>
        <p:spPr/>
        <p:txBody>
          <a:bodyPr/>
          <a:lstStyle/>
          <a:p>
            <a:r>
              <a:rPr lang="de-DE" sz="1600" dirty="0"/>
              <a:t>Ziel der Universität ist es, dass sie den Studierenden (und den Dozierenden) </a:t>
            </a:r>
            <a:r>
              <a:rPr lang="de-DE" sz="1600" b="1" dirty="0"/>
              <a:t>ermöglicht</a:t>
            </a:r>
            <a:r>
              <a:rPr lang="de-DE" sz="1600" dirty="0"/>
              <a:t>, sich zu bilden.</a:t>
            </a:r>
          </a:p>
          <a:p>
            <a:r>
              <a:rPr lang="de-DE" sz="1600" dirty="0"/>
              <a:t>Deshalb sollte auch </a:t>
            </a:r>
            <a:r>
              <a:rPr lang="de-DE" sz="1600" b="1" dirty="0"/>
              <a:t>kritisches</a:t>
            </a:r>
            <a:r>
              <a:rPr lang="de-DE" sz="1600" dirty="0"/>
              <a:t> </a:t>
            </a:r>
            <a:r>
              <a:rPr lang="de-DE" sz="1600" b="1" dirty="0"/>
              <a:t>Denken</a:t>
            </a:r>
            <a:r>
              <a:rPr lang="de-DE" sz="1600" dirty="0"/>
              <a:t> an der Universität seinen Platz finden; Universität wäre dann unter anderem ein Ort der Diskussion.</a:t>
            </a:r>
          </a:p>
          <a:p>
            <a:r>
              <a:rPr lang="de-DE" sz="1600" dirty="0"/>
              <a:t>Universität sollte demnach </a:t>
            </a:r>
            <a:r>
              <a:rPr lang="de-DE" sz="1600" b="1" dirty="0"/>
              <a:t>nicht an berufliche Abschlüsse </a:t>
            </a:r>
            <a:r>
              <a:rPr lang="de-DE" sz="1600" dirty="0"/>
              <a:t>gebunden sein.</a:t>
            </a:r>
          </a:p>
          <a:p>
            <a:r>
              <a:rPr lang="de-DE" sz="1600" dirty="0"/>
              <a:t>Im Gegenteil: Sie sollte gänzlich </a:t>
            </a:r>
            <a:r>
              <a:rPr lang="de-DE" sz="1600" b="1" dirty="0"/>
              <a:t>frei</a:t>
            </a:r>
            <a:r>
              <a:rPr lang="de-DE" sz="1600" dirty="0"/>
              <a:t> sein; es gibt also keine festen Studiengänge und keine Prüfungen, keine Stundenpläne, keine Regelstudienzeit, keine Noten, keine Pflichtveranstaltungen und keine modularen Vorgaben. Sie ist für alle frei zugänglich und ermöglicht es den Studierenden, den Dingen auf den Grund zu gehen.</a:t>
            </a:r>
          </a:p>
          <a:p>
            <a:r>
              <a:rPr lang="de-DE" sz="1600" dirty="0"/>
              <a:t>Studierende und Professor*innen </a:t>
            </a:r>
            <a:r>
              <a:rPr lang="de-DE" sz="1600" b="1" dirty="0"/>
              <a:t>forschen</a:t>
            </a:r>
            <a:r>
              <a:rPr lang="de-DE" sz="1600" dirty="0"/>
              <a:t> </a:t>
            </a:r>
            <a:r>
              <a:rPr lang="de-DE" sz="1600" b="1" dirty="0"/>
              <a:t>gemeinsam</a:t>
            </a:r>
            <a:r>
              <a:rPr lang="de-DE" sz="1600" dirty="0"/>
              <a:t> an den Dingen, die sie interessieren, auch in der Kombination verschiedener Fachrichtungen.</a:t>
            </a:r>
          </a:p>
        </p:txBody>
      </p:sp>
    </p:spTree>
    <p:extLst>
      <p:ext uri="{BB962C8B-B14F-4D97-AF65-F5344CB8AC3E}">
        <p14:creationId xmlns:p14="http://schemas.microsoft.com/office/powerpoint/2010/main" val="2224340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CFC8C-1318-4C6A-8121-B0E490967570}"/>
              </a:ext>
            </a:extLst>
          </p:cNvPr>
          <p:cNvSpPr>
            <a:spLocks noGrp="1"/>
          </p:cNvSpPr>
          <p:nvPr>
            <p:ph type="title"/>
          </p:nvPr>
        </p:nvSpPr>
        <p:spPr/>
        <p:txBody>
          <a:bodyPr/>
          <a:lstStyle/>
          <a:p>
            <a:r>
              <a:rPr lang="de-DE" dirty="0"/>
              <a:t>4 </a:t>
            </a:r>
            <a:r>
              <a:rPr lang="de-DE" dirty="0" err="1"/>
              <a:t>Sichfremdwerden</a:t>
            </a:r>
            <a:endParaRPr lang="de-DE" dirty="0"/>
          </a:p>
        </p:txBody>
      </p:sp>
      <p:sp>
        <p:nvSpPr>
          <p:cNvPr id="3" name="Text Placeholder 2">
            <a:extLst>
              <a:ext uri="{FF2B5EF4-FFF2-40B4-BE49-F238E27FC236}">
                <a16:creationId xmlns:a16="http://schemas.microsoft.com/office/drawing/2014/main" id="{1D15CE9D-53EF-4ED0-817A-A92398460154}"/>
              </a:ext>
            </a:extLst>
          </p:cNvPr>
          <p:cNvSpPr>
            <a:spLocks noGrp="1"/>
          </p:cNvSpPr>
          <p:nvPr>
            <p:ph type="body" sz="quarter" idx="10"/>
          </p:nvPr>
        </p:nvSpPr>
        <p:spPr/>
        <p:txBody>
          <a:bodyPr/>
          <a:lstStyle/>
          <a:p>
            <a:r>
              <a:rPr lang="de-DE" dirty="0"/>
              <a:t>Transformation des Selbst (wie das Höhlengleichnis)</a:t>
            </a:r>
          </a:p>
          <a:p>
            <a:r>
              <a:rPr lang="de-DE" dirty="0"/>
              <a:t>Zwischenraum von Eigenem und Fremdem</a:t>
            </a:r>
          </a:p>
          <a:p>
            <a:r>
              <a:rPr lang="de-DE" dirty="0"/>
              <a:t>Humboldt: „Wechselwirkung zwischen Ich und Welt“</a:t>
            </a:r>
          </a:p>
          <a:p>
            <a:r>
              <a:rPr lang="de-DE" dirty="0"/>
              <a:t>ein hypothetisches Leben (Robert Musil, 1880-1942, Schriftsteller) auf schwankendem Untergrund</a:t>
            </a:r>
          </a:p>
          <a:p>
            <a:pPr lvl="1"/>
            <a:r>
              <a:rPr lang="de-DE" sz="1600" dirty="0"/>
              <a:t>Gegenwart sei "nichts als eine Hypothese, über die man noch nicht hinausgekommen ist"</a:t>
            </a:r>
            <a:endParaRPr lang="de-DE" dirty="0"/>
          </a:p>
        </p:txBody>
      </p:sp>
    </p:spTree>
    <p:extLst>
      <p:ext uri="{BB962C8B-B14F-4D97-AF65-F5344CB8AC3E}">
        <p14:creationId xmlns:p14="http://schemas.microsoft.com/office/powerpoint/2010/main" val="3181984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CFC8C-1318-4C6A-8121-B0E490967570}"/>
              </a:ext>
            </a:extLst>
          </p:cNvPr>
          <p:cNvSpPr>
            <a:spLocks noGrp="1"/>
          </p:cNvSpPr>
          <p:nvPr>
            <p:ph type="title"/>
          </p:nvPr>
        </p:nvSpPr>
        <p:spPr/>
        <p:txBody>
          <a:bodyPr/>
          <a:lstStyle/>
          <a:p>
            <a:r>
              <a:rPr lang="de-DE" dirty="0"/>
              <a:t>4 </a:t>
            </a:r>
            <a:r>
              <a:rPr lang="de-DE" dirty="0" err="1"/>
              <a:t>Wartenkönnen</a:t>
            </a:r>
            <a:r>
              <a:rPr lang="de-DE" dirty="0"/>
              <a:t> und Verzögerung</a:t>
            </a:r>
          </a:p>
        </p:txBody>
      </p:sp>
      <p:sp>
        <p:nvSpPr>
          <p:cNvPr id="3" name="Text Placeholder 2">
            <a:extLst>
              <a:ext uri="{FF2B5EF4-FFF2-40B4-BE49-F238E27FC236}">
                <a16:creationId xmlns:a16="http://schemas.microsoft.com/office/drawing/2014/main" id="{1D15CE9D-53EF-4ED0-817A-A92398460154}"/>
              </a:ext>
            </a:extLst>
          </p:cNvPr>
          <p:cNvSpPr>
            <a:spLocks noGrp="1"/>
          </p:cNvSpPr>
          <p:nvPr>
            <p:ph type="body" sz="quarter" idx="10"/>
          </p:nvPr>
        </p:nvSpPr>
        <p:spPr/>
        <p:txBody>
          <a:bodyPr/>
          <a:lstStyle/>
          <a:p>
            <a:r>
              <a:rPr lang="de-DE" dirty="0"/>
              <a:t>nicht reagieren, sondern antworten</a:t>
            </a:r>
          </a:p>
          <a:p>
            <a:r>
              <a:rPr lang="de-DE" dirty="0"/>
              <a:t>hin zur Frage nach Sinn und Bedeutung</a:t>
            </a:r>
          </a:p>
          <a:p>
            <a:r>
              <a:rPr lang="de-DE" dirty="0"/>
              <a:t>Warten, </a:t>
            </a:r>
            <a:r>
              <a:rPr lang="de-DE" dirty="0" err="1"/>
              <a:t>videre</a:t>
            </a:r>
            <a:r>
              <a:rPr lang="de-DE" dirty="0"/>
              <a:t>, schauen (Adorno)</a:t>
            </a:r>
          </a:p>
          <a:p>
            <a:r>
              <a:rPr lang="de-DE" dirty="0"/>
              <a:t>Verarbeitung lasse dem Gegenstand keinerlei Zeit (Horkheimer)</a:t>
            </a:r>
          </a:p>
          <a:p>
            <a:r>
              <a:rPr lang="de-DE" dirty="0"/>
              <a:t>Zeitdispositiv / Trivialformel / Zeitdisziplinaranstalten</a:t>
            </a:r>
          </a:p>
          <a:p>
            <a:endParaRPr lang="de-DE" dirty="0"/>
          </a:p>
        </p:txBody>
      </p:sp>
    </p:spTree>
    <p:extLst>
      <p:ext uri="{BB962C8B-B14F-4D97-AF65-F5344CB8AC3E}">
        <p14:creationId xmlns:p14="http://schemas.microsoft.com/office/powerpoint/2010/main" val="1860022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CFC8C-1318-4C6A-8121-B0E490967570}"/>
              </a:ext>
            </a:extLst>
          </p:cNvPr>
          <p:cNvSpPr>
            <a:spLocks noGrp="1"/>
          </p:cNvSpPr>
          <p:nvPr>
            <p:ph type="title"/>
          </p:nvPr>
        </p:nvSpPr>
        <p:spPr/>
        <p:txBody>
          <a:bodyPr/>
          <a:lstStyle/>
          <a:p>
            <a:r>
              <a:rPr lang="de-DE" dirty="0"/>
              <a:t>4 kulturelles Gedächtnis</a:t>
            </a:r>
          </a:p>
        </p:txBody>
      </p:sp>
      <p:sp>
        <p:nvSpPr>
          <p:cNvPr id="3" name="Text Placeholder 2">
            <a:extLst>
              <a:ext uri="{FF2B5EF4-FFF2-40B4-BE49-F238E27FC236}">
                <a16:creationId xmlns:a16="http://schemas.microsoft.com/office/drawing/2014/main" id="{1D15CE9D-53EF-4ED0-817A-A92398460154}"/>
              </a:ext>
            </a:extLst>
          </p:cNvPr>
          <p:cNvSpPr>
            <a:spLocks noGrp="1"/>
          </p:cNvSpPr>
          <p:nvPr>
            <p:ph type="body" sz="quarter" idx="10"/>
          </p:nvPr>
        </p:nvSpPr>
        <p:spPr/>
        <p:txBody>
          <a:bodyPr/>
          <a:lstStyle/>
          <a:p>
            <a:r>
              <a:rPr lang="de-DE" sz="2000" dirty="0"/>
              <a:t>historische Situation, von der aus Verstehen stattfindet</a:t>
            </a:r>
          </a:p>
          <a:p>
            <a:r>
              <a:rPr lang="de-DE" sz="2000" dirty="0"/>
              <a:t>Kulturgüter</a:t>
            </a:r>
          </a:p>
          <a:p>
            <a:r>
              <a:rPr lang="de-DE" sz="2000" dirty="0"/>
              <a:t>symbolische Formen (Ernst Cassirer), Sinnentwürfe</a:t>
            </a:r>
          </a:p>
          <a:p>
            <a:r>
              <a:rPr lang="de-DE" sz="2000" dirty="0"/>
              <a:t>kulturelles und kommunikatives Gedächtnis )Aleida und Jan Assmann)</a:t>
            </a:r>
          </a:p>
          <a:p>
            <a:r>
              <a:rPr lang="de-DE" sz="2000" dirty="0"/>
              <a:t>Kein Platz für ethischen Fragen im polizeilichen Gefüge </a:t>
            </a:r>
          </a:p>
          <a:p>
            <a:r>
              <a:rPr lang="de-DE" sz="2000" dirty="0"/>
              <a:t>anachronistisch-kritischen Zugriff</a:t>
            </a:r>
          </a:p>
          <a:p>
            <a:r>
              <a:rPr lang="de-DE" sz="2000" dirty="0" err="1"/>
              <a:t>kairotische</a:t>
            </a:r>
            <a:r>
              <a:rPr lang="de-DE" sz="2000" dirty="0"/>
              <a:t> Ereignisse (</a:t>
            </a:r>
            <a:r>
              <a:rPr lang="de-DE" sz="2000" dirty="0">
                <a:hlinkClick r:id="rId3"/>
              </a:rPr>
              <a:t>wikipedia.org/wiki/Kairos</a:t>
            </a:r>
            <a:r>
              <a:rPr lang="de-DE" sz="2000" dirty="0"/>
              <a:t>), die gute Gelegenheit</a:t>
            </a:r>
          </a:p>
          <a:p>
            <a:r>
              <a:rPr lang="de-DE" sz="2000" dirty="0" err="1"/>
              <a:t>Widerständigkeit</a:t>
            </a:r>
            <a:r>
              <a:rPr lang="de-DE" sz="2000" dirty="0"/>
              <a:t> gegen die Verdummung</a:t>
            </a:r>
          </a:p>
          <a:p>
            <a:endParaRPr lang="de-DE" sz="2000" dirty="0"/>
          </a:p>
        </p:txBody>
      </p:sp>
    </p:spTree>
    <p:extLst>
      <p:ext uri="{BB962C8B-B14F-4D97-AF65-F5344CB8AC3E}">
        <p14:creationId xmlns:p14="http://schemas.microsoft.com/office/powerpoint/2010/main" val="1868279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en-US"/>
          </a:p>
        </p:txBody>
      </p:sp>
      <p:sp>
        <p:nvSpPr>
          <p:cNvPr id="3" name="Inhaltsplatzhalter 2"/>
          <p:cNvSpPr>
            <a:spLocks noGrp="1"/>
          </p:cNvSpPr>
          <p:nvPr>
            <p:ph sz="half" idx="12"/>
          </p:nvPr>
        </p:nvSpPr>
        <p:spPr/>
        <p:txBody>
          <a:bodyPr/>
          <a:lstStyle/>
          <a:p>
            <a:endParaRPr lang="en-US"/>
          </a:p>
        </p:txBody>
      </p:sp>
      <p:sp>
        <p:nvSpPr>
          <p:cNvPr id="4" name="Inhaltsplatzhalter 3"/>
          <p:cNvSpPr>
            <a:spLocks noGrp="1"/>
          </p:cNvSpPr>
          <p:nvPr>
            <p:ph sz="half" idx="11"/>
          </p:nvPr>
        </p:nvSpPr>
        <p:spPr/>
        <p:txBody>
          <a:bodyPr/>
          <a:lstStyle/>
          <a:p>
            <a:endParaRPr lang="en-US"/>
          </a:p>
        </p:txBody>
      </p:sp>
      <p:pic>
        <p:nvPicPr>
          <p:cNvPr id="5" name="Grafik 4"/>
          <p:cNvPicPr>
            <a:picLocks noChangeAspect="1"/>
          </p:cNvPicPr>
          <p:nvPr/>
        </p:nvPicPr>
        <p:blipFill>
          <a:blip r:embed="rId2"/>
          <a:stretch>
            <a:fillRect/>
          </a:stretch>
        </p:blipFill>
        <p:spPr>
          <a:xfrm>
            <a:off x="1691680" y="865378"/>
            <a:ext cx="6868001" cy="3954303"/>
          </a:xfrm>
          <a:prstGeom prst="rect">
            <a:avLst/>
          </a:prstGeom>
        </p:spPr>
      </p:pic>
    </p:spTree>
    <p:extLst>
      <p:ext uri="{BB962C8B-B14F-4D97-AF65-F5344CB8AC3E}">
        <p14:creationId xmlns:p14="http://schemas.microsoft.com/office/powerpoint/2010/main" val="1865389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Beispiel</a:t>
            </a:r>
            <a:r>
              <a:rPr lang="en-US" dirty="0"/>
              <a:t>: Machine-</a:t>
            </a:r>
            <a:r>
              <a:rPr lang="en-US" dirty="0" err="1"/>
              <a:t>ethik</a:t>
            </a:r>
            <a:endParaRPr lang="en-US" dirty="0"/>
          </a:p>
        </p:txBody>
      </p:sp>
      <p:sp>
        <p:nvSpPr>
          <p:cNvPr id="3" name="Textplatzhalter 2"/>
          <p:cNvSpPr>
            <a:spLocks noGrp="1"/>
          </p:cNvSpPr>
          <p:nvPr>
            <p:ph type="body" sz="quarter" idx="10"/>
          </p:nvPr>
        </p:nvSpPr>
        <p:spPr/>
        <p:txBody>
          <a:bodyPr/>
          <a:lstStyle/>
          <a:p>
            <a:r>
              <a:rPr lang="de-DE" sz="1400" dirty="0"/>
              <a:t>Unser Prototyp-Modell, Delphi, zeigt ein starkes Versprechen vernünftiger moralischer Argumentation mit einer Genauigkeit von bis zu 92,1 %, die von Menschen überprüft wurde.</a:t>
            </a:r>
          </a:p>
          <a:p>
            <a:endParaRPr lang="en-US" dirty="0"/>
          </a:p>
        </p:txBody>
      </p:sp>
      <p:sp>
        <p:nvSpPr>
          <p:cNvPr id="5" name="Rechteck 4"/>
          <p:cNvSpPr/>
          <p:nvPr/>
        </p:nvSpPr>
        <p:spPr>
          <a:xfrm>
            <a:off x="6621922" y="4619059"/>
            <a:ext cx="2270558" cy="369332"/>
          </a:xfrm>
          <a:prstGeom prst="rect">
            <a:avLst/>
          </a:prstGeom>
        </p:spPr>
        <p:txBody>
          <a:bodyPr wrap="none">
            <a:spAutoFit/>
          </a:bodyPr>
          <a:lstStyle/>
          <a:p>
            <a:r>
              <a:rPr lang="en-US" dirty="0"/>
              <a:t>Jiang et al. 2021, </a:t>
            </a:r>
            <a:r>
              <a:rPr lang="en-US" dirty="0" err="1"/>
              <a:t>arXiv</a:t>
            </a:r>
            <a:endParaRPr lang="en-US" dirty="0"/>
          </a:p>
        </p:txBody>
      </p:sp>
      <p:pic>
        <p:nvPicPr>
          <p:cNvPr id="6" name="Grafik 5"/>
          <p:cNvPicPr>
            <a:picLocks noChangeAspect="1"/>
          </p:cNvPicPr>
          <p:nvPr/>
        </p:nvPicPr>
        <p:blipFill>
          <a:blip r:embed="rId2"/>
          <a:stretch>
            <a:fillRect/>
          </a:stretch>
        </p:blipFill>
        <p:spPr>
          <a:xfrm>
            <a:off x="6590942" y="2230443"/>
            <a:ext cx="1981888" cy="1883074"/>
          </a:xfrm>
          <a:prstGeom prst="rect">
            <a:avLst/>
          </a:prstGeom>
        </p:spPr>
      </p:pic>
      <p:grpSp>
        <p:nvGrpSpPr>
          <p:cNvPr id="10" name="Gruppieren 9"/>
          <p:cNvGrpSpPr/>
          <p:nvPr/>
        </p:nvGrpSpPr>
        <p:grpSpPr>
          <a:xfrm>
            <a:off x="539552" y="2116027"/>
            <a:ext cx="5650438" cy="2111907"/>
            <a:chOff x="467545" y="2211710"/>
            <a:chExt cx="3996852" cy="1493863"/>
          </a:xfrm>
        </p:grpSpPr>
        <p:pic>
          <p:nvPicPr>
            <p:cNvPr id="8" name="Grafik 7"/>
            <p:cNvPicPr>
              <a:picLocks noChangeAspect="1"/>
            </p:cNvPicPr>
            <p:nvPr/>
          </p:nvPicPr>
          <p:blipFill rotWithShape="1">
            <a:blip r:embed="rId3"/>
            <a:srcRect r="43628"/>
            <a:stretch/>
          </p:blipFill>
          <p:spPr>
            <a:xfrm>
              <a:off x="467545" y="2211710"/>
              <a:ext cx="3024336" cy="1493863"/>
            </a:xfrm>
            <a:prstGeom prst="rect">
              <a:avLst/>
            </a:prstGeom>
          </p:spPr>
        </p:pic>
        <p:pic>
          <p:nvPicPr>
            <p:cNvPr id="9" name="Grafik 8"/>
            <p:cNvPicPr>
              <a:picLocks noChangeAspect="1"/>
            </p:cNvPicPr>
            <p:nvPr/>
          </p:nvPicPr>
          <p:blipFill rotWithShape="1">
            <a:blip r:embed="rId3"/>
            <a:srcRect l="80531"/>
            <a:stretch/>
          </p:blipFill>
          <p:spPr>
            <a:xfrm>
              <a:off x="3419872" y="2211710"/>
              <a:ext cx="1044525" cy="1493863"/>
            </a:xfrm>
            <a:prstGeom prst="rect">
              <a:avLst/>
            </a:prstGeom>
          </p:spPr>
        </p:pic>
      </p:grpSp>
    </p:spTree>
    <p:extLst>
      <p:ext uri="{BB962C8B-B14F-4D97-AF65-F5344CB8AC3E}">
        <p14:creationId xmlns:p14="http://schemas.microsoft.com/office/powerpoint/2010/main" val="2057186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49B09-791F-4756-ACCE-F94AD34B1755}"/>
              </a:ext>
            </a:extLst>
          </p:cNvPr>
          <p:cNvSpPr>
            <a:spLocks noGrp="1"/>
          </p:cNvSpPr>
          <p:nvPr>
            <p:ph type="title"/>
          </p:nvPr>
        </p:nvSpPr>
        <p:spPr/>
        <p:txBody>
          <a:bodyPr/>
          <a:lstStyle/>
          <a:p>
            <a:r>
              <a:rPr lang="de-DE" sz="2800" dirty="0"/>
              <a:t>Aufgabe: </a:t>
            </a:r>
            <a:r>
              <a:rPr lang="de-DE" sz="2800" dirty="0" err="1"/>
              <a:t>MindMap</a:t>
            </a:r>
            <a:r>
              <a:rPr lang="de-DE" sz="2800" dirty="0"/>
              <a:t> über Bildung bei </a:t>
            </a:r>
            <a:r>
              <a:rPr lang="de-DE" sz="2800" dirty="0" err="1"/>
              <a:t>Dörpinghaus</a:t>
            </a:r>
            <a:endParaRPr lang="de-DE" sz="2800" dirty="0"/>
          </a:p>
        </p:txBody>
      </p:sp>
      <p:sp>
        <p:nvSpPr>
          <p:cNvPr id="3" name="Text Placeholder 2">
            <a:extLst>
              <a:ext uri="{FF2B5EF4-FFF2-40B4-BE49-F238E27FC236}">
                <a16:creationId xmlns:a16="http://schemas.microsoft.com/office/drawing/2014/main" id="{0C6B0FCB-ADE8-4880-99AD-B8BEB0C39898}"/>
              </a:ext>
            </a:extLst>
          </p:cNvPr>
          <p:cNvSpPr>
            <a:spLocks noGrp="1"/>
          </p:cNvSpPr>
          <p:nvPr>
            <p:ph type="body" sz="quarter" idx="10"/>
          </p:nvPr>
        </p:nvSpPr>
        <p:spPr/>
        <p:txBody>
          <a:bodyPr/>
          <a:lstStyle/>
          <a:p>
            <a:r>
              <a:rPr lang="de-DE" sz="1800" dirty="0"/>
              <a:t>Bitte fertigen Sie eine </a:t>
            </a:r>
            <a:r>
              <a:rPr lang="de-DE" sz="1800" dirty="0" err="1"/>
              <a:t>MindMap</a:t>
            </a:r>
            <a:r>
              <a:rPr lang="de-DE" sz="1800" dirty="0"/>
              <a:t> über den Begriff der Bildung bei </a:t>
            </a:r>
            <a:r>
              <a:rPr lang="de-DE" sz="1800" dirty="0" err="1"/>
              <a:t>Dörpinghaus</a:t>
            </a:r>
            <a:r>
              <a:rPr lang="de-DE" sz="1800" dirty="0"/>
              <a:t> an, bezogen auf den gesamten Text. Wenn Sie den Eindruck haben, dass noch etwas zu Bildung gehört, das Sie in dem Text nicht gefunden haben, können Sie es gerne noch hinzufügen. Bitte laden Sie dann Ihre </a:t>
            </a:r>
            <a:r>
              <a:rPr lang="de-DE" sz="1800" dirty="0" err="1"/>
              <a:t>Mind</a:t>
            </a:r>
            <a:r>
              <a:rPr lang="de-DE" sz="1800" dirty="0"/>
              <a:t> </a:t>
            </a:r>
            <a:r>
              <a:rPr lang="de-DE" sz="1800" dirty="0" err="1"/>
              <a:t>Map</a:t>
            </a:r>
            <a:r>
              <a:rPr lang="de-DE" sz="1800" dirty="0"/>
              <a:t> in dem im </a:t>
            </a:r>
            <a:r>
              <a:rPr lang="de-DE" sz="1800" dirty="0" err="1"/>
              <a:t>Moodle</a:t>
            </a:r>
            <a:r>
              <a:rPr lang="de-DE" sz="1800" dirty="0"/>
              <a:t> angelegten Studierendenordner hoch. Sie können die </a:t>
            </a:r>
            <a:r>
              <a:rPr lang="de-DE" sz="1800" dirty="0" err="1"/>
              <a:t>Map</a:t>
            </a:r>
            <a:r>
              <a:rPr lang="de-DE" sz="1800" dirty="0"/>
              <a:t> mit einem Programm am Computer erstellen oder per Hand zeichnen und scannen oder fotografieren und dann hochladen. Gerne dürfen Sie dazu auch zeichnen, um die </a:t>
            </a:r>
            <a:r>
              <a:rPr lang="de-DE" sz="1800" dirty="0" err="1"/>
              <a:t>Map</a:t>
            </a:r>
            <a:r>
              <a:rPr lang="de-DE" sz="1800" dirty="0"/>
              <a:t> ansprechend zu gestalten.</a:t>
            </a:r>
          </a:p>
        </p:txBody>
      </p:sp>
    </p:spTree>
    <p:extLst>
      <p:ext uri="{BB962C8B-B14F-4D97-AF65-F5344CB8AC3E}">
        <p14:creationId xmlns:p14="http://schemas.microsoft.com/office/powerpoint/2010/main" val="377731548"/>
      </p:ext>
    </p:extLst>
  </p:cSld>
  <p:clrMapOvr>
    <a:masterClrMapping/>
  </p:clrMapOvr>
</p:sld>
</file>

<file path=ppt/theme/theme1.xml><?xml version="1.0" encoding="utf-8"?>
<a:theme xmlns:a="http://schemas.openxmlformats.org/drawingml/2006/main" name="Masterfolie">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640</Words>
  <Application>Microsoft Office PowerPoint</Application>
  <PresentationFormat>On-screen Show (16:9)</PresentationFormat>
  <Paragraphs>56</Paragraphs>
  <Slides>10</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Akkurat</vt:lpstr>
      <vt:lpstr>Arial</vt:lpstr>
      <vt:lpstr>Calibri</vt:lpstr>
      <vt:lpstr>Masterfolie</vt:lpstr>
      <vt:lpstr>PowerPoint Presentation</vt:lpstr>
      <vt:lpstr>Bildung nach Humboldt</vt:lpstr>
      <vt:lpstr>Universität nach Humboldt </vt:lpstr>
      <vt:lpstr>4 Sichfremdwerden</vt:lpstr>
      <vt:lpstr>4 Wartenkönnen und Verzögerung</vt:lpstr>
      <vt:lpstr>4 kulturelles Gedächtnis</vt:lpstr>
      <vt:lpstr>PowerPoint Presentation</vt:lpstr>
      <vt:lpstr>Beispiel: Machine-ethik</vt:lpstr>
      <vt:lpstr>Aufgabe: MindMap über Bildung bei Dörpinghaus</vt:lpstr>
      <vt:lpstr>Nächste Woche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Schäfer, Sabine</dc:creator>
  <cp:lastModifiedBy>Job Schepens</cp:lastModifiedBy>
  <cp:revision>186</cp:revision>
  <dcterms:created xsi:type="dcterms:W3CDTF">2017-06-13T08:51:48Z</dcterms:created>
  <dcterms:modified xsi:type="dcterms:W3CDTF">2022-04-25T20:07:47Z</dcterms:modified>
</cp:coreProperties>
</file>