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5408" r:id="rId2"/>
  </p:sldMasterIdLst>
  <p:notesMasterIdLst>
    <p:notesMasterId r:id="rId28"/>
  </p:notesMasterIdLst>
  <p:handoutMasterIdLst>
    <p:handoutMasterId r:id="rId29"/>
  </p:handoutMasterIdLst>
  <p:sldIdLst>
    <p:sldId id="440" r:id="rId3"/>
    <p:sldId id="601" r:id="rId4"/>
    <p:sldId id="502" r:id="rId5"/>
    <p:sldId id="475" r:id="rId6"/>
    <p:sldId id="467" r:id="rId7"/>
    <p:sldId id="610" r:id="rId8"/>
    <p:sldId id="598" r:id="rId9"/>
    <p:sldId id="564" r:id="rId10"/>
    <p:sldId id="611" r:id="rId11"/>
    <p:sldId id="517" r:id="rId12"/>
    <p:sldId id="603" r:id="rId13"/>
    <p:sldId id="594" r:id="rId14"/>
    <p:sldId id="605" r:id="rId15"/>
    <p:sldId id="608" r:id="rId16"/>
    <p:sldId id="599" r:id="rId17"/>
    <p:sldId id="612" r:id="rId18"/>
    <p:sldId id="602" r:id="rId19"/>
    <p:sldId id="607" r:id="rId20"/>
    <p:sldId id="609" r:id="rId21"/>
    <p:sldId id="606" r:id="rId22"/>
    <p:sldId id="613" r:id="rId23"/>
    <p:sldId id="590" r:id="rId24"/>
    <p:sldId id="615" r:id="rId25"/>
    <p:sldId id="496" r:id="rId26"/>
    <p:sldId id="616" r:id="rId27"/>
  </p:sldIdLst>
  <p:sldSz cx="9144000" cy="6858000" type="screen4x3"/>
  <p:notesSz cx="9874250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4E8"/>
    <a:srgbClr val="D8E9CD"/>
    <a:srgbClr val="F1F2F3"/>
    <a:srgbClr val="8C8D8D"/>
    <a:srgbClr val="E7E1CF"/>
    <a:srgbClr val="292929"/>
    <a:srgbClr val="000000"/>
    <a:srgbClr val="C69934"/>
    <a:srgbClr val="32414B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5" autoAdjust="0"/>
    <p:restoredTop sz="93979" autoAdjust="0"/>
  </p:normalViewPr>
  <p:slideViewPr>
    <p:cSldViewPr snapToGrid="0">
      <p:cViewPr varScale="1">
        <p:scale>
          <a:sx n="100" d="100"/>
          <a:sy n="100" d="100"/>
        </p:scale>
        <p:origin x="78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81488" cy="339725"/>
          </a:xfrm>
          <a:prstGeom prst="rect">
            <a:avLst/>
          </a:prstGeom>
        </p:spPr>
        <p:txBody>
          <a:bodyPr vert="horz" lIns="90723" tIns="45362" rIns="90723" bIns="45362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591175" y="0"/>
            <a:ext cx="4281488" cy="339725"/>
          </a:xfrm>
          <a:prstGeom prst="rect">
            <a:avLst/>
          </a:prstGeom>
        </p:spPr>
        <p:txBody>
          <a:bodyPr vert="horz" lIns="90723" tIns="45362" rIns="90723" bIns="45362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26EC946-A657-4FF3-BCA4-E69589DF94C9}" type="datetimeFigureOut">
              <a:rPr lang="de-DE"/>
              <a:pPr>
                <a:defRPr/>
              </a:pPr>
              <a:t>04.04.2022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81488" cy="339725"/>
          </a:xfrm>
          <a:prstGeom prst="rect">
            <a:avLst/>
          </a:prstGeom>
        </p:spPr>
        <p:txBody>
          <a:bodyPr vert="horz" lIns="90723" tIns="45362" rIns="90723" bIns="45362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591175" y="6456363"/>
            <a:ext cx="4281488" cy="339725"/>
          </a:xfrm>
          <a:prstGeom prst="rect">
            <a:avLst/>
          </a:prstGeom>
        </p:spPr>
        <p:txBody>
          <a:bodyPr vert="horz" wrap="square" lIns="90723" tIns="45362" rIns="90723" bIns="453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090C10-CBC2-46C1-96A6-5B300C7E5F8D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38332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0723" tIns="45362" rIns="90723" bIns="45362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0723" tIns="45362" rIns="90723" bIns="45362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EF58958-E184-46E3-879D-770BF97E5F5D}" type="datetimeFigureOut">
              <a:rPr lang="de-DE"/>
              <a:pPr>
                <a:defRPr/>
              </a:pPr>
              <a:t>04.04.2022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33738" y="504825"/>
            <a:ext cx="3406775" cy="2555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23" tIns="45362" rIns="90723" bIns="45362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85838" y="3228975"/>
            <a:ext cx="7902575" cy="3059113"/>
          </a:xfrm>
          <a:prstGeom prst="rect">
            <a:avLst/>
          </a:prstGeom>
        </p:spPr>
        <p:txBody>
          <a:bodyPr vert="horz" lIns="90723" tIns="45362" rIns="90723" bIns="45362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0723" tIns="45362" rIns="90723" bIns="45362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wrap="square" lIns="90723" tIns="45362" rIns="90723" bIns="453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157F59-6216-46F3-91AD-B5D7290D1FC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61668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57F59-6216-46F3-91AD-B5D7290D1FC5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70179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A593A6-8C95-4B28-ABF1-C4CAEDAF20C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57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xEKUT_WortBildMarke_W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358775"/>
            <a:ext cx="28067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719138" y="1258888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6" name="Picture 46" descr="5wis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3" y="371475"/>
            <a:ext cx="41798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12"/>
          <p:cNvSpPr txBox="1">
            <a:spLocks noChangeArrowheads="1"/>
          </p:cNvSpPr>
          <p:nvPr/>
        </p:nvSpPr>
        <p:spPr bwMode="auto">
          <a:xfrm>
            <a:off x="3913188" y="927100"/>
            <a:ext cx="36306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200" b="1">
                <a:solidFill>
                  <a:schemeClr val="tx2"/>
                </a:solidFill>
              </a:rPr>
              <a:t>Hector-Institut für Empirische Bildungsforschung</a:t>
            </a:r>
          </a:p>
        </p:txBody>
      </p:sp>
      <p:pic>
        <p:nvPicPr>
          <p:cNvPr id="8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0" y="6411913"/>
            <a:ext cx="16906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719138" y="6315075"/>
            <a:ext cx="770572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ctrTitle" sz="quarter"/>
          </p:nvPr>
        </p:nvSpPr>
        <p:spPr>
          <a:xfrm>
            <a:off x="719138" y="4186783"/>
            <a:ext cx="7700962" cy="436017"/>
          </a:xfrm>
        </p:spPr>
        <p:txBody>
          <a:bodyPr/>
          <a:lstStyle>
            <a:lvl1pPr>
              <a:lnSpc>
                <a:spcPts val="34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9138" y="4670425"/>
            <a:ext cx="7700962" cy="76944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3000"/>
              </a:lnSpc>
              <a:buFontTx/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320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0DDB5-7E73-474A-B734-C508058F7977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5069938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60B49-AB81-47D4-982F-B4FE0905BF33}" type="slidenum">
              <a:rPr lang="de-DE" smtClean="0"/>
              <a:pPr>
                <a:defRPr/>
              </a:pPr>
              <a:t>‹#›</a:t>
            </a:fld>
            <a:r>
              <a:rPr lang="de-DE"/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659747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E08AD-8612-4505-B61B-26072FB3F54A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576155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740A9-A062-48A0-8333-2A7581C7BC0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13884990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1220755"/>
            <a:ext cx="8640960" cy="672075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988841"/>
            <a:ext cx="8642350" cy="4320116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6501342"/>
            <a:ext cx="550360" cy="279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104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mit Rubrik/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1288018"/>
            <a:ext cx="7700962" cy="3693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3900" y="1979613"/>
            <a:ext cx="7704138" cy="41703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2000">
                <a:solidFill>
                  <a:srgbClr val="000000"/>
                </a:solidFill>
              </a:defRPr>
            </a:lvl1pPr>
            <a:lvl2pPr marL="361950" indent="-180975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542925" indent="-18097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 marL="714375" indent="-171450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defRPr sz="2000">
                <a:solidFill>
                  <a:srgbClr val="000000"/>
                </a:solidFill>
              </a:defRPr>
            </a:lvl4pPr>
            <a:lvl5pPr marL="895350" indent="-18097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949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Rubrik/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118225" y="319088"/>
            <a:ext cx="23018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ts val="1400"/>
              </a:lnSpc>
              <a:defRPr/>
            </a:pPr>
            <a:r>
              <a:rPr lang="de-DE" altLang="de-DE" sz="1000"/>
              <a:t>RUBRIK UND/ODER</a:t>
            </a:r>
          </a:p>
          <a:p>
            <a:pPr algn="r" eaLnBrk="1" hangingPunct="1">
              <a:lnSpc>
                <a:spcPts val="1400"/>
              </a:lnSpc>
              <a:defRPr/>
            </a:pPr>
            <a:r>
              <a:rPr lang="de-DE" altLang="de-DE" sz="1000" b="1"/>
              <a:t>KAPITELANGABE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1288018"/>
            <a:ext cx="7700962" cy="3693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3900" y="1979613"/>
            <a:ext cx="7704138" cy="41703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2000">
                <a:solidFill>
                  <a:srgbClr val="000000"/>
                </a:solidFill>
              </a:defRPr>
            </a:lvl1pPr>
            <a:lvl2pPr marL="361950" indent="-180975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542925" indent="-18097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 marL="714375" indent="-171450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defRPr sz="2000">
                <a:solidFill>
                  <a:srgbClr val="000000"/>
                </a:solidFill>
              </a:defRPr>
            </a:lvl4pPr>
            <a:lvl5pPr marL="895350" indent="-18097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48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Rubrik/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1288018"/>
            <a:ext cx="7700962" cy="3693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3900" y="1979613"/>
            <a:ext cx="7704138" cy="41703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2000">
                <a:solidFill>
                  <a:srgbClr val="000000"/>
                </a:solidFill>
              </a:defRPr>
            </a:lvl1pPr>
            <a:lvl2pPr marL="361950" indent="-180975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542925" indent="-18097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 marL="714375" indent="-171450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defRPr sz="2000">
                <a:solidFill>
                  <a:srgbClr val="000000"/>
                </a:solidFill>
              </a:defRPr>
            </a:lvl4pPr>
            <a:lvl5pPr marL="895350" indent="-18097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605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9138" y="1788511"/>
            <a:ext cx="7700962" cy="4359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2948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719138" y="6519863"/>
            <a:ext cx="7705725" cy="1538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60B49-AB81-47D4-982F-B4FE0905BF33}" type="slidenum">
              <a:rPr lang="de-DE"/>
              <a:pPr>
                <a:defRPr/>
              </a:pPr>
              <a:t>‹#›</a:t>
            </a:fld>
            <a:r>
              <a:rPr lang="de-DE"/>
              <a:t> | Autor/Verfasser/Thema/Rubrik/Titel etc.	© 2010 Universität Tübingen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118225" y="319088"/>
            <a:ext cx="2301875" cy="35560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746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4" descr="ifs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" t="15681" r="4524" b="12727"/>
          <a:stretch>
            <a:fillRect/>
          </a:stretch>
        </p:blipFill>
        <p:spPr bwMode="auto">
          <a:xfrm>
            <a:off x="3203575" y="6242050"/>
            <a:ext cx="220503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tud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308725"/>
            <a:ext cx="22320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de-DE" altLang="en-US"/>
              <a:t>Titelmasterformat durch Klicken bearbeiten</a:t>
            </a:r>
            <a:endParaRPr lang="de-DE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de-DE" altLang="en-US"/>
              <a:t>Formatvorlage des Untertitelmasters durch Klicken bearbeiten</a:t>
            </a:r>
            <a:endParaRPr lang="de-DE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DED74-1E99-4B8A-B3ED-70DBB74FEF17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0350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3C119-43D2-4BB6-A9D1-9059390EACA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3225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51B8A-B262-4E10-993B-3E8F92320B8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9138716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F562A-3F16-4F13-96D9-C11769B2175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2829126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8"/>
          <p:cNvSpPr>
            <a:spLocks noChangeShapeType="1"/>
          </p:cNvSpPr>
          <p:nvPr/>
        </p:nvSpPr>
        <p:spPr bwMode="auto">
          <a:xfrm>
            <a:off x="719138" y="809625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1287463"/>
            <a:ext cx="7700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en-US"/>
              <a:t>Mastertitelformat bearbeiten</a:t>
            </a:r>
          </a:p>
        </p:txBody>
      </p:sp>
      <p:sp>
        <p:nvSpPr>
          <p:cNvPr id="1028" name="Line 17"/>
          <p:cNvSpPr>
            <a:spLocks noChangeShapeType="1"/>
          </p:cNvSpPr>
          <p:nvPr/>
        </p:nvSpPr>
        <p:spPr bwMode="auto">
          <a:xfrm>
            <a:off x="719138" y="6315075"/>
            <a:ext cx="770572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29" name="Picture 22" descr="xEKUT_WortBildMarke_W_RG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79388"/>
            <a:ext cx="1763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platzhalter 12"/>
          <p:cNvSpPr txBox="1">
            <a:spLocks/>
          </p:cNvSpPr>
          <p:nvPr/>
        </p:nvSpPr>
        <p:spPr bwMode="auto">
          <a:xfrm>
            <a:off x="1127125" y="6519863"/>
            <a:ext cx="42672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41338" indent="-18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95350" indent="-1746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60475" indent="-185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22425" indent="-1825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96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368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940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512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de-DE" altLang="de-DE" sz="900" dirty="0">
                <a:solidFill>
                  <a:schemeClr val="accent5">
                    <a:lumMod val="50000"/>
                  </a:schemeClr>
                </a:solidFill>
              </a:rPr>
              <a:t>Motivationsforschung </a:t>
            </a:r>
            <a:r>
              <a:rPr lang="de-DE" altLang="de-DE" sz="900" baseline="0" dirty="0">
                <a:solidFill>
                  <a:schemeClr val="accent5">
                    <a:lumMod val="50000"/>
                  </a:schemeClr>
                </a:solidFill>
              </a:rPr>
              <a:t>– Sitzung 1</a:t>
            </a:r>
            <a:endParaRPr lang="de-DE" altLang="de-DE" sz="9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Foliennummernplatzhalter 5"/>
          <p:cNvSpPr txBox="1">
            <a:spLocks/>
          </p:cNvSpPr>
          <p:nvPr/>
        </p:nvSpPr>
        <p:spPr>
          <a:xfrm>
            <a:off x="723900" y="6519863"/>
            <a:ext cx="2133600" cy="201612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7BA3FD-5C3A-44CB-92F9-80FF82FD1679}" type="slidenum">
              <a:rPr lang="de-DE" altLang="de-DE" sz="900">
                <a:solidFill>
                  <a:srgbClr val="000000"/>
                </a:solidFill>
              </a:rPr>
              <a:pPr eaLnBrk="1" hangingPunct="1"/>
              <a:t>‹#›</a:t>
            </a:fld>
            <a:endParaRPr lang="de-DE" altLang="de-DE" sz="900">
              <a:solidFill>
                <a:srgbClr val="000000"/>
              </a:solidFill>
            </a:endParaRPr>
          </a:p>
        </p:txBody>
      </p:sp>
      <p:pic>
        <p:nvPicPr>
          <p:cNvPr id="1032" name="Grafi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188" y="6413500"/>
            <a:ext cx="13319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03" r:id="rId1"/>
    <p:sldLayoutId id="2147485404" r:id="rId2"/>
    <p:sldLayoutId id="2147485402" r:id="rId3"/>
    <p:sldLayoutId id="2147485405" r:id="rId4"/>
    <p:sldLayoutId id="2147485407" r:id="rId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9pPr>
    </p:titleStyle>
    <p:bodyStyle>
      <a:lvl1pPr marL="180975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80000"/>
        <a:buChar char="-"/>
        <a:defRPr sz="2000">
          <a:solidFill>
            <a:schemeClr val="tx1"/>
          </a:solidFill>
          <a:latin typeface="+mn-lt"/>
        </a:defRPr>
      </a:lvl2pPr>
      <a:lvl3pPr marL="895350" indent="-17462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3pPr>
      <a:lvl4pPr marL="1260475" indent="-18573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4pPr>
      <a:lvl5pPr marL="16224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5pPr>
      <a:lvl6pPr marL="20796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6pPr>
      <a:lvl7pPr marL="25368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7pPr>
      <a:lvl8pPr marL="29940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8pPr>
      <a:lvl9pPr marL="34512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2413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E2FF4F-CB74-43B4-B19C-42B68AB1912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1" name="Picture 4" descr="ifs_logo_rg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" t="15681" r="4524" b="12727"/>
          <a:stretch>
            <a:fillRect/>
          </a:stretch>
        </p:blipFill>
        <p:spPr bwMode="auto">
          <a:xfrm>
            <a:off x="3203575" y="6237288"/>
            <a:ext cx="220503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 descr="tud_logo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92850"/>
            <a:ext cx="22320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66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09" r:id="rId1"/>
    <p:sldLayoutId id="2147485410" r:id="rId2"/>
    <p:sldLayoutId id="2147485411" r:id="rId3"/>
    <p:sldLayoutId id="2147485412" r:id="rId4"/>
    <p:sldLayoutId id="2147485413" r:id="rId5"/>
    <p:sldLayoutId id="2147485414" r:id="rId6"/>
    <p:sldLayoutId id="2147485415" r:id="rId7"/>
    <p:sldLayoutId id="2147485416" r:id="rId8"/>
    <p:sldLayoutId id="2147485417" r:id="rId9"/>
    <p:sldLayoutId id="2147485418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400">
          <a:solidFill>
            <a:schemeClr val="tx1"/>
          </a:solidFill>
          <a:latin typeface="Calibri" pitchFamily="34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Calibri" pitchFamily="34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Calibri" pitchFamily="34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>
          <a:solidFill>
            <a:schemeClr val="tx1"/>
          </a:solidFill>
          <a:latin typeface="Calibri" pitchFamily="34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obschepens.github.io/textanalyse22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1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6437" y="5152162"/>
            <a:ext cx="7700962" cy="38472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Einführung</a:t>
            </a:r>
          </a:p>
          <a:p>
            <a:endParaRPr lang="de-DE" altLang="de-DE" dirty="0"/>
          </a:p>
        </p:txBody>
      </p:sp>
      <p:sp>
        <p:nvSpPr>
          <p:cNvPr id="4100" name="Rectangle 9"/>
          <p:cNvSpPr txBox="1">
            <a:spLocks noChangeArrowheads="1"/>
          </p:cNvSpPr>
          <p:nvPr/>
        </p:nvSpPr>
        <p:spPr bwMode="auto">
          <a:xfrm>
            <a:off x="716437" y="5676900"/>
            <a:ext cx="77009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05.04.2022, Job Schepens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5033" y="4051300"/>
            <a:ext cx="7623175" cy="1078727"/>
          </a:xfrm>
        </p:spPr>
        <p:txBody>
          <a:bodyPr/>
          <a:lstStyle/>
          <a:p>
            <a:r>
              <a:rPr lang="de-DE" sz="2800" b="1" dirty="0"/>
              <a:t>Einführung in die Methoden der Textanalyse und des wissenschaftlichen Arbeitens</a:t>
            </a:r>
            <a:endParaRPr lang="en-US" sz="2800" dirty="0"/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08"/>
          <a:stretch/>
        </p:blipFill>
        <p:spPr>
          <a:xfrm>
            <a:off x="6143448" y="1504720"/>
            <a:ext cx="2394408" cy="2151557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54" y="1503525"/>
            <a:ext cx="3233394" cy="2158138"/>
          </a:xfrm>
          <a:prstGeom prst="rect">
            <a:avLst/>
          </a:prstGeom>
        </p:spPr>
      </p:pic>
      <p:pic>
        <p:nvPicPr>
          <p:cNvPr id="12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02" y="1503525"/>
            <a:ext cx="2152752" cy="21527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Leistungsanforderungen: Vorleistungen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600"/>
              </a:spcBef>
            </a:pPr>
            <a:r>
              <a:rPr lang="de-DE" sz="2000" dirty="0"/>
              <a:t>Aktive Teilnahme am Seminar (Anwesenheitspflicht)</a:t>
            </a:r>
          </a:p>
          <a:p>
            <a:pPr lvl="0">
              <a:spcBef>
                <a:spcPts val="600"/>
              </a:spcBef>
            </a:pPr>
            <a:r>
              <a:rPr lang="de-DE" sz="2000" dirty="0"/>
              <a:t>Vorleistungen (fristgerechte Abgabe!):</a:t>
            </a:r>
          </a:p>
          <a:p>
            <a:pPr marL="801687" lvl="1" indent="-457200">
              <a:spcBef>
                <a:spcPts val="600"/>
              </a:spcBef>
              <a:buFont typeface="+mj-lt"/>
              <a:buAutoNum type="arabicPeriod"/>
            </a:pPr>
            <a:r>
              <a:rPr lang="de-DE" sz="2000" dirty="0"/>
              <a:t>Rechercheauftrag zu verschiedenen Büchern und Texten</a:t>
            </a:r>
          </a:p>
          <a:p>
            <a:pPr marL="801687" lvl="1" indent="-457200">
              <a:spcBef>
                <a:spcPts val="600"/>
              </a:spcBef>
              <a:buFont typeface="+mj-lt"/>
              <a:buAutoNum type="arabicPeriod"/>
            </a:pPr>
            <a:r>
              <a:rPr lang="de-DE" sz="2000" dirty="0"/>
              <a:t>Abgabe der angefertigten Zitationsbeispiele und Literaturverzeichnis</a:t>
            </a:r>
          </a:p>
          <a:p>
            <a:pPr marL="801687" lvl="1" indent="-457200">
              <a:spcBef>
                <a:spcPts val="600"/>
              </a:spcBef>
              <a:buFont typeface="+mj-lt"/>
              <a:buAutoNum type="arabicPeriod"/>
            </a:pPr>
            <a:r>
              <a:rPr lang="de-DE" sz="2000" dirty="0"/>
              <a:t>Abgabe einer inhaltlich plausiblen und formal korrekten Analyse (Textbeispiel I)</a:t>
            </a:r>
          </a:p>
          <a:p>
            <a:pPr marL="801687" lvl="1" indent="-457200">
              <a:spcBef>
                <a:spcPts val="600"/>
              </a:spcBef>
              <a:buFont typeface="+mj-lt"/>
              <a:buAutoNum type="arabicPeriod"/>
            </a:pPr>
            <a:r>
              <a:rPr lang="de-DE" sz="2000" dirty="0"/>
              <a:t>Abgabe einer inhaltlich plausiblen und formal korrekten Analyse (Textbeispiel II)</a:t>
            </a:r>
          </a:p>
          <a:p>
            <a:pPr marL="0" lv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466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Leistungsanforderung: Prüfungsleistung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de-DE" sz="2000" dirty="0"/>
              <a:t>Benotete Hausarbeit </a:t>
            </a:r>
            <a:r>
              <a:rPr lang="de-DE" sz="2000" dirty="0">
                <a:sym typeface="Wingdings" panose="05000000000000000000" pitchFamily="2" charset="2"/>
              </a:rPr>
              <a:t> Gesamtnote des Moduls:</a:t>
            </a:r>
          </a:p>
          <a:p>
            <a:pPr lvl="1">
              <a:spcBef>
                <a:spcPts val="0"/>
              </a:spcBef>
            </a:pPr>
            <a:r>
              <a:rPr lang="de-DE" sz="2000" dirty="0">
                <a:sym typeface="Wingdings" panose="05000000000000000000" pitchFamily="2" charset="2"/>
              </a:rPr>
              <a:t>Max. 12 Seiten (zzgl. Gliederung, Literaturverzeichnis, Anhang)</a:t>
            </a:r>
          </a:p>
          <a:p>
            <a:pPr lvl="1">
              <a:spcBef>
                <a:spcPts val="0"/>
              </a:spcBef>
            </a:pPr>
            <a:r>
              <a:rPr lang="de-DE" sz="2000" dirty="0">
                <a:sym typeface="Wingdings" panose="05000000000000000000" pitchFamily="2" charset="2"/>
              </a:rPr>
              <a:t>Analyse eines wissenschaftlichen Textes anhand von Leitfragen</a:t>
            </a:r>
          </a:p>
          <a:p>
            <a:pPr lvl="1">
              <a:spcBef>
                <a:spcPts val="0"/>
              </a:spcBef>
            </a:pPr>
            <a:r>
              <a:rPr lang="de-DE" sz="2000" dirty="0">
                <a:sym typeface="Wingdings" panose="05000000000000000000" pitchFamily="2" charset="2"/>
              </a:rPr>
              <a:t>Liste von vorgegebenen Texten zu Themen aus der Empirischen Bildungsforschung</a:t>
            </a:r>
          </a:p>
          <a:p>
            <a:pPr lvl="1">
              <a:spcBef>
                <a:spcPts val="0"/>
              </a:spcBef>
            </a:pPr>
            <a:r>
              <a:rPr lang="de-DE" sz="2000" dirty="0">
                <a:sym typeface="Wingdings" panose="05000000000000000000" pitchFamily="2" charset="2"/>
              </a:rPr>
              <a:t>Abgabefrist: 15.03.22</a:t>
            </a:r>
            <a:endParaRPr lang="de-DE" sz="20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11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04345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Leistungsanforderungen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das Seminar erhalten Sie 5 LP </a:t>
            </a:r>
            <a:r>
              <a:rPr lang="de-DE" dirty="0">
                <a:sym typeface="Wingdings" panose="05000000000000000000" pitchFamily="2" charset="2"/>
              </a:rPr>
              <a:t> entspricht 150h Aufwand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Aktive Teilnahme an Sitzungen: 30h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Vor-/Nachbereitung &amp; Vorleistungen: 60 h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Hausarbeit: 60 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169340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wir miteinander 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Studium an der Universität heißt auch: Eigenverantwortung</a:t>
            </a:r>
          </a:p>
          <a:p>
            <a:r>
              <a:rPr lang="de-DE" dirty="0"/>
              <a:t>Seminar als Impulsgeber</a:t>
            </a:r>
          </a:p>
          <a:p>
            <a:r>
              <a:rPr lang="de-DE" dirty="0"/>
              <a:t>Seminar wird durch ihre Mitarbeit und Fragen spannend!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13</a:t>
            </a:fld>
            <a:endParaRPr lang="de-D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5" t="64050" r="48737" b="-852"/>
          <a:stretch/>
        </p:blipFill>
        <p:spPr>
          <a:xfrm>
            <a:off x="4140397" y="2917167"/>
            <a:ext cx="4546403" cy="323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07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Literaturtipps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7943"/>
            <a:ext cx="2625097" cy="2625097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14</a:t>
            </a:fld>
            <a:endParaRPr lang="de-DE" alt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686" y="766445"/>
            <a:ext cx="1890929" cy="267301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136" y="847725"/>
            <a:ext cx="1985296" cy="267301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840" y="3676634"/>
            <a:ext cx="1742122" cy="246759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452" y="3726713"/>
            <a:ext cx="1652263" cy="236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0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Ressourcen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Moodle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Literatur</a:t>
            </a:r>
          </a:p>
          <a:p>
            <a:endParaRPr lang="de-DE" dirty="0"/>
          </a:p>
          <a:p>
            <a:r>
              <a:rPr lang="de-DE" dirty="0">
                <a:hlinkClick r:id="rId2"/>
              </a:rPr>
              <a:t>https://jobschepens.github.io/textanalyse22/</a:t>
            </a:r>
            <a:endParaRPr lang="de-DE" dirty="0"/>
          </a:p>
          <a:p>
            <a:pPr lvl="1"/>
            <a:r>
              <a:rPr lang="de-DE" dirty="0"/>
              <a:t>Syllabus + Seminarplan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15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054552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800" dirty="0"/>
              <a:t>Vorstellung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Lernziele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Rahmenbedingungen des Seminars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Wissenschaftliches Arbeiten: Was ist das und wozu?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Ausblick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endParaRPr lang="de-DE" sz="2000" dirty="0"/>
          </a:p>
        </p:txBody>
      </p:sp>
      <p:sp>
        <p:nvSpPr>
          <p:cNvPr id="16" name="Rechteck 15"/>
          <p:cNvSpPr/>
          <p:nvPr/>
        </p:nvSpPr>
        <p:spPr>
          <a:xfrm>
            <a:off x="457200" y="3422333"/>
            <a:ext cx="6759019" cy="5090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58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0FAFD-CFD7-485A-A93E-D5370D296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r>
              <a:rPr lang="de-DE" dirty="0"/>
              <a:t>Beschreiben Sie spontan, was Ihnen zu den Begriffen in den Kopf kommt. (5‘ Gruppenarbeit, dann Plenum) </a:t>
            </a:r>
          </a:p>
          <a:p>
            <a:endParaRPr lang="en-US" sz="2000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3A662C9A-1D5D-4851-84DD-805EEC14D041}"/>
              </a:ext>
            </a:extLst>
          </p:cNvPr>
          <p:cNvSpPr/>
          <p:nvPr/>
        </p:nvSpPr>
        <p:spPr>
          <a:xfrm>
            <a:off x="514283" y="1867804"/>
            <a:ext cx="3867873" cy="182416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2"/>
                </a:solidFill>
              </a:rPr>
              <a:t>Textanalyse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BFA49D83-306D-46DE-8721-672E874F3737}"/>
              </a:ext>
            </a:extLst>
          </p:cNvPr>
          <p:cNvSpPr/>
          <p:nvPr/>
        </p:nvSpPr>
        <p:spPr>
          <a:xfrm>
            <a:off x="4572000" y="1781940"/>
            <a:ext cx="4131330" cy="193509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2"/>
                </a:solidFill>
              </a:rPr>
              <a:t>Wissenschaft-</a:t>
            </a:r>
            <a:r>
              <a:rPr lang="de-DE" sz="2400" b="1" dirty="0" err="1">
                <a:solidFill>
                  <a:schemeClr val="tx2"/>
                </a:solidFill>
              </a:rPr>
              <a:t>liches</a:t>
            </a:r>
            <a:r>
              <a:rPr lang="de-DE" sz="2400" b="1" dirty="0">
                <a:solidFill>
                  <a:schemeClr val="tx2"/>
                </a:solidFill>
              </a:rPr>
              <a:t> Arbeiten</a:t>
            </a:r>
          </a:p>
        </p:txBody>
      </p:sp>
    </p:spTree>
    <p:extLst>
      <p:ext uri="{BB962C8B-B14F-4D97-AF65-F5344CB8AC3E}">
        <p14:creationId xmlns:p14="http://schemas.microsoft.com/office/powerpoint/2010/main" val="329636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Wissenschaftliche Forschung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„Wer wissenschaftliche Forschung betreibt, sucht mithilfe </a:t>
            </a:r>
            <a:r>
              <a:rPr lang="de-DE" b="1" dirty="0">
                <a:solidFill>
                  <a:schemeClr val="tx2"/>
                </a:solidFill>
              </a:rPr>
              <a:t>anerkannter wissenschaftlicher Methoden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/>
              <a:t>und Methodologie auf der Basis des bisherigen </a:t>
            </a:r>
            <a:r>
              <a:rPr lang="de-DE" b="1" dirty="0">
                <a:solidFill>
                  <a:schemeClr val="tx2"/>
                </a:solidFill>
              </a:rPr>
              <a:t>Forschungsstandes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/>
              <a:t>(d.h. vorliegender Theorien und empirischer Befunde) </a:t>
            </a:r>
            <a:r>
              <a:rPr lang="de-DE" b="1" dirty="0">
                <a:solidFill>
                  <a:schemeClr val="tx2"/>
                </a:solidFill>
              </a:rPr>
              <a:t>zielgerichtet</a:t>
            </a:r>
            <a:r>
              <a:rPr lang="de-DE" dirty="0"/>
              <a:t> nach </a:t>
            </a:r>
            <a:r>
              <a:rPr lang="de-DE" b="1" dirty="0"/>
              <a:t>gesicherten</a:t>
            </a:r>
            <a:r>
              <a:rPr lang="de-DE" dirty="0"/>
              <a:t> </a:t>
            </a:r>
            <a:r>
              <a:rPr lang="de-DE" dirty="0">
                <a:solidFill>
                  <a:schemeClr val="tx2"/>
                </a:solidFill>
              </a:rPr>
              <a:t>neuen Erkenntnissen</a:t>
            </a:r>
            <a:r>
              <a:rPr lang="de-DE" dirty="0"/>
              <a:t>, </a:t>
            </a:r>
            <a:r>
              <a:rPr lang="de-DE" dirty="0">
                <a:solidFill>
                  <a:schemeClr val="tx2"/>
                </a:solidFill>
              </a:rPr>
              <a:t>dokumentiert</a:t>
            </a:r>
            <a:r>
              <a:rPr lang="de-DE" dirty="0"/>
              <a:t> den Forschungsprozess sowie dessen Ergebnisse </a:t>
            </a:r>
            <a:r>
              <a:rPr lang="de-DE" b="1" dirty="0"/>
              <a:t>in </a:t>
            </a:r>
            <a:r>
              <a:rPr lang="de-DE" b="1" dirty="0">
                <a:solidFill>
                  <a:schemeClr val="tx2"/>
                </a:solidFill>
              </a:rPr>
              <a:t>nachvollziehbarer</a:t>
            </a:r>
            <a:r>
              <a:rPr lang="de-DE" b="1" dirty="0"/>
              <a:t> Weise </a:t>
            </a:r>
            <a:r>
              <a:rPr lang="de-DE" dirty="0"/>
              <a:t>und stellt die Studien </a:t>
            </a:r>
            <a:r>
              <a:rPr lang="de-DE" b="1" dirty="0"/>
              <a:t>in </a:t>
            </a:r>
            <a:r>
              <a:rPr lang="de-DE" b="1" dirty="0">
                <a:solidFill>
                  <a:schemeClr val="tx2"/>
                </a:solidFill>
              </a:rPr>
              <a:t>Vorträgen</a:t>
            </a:r>
            <a:r>
              <a:rPr lang="de-DE" b="1" dirty="0"/>
              <a:t> und </a:t>
            </a:r>
            <a:r>
              <a:rPr lang="de-DE" b="1" dirty="0">
                <a:solidFill>
                  <a:schemeClr val="tx2"/>
                </a:solidFill>
              </a:rPr>
              <a:t>Publikationen</a:t>
            </a:r>
            <a:r>
              <a:rPr lang="de-DE" dirty="0"/>
              <a:t> der Fachöffentlichkeit vor“</a:t>
            </a:r>
          </a:p>
          <a:p>
            <a:pPr marL="0" indent="0" algn="r">
              <a:buNone/>
            </a:pPr>
            <a:r>
              <a:rPr lang="de-DE" sz="1600" dirty="0"/>
              <a:t>Döring &amp; Bortz, 2016, S. 7</a:t>
            </a:r>
          </a:p>
        </p:txBody>
      </p:sp>
    </p:spTree>
    <p:extLst>
      <p:ext uri="{BB962C8B-B14F-4D97-AF65-F5344CB8AC3E}">
        <p14:creationId xmlns:p14="http://schemas.microsoft.com/office/powerpoint/2010/main" val="276885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Wissenschaftliches 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19</a:t>
            </a:fld>
            <a:endParaRPr lang="de-DE" alt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Wissenschaftliches Arbeiten zeigt sich in einer </a:t>
            </a:r>
            <a:r>
              <a:rPr lang="de-DE" b="1" dirty="0"/>
              <a:t>systematischen</a:t>
            </a:r>
            <a:r>
              <a:rPr lang="de-DE" dirty="0"/>
              <a:t> und </a:t>
            </a:r>
            <a:r>
              <a:rPr lang="de-DE" b="1" dirty="0"/>
              <a:t>methodisch kontrollierten</a:t>
            </a:r>
            <a:r>
              <a:rPr lang="de-DE" dirty="0"/>
              <a:t> Verbindung eigenständiger und kreativer Gedanken mit bereits </a:t>
            </a:r>
            <a:r>
              <a:rPr lang="de-DE" b="1" dirty="0"/>
              <a:t>vorliegenden wissenschaftlichen Befunden</a:t>
            </a:r>
            <a:r>
              <a:rPr lang="de-DE" dirty="0"/>
              <a:t>. Das Vorgehen ist </a:t>
            </a:r>
            <a:r>
              <a:rPr lang="de-DE" b="1" dirty="0"/>
              <a:t>sorgfältig</a:t>
            </a:r>
            <a:r>
              <a:rPr lang="de-DE" dirty="0"/>
              <a:t>, </a:t>
            </a:r>
            <a:r>
              <a:rPr lang="de-DE" b="1" dirty="0"/>
              <a:t>begriffsklärend</a:t>
            </a:r>
            <a:r>
              <a:rPr lang="de-DE" dirty="0"/>
              <a:t> und </a:t>
            </a:r>
            <a:r>
              <a:rPr lang="de-DE" b="1" dirty="0"/>
              <a:t>fach- bzw. disziplinbezogen</a:t>
            </a:r>
            <a:r>
              <a:rPr lang="de-DE" dirty="0"/>
              <a:t>.</a:t>
            </a:r>
          </a:p>
          <a:p>
            <a:pPr marL="0" indent="0" algn="r">
              <a:buNone/>
            </a:pPr>
            <a:r>
              <a:rPr lang="de-DE" dirty="0"/>
              <a:t>	(Bohl, 2008, S. 13)</a:t>
            </a:r>
          </a:p>
        </p:txBody>
      </p:sp>
    </p:spTree>
    <p:extLst>
      <p:ext uri="{BB962C8B-B14F-4D97-AF65-F5344CB8AC3E}">
        <p14:creationId xmlns:p14="http://schemas.microsoft.com/office/powerpoint/2010/main" val="306901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heutigen Sitzung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Sie haben einen Überblick über den Seminarverlauf und einen Eindruck, was auf Sie zukommt.</a:t>
            </a:r>
          </a:p>
          <a:p>
            <a:endParaRPr lang="de-DE" dirty="0"/>
          </a:p>
          <a:p>
            <a:r>
              <a:rPr lang="de-DE" dirty="0"/>
              <a:t>Sie erkennen die Relevanz wissenschaftlicher Kompetenz für sich.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77794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14ED80B-04DF-4770-AB2D-CA430D24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Wozu wissenschaftliche Kompetenzen?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Fähigkeiten, um wissenschaftliche Originalquellen verstehen, beurteilen und selbst produzieren zu können</a:t>
            </a:r>
          </a:p>
          <a:p>
            <a:pPr marL="0" indent="0">
              <a:buNone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de-DE" dirty="0"/>
              <a:t>Studium: Primärquellen verstehen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de-DE" dirty="0"/>
              <a:t>Beruf: eigene Arbeit überprüfen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de-DE" dirty="0"/>
              <a:t>Alltag: Voraussetzung für Mündigkeit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3C5B17-DB86-4831-8555-4DE9444B22BF}"/>
              </a:ext>
            </a:extLst>
          </p:cNvPr>
          <p:cNvSpPr txBox="1">
            <a:spLocks/>
          </p:cNvSpPr>
          <p:nvPr/>
        </p:nvSpPr>
        <p:spPr>
          <a:xfrm>
            <a:off x="328290" y="2464411"/>
            <a:ext cx="7704138" cy="41703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60188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800" dirty="0"/>
              <a:t>Vorstellung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Lernziele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Rahmenbedingungen des Seminars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Wissenschaftliches Arbeiten: Was ist das und wozu?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Ausblick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endParaRPr lang="de-DE" sz="2000" dirty="0"/>
          </a:p>
        </p:txBody>
      </p:sp>
      <p:sp>
        <p:nvSpPr>
          <p:cNvPr id="16" name="Rechteck 15"/>
          <p:cNvSpPr/>
          <p:nvPr/>
        </p:nvSpPr>
        <p:spPr>
          <a:xfrm>
            <a:off x="457200" y="4113213"/>
            <a:ext cx="6759019" cy="5090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15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Seminarplan (vorläufig)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22</a:t>
            </a:fld>
            <a:endParaRPr lang="de-DE" alt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819634"/>
              </p:ext>
            </p:extLst>
          </p:nvPr>
        </p:nvGraphicFramePr>
        <p:xfrm>
          <a:off x="450000" y="1213487"/>
          <a:ext cx="82368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400">
                  <a:extLst>
                    <a:ext uri="{9D8B030D-6E8A-4147-A177-3AD203B41FA5}">
                      <a16:colId xmlns:a16="http://schemas.microsoft.com/office/drawing/2014/main" val="129233567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95342147"/>
                    </a:ext>
                  </a:extLst>
                </a:gridCol>
                <a:gridCol w="5892800">
                  <a:extLst>
                    <a:ext uri="{9D8B030D-6E8A-4147-A177-3AD203B41FA5}">
                      <a16:colId xmlns:a16="http://schemas.microsoft.com/office/drawing/2014/main" val="18442412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dirty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dirty="0"/>
                        <a:t>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dirty="0"/>
                        <a:t>Thema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289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12.10.21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400" dirty="0"/>
                        <a:t>Digital</a:t>
                      </a:r>
                      <a:r>
                        <a:rPr lang="de-DE" sz="1400" baseline="0" dirty="0"/>
                        <a:t> (Zoom)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Einführung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5773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19.10.21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400" baseline="0" dirty="0"/>
                        <a:t>Präsenz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Identifikation pädagogischer Textarten &amp; Methoden der Texterschließung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3228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26.10.21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Präsenz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Wissenschaftstheorie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078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02.11.21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Präsenz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Literaturrecherche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7173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09.11.21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Präsenz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Literaturverwaltung &amp; Zitation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8571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16.11.21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Präsenz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Grundlagen der Hermeneutik</a:t>
                      </a:r>
                      <a:r>
                        <a:rPr lang="de-DE" sz="1400" b="1" kern="12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31683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23.11.21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Präsenz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Textanalyse Text 1: Einführung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6194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i="1" dirty="0">
                          <a:effectLst/>
                        </a:rPr>
                        <a:t>30.11.21</a:t>
                      </a:r>
                      <a:endParaRPr lang="de-DE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Asynchron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i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Textanalyse Text 1: Analyseerstellung</a:t>
                      </a:r>
                      <a:endParaRPr lang="de-DE" sz="18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9450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07.12.21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Präsenz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Textanalyse Text 1: Besprechung &amp; Überarbeitung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8956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14.12.21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Präsenz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Empirische Texte: Grundlagen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2437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21.12.21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Präsenz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Textanalyse Text 2: Einführung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795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i="1" dirty="0">
                          <a:effectLst/>
                        </a:rPr>
                        <a:t>11.01.22</a:t>
                      </a:r>
                      <a:endParaRPr lang="de-DE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Asynchron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i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Textanalyse Text 2: Analyseerstellung</a:t>
                      </a:r>
                      <a:endParaRPr lang="de-DE" sz="18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34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18.01.22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Präsenz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Textanalyse Text 2: Besprechung &amp; Überarbeitung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6741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25.01.22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400" dirty="0"/>
                        <a:t>Digital (Zoom)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Individuelle Vorbesprechung Hausarbeiten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2086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01.02.22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400" dirty="0"/>
                        <a:t>Digital (Zoom)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Individuelle Vorbesprechung Hausarbeiten 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5553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793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zur Vorbereitung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Laden Sie sich die Seminarliteratur als </a:t>
            </a:r>
            <a:r>
              <a:rPr lang="de-DE" dirty="0" err="1"/>
              <a:t>ebook</a:t>
            </a:r>
            <a:r>
              <a:rPr lang="de-DE" dirty="0"/>
              <a:t> über die UB herunter!</a:t>
            </a:r>
          </a:p>
          <a:p>
            <a:endParaRPr lang="de-DE" dirty="0"/>
          </a:p>
          <a:p>
            <a:r>
              <a:rPr lang="de-DE" dirty="0"/>
              <a:t>Lesen Sie den folgenden Text (in </a:t>
            </a:r>
            <a:r>
              <a:rPr lang="de-DE" dirty="0" err="1"/>
              <a:t>Moodle</a:t>
            </a:r>
            <a:r>
              <a:rPr lang="de-DE" dirty="0"/>
              <a:t>):</a:t>
            </a:r>
          </a:p>
          <a:p>
            <a:pPr marL="344487" lvl="1" indent="0">
              <a:buNone/>
            </a:pPr>
            <a:r>
              <a:rPr lang="de-DE" dirty="0"/>
              <a:t>Vogel, Peter (1999): Der Theorie-Praxis-Konflikt in der Pädagogik als Deutungsmuster für den Studienalltag – oder Was lernt man eigentlich im wissenschaftlichen Studium? </a:t>
            </a:r>
            <a:r>
              <a:rPr lang="de-DE" i="1" dirty="0"/>
              <a:t>Pädagogischer Blick, 7</a:t>
            </a:r>
            <a:r>
              <a:rPr lang="de-DE" dirty="0"/>
              <a:t>(1), 34-40.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52986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671" y="2050966"/>
            <a:ext cx="5716659" cy="3799897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713670" y="1310185"/>
            <a:ext cx="5716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Fragen? Anmerkungen?</a:t>
            </a:r>
          </a:p>
        </p:txBody>
      </p:sp>
    </p:spTree>
    <p:extLst>
      <p:ext uri="{BB962C8B-B14F-4D97-AF65-F5344CB8AC3E}">
        <p14:creationId xmlns:p14="http://schemas.microsoft.com/office/powerpoint/2010/main" val="1043116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Fani\AppData\Local\Microsoft\Windows\Temporary Internet Files\Content.IE5\I0EFC7SY\MPj04393810000[1].jpg"/>
          <p:cNvPicPr>
            <a:picLocks noChangeAspect="1" noChangeArrowheads="1"/>
          </p:cNvPicPr>
          <p:nvPr/>
        </p:nvPicPr>
        <p:blipFill rotWithShape="1">
          <a:blip r:embed="rId3" cstate="print"/>
          <a:srcRect l="5532" r="2431"/>
          <a:stretch/>
        </p:blipFill>
        <p:spPr bwMode="auto">
          <a:xfrm>
            <a:off x="-15240" y="0"/>
            <a:ext cx="9204960" cy="6858000"/>
          </a:xfrm>
          <a:prstGeom prst="rect">
            <a:avLst/>
          </a:prstGeom>
          <a:noFill/>
        </p:spPr>
      </p:pic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7652A-E3AB-4E0C-B658-757FA3F6E91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9640" y="138185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>
                <a:solidFill>
                  <a:schemeClr val="accent3"/>
                </a:solidFill>
                <a:latin typeface="Segoe Script" pitchFamily="34" charset="0"/>
              </a:rPr>
              <a:t>Bis</a:t>
            </a:r>
            <a:r>
              <a:rPr lang="en-US" sz="6000" b="1" dirty="0">
                <a:solidFill>
                  <a:schemeClr val="accent3"/>
                </a:solidFill>
                <a:latin typeface="Segoe Script" pitchFamily="34" charset="0"/>
              </a:rPr>
              <a:t> </a:t>
            </a:r>
            <a:r>
              <a:rPr lang="en-US" sz="6000" b="1" dirty="0" err="1">
                <a:solidFill>
                  <a:schemeClr val="accent3"/>
                </a:solidFill>
                <a:latin typeface="Segoe Script" pitchFamily="34" charset="0"/>
              </a:rPr>
              <a:t>nächste</a:t>
            </a:r>
            <a:r>
              <a:rPr lang="en-US" sz="6000" b="1" dirty="0">
                <a:solidFill>
                  <a:schemeClr val="accent3"/>
                </a:solidFill>
                <a:latin typeface="Segoe Script" pitchFamily="34" charset="0"/>
              </a:rPr>
              <a:t> </a:t>
            </a:r>
            <a:r>
              <a:rPr lang="en-US" sz="6000" b="1" dirty="0" err="1">
                <a:solidFill>
                  <a:schemeClr val="accent3"/>
                </a:solidFill>
                <a:latin typeface="Segoe Script" pitchFamily="34" charset="0"/>
              </a:rPr>
              <a:t>Woche</a:t>
            </a:r>
            <a:r>
              <a:rPr lang="en-US" sz="6000" b="1" dirty="0">
                <a:solidFill>
                  <a:schemeClr val="accent3"/>
                </a:solidFill>
                <a:latin typeface="Segoe Script" pitchFamily="34" charset="0"/>
              </a:rPr>
              <a:t>!</a:t>
            </a:r>
            <a:endParaRPr lang="en-US" b="1" dirty="0">
              <a:solidFill>
                <a:schemeClr val="accent3"/>
              </a:solidFill>
              <a:latin typeface="Segoe Scrip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5900" y="3378030"/>
            <a:ext cx="633222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/>
                </a:solidFill>
                <a:latin typeface="Bradley Hand ITC" pitchFamily="66" charset="0"/>
              </a:rPr>
              <a:t>Job.schepens@tu-dortmund.de</a:t>
            </a:r>
          </a:p>
          <a:p>
            <a:pPr algn="ctr"/>
            <a:endParaRPr lang="en-US" sz="1100" b="1" dirty="0">
              <a:solidFill>
                <a:schemeClr val="accent3"/>
              </a:solidFill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34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800" dirty="0"/>
              <a:t>Vorstellung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Lernziele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Rahmenbedingungen des Seminars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Wissenschaftliches Arbeiten: Was ist das und wozu?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Ausblick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endParaRPr lang="de-DE" sz="2000" dirty="0"/>
          </a:p>
        </p:txBody>
      </p:sp>
      <p:sp>
        <p:nvSpPr>
          <p:cNvPr id="16" name="Rechteck 15"/>
          <p:cNvSpPr/>
          <p:nvPr/>
        </p:nvSpPr>
        <p:spPr>
          <a:xfrm>
            <a:off x="457200" y="1522413"/>
            <a:ext cx="6759019" cy="5090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5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dirty="0">
                <a:ea typeface="ＭＳ Ｐゴシック" charset="0"/>
                <a:cs typeface="+mj-cs"/>
              </a:rPr>
              <a:t>Job Schepens</a:t>
            </a:r>
          </a:p>
        </p:txBody>
      </p:sp>
      <p:sp>
        <p:nvSpPr>
          <p:cNvPr id="5123" name="Inhaltsplatzhalter 2"/>
          <p:cNvSpPr>
            <a:spLocks noGrp="1"/>
          </p:cNvSpPr>
          <p:nvPr>
            <p:ph idx="1"/>
          </p:nvPr>
        </p:nvSpPr>
        <p:spPr>
          <a:xfrm>
            <a:off x="156755" y="1522413"/>
            <a:ext cx="8987246" cy="453072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de-DE" sz="2000" b="1" dirty="0"/>
              <a:t>Wer bin ich</a:t>
            </a:r>
          </a:p>
          <a:p>
            <a:pPr eaLnBrk="1" hangingPunct="1">
              <a:defRPr/>
            </a:pPr>
            <a:r>
              <a:rPr lang="de-DE" sz="2000" dirty="0"/>
              <a:t>2004-2010: </a:t>
            </a:r>
            <a:r>
              <a:rPr lang="de-DE" sz="2000" dirty="0" err="1"/>
              <a:t>BSc</a:t>
            </a:r>
            <a:r>
              <a:rPr lang="de-DE" sz="2000" dirty="0"/>
              <a:t> + </a:t>
            </a:r>
            <a:r>
              <a:rPr lang="de-DE" sz="2000" dirty="0" err="1"/>
              <a:t>MSc</a:t>
            </a:r>
            <a:r>
              <a:rPr lang="de-DE" sz="2000" dirty="0"/>
              <a:t> Student in Nijmegen: Kognitionswissenschaften</a:t>
            </a:r>
          </a:p>
          <a:p>
            <a:pPr eaLnBrk="1" hangingPunct="1">
              <a:defRPr/>
            </a:pPr>
            <a:r>
              <a:rPr lang="de-DE" sz="2000" dirty="0"/>
              <a:t>2011-2015: </a:t>
            </a:r>
            <a:r>
              <a:rPr lang="de-DE" sz="2000" dirty="0" err="1"/>
              <a:t>PhD</a:t>
            </a:r>
            <a:r>
              <a:rPr lang="de-DE" sz="2000" dirty="0"/>
              <a:t> Student / Doktorand in Nijmegen: Psycholinguistik / Sprachwissenschaften</a:t>
            </a:r>
          </a:p>
          <a:p>
            <a:pPr>
              <a:defRPr/>
            </a:pPr>
            <a:r>
              <a:rPr lang="de-DE" sz="2000" dirty="0"/>
              <a:t>2015-2019: </a:t>
            </a:r>
            <a:r>
              <a:rPr lang="de-DE" sz="2000" dirty="0" err="1"/>
              <a:t>Postdoc</a:t>
            </a:r>
            <a:r>
              <a:rPr lang="de-DE" sz="2000" dirty="0"/>
              <a:t> in Berlin: Kognitive Psychologie</a:t>
            </a:r>
          </a:p>
          <a:p>
            <a:pPr>
              <a:defRPr/>
            </a:pPr>
            <a:r>
              <a:rPr lang="de-DE" sz="2000" dirty="0"/>
              <a:t>Seit 11/2019: </a:t>
            </a:r>
            <a:r>
              <a:rPr lang="de-DE" sz="2000" dirty="0" err="1"/>
              <a:t>Postdoc</a:t>
            </a:r>
            <a:r>
              <a:rPr lang="de-DE" sz="2000" dirty="0"/>
              <a:t> am IFS: Empirische Bildungsforschung</a:t>
            </a:r>
            <a:br>
              <a:rPr lang="de-DE" sz="2000" dirty="0"/>
            </a:br>
            <a:r>
              <a:rPr lang="de-DE" sz="2000" dirty="0"/>
              <a:t>	</a:t>
            </a:r>
          </a:p>
          <a:p>
            <a:pPr marL="0" indent="0">
              <a:buFontTx/>
              <a:buNone/>
              <a:defRPr/>
            </a:pPr>
            <a:r>
              <a:rPr lang="de-DE" sz="2000" b="1" dirty="0"/>
              <a:t>Interessen</a:t>
            </a:r>
          </a:p>
          <a:p>
            <a:pPr eaLnBrk="1" hangingPunct="1">
              <a:defRPr/>
            </a:pPr>
            <a:r>
              <a:rPr lang="de-DE" sz="2000" dirty="0"/>
              <a:t>Variabilität beim Erlernen der Zweitsprache</a:t>
            </a:r>
          </a:p>
          <a:p>
            <a:pPr eaLnBrk="1" hangingPunct="1">
              <a:defRPr/>
            </a:pPr>
            <a:r>
              <a:rPr lang="de-DE" sz="2000" dirty="0"/>
              <a:t>so­zi­a­len und bildungsbezogenen Heterogenität </a:t>
            </a:r>
          </a:p>
          <a:p>
            <a:pPr eaLnBrk="1" hangingPunct="1">
              <a:defRPr/>
            </a:pPr>
            <a:r>
              <a:rPr lang="de-DE" sz="2000" dirty="0"/>
              <a:t>Statistische Daten­ana­lyse in den Sozial­wissen­schaf­ten und Modellierungsansätze</a:t>
            </a:r>
          </a:p>
          <a:p>
            <a:pPr eaLnBrk="1" hangingPunct="1">
              <a:lnSpc>
                <a:spcPct val="150000"/>
              </a:lnSpc>
              <a:defRPr/>
            </a:pPr>
            <a:endParaRPr lang="de-DE" sz="2000" dirty="0"/>
          </a:p>
          <a:p>
            <a:pPr eaLnBrk="1" hangingPunct="1">
              <a:lnSpc>
                <a:spcPct val="150000"/>
              </a:lnSpc>
              <a:defRPr/>
            </a:pPr>
            <a:endParaRPr lang="de-DE" sz="2000" dirty="0"/>
          </a:p>
          <a:p>
            <a:pPr eaLnBrk="1" hangingPunct="1">
              <a:lnSpc>
                <a:spcPct val="150000"/>
              </a:lnSpc>
              <a:defRPr/>
            </a:pPr>
            <a:endParaRPr lang="de-DE" sz="2000" dirty="0"/>
          </a:p>
          <a:p>
            <a:pPr eaLnBrk="1" hangingPunct="1">
              <a:lnSpc>
                <a:spcPct val="150000"/>
              </a:lnSpc>
              <a:defRPr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25697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sind Sie und was bringen Sie mit?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b="1" dirty="0"/>
              <a:t>Partnerinterviews:</a:t>
            </a:r>
          </a:p>
          <a:p>
            <a:pPr lvl="1"/>
            <a:r>
              <a:rPr lang="de-DE" sz="2000" dirty="0"/>
              <a:t>Was hat Sie motiviert Erziehungswissenschaft zu studieren?</a:t>
            </a:r>
          </a:p>
          <a:p>
            <a:pPr lvl="1"/>
            <a:r>
              <a:rPr lang="de-DE" sz="2000" dirty="0"/>
              <a:t>Welchen Beruf würden Sie nach Ihrem Studium gerne ausüben? Inwiefern kann Ihnen wissenschaftliches Wissen hierbei helfen?</a:t>
            </a:r>
          </a:p>
          <a:p>
            <a:pPr lvl="1"/>
            <a:r>
              <a:rPr lang="de-DE" sz="2000" dirty="0"/>
              <a:t>Welche Erwartungen &amp; Wünsche haben Sie an dieses Seminar?</a:t>
            </a:r>
          </a:p>
          <a:p>
            <a:pPr lvl="1"/>
            <a:endParaRPr lang="de-DE" dirty="0"/>
          </a:p>
          <a:p>
            <a:r>
              <a:rPr lang="de-DE" dirty="0"/>
              <a:t>Gruppen von 2-3 Personen: </a:t>
            </a:r>
            <a:r>
              <a:rPr lang="de-DE" b="1" dirty="0"/>
              <a:t>12 min </a:t>
            </a:r>
            <a:r>
              <a:rPr lang="de-DE" dirty="0"/>
              <a:t>Zeit</a:t>
            </a:r>
          </a:p>
          <a:p>
            <a:endParaRPr lang="de-DE" dirty="0"/>
          </a:p>
          <a:p>
            <a:r>
              <a:rPr lang="de-DE" dirty="0"/>
              <a:t>Anschließend </a:t>
            </a:r>
            <a:r>
              <a:rPr lang="de-DE" b="1" dirty="0"/>
              <a:t>kurze</a:t>
            </a:r>
            <a:r>
              <a:rPr lang="de-DE" dirty="0"/>
              <a:t> gegenseitige Vorstellung im Plenum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62" y="1213387"/>
            <a:ext cx="2022501" cy="103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8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800" dirty="0"/>
              <a:t>Vorstellung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Lernziele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Rahmenbedingungen des Seminars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Wissenschaftliches Arbeiten: Was ist das und wozu?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Ausblick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endParaRPr lang="de-DE" sz="2000" dirty="0"/>
          </a:p>
        </p:txBody>
      </p:sp>
      <p:sp>
        <p:nvSpPr>
          <p:cNvPr id="16" name="Rechteck 15"/>
          <p:cNvSpPr/>
          <p:nvPr/>
        </p:nvSpPr>
        <p:spPr>
          <a:xfrm>
            <a:off x="457200" y="2121853"/>
            <a:ext cx="6759019" cy="5090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94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des Seminars in Modulhandbuch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81" y="1930249"/>
            <a:ext cx="8628236" cy="290432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57200" y="4147185"/>
            <a:ext cx="8422640" cy="424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41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Lernziele (vgl. Modulhandbuch)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Sie können selbstständig unterschiedliche Textarten bestimmen und zwischen wissenschaftlicher und nicht-wissenschaftlicher Literatur unterscheiden.</a:t>
            </a:r>
          </a:p>
          <a:p>
            <a:pPr lvl="0"/>
            <a:r>
              <a:rPr lang="de-DE" dirty="0"/>
              <a:t>Sie können basale Techniken des wissenschaftlichen Arbeitens anwenden und kennen die Regeln des Umgangs mit wissenschaftlichen Texten.</a:t>
            </a:r>
          </a:p>
          <a:p>
            <a:pPr lvl="0"/>
            <a:r>
              <a:rPr lang="de-DE" dirty="0"/>
              <a:t>Sie können wissenschaftliche Texte lesen und analysieren und sich dabei kritisch-konstruktiv und reflektiert mit den Inhalten auseinandersetzen.</a:t>
            </a:r>
          </a:p>
          <a:p>
            <a:pPr lvl="0"/>
            <a:r>
              <a:rPr lang="de-DE" dirty="0"/>
              <a:t>Sie können die Ergebnisse dieser Analyse in eine angemessene schriftliche Form bringen.</a:t>
            </a:r>
          </a:p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8649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800" dirty="0"/>
              <a:t>Vorstellung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Lernziele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Rahmenbedingungen des Seminars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Wissenschaftliches Arbeiten: Was ist das und wozu?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Ausblick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endParaRPr lang="de-DE" sz="2000" dirty="0"/>
          </a:p>
        </p:txBody>
      </p:sp>
      <p:sp>
        <p:nvSpPr>
          <p:cNvPr id="16" name="Rechteck 15"/>
          <p:cNvSpPr/>
          <p:nvPr/>
        </p:nvSpPr>
        <p:spPr>
          <a:xfrm>
            <a:off x="457200" y="2782253"/>
            <a:ext cx="6759019" cy="5090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12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UT_Design">
  <a:themeElements>
    <a:clrScheme name="UT_TITEL 1">
      <a:dk1>
        <a:srgbClr val="333333"/>
      </a:dk1>
      <a:lt1>
        <a:srgbClr val="FFFFFF"/>
      </a:lt1>
      <a:dk2>
        <a:srgbClr val="A51E37"/>
      </a:dk2>
      <a:lt2>
        <a:srgbClr val="2D2015"/>
      </a:lt2>
      <a:accent1>
        <a:srgbClr val="ADB3B7"/>
      </a:accent1>
      <a:accent2>
        <a:srgbClr val="B4A069"/>
      </a:accent2>
      <a:accent3>
        <a:srgbClr val="FFFFFF"/>
      </a:accent3>
      <a:accent4>
        <a:srgbClr val="2A2A2A"/>
      </a:accent4>
      <a:accent5>
        <a:srgbClr val="D3D6D8"/>
      </a:accent5>
      <a:accent6>
        <a:srgbClr val="A3915E"/>
      </a:accent6>
      <a:hlink>
        <a:srgbClr val="32414B"/>
      </a:hlink>
      <a:folHlink>
        <a:srgbClr val="A51E37"/>
      </a:folHlink>
    </a:clrScheme>
    <a:fontScheme name="UT_TI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T_TITEL 1">
        <a:dk1>
          <a:srgbClr val="333333"/>
        </a:dk1>
        <a:lt1>
          <a:srgbClr val="FFFFFF"/>
        </a:lt1>
        <a:dk2>
          <a:srgbClr val="A51E37"/>
        </a:dk2>
        <a:lt2>
          <a:srgbClr val="2D2015"/>
        </a:lt2>
        <a:accent1>
          <a:srgbClr val="ADB3B7"/>
        </a:accent1>
        <a:accent2>
          <a:srgbClr val="B4A069"/>
        </a:accent2>
        <a:accent3>
          <a:srgbClr val="FFFFFF"/>
        </a:accent3>
        <a:accent4>
          <a:srgbClr val="2A2A2A"/>
        </a:accent4>
        <a:accent5>
          <a:srgbClr val="D3D6D8"/>
        </a:accent5>
        <a:accent6>
          <a:srgbClr val="A3915E"/>
        </a:accent6>
        <a:hlink>
          <a:srgbClr val="32414B"/>
        </a:hlink>
        <a:folHlink>
          <a:srgbClr val="A51E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ante">
  <a:themeElements>
    <a:clrScheme name="Kante 14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82C22C"/>
      </a:accent1>
      <a:accent2>
        <a:srgbClr val="000000"/>
      </a:accent2>
      <a:accent3>
        <a:srgbClr val="FFFFFF"/>
      </a:accent3>
      <a:accent4>
        <a:srgbClr val="000000"/>
      </a:accent4>
      <a:accent5>
        <a:srgbClr val="C1DDAC"/>
      </a:accent5>
      <a:accent6>
        <a:srgbClr val="000000"/>
      </a:accent6>
      <a:hlink>
        <a:srgbClr val="996600"/>
      </a:hlink>
      <a:folHlink>
        <a:srgbClr val="000000"/>
      </a:folHlink>
    </a:clrScheme>
    <a:fontScheme name="Kant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an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10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000000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000000"/>
        </a:accent6>
        <a:hlink>
          <a:srgbClr val="9966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1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33993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CAAD"/>
        </a:accent5>
        <a:accent6>
          <a:srgbClr val="000000"/>
        </a:accent6>
        <a:hlink>
          <a:srgbClr val="9966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12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5FA024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B6CDAC"/>
        </a:accent5>
        <a:accent6>
          <a:srgbClr val="000000"/>
        </a:accent6>
        <a:hlink>
          <a:srgbClr val="9966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1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68AF27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B9D4AC"/>
        </a:accent5>
        <a:accent6>
          <a:srgbClr val="000000"/>
        </a:accent6>
        <a:hlink>
          <a:srgbClr val="9966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14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82C22C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C1DDAC"/>
        </a:accent5>
        <a:accent6>
          <a:srgbClr val="000000"/>
        </a:accent6>
        <a:hlink>
          <a:srgbClr val="9966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868</Words>
  <Application>Microsoft Office PowerPoint</Application>
  <PresentationFormat>On-screen Show (4:3)</PresentationFormat>
  <Paragraphs>210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Bradley Hand ITC</vt:lpstr>
      <vt:lpstr>Calibri</vt:lpstr>
      <vt:lpstr>Garamond</vt:lpstr>
      <vt:lpstr>Segoe Script</vt:lpstr>
      <vt:lpstr>Wingdings</vt:lpstr>
      <vt:lpstr>UT_Design</vt:lpstr>
      <vt:lpstr>Kante</vt:lpstr>
      <vt:lpstr>Einführung in die Methoden der Textanalyse und des wissenschaftlichen Arbeitens</vt:lpstr>
      <vt:lpstr>Ziele der heutigen Sitzung</vt:lpstr>
      <vt:lpstr>Ablauf</vt:lpstr>
      <vt:lpstr>Job Schepens</vt:lpstr>
      <vt:lpstr>Wer sind Sie und was bringen Sie mit? </vt:lpstr>
      <vt:lpstr>Ablauf</vt:lpstr>
      <vt:lpstr>Einordnung des Seminars in Modulhandbuch</vt:lpstr>
      <vt:lpstr>Lernziele (vgl. Modulhandbuch)</vt:lpstr>
      <vt:lpstr>Ablauf</vt:lpstr>
      <vt:lpstr>Leistungsanforderungen: Vorleistungen</vt:lpstr>
      <vt:lpstr>Leistungsanforderung: Prüfungsleistung</vt:lpstr>
      <vt:lpstr>Leistungsanforderungen</vt:lpstr>
      <vt:lpstr>Wie wir miteinander arbeiten</vt:lpstr>
      <vt:lpstr>Literaturtipps</vt:lpstr>
      <vt:lpstr>Weitere Ressourcen</vt:lpstr>
      <vt:lpstr>Ablauf</vt:lpstr>
      <vt:lpstr>PowerPoint Presentation</vt:lpstr>
      <vt:lpstr>Definition Wissenschaftliche Forschung</vt:lpstr>
      <vt:lpstr>Wissenschaftliches Arbeiten</vt:lpstr>
      <vt:lpstr>Wozu wissenschaftliche Kompetenzen?</vt:lpstr>
      <vt:lpstr>Ablauf</vt:lpstr>
      <vt:lpstr>Seminarplan (vorläufig)</vt:lpstr>
      <vt:lpstr>Aufgaben zur Vorbereitung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(max. zweizeilig/linksbündig) Headline (Ausrichtung am Fuß) 28 pt</dc:title>
  <dc:creator>Hanna Gaspard</dc:creator>
  <cp:lastModifiedBy>Job Schepens</cp:lastModifiedBy>
  <cp:revision>166</cp:revision>
  <cp:lastPrinted>2016-10-26T15:59:35Z</cp:lastPrinted>
  <dcterms:created xsi:type="dcterms:W3CDTF">2017-04-11T18:52:40Z</dcterms:created>
  <dcterms:modified xsi:type="dcterms:W3CDTF">2022-04-04T18:57:57Z</dcterms:modified>
</cp:coreProperties>
</file>