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9" r:id="rId1"/>
    <p:sldMasterId id="2147485408" r:id="rId2"/>
  </p:sldMasterIdLst>
  <p:notesMasterIdLst>
    <p:notesMasterId r:id="rId29"/>
  </p:notesMasterIdLst>
  <p:handoutMasterIdLst>
    <p:handoutMasterId r:id="rId30"/>
  </p:handoutMasterIdLst>
  <p:sldIdLst>
    <p:sldId id="440" r:id="rId3"/>
    <p:sldId id="672" r:id="rId4"/>
    <p:sldId id="784" r:id="rId5"/>
    <p:sldId id="810" r:id="rId6"/>
    <p:sldId id="740" r:id="rId7"/>
    <p:sldId id="787" r:id="rId8"/>
    <p:sldId id="788" r:id="rId9"/>
    <p:sldId id="789" r:id="rId10"/>
    <p:sldId id="790" r:id="rId11"/>
    <p:sldId id="791" r:id="rId12"/>
    <p:sldId id="792" r:id="rId13"/>
    <p:sldId id="793" r:id="rId14"/>
    <p:sldId id="794" r:id="rId15"/>
    <p:sldId id="802" r:id="rId16"/>
    <p:sldId id="803" r:id="rId17"/>
    <p:sldId id="804" r:id="rId18"/>
    <p:sldId id="805" r:id="rId19"/>
    <p:sldId id="811" r:id="rId20"/>
    <p:sldId id="812" r:id="rId21"/>
    <p:sldId id="813" r:id="rId22"/>
    <p:sldId id="808" r:id="rId23"/>
    <p:sldId id="809" r:id="rId24"/>
    <p:sldId id="785" r:id="rId25"/>
    <p:sldId id="814" r:id="rId26"/>
    <p:sldId id="776" r:id="rId27"/>
    <p:sldId id="783" r:id="rId28"/>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52" autoAdjust="0"/>
    <p:restoredTop sz="85733" autoAdjust="0"/>
  </p:normalViewPr>
  <p:slideViewPr>
    <p:cSldViewPr snapToGrid="0">
      <p:cViewPr varScale="1">
        <p:scale>
          <a:sx n="99" d="100"/>
          <a:sy n="99" d="100"/>
        </p:scale>
        <p:origin x="864"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30.05.2022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30.05.2022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Verständlichkeit: nachvollziehbar, gut lesbar</a:t>
            </a:r>
          </a:p>
          <a:p>
            <a:r>
              <a:rPr lang="de-DE" dirty="0"/>
              <a:t>Achtung: nicht für Laien, sondern für Fachkollegen</a:t>
            </a:r>
            <a:endParaRPr lang="en-US" dirty="0"/>
          </a:p>
        </p:txBody>
      </p:sp>
      <p:sp>
        <p:nvSpPr>
          <p:cNvPr id="4" name="Foliennummernplatzhalter 3"/>
          <p:cNvSpPr>
            <a:spLocks noGrp="1"/>
          </p:cNvSpPr>
          <p:nvPr>
            <p:ph type="sldNum" sz="quarter" idx="10"/>
          </p:nvPr>
        </p:nvSpPr>
        <p:spPr/>
        <p:txBody>
          <a:bodyPr/>
          <a:lstStyle/>
          <a:p>
            <a:fld id="{D8EFD96D-77A4-C641-B83D-E9360C56B811}" type="slidenum">
              <a:rPr lang="de-DE" smtClean="0"/>
              <a:pPr/>
              <a:t>7</a:t>
            </a:fld>
            <a:endParaRPr lang="de-DE"/>
          </a:p>
        </p:txBody>
      </p:sp>
    </p:spTree>
    <p:extLst>
      <p:ext uri="{BB962C8B-B14F-4D97-AF65-F5344CB8AC3E}">
        <p14:creationId xmlns:p14="http://schemas.microsoft.com/office/powerpoint/2010/main" val="9724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D8EFD96D-77A4-C641-B83D-E9360C56B811}" type="slidenum">
              <a:rPr lang="de-DE" smtClean="0"/>
              <a:pPr/>
              <a:t>8</a:t>
            </a:fld>
            <a:endParaRPr lang="de-DE"/>
          </a:p>
        </p:txBody>
      </p:sp>
    </p:spTree>
    <p:extLst>
      <p:ext uri="{BB962C8B-B14F-4D97-AF65-F5344CB8AC3E}">
        <p14:creationId xmlns:p14="http://schemas.microsoft.com/office/powerpoint/2010/main" val="372233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Sätze</a:t>
            </a:r>
            <a:r>
              <a:rPr lang="de-DE" baseline="0" dirty="0"/>
              <a:t> gleich lang</a:t>
            </a:r>
          </a:p>
          <a:p>
            <a:endParaRPr lang="de-DE" baseline="0" dirty="0"/>
          </a:p>
          <a:p>
            <a:r>
              <a:rPr lang="de-DE" baseline="0" dirty="0"/>
              <a:t>Hauptsatz? Subjekt und Prädikat</a:t>
            </a:r>
          </a:p>
          <a:p>
            <a:endParaRPr lang="de-DE" baseline="0" dirty="0"/>
          </a:p>
          <a:p>
            <a:r>
              <a:rPr lang="de-DE" baseline="0" dirty="0"/>
              <a:t>Angenehm: Wechsel zwischen langen und kurzen Sätzen</a:t>
            </a:r>
            <a:endParaRPr lang="en-US" dirty="0"/>
          </a:p>
        </p:txBody>
      </p:sp>
      <p:sp>
        <p:nvSpPr>
          <p:cNvPr id="4" name="Foliennummernplatzhalter 3"/>
          <p:cNvSpPr>
            <a:spLocks noGrp="1"/>
          </p:cNvSpPr>
          <p:nvPr>
            <p:ph type="sldNum" sz="quarter" idx="10"/>
          </p:nvPr>
        </p:nvSpPr>
        <p:spPr/>
        <p:txBody>
          <a:bodyPr/>
          <a:lstStyle/>
          <a:p>
            <a:fld id="{D8EFD96D-77A4-C641-B83D-E9360C56B811}" type="slidenum">
              <a:rPr lang="de-DE" smtClean="0"/>
              <a:pPr/>
              <a:t>9</a:t>
            </a:fld>
            <a:endParaRPr lang="de-DE"/>
          </a:p>
        </p:txBody>
      </p:sp>
    </p:spTree>
    <p:extLst>
      <p:ext uri="{BB962C8B-B14F-4D97-AF65-F5344CB8AC3E}">
        <p14:creationId xmlns:p14="http://schemas.microsoft.com/office/powerpoint/2010/main" val="190818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Akteur im Hintergrund, Sache im Vordergrund -&gt; oft gut</a:t>
            </a:r>
            <a:endParaRPr lang="en-US" dirty="0"/>
          </a:p>
        </p:txBody>
      </p:sp>
      <p:sp>
        <p:nvSpPr>
          <p:cNvPr id="4" name="Foliennummernplatzhalter 3"/>
          <p:cNvSpPr>
            <a:spLocks noGrp="1"/>
          </p:cNvSpPr>
          <p:nvPr>
            <p:ph type="sldNum" sz="quarter" idx="10"/>
          </p:nvPr>
        </p:nvSpPr>
        <p:spPr/>
        <p:txBody>
          <a:bodyPr/>
          <a:lstStyle/>
          <a:p>
            <a:fld id="{D8EFD96D-77A4-C641-B83D-E9360C56B811}" type="slidenum">
              <a:rPr lang="de-DE" smtClean="0"/>
              <a:pPr/>
              <a:t>10</a:t>
            </a:fld>
            <a:endParaRPr lang="de-DE"/>
          </a:p>
        </p:txBody>
      </p:sp>
    </p:spTree>
    <p:extLst>
      <p:ext uri="{BB962C8B-B14F-4D97-AF65-F5344CB8AC3E}">
        <p14:creationId xmlns:p14="http://schemas.microsoft.com/office/powerpoint/2010/main" val="42779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Fachbegriffe durchgängig</a:t>
            </a:r>
            <a:r>
              <a:rPr lang="de-DE" baseline="0" dirty="0"/>
              <a:t> verwenden, Fremdwörter hingegen sparsam</a:t>
            </a:r>
            <a:endParaRPr lang="en-US" dirty="0"/>
          </a:p>
        </p:txBody>
      </p:sp>
      <p:sp>
        <p:nvSpPr>
          <p:cNvPr id="4" name="Foliennummernplatzhalter 3"/>
          <p:cNvSpPr>
            <a:spLocks noGrp="1"/>
          </p:cNvSpPr>
          <p:nvPr>
            <p:ph type="sldNum" sz="quarter" idx="10"/>
          </p:nvPr>
        </p:nvSpPr>
        <p:spPr/>
        <p:txBody>
          <a:bodyPr/>
          <a:lstStyle/>
          <a:p>
            <a:fld id="{D8EFD96D-77A4-C641-B83D-E9360C56B811}" type="slidenum">
              <a:rPr lang="de-DE" smtClean="0"/>
              <a:pPr/>
              <a:t>11</a:t>
            </a:fld>
            <a:endParaRPr lang="de-DE"/>
          </a:p>
        </p:txBody>
      </p:sp>
    </p:spTree>
    <p:extLst>
      <p:ext uri="{BB962C8B-B14F-4D97-AF65-F5344CB8AC3E}">
        <p14:creationId xmlns:p14="http://schemas.microsoft.com/office/powerpoint/2010/main" val="4113532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Intelligenztraining fester</a:t>
            </a:r>
            <a:r>
              <a:rPr lang="de-DE" baseline="0" dirty="0"/>
              <a:t> Begriff</a:t>
            </a:r>
            <a:endParaRPr lang="en-US" dirty="0"/>
          </a:p>
        </p:txBody>
      </p:sp>
      <p:sp>
        <p:nvSpPr>
          <p:cNvPr id="4" name="Foliennummernplatzhalter 3"/>
          <p:cNvSpPr>
            <a:spLocks noGrp="1"/>
          </p:cNvSpPr>
          <p:nvPr>
            <p:ph type="sldNum" sz="quarter" idx="10"/>
          </p:nvPr>
        </p:nvSpPr>
        <p:spPr/>
        <p:txBody>
          <a:bodyPr/>
          <a:lstStyle/>
          <a:p>
            <a:fld id="{D8EFD96D-77A4-C641-B83D-E9360C56B811}" type="slidenum">
              <a:rPr lang="de-DE" smtClean="0"/>
              <a:pPr/>
              <a:t>12</a:t>
            </a:fld>
            <a:endParaRPr lang="de-DE"/>
          </a:p>
        </p:txBody>
      </p:sp>
    </p:spTree>
    <p:extLst>
      <p:ext uri="{BB962C8B-B14F-4D97-AF65-F5344CB8AC3E}">
        <p14:creationId xmlns:p14="http://schemas.microsoft.com/office/powerpoint/2010/main" val="355817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Feedback in </a:t>
            </a:r>
            <a:r>
              <a:rPr lang="de-DE" dirty="0" err="1"/>
              <a:t>Moodle</a:t>
            </a:r>
            <a:r>
              <a:rPr lang="de-DE" dirty="0"/>
              <a:t> geben</a:t>
            </a:r>
            <a:endParaRPr lang="en-GB"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23</a:t>
            </a:fld>
            <a:endParaRPr lang="en-US"/>
          </a:p>
        </p:txBody>
      </p:sp>
    </p:spTree>
    <p:extLst>
      <p:ext uri="{BB962C8B-B14F-4D97-AF65-F5344CB8AC3E}">
        <p14:creationId xmlns:p14="http://schemas.microsoft.com/office/powerpoint/2010/main" val="2394412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a:t>
            </a:fld>
            <a:r>
              <a:rPr lang="de-DE"/>
              <a:t> | Autor/Verfasser/Thema/Rubrik/Titel etc.	© 2010 Universität Tübingen</a:t>
            </a:r>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dirty="0">
                <a:ea typeface="+mn-ea"/>
              </a:rPr>
              <a:t>Session 5</a:t>
            </a:r>
          </a:p>
          <a:p>
            <a:pPr algn="r" eaLnBrk="1" hangingPunct="1">
              <a:lnSpc>
                <a:spcPts val="1400"/>
              </a:lnSpc>
              <a:defRPr/>
            </a:pPr>
            <a:r>
              <a:rPr lang="de-DE" altLang="de-DE" sz="1000" b="1" dirty="0">
                <a:ea typeface="+mn-ea"/>
              </a:rPr>
              <a:t>Masterarbeits-</a:t>
            </a:r>
            <a:r>
              <a:rPr lang="de-DE" altLang="de-DE" sz="1000" b="1" dirty="0" err="1">
                <a:ea typeface="+mn-ea"/>
              </a:rPr>
              <a:t>Propädeutikum</a:t>
            </a:r>
            <a:endParaRPr lang="de-DE" altLang="de-DE" sz="1000" b="1" dirty="0">
              <a:ea typeface="+mn-ea"/>
            </a:endParaRP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CH"/>
              <a:t>Mastertitelformat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444500" indent="-263525">
              <a:lnSpc>
                <a:spcPct val="100000"/>
              </a:lnSpc>
              <a:buFont typeface="Wingdings" panose="05000000000000000000" pitchFamily="2" charset="2"/>
              <a:buChar char="Ø"/>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endParaRPr lang="de-DE" dirty="0"/>
          </a:p>
        </p:txBody>
      </p:sp>
    </p:spTree>
    <p:extLst>
      <p:ext uri="{BB962C8B-B14F-4D97-AF65-F5344CB8AC3E}">
        <p14:creationId xmlns:p14="http://schemas.microsoft.com/office/powerpoint/2010/main" val="306920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a:t>Formatvorlage des Untertitelmasters durch Klicken bearbeiten</a:t>
            </a:r>
            <a:endParaRPr lang="de-DE" altLang="en-US" dirty="0"/>
          </a:p>
        </p:txBody>
      </p:sp>
      <p:sp>
        <p:nvSpPr>
          <p:cNvPr id="8" name="Rectangle 6"/>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Rectangle 6"/>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Rectangle 6"/>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7" name="Rectangle 6"/>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6.jpe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1">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17" r:id="rId9"/>
  </p:sldLayoutIdLst>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52162"/>
            <a:ext cx="7700962" cy="384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dirty="0"/>
              <a:t>9. Sitzung: Textanalyse Text 1 – Besprechung</a:t>
            </a:r>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cs typeface="Calibri" panose="020F0502020204030204" pitchFamily="34" charset="0"/>
              </a:rPr>
              <a:t>30.5.2022, Job Schepens</a:t>
            </a:r>
          </a:p>
        </p:txBody>
      </p:sp>
      <p:sp>
        <p:nvSpPr>
          <p:cNvPr id="2" name="Titel 1"/>
          <p:cNvSpPr>
            <a:spLocks noGrp="1"/>
          </p:cNvSpPr>
          <p:nvPr>
            <p:ph type="ctrTitle"/>
          </p:nvPr>
        </p:nvSpPr>
        <p:spPr>
          <a:xfrm>
            <a:off x="625033" y="4051300"/>
            <a:ext cx="7623175" cy="1078727"/>
          </a:xfrm>
        </p:spPr>
        <p:txBody>
          <a:bodyPr/>
          <a:lstStyle/>
          <a:p>
            <a:r>
              <a:rPr lang="de-DE" sz="2800" b="1" dirty="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Passivkonstruktionen</a:t>
            </a:r>
            <a:endParaRPr lang="en-US" dirty="0"/>
          </a:p>
        </p:txBody>
      </p:sp>
      <p:sp>
        <p:nvSpPr>
          <p:cNvPr id="3" name="Inhaltsplatzhalter 2"/>
          <p:cNvSpPr>
            <a:spLocks noGrp="1"/>
          </p:cNvSpPr>
          <p:nvPr>
            <p:ph idx="1"/>
          </p:nvPr>
        </p:nvSpPr>
        <p:spPr/>
        <p:txBody>
          <a:bodyPr/>
          <a:lstStyle/>
          <a:p>
            <a:pPr marL="0" indent="0">
              <a:buNone/>
            </a:pPr>
            <a:endParaRPr lang="de-DE" dirty="0"/>
          </a:p>
          <a:p>
            <a:pPr marL="0" indent="0">
              <a:buNone/>
            </a:pPr>
            <a:r>
              <a:rPr lang="de-DE" dirty="0"/>
              <a:t>Passiv: Den Probanden wurde der Fragebogen ausgehändigt. </a:t>
            </a:r>
          </a:p>
          <a:p>
            <a:pPr marL="0" indent="0">
              <a:buNone/>
            </a:pPr>
            <a:endParaRPr lang="de-DE" dirty="0"/>
          </a:p>
          <a:p>
            <a:pPr marL="0" indent="0">
              <a:buNone/>
            </a:pPr>
            <a:r>
              <a:rPr lang="de-DE" dirty="0"/>
              <a:t>Aktiv: Die Probanden erhielten den Fragebogen.</a:t>
            </a:r>
          </a:p>
          <a:p>
            <a:pPr marL="0" indent="0">
              <a:buNone/>
            </a:pPr>
            <a:endParaRPr lang="de-DE" dirty="0"/>
          </a:p>
          <a:p>
            <a:pPr marL="0" indent="0">
              <a:buNone/>
            </a:pPr>
            <a:endParaRPr lang="en-US" dirty="0"/>
          </a:p>
        </p:txBody>
      </p:sp>
    </p:spTree>
    <p:extLst>
      <p:ext uri="{BB962C8B-B14F-4D97-AF65-F5344CB8AC3E}">
        <p14:creationId xmlns:p14="http://schemas.microsoft.com/office/powerpoint/2010/main" val="102032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Ungebräuchliche (Fremd-)Wörter</a:t>
            </a:r>
            <a:endParaRPr lang="en-US" dirty="0"/>
          </a:p>
        </p:txBody>
      </p:sp>
      <p:sp>
        <p:nvSpPr>
          <p:cNvPr id="3" name="Inhaltsplatzhalter 2"/>
          <p:cNvSpPr>
            <a:spLocks noGrp="1"/>
          </p:cNvSpPr>
          <p:nvPr>
            <p:ph idx="1"/>
          </p:nvPr>
        </p:nvSpPr>
        <p:spPr/>
        <p:txBody>
          <a:bodyPr/>
          <a:lstStyle/>
          <a:p>
            <a:pPr marL="0" indent="0">
              <a:buNone/>
            </a:pPr>
            <a:endParaRPr lang="de-DE" dirty="0"/>
          </a:p>
          <a:p>
            <a:pPr marL="0" indent="0">
              <a:buNone/>
            </a:pPr>
            <a:r>
              <a:rPr lang="de-DE" dirty="0"/>
              <a:t>Schlecht: Aufgrund der gravierenden Diskrepanz zwischen antizipierten und realisierten Resultaten ist die Eruierung einer resistenten Explikation verkompliziert.</a:t>
            </a:r>
          </a:p>
          <a:p>
            <a:pPr marL="0" indent="0">
              <a:buNone/>
            </a:pPr>
            <a:endParaRPr lang="de-DE" dirty="0"/>
          </a:p>
          <a:p>
            <a:pPr marL="0" indent="0">
              <a:buNone/>
            </a:pPr>
            <a:r>
              <a:rPr lang="de-DE" dirty="0"/>
              <a:t>Besser: Aufgrund des großen Unterschieds zwischen den Erwartungen und den Befunden ist es schwer, eine belastbare Erklärung zu finden.</a:t>
            </a:r>
          </a:p>
          <a:p>
            <a:pPr marL="0" indent="0">
              <a:buNone/>
            </a:pPr>
            <a:endParaRPr lang="de-DE" dirty="0"/>
          </a:p>
          <a:p>
            <a:pPr marL="0" indent="0">
              <a:buNone/>
            </a:pPr>
            <a:endParaRPr lang="en-US" dirty="0"/>
          </a:p>
        </p:txBody>
      </p:sp>
    </p:spTree>
    <p:extLst>
      <p:ext uri="{BB962C8B-B14F-4D97-AF65-F5344CB8AC3E}">
        <p14:creationId xmlns:p14="http://schemas.microsoft.com/office/powerpoint/2010/main" val="412635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Extremer Nominalstil</a:t>
            </a:r>
            <a:endParaRPr lang="en-US" dirty="0"/>
          </a:p>
        </p:txBody>
      </p:sp>
      <p:sp>
        <p:nvSpPr>
          <p:cNvPr id="3" name="Inhaltsplatzhalter 2"/>
          <p:cNvSpPr>
            <a:spLocks noGrp="1"/>
          </p:cNvSpPr>
          <p:nvPr>
            <p:ph idx="1"/>
          </p:nvPr>
        </p:nvSpPr>
        <p:spPr/>
        <p:txBody>
          <a:bodyPr/>
          <a:lstStyle/>
          <a:p>
            <a:pPr marL="0" indent="0">
              <a:buNone/>
            </a:pPr>
            <a:r>
              <a:rPr lang="de-DE" dirty="0"/>
              <a:t>Die Steigerung der kognitiven Leistungsfähigkeit von Schülern durch Intelligenztrainings führt zu einer Verbesserung der Schulleistung.</a:t>
            </a:r>
          </a:p>
          <a:p>
            <a:pPr marL="0" indent="0">
              <a:buNone/>
            </a:pPr>
            <a:endParaRPr lang="de-DE" dirty="0"/>
          </a:p>
          <a:p>
            <a:pPr marL="0" indent="0">
              <a:buNone/>
            </a:pPr>
            <a:r>
              <a:rPr lang="de-DE" dirty="0"/>
              <a:t>Werden Schüler kognitiv leistungsfähiger gemacht, indem man ihre Intelligenz trainiert, verbessern sie sich auch in der Schule.</a:t>
            </a:r>
          </a:p>
          <a:p>
            <a:pPr marL="0" indent="0">
              <a:buNone/>
            </a:pPr>
            <a:endParaRPr lang="de-DE" dirty="0"/>
          </a:p>
          <a:p>
            <a:pPr marL="0" indent="0">
              <a:buNone/>
            </a:pPr>
            <a:r>
              <a:rPr lang="de-DE" dirty="0"/>
              <a:t>Intelligenztrainings steigern die kognitive Leistungsfähigkeit von Schülern, wodurch sich auch ihre Schulleistung verbessert.</a:t>
            </a:r>
          </a:p>
          <a:p>
            <a:pPr marL="0" indent="0">
              <a:buNone/>
            </a:pPr>
            <a:endParaRPr lang="de-DE" dirty="0"/>
          </a:p>
          <a:p>
            <a:pPr marL="0" indent="0">
              <a:buNone/>
            </a:pPr>
            <a:endParaRPr lang="en-US" dirty="0"/>
          </a:p>
        </p:txBody>
      </p:sp>
    </p:spTree>
    <p:extLst>
      <p:ext uri="{BB962C8B-B14F-4D97-AF65-F5344CB8AC3E}">
        <p14:creationId xmlns:p14="http://schemas.microsoft.com/office/powerpoint/2010/main" val="162415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Unmissverständlichkeit</a:t>
            </a:r>
            <a:endParaRPr lang="en-US" dirty="0"/>
          </a:p>
        </p:txBody>
      </p:sp>
      <p:sp>
        <p:nvSpPr>
          <p:cNvPr id="3" name="Inhaltsplatzhalter 2"/>
          <p:cNvSpPr>
            <a:spLocks noGrp="1"/>
          </p:cNvSpPr>
          <p:nvPr>
            <p:ph idx="1"/>
          </p:nvPr>
        </p:nvSpPr>
        <p:spPr/>
        <p:txBody>
          <a:bodyPr/>
          <a:lstStyle/>
          <a:p>
            <a:r>
              <a:rPr lang="de-DE" dirty="0"/>
              <a:t>Mehrdeutigkeiten</a:t>
            </a:r>
          </a:p>
          <a:p>
            <a:pPr lvl="1"/>
            <a:r>
              <a:rPr lang="de-DE" sz="2000" dirty="0"/>
              <a:t>Vergleicht man Männer mit Frauen, haben diese ein besser ausgeprägtes Orientierungsvermögen.</a:t>
            </a:r>
          </a:p>
          <a:p>
            <a:endParaRPr lang="de-DE" dirty="0"/>
          </a:p>
          <a:p>
            <a:r>
              <a:rPr lang="de-DE" dirty="0"/>
              <a:t>Verwendung von Fachbegriffen statt unpräziser Formulierungen</a:t>
            </a:r>
          </a:p>
          <a:p>
            <a:endParaRPr lang="de-DE" dirty="0"/>
          </a:p>
          <a:p>
            <a:r>
              <a:rPr lang="de-DE" dirty="0"/>
              <a:t>Definitionen:</a:t>
            </a:r>
          </a:p>
          <a:p>
            <a:pPr lvl="1"/>
            <a:r>
              <a:rPr lang="de-DE" sz="2000" dirty="0"/>
              <a:t>Wenn es unterschiedliche Definitionen gibt: Was wird in diesem Text darunter verstanden?</a:t>
            </a:r>
          </a:p>
          <a:p>
            <a:pPr lvl="1"/>
            <a:endParaRPr lang="de-DE" dirty="0"/>
          </a:p>
        </p:txBody>
      </p:sp>
    </p:spTree>
    <p:extLst>
      <p:ext uri="{BB962C8B-B14F-4D97-AF65-F5344CB8AC3E}">
        <p14:creationId xmlns:p14="http://schemas.microsoft.com/office/powerpoint/2010/main" val="217185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Wortwahl</a:t>
            </a:r>
            <a:endParaRPr lang="en-US" dirty="0"/>
          </a:p>
        </p:txBody>
      </p:sp>
      <p:sp>
        <p:nvSpPr>
          <p:cNvPr id="3" name="Inhaltsplatzhalter 2"/>
          <p:cNvSpPr>
            <a:spLocks noGrp="1"/>
          </p:cNvSpPr>
          <p:nvPr>
            <p:ph idx="1"/>
          </p:nvPr>
        </p:nvSpPr>
        <p:spPr/>
        <p:txBody>
          <a:bodyPr/>
          <a:lstStyle/>
          <a:p>
            <a:r>
              <a:rPr lang="de-DE" sz="2000" dirty="0"/>
              <a:t>Nur vertraute Wörter verwenden</a:t>
            </a:r>
          </a:p>
          <a:p>
            <a:r>
              <a:rPr lang="de-DE" sz="2000" dirty="0"/>
              <a:t>Fachtypische Begriffe korrekt verwenden: z.B. nicht „beweisen“, sondern „belegen“</a:t>
            </a:r>
          </a:p>
          <a:p>
            <a:r>
              <a:rPr lang="de-DE" sz="2000" dirty="0"/>
              <a:t>Fachbegriffe nutzen</a:t>
            </a:r>
          </a:p>
          <a:p>
            <a:r>
              <a:rPr lang="de-DE" sz="2000" dirty="0"/>
              <a:t>Präzise und informative Wörter verwenden</a:t>
            </a:r>
          </a:p>
          <a:p>
            <a:r>
              <a:rPr lang="de-DE" sz="2000" dirty="0"/>
              <a:t>Unnötiges streichen:</a:t>
            </a:r>
          </a:p>
          <a:p>
            <a:pPr lvl="1">
              <a:spcBef>
                <a:spcPts val="0"/>
              </a:spcBef>
            </a:pPr>
            <a:r>
              <a:rPr lang="de-DE" sz="1800" dirty="0"/>
              <a:t>Überflüssige Wörter</a:t>
            </a:r>
          </a:p>
          <a:p>
            <a:pPr lvl="1">
              <a:spcBef>
                <a:spcPts val="0"/>
              </a:spcBef>
            </a:pPr>
            <a:r>
              <a:rPr lang="de-DE" sz="1800" dirty="0"/>
              <a:t>Leere Phrasen</a:t>
            </a:r>
          </a:p>
          <a:p>
            <a:pPr lvl="1">
              <a:spcBef>
                <a:spcPts val="0"/>
              </a:spcBef>
            </a:pPr>
            <a:r>
              <a:rPr lang="de-DE" sz="1800" dirty="0"/>
              <a:t>Unsinnige Doppelungen (fundamentaler Grundsatz)</a:t>
            </a:r>
          </a:p>
          <a:p>
            <a:r>
              <a:rPr lang="de-DE" sz="2000" dirty="0"/>
              <a:t>Keine Übertreibungen</a:t>
            </a:r>
          </a:p>
          <a:p>
            <a:r>
              <a:rPr lang="de-DE" sz="2000" dirty="0"/>
              <a:t>Unpassende Wertungen vermeiden</a:t>
            </a:r>
          </a:p>
          <a:p>
            <a:r>
              <a:rPr lang="de-DE" sz="2000" dirty="0"/>
              <a:t>Anthropomorphismen vermeiden</a:t>
            </a:r>
          </a:p>
        </p:txBody>
      </p:sp>
    </p:spTree>
    <p:extLst>
      <p:ext uri="{BB962C8B-B14F-4D97-AF65-F5344CB8AC3E}">
        <p14:creationId xmlns:p14="http://schemas.microsoft.com/office/powerpoint/2010/main" val="119348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Anthropomorphismen</a:t>
            </a:r>
            <a:endParaRPr lang="en-US" dirty="0"/>
          </a:p>
        </p:txBody>
      </p:sp>
      <p:sp>
        <p:nvSpPr>
          <p:cNvPr id="3" name="Inhaltsplatzhalter 2"/>
          <p:cNvSpPr>
            <a:spLocks noGrp="1"/>
          </p:cNvSpPr>
          <p:nvPr>
            <p:ph idx="1"/>
          </p:nvPr>
        </p:nvSpPr>
        <p:spPr/>
        <p:txBody>
          <a:bodyPr/>
          <a:lstStyle/>
          <a:p>
            <a:pPr marL="0" indent="0">
              <a:buNone/>
            </a:pPr>
            <a:r>
              <a:rPr lang="de-DE" dirty="0"/>
              <a:t>Nicht: Das vorherige Kapitel hat betont, dass…</a:t>
            </a:r>
          </a:p>
          <a:p>
            <a:pPr marL="0" indent="0">
              <a:buNone/>
            </a:pPr>
            <a:endParaRPr lang="de-DE" dirty="0"/>
          </a:p>
          <a:p>
            <a:pPr marL="0" indent="0">
              <a:buNone/>
            </a:pPr>
            <a:r>
              <a:rPr lang="de-DE" dirty="0"/>
              <a:t>Sondern: Im vorherigen Kapitel wurde betont, dass…</a:t>
            </a:r>
          </a:p>
          <a:p>
            <a:pPr marL="0" indent="0">
              <a:buNone/>
            </a:pPr>
            <a:endParaRPr lang="de-DE" dirty="0"/>
          </a:p>
          <a:p>
            <a:pPr marL="0" indent="0">
              <a:buNone/>
            </a:pPr>
            <a:r>
              <a:rPr lang="de-DE" dirty="0"/>
              <a:t>Oder: Das vorherige Kapitel hat verdeutlicht, dass…</a:t>
            </a:r>
          </a:p>
        </p:txBody>
      </p:sp>
    </p:spTree>
    <p:extLst>
      <p:ext uri="{BB962C8B-B14F-4D97-AF65-F5344CB8AC3E}">
        <p14:creationId xmlns:p14="http://schemas.microsoft.com/office/powerpoint/2010/main" val="120513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Personalpronomen „wir“, „man“, „ich“</a:t>
            </a:r>
            <a:endParaRPr lang="en-US" dirty="0"/>
          </a:p>
        </p:txBody>
      </p:sp>
      <p:sp>
        <p:nvSpPr>
          <p:cNvPr id="3" name="Inhaltsplatzhalter 2"/>
          <p:cNvSpPr>
            <a:spLocks noGrp="1"/>
          </p:cNvSpPr>
          <p:nvPr>
            <p:ph idx="1"/>
          </p:nvPr>
        </p:nvSpPr>
        <p:spPr/>
        <p:txBody>
          <a:bodyPr/>
          <a:lstStyle/>
          <a:p>
            <a:r>
              <a:rPr lang="de-DE" dirty="0"/>
              <a:t>„wir“ nur für Autorengruppe</a:t>
            </a:r>
          </a:p>
          <a:p>
            <a:endParaRPr lang="de-DE" dirty="0"/>
          </a:p>
          <a:p>
            <a:r>
              <a:rPr lang="de-DE" dirty="0"/>
              <a:t>Kein „man“ für die eigene Person</a:t>
            </a:r>
          </a:p>
          <a:p>
            <a:endParaRPr lang="de-DE" dirty="0"/>
          </a:p>
          <a:p>
            <a:r>
              <a:rPr lang="de-DE" dirty="0"/>
              <a:t>„ich“ sehr sparsam verwenden</a:t>
            </a:r>
          </a:p>
        </p:txBody>
      </p:sp>
    </p:spTree>
    <p:extLst>
      <p:ext uri="{BB962C8B-B14F-4D97-AF65-F5344CB8AC3E}">
        <p14:creationId xmlns:p14="http://schemas.microsoft.com/office/powerpoint/2010/main" val="55592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Abwechslung vs. Konsistenz</a:t>
            </a:r>
            <a:endParaRPr lang="en-US" dirty="0"/>
          </a:p>
        </p:txBody>
      </p:sp>
      <p:sp>
        <p:nvSpPr>
          <p:cNvPr id="3" name="Inhaltsplatzhalter 2"/>
          <p:cNvSpPr>
            <a:spLocks noGrp="1"/>
          </p:cNvSpPr>
          <p:nvPr>
            <p:ph idx="1"/>
          </p:nvPr>
        </p:nvSpPr>
        <p:spPr/>
        <p:txBody>
          <a:bodyPr/>
          <a:lstStyle/>
          <a:p>
            <a:r>
              <a:rPr lang="de-DE" dirty="0"/>
              <a:t>Begriffe konsistent verwenden:</a:t>
            </a:r>
          </a:p>
          <a:p>
            <a:pPr marL="344487" lvl="1" indent="0">
              <a:buNone/>
            </a:pPr>
            <a:r>
              <a:rPr lang="de-DE" sz="1800" dirty="0">
                <a:solidFill>
                  <a:schemeClr val="tx2"/>
                </a:solidFill>
              </a:rPr>
              <a:t>Ängste</a:t>
            </a:r>
            <a:r>
              <a:rPr lang="de-DE" sz="1800" dirty="0"/>
              <a:t> gehören zu den häufigsten psychischen Störungen. Viele Menschen haben </a:t>
            </a:r>
            <a:r>
              <a:rPr lang="de-DE" sz="1800" dirty="0">
                <a:solidFill>
                  <a:schemeClr val="tx2"/>
                </a:solidFill>
              </a:rPr>
              <a:t>Furcht</a:t>
            </a:r>
            <a:r>
              <a:rPr lang="de-DE" sz="1800" dirty="0"/>
              <a:t> vor bestimmten Objekten wie Spinnen oder können die </a:t>
            </a:r>
            <a:r>
              <a:rPr lang="de-DE" sz="1800" dirty="0">
                <a:solidFill>
                  <a:schemeClr val="tx2"/>
                </a:solidFill>
              </a:rPr>
              <a:t>Panik</a:t>
            </a:r>
            <a:r>
              <a:rPr lang="de-DE" sz="1800" dirty="0"/>
              <a:t> kaum bewältigen, die sie bei dem Gedanken an einen Auftritt vor einer größeren Menschengruppe erfasst. Häufig ist die </a:t>
            </a:r>
            <a:r>
              <a:rPr lang="de-DE" sz="1800" dirty="0">
                <a:solidFill>
                  <a:schemeClr val="tx2"/>
                </a:solidFill>
              </a:rPr>
              <a:t>Aufgeregtheit</a:t>
            </a:r>
            <a:r>
              <a:rPr lang="de-DE" sz="1800" dirty="0"/>
              <a:t> und </a:t>
            </a:r>
            <a:r>
              <a:rPr lang="de-DE" sz="1800" dirty="0">
                <a:solidFill>
                  <a:schemeClr val="tx2"/>
                </a:solidFill>
              </a:rPr>
              <a:t>Besorgnis</a:t>
            </a:r>
            <a:r>
              <a:rPr lang="de-DE" sz="1800" dirty="0"/>
              <a:t> aber nicht stark genug, als dass Menschen mit </a:t>
            </a:r>
            <a:r>
              <a:rPr lang="de-DE" sz="1800" dirty="0">
                <a:solidFill>
                  <a:schemeClr val="tx2"/>
                </a:solidFill>
              </a:rPr>
              <a:t>Phobien</a:t>
            </a:r>
            <a:r>
              <a:rPr lang="de-DE" sz="1800" dirty="0"/>
              <a:t> sich an einen Arzt oder Psychotherapeuten wenden würden.</a:t>
            </a:r>
          </a:p>
          <a:p>
            <a:pPr lvl="1"/>
            <a:endParaRPr lang="de-DE" sz="1800" dirty="0"/>
          </a:p>
          <a:p>
            <a:r>
              <a:rPr lang="de-DE" dirty="0"/>
              <a:t>Eintönigkeit vermeiden:</a:t>
            </a:r>
          </a:p>
          <a:p>
            <a:pPr marL="344487" lvl="1" indent="0">
              <a:buNone/>
            </a:pPr>
            <a:r>
              <a:rPr lang="de-DE" sz="1800" dirty="0"/>
              <a:t>In Abbildung 1 ist dargestellt, dass Männer mehr Alkohol trinken als Frauen. In Abbildung 2 ist dargestellt, dass Männer ab 60 Jahren zunehmend weniger Alkohol trinken. In Abbildung 3 ist dargestellt…</a:t>
            </a:r>
          </a:p>
        </p:txBody>
      </p:sp>
    </p:spTree>
    <p:extLst>
      <p:ext uri="{BB962C8B-B14F-4D97-AF65-F5344CB8AC3E}">
        <p14:creationId xmlns:p14="http://schemas.microsoft.com/office/powerpoint/2010/main" val="33492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Kohäsion</a:t>
            </a:r>
          </a:p>
        </p:txBody>
      </p:sp>
      <p:sp>
        <p:nvSpPr>
          <p:cNvPr id="3" name="Inhaltsplatzhalter 2"/>
          <p:cNvSpPr>
            <a:spLocks noGrp="1"/>
          </p:cNvSpPr>
          <p:nvPr>
            <p:ph idx="1"/>
          </p:nvPr>
        </p:nvSpPr>
        <p:spPr/>
        <p:txBody>
          <a:bodyPr/>
          <a:lstStyle/>
          <a:p>
            <a:r>
              <a:rPr lang="de-DE" dirty="0"/>
              <a:t>abgesehen von der dreiteiligen Metastruktur (Einleitung, Hauptteil, Schluss) weisen Texte auch eine innere Struktur innerhalb und zwischen den Abschnitten auf</a:t>
            </a:r>
          </a:p>
          <a:p>
            <a:r>
              <a:rPr lang="de-DE" dirty="0"/>
              <a:t>Abschnitt = Einheit = Gruppierung von Sätzen, die thematisch zueinander gehören, da sie einen Gedankengang beschreiben</a:t>
            </a:r>
          </a:p>
          <a:p>
            <a:r>
              <a:rPr lang="de-DE" dirty="0"/>
              <a:t>Abschnitte daher sinnvoll und bewusst einsetzen (nicht zu viele und nicht zu wenige)</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18</a:t>
            </a:fld>
            <a:endParaRPr lang="de-DE" altLang="en-US"/>
          </a:p>
        </p:txBody>
      </p:sp>
    </p:spTree>
    <p:extLst>
      <p:ext uri="{BB962C8B-B14F-4D97-AF65-F5344CB8AC3E}">
        <p14:creationId xmlns:p14="http://schemas.microsoft.com/office/powerpoint/2010/main" val="3956877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Übergänge/Überleitungen</a:t>
            </a:r>
          </a:p>
        </p:txBody>
      </p:sp>
      <p:sp>
        <p:nvSpPr>
          <p:cNvPr id="3" name="Inhaltsplatzhalter 2"/>
          <p:cNvSpPr>
            <a:spLocks noGrp="1"/>
          </p:cNvSpPr>
          <p:nvPr>
            <p:ph idx="1"/>
          </p:nvPr>
        </p:nvSpPr>
        <p:spPr/>
        <p:txBody>
          <a:bodyPr/>
          <a:lstStyle/>
          <a:p>
            <a:r>
              <a:rPr lang="de-DE" dirty="0"/>
              <a:t>stellen Erläuterungen dar, sowohl zur Metastruktur als auch zur inneren Struktur - machen Gliederung transparent</a:t>
            </a:r>
          </a:p>
          <a:p>
            <a:r>
              <a:rPr lang="de-DE" dirty="0"/>
              <a:t>greifen den „roten Faden“ der Arbeit immer wieder auf</a:t>
            </a:r>
          </a:p>
          <a:p>
            <a:r>
              <a:rPr lang="de-DE" dirty="0"/>
              <a:t>Bezug zur Fragestellung herstellen, um Relevanz des Inhaltes zu verdeutlichen</a:t>
            </a:r>
          </a:p>
          <a:p>
            <a:r>
              <a:rPr lang="de-DE" dirty="0"/>
              <a:t>erleichtern das Lesen und machen die Gedankengänge des Schreibers deutlich</a:t>
            </a:r>
          </a:p>
          <a:p>
            <a:r>
              <a:rPr lang="de-DE" dirty="0"/>
              <a:t>Verknüpfung der einzelnen Abschnitte durch Rückbezüge</a:t>
            </a:r>
          </a:p>
          <a:p>
            <a:r>
              <a:rPr lang="de-DE" dirty="0"/>
              <a:t>jedes Kapitel (oder auch einzelne Abschnitte) mit knapper Einleitung und kurzem Schluss versehen</a:t>
            </a:r>
          </a:p>
          <a:p>
            <a:r>
              <a:rPr lang="de-DE" dirty="0"/>
              <a:t>Leseführung durch den gesamten Text</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19</a:t>
            </a:fld>
            <a:endParaRPr lang="de-DE" altLang="en-US"/>
          </a:p>
        </p:txBody>
      </p:sp>
    </p:spTree>
    <p:extLst>
      <p:ext uri="{BB962C8B-B14F-4D97-AF65-F5344CB8AC3E}">
        <p14:creationId xmlns:p14="http://schemas.microsoft.com/office/powerpoint/2010/main" val="10132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 der Sitzung</a:t>
            </a:r>
          </a:p>
        </p:txBody>
      </p:sp>
      <p:sp>
        <p:nvSpPr>
          <p:cNvPr id="3" name="Inhaltsplatzhalter 2"/>
          <p:cNvSpPr>
            <a:spLocks noGrp="1"/>
          </p:cNvSpPr>
          <p:nvPr>
            <p:ph idx="1"/>
          </p:nvPr>
        </p:nvSpPr>
        <p:spPr/>
        <p:txBody>
          <a:bodyPr/>
          <a:lstStyle/>
          <a:p>
            <a:r>
              <a:rPr lang="de-DE" dirty="0"/>
              <a:t>Sie können die Grundlagen der Hermeneutik auf einen klassischen erziehungswissenschaftlichen Text anwenden</a:t>
            </a:r>
          </a:p>
          <a:p>
            <a:r>
              <a:rPr lang="de-DE" dirty="0"/>
              <a:t>Sie entwickeln einen guten wissenschaftlichen Schreibstil </a:t>
            </a:r>
            <a:r>
              <a:rPr lang="de-DE" dirty="0">
                <a:sym typeface="Wingdings" panose="05000000000000000000" pitchFamily="2" charset="2"/>
              </a:rPr>
              <a:t></a:t>
            </a:r>
          </a:p>
          <a:p>
            <a:endParaRPr lang="de-DE" dirty="0">
              <a:sym typeface="Wingdings" panose="05000000000000000000" pitchFamily="2" charset="2"/>
            </a:endParaRPr>
          </a:p>
          <a:p>
            <a:pPr marL="0" indent="0">
              <a:buNone/>
            </a:pPr>
            <a:r>
              <a:rPr lang="de-DE" dirty="0">
                <a:sym typeface="Wingdings" panose="05000000000000000000" pitchFamily="2" charset="2"/>
              </a:rPr>
              <a:t>Achtung: Schreiben will geübt sein!</a:t>
            </a:r>
            <a:endParaRPr lang="de-DE" dirty="0"/>
          </a:p>
          <a:p>
            <a:endParaRPr lang="de-DE" dirty="0"/>
          </a:p>
          <a:p>
            <a:pPr marL="0" indent="0">
              <a:buNone/>
            </a:pPr>
            <a:endParaRPr lang="de-DE" dirty="0"/>
          </a:p>
          <a:p>
            <a:endParaRPr lang="de-DE" dirty="0"/>
          </a:p>
          <a:p>
            <a:pPr marL="0" indent="0">
              <a:buNone/>
            </a:pPr>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246911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Übergänge/Überleitungen: Beispiele</a:t>
            </a:r>
          </a:p>
        </p:txBody>
      </p:sp>
      <p:sp>
        <p:nvSpPr>
          <p:cNvPr id="3" name="Inhaltsplatzhalter 2"/>
          <p:cNvSpPr>
            <a:spLocks noGrp="1"/>
          </p:cNvSpPr>
          <p:nvPr>
            <p:ph idx="1"/>
          </p:nvPr>
        </p:nvSpPr>
        <p:spPr/>
        <p:txBody>
          <a:bodyPr/>
          <a:lstStyle/>
          <a:p>
            <a:r>
              <a:rPr lang="de-DE" sz="2000" dirty="0"/>
              <a:t>Dieser vorliegende Text ... ist im Rahmen des Seminars … entstanden.</a:t>
            </a:r>
          </a:p>
          <a:p>
            <a:r>
              <a:rPr lang="de-DE" sz="2000" dirty="0"/>
              <a:t>Um die Fragestellung beantworten zu können, wird zuerst der geschichtliche Hintergrund dargelegt ...</a:t>
            </a:r>
          </a:p>
          <a:p>
            <a:r>
              <a:rPr lang="de-DE" sz="2000" dirty="0"/>
              <a:t>Nachdem im vorangegangenen Kapitel … erläutert wurde, wird im Folgenden …</a:t>
            </a:r>
          </a:p>
          <a:p>
            <a:r>
              <a:rPr lang="de-DE" sz="2000" dirty="0"/>
              <a:t>Um den dargestellten Sachverhalt zu klären, wird in diesem Kapitel …</a:t>
            </a:r>
          </a:p>
          <a:p>
            <a:r>
              <a:rPr lang="de-DE" sz="2000" dirty="0"/>
              <a:t>Nachfolgend wird die Idee … noch einmal aufgegriffen und näher dargestellt.</a:t>
            </a:r>
          </a:p>
          <a:p>
            <a:r>
              <a:rPr lang="de-DE" sz="2000" dirty="0"/>
              <a:t>Wie im Kapitel … dargelegt ...</a:t>
            </a:r>
          </a:p>
          <a:p>
            <a:r>
              <a:rPr lang="de-DE" sz="2000" dirty="0"/>
              <a:t>Basierend auf dem vorangestellten Problem …</a:t>
            </a:r>
          </a:p>
          <a:p>
            <a:r>
              <a:rPr lang="de-DE" sz="2000" dirty="0"/>
              <a:t>Dieses wird an dem folgenden Beispiel erläutert ...</a:t>
            </a:r>
          </a:p>
          <a:p>
            <a:r>
              <a:rPr lang="de-DE" sz="2000" dirty="0"/>
              <a:t>Um die Hypothesen der Einleitung prüfen…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20</a:t>
            </a:fld>
            <a:endParaRPr lang="de-DE" altLang="en-US"/>
          </a:p>
        </p:txBody>
      </p:sp>
    </p:spTree>
    <p:extLst>
      <p:ext uri="{BB962C8B-B14F-4D97-AF65-F5344CB8AC3E}">
        <p14:creationId xmlns:p14="http://schemas.microsoft.com/office/powerpoint/2010/main" val="305110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Checkliste</a:t>
            </a:r>
            <a:endParaRPr lang="en-US" dirty="0"/>
          </a:p>
        </p:txBody>
      </p:sp>
      <p:sp>
        <p:nvSpPr>
          <p:cNvPr id="3" name="Inhaltsplatzhalter 2"/>
          <p:cNvSpPr>
            <a:spLocks noGrp="1"/>
          </p:cNvSpPr>
          <p:nvPr>
            <p:ph idx="1"/>
          </p:nvPr>
        </p:nvSpPr>
        <p:spPr/>
        <p:txBody>
          <a:bodyPr/>
          <a:lstStyle/>
          <a:p>
            <a:r>
              <a:rPr lang="de-DE" dirty="0"/>
              <a:t>Inhaltliche Überprüfung:</a:t>
            </a:r>
          </a:p>
          <a:p>
            <a:pPr lvl="1"/>
            <a:r>
              <a:rPr lang="de-DE" sz="1800" dirty="0"/>
              <a:t>Sind alle notwendigen Bestandteile enthalten?</a:t>
            </a:r>
            <a:endParaRPr lang="en-US" sz="1800" dirty="0"/>
          </a:p>
          <a:p>
            <a:pPr lvl="1"/>
            <a:r>
              <a:rPr lang="de-DE" sz="1800" dirty="0"/>
              <a:t>Ist der rote Faden zu erkennen?</a:t>
            </a:r>
          </a:p>
          <a:p>
            <a:pPr lvl="1"/>
            <a:r>
              <a:rPr lang="de-DE" sz="1800" dirty="0"/>
              <a:t>Sind die Gliederung und Struktur einfach nachvollziehbar?</a:t>
            </a:r>
          </a:p>
          <a:p>
            <a:pPr lvl="1"/>
            <a:r>
              <a:rPr lang="de-DE" sz="1800" dirty="0"/>
              <a:t>Gibt es Überflüssiges, das man besser streichen sollte? Ist klar erkennbar, was Haupt- und was Nebenaspekte sind?</a:t>
            </a:r>
          </a:p>
          <a:p>
            <a:pPr lvl="1"/>
            <a:r>
              <a:rPr lang="de-DE" sz="1800" dirty="0"/>
              <a:t>Sind die Argumente logisch schlüssig?</a:t>
            </a:r>
          </a:p>
          <a:p>
            <a:pPr lvl="1"/>
            <a:r>
              <a:rPr lang="de-DE" sz="1800" dirty="0"/>
              <a:t>Ist die Reihenfolge der Gedanken gut nachvollziehbar?</a:t>
            </a:r>
          </a:p>
          <a:p>
            <a:pPr lvl="1"/>
            <a:r>
              <a:rPr lang="de-DE" sz="1800" dirty="0"/>
              <a:t>Sind alle Aussagen belegt?</a:t>
            </a:r>
          </a:p>
          <a:p>
            <a:pPr lvl="1"/>
            <a:r>
              <a:rPr lang="de-DE" sz="1800" dirty="0"/>
              <a:t>Werden Quellen angemessen zitiert?</a:t>
            </a:r>
          </a:p>
          <a:p>
            <a:pPr lvl="1"/>
            <a:r>
              <a:rPr lang="de-DE" sz="1800" dirty="0"/>
              <a:t>Werden Übertreibungen, Untertreibungen und Ironie vermieden?</a:t>
            </a:r>
          </a:p>
          <a:p>
            <a:pPr lvl="1"/>
            <a:r>
              <a:rPr lang="de-DE" sz="1800" dirty="0"/>
              <a:t>Ist die Darstellung sachlich und neutral?</a:t>
            </a:r>
          </a:p>
          <a:p>
            <a:pPr lvl="1"/>
            <a:r>
              <a:rPr lang="de-DE" sz="1800" dirty="0"/>
              <a:t>Werden eigene Schlussfolgerungen nachvollziehbar begründet?</a:t>
            </a:r>
          </a:p>
          <a:p>
            <a:pPr lvl="1"/>
            <a:r>
              <a:rPr lang="de-DE" sz="1800" dirty="0"/>
              <a:t>Bestehen Überleitungen zwischen verschiedenen Teilen bzw. Gedanken?</a:t>
            </a:r>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2982" y="350816"/>
            <a:ext cx="993818" cy="993818"/>
          </a:xfrm>
          <a:prstGeom prst="rect">
            <a:avLst/>
          </a:prstGeom>
        </p:spPr>
      </p:pic>
    </p:spTree>
    <p:extLst>
      <p:ext uri="{BB962C8B-B14F-4D97-AF65-F5344CB8AC3E}">
        <p14:creationId xmlns:p14="http://schemas.microsoft.com/office/powerpoint/2010/main" val="95895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Checkliste</a:t>
            </a:r>
            <a:endParaRPr lang="en-US" dirty="0"/>
          </a:p>
        </p:txBody>
      </p:sp>
      <p:sp>
        <p:nvSpPr>
          <p:cNvPr id="3" name="Inhaltsplatzhalter 2"/>
          <p:cNvSpPr>
            <a:spLocks noGrp="1"/>
          </p:cNvSpPr>
          <p:nvPr>
            <p:ph idx="1"/>
          </p:nvPr>
        </p:nvSpPr>
        <p:spPr/>
        <p:txBody>
          <a:bodyPr/>
          <a:lstStyle/>
          <a:p>
            <a:r>
              <a:rPr lang="de-DE" dirty="0"/>
              <a:t>Sprachlich-stilistische Überprüfung:</a:t>
            </a:r>
          </a:p>
          <a:p>
            <a:pPr lvl="1"/>
            <a:r>
              <a:rPr lang="de-DE" sz="1800" dirty="0"/>
              <a:t>Sind die Aussagen unmissverständlich formuliert?</a:t>
            </a:r>
          </a:p>
          <a:p>
            <a:pPr lvl="1"/>
            <a:r>
              <a:rPr lang="de-DE" sz="1800" dirty="0"/>
              <a:t>Ist der Satzbau gut verständlich?</a:t>
            </a:r>
          </a:p>
          <a:p>
            <a:pPr lvl="1"/>
            <a:r>
              <a:rPr lang="de-DE" sz="1800" dirty="0"/>
              <a:t>Sind die sprachlichen Bezüge zwischen (Teil-)Sätzen eindeutig?</a:t>
            </a:r>
          </a:p>
          <a:p>
            <a:pPr lvl="1"/>
            <a:r>
              <a:rPr lang="de-DE" sz="1800" dirty="0"/>
              <a:t>Sind (Teil-)Sätze angemessen mit Konnektoren verbunden?</a:t>
            </a:r>
          </a:p>
          <a:p>
            <a:pPr lvl="1"/>
            <a:r>
              <a:rPr lang="de-DE" sz="1800" dirty="0"/>
              <a:t>Werden unnötig komplizierte Formulierungen vermieden?</a:t>
            </a:r>
          </a:p>
          <a:p>
            <a:pPr lvl="1"/>
            <a:r>
              <a:rPr lang="de-DE" sz="1800" dirty="0"/>
              <a:t>Werden alle (Fremd-)Wörter und Fachbegriffe korrekt verwendet?</a:t>
            </a:r>
          </a:p>
          <a:p>
            <a:pPr lvl="1"/>
            <a:r>
              <a:rPr lang="de-DE" sz="1800" dirty="0"/>
              <a:t>Werden alle Kern- und Fachbegriffe konsistent verwendet?</a:t>
            </a:r>
          </a:p>
          <a:p>
            <a:pPr lvl="1"/>
            <a:r>
              <a:rPr lang="de-DE" sz="1800" dirty="0"/>
              <a:t>Wird so präzise wie möglich formuliert?</a:t>
            </a:r>
          </a:p>
          <a:p>
            <a:pPr lvl="1"/>
            <a:r>
              <a:rPr lang="de-DE" sz="1800" dirty="0"/>
              <a:t>Sind die verwendeten Zeitformen korrekt?</a:t>
            </a:r>
          </a:p>
          <a:p>
            <a:pPr lvl="1"/>
            <a:r>
              <a:rPr lang="de-DE" sz="1800" dirty="0"/>
              <a:t>Ist der Text frei von Füllwörtern und –</a:t>
            </a:r>
            <a:r>
              <a:rPr lang="de-DE" sz="1800" dirty="0" err="1"/>
              <a:t>phrasen</a:t>
            </a:r>
            <a:r>
              <a:rPr lang="de-DE" sz="1800" dirty="0"/>
              <a:t>?</a:t>
            </a:r>
          </a:p>
          <a:p>
            <a:pPr lvl="1"/>
            <a:r>
              <a:rPr lang="de-DE" sz="1800" dirty="0"/>
              <a:t>Ist das Sprachniveau angemessen?</a:t>
            </a:r>
          </a:p>
          <a:p>
            <a:pPr lvl="1"/>
            <a:r>
              <a:rPr lang="de-DE" sz="1800" dirty="0"/>
              <a:t>Ist die Sprache frei von diskriminierenden und abwertenden Begriffen?</a:t>
            </a:r>
            <a:endParaRPr lang="en-US" sz="1800"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2982" y="350816"/>
            <a:ext cx="993818" cy="993818"/>
          </a:xfrm>
          <a:prstGeom prst="rect">
            <a:avLst/>
          </a:prstGeom>
        </p:spPr>
      </p:pic>
    </p:spTree>
    <p:extLst>
      <p:ext uri="{BB962C8B-B14F-4D97-AF65-F5344CB8AC3E}">
        <p14:creationId xmlns:p14="http://schemas.microsoft.com/office/powerpoint/2010/main" val="250560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Feedback-Regeln</a:t>
            </a:r>
            <a:endParaRPr lang="en-GB" dirty="0"/>
          </a:p>
        </p:txBody>
      </p:sp>
      <p:sp>
        <p:nvSpPr>
          <p:cNvPr id="3" name="Inhaltsplatzhalter 2"/>
          <p:cNvSpPr>
            <a:spLocks noGrp="1"/>
          </p:cNvSpPr>
          <p:nvPr>
            <p:ph idx="1"/>
          </p:nvPr>
        </p:nvSpPr>
        <p:spPr/>
        <p:txBody>
          <a:bodyPr/>
          <a:lstStyle/>
          <a:p>
            <a:r>
              <a:rPr lang="de-DE" dirty="0"/>
              <a:t>Wertschätzende Ich-Botschaften </a:t>
            </a:r>
          </a:p>
          <a:p>
            <a:pPr lvl="1"/>
            <a:endParaRPr lang="de-DE" dirty="0"/>
          </a:p>
          <a:p>
            <a:endParaRPr lang="de-DE" dirty="0"/>
          </a:p>
          <a:p>
            <a:r>
              <a:rPr lang="de-DE" dirty="0"/>
              <a:t>Zu Beginn positive Aspekte </a:t>
            </a:r>
          </a:p>
          <a:p>
            <a:pPr lvl="1"/>
            <a:r>
              <a:rPr lang="de-DE" sz="2200" dirty="0"/>
              <a:t>Was hat schon gut geklappt? </a:t>
            </a:r>
          </a:p>
          <a:p>
            <a:pPr lvl="1"/>
            <a:r>
              <a:rPr lang="de-DE" sz="2200" dirty="0"/>
              <a:t>Was ist positiv aufgefallen?</a:t>
            </a:r>
          </a:p>
          <a:p>
            <a:endParaRPr lang="de-DE" dirty="0"/>
          </a:p>
          <a:p>
            <a:r>
              <a:rPr lang="de-DE" dirty="0"/>
              <a:t>Konkrete Tipps für Verbesserungen</a:t>
            </a:r>
          </a:p>
          <a:p>
            <a:pPr lvl="1"/>
            <a:r>
              <a:rPr lang="de-DE" sz="2200" dirty="0"/>
              <a:t>Was ist noch nicht eindeutig formuliert?</a:t>
            </a:r>
          </a:p>
          <a:p>
            <a:pPr lvl="1"/>
            <a:r>
              <a:rPr lang="de-DE" sz="2200" dirty="0"/>
              <a:t>Welche Punkte wurden evtl. nicht berücksichtigt?</a:t>
            </a:r>
            <a:endParaRPr lang="en-GB" sz="2200" dirty="0"/>
          </a:p>
        </p:txBody>
      </p:sp>
      <p:sp>
        <p:nvSpPr>
          <p:cNvPr id="4" name="Foliennummernplatzhalter 3"/>
          <p:cNvSpPr>
            <a:spLocks noGrp="1"/>
          </p:cNvSpPr>
          <p:nvPr>
            <p:ph type="sldNum" sz="quarter" idx="10"/>
          </p:nvPr>
        </p:nvSpPr>
        <p:spPr/>
        <p:txBody>
          <a:bodyPr/>
          <a:lstStyle/>
          <a:p>
            <a:pPr>
              <a:defRPr/>
            </a:pPr>
            <a:fld id="{43A4F967-B96B-4E32-B984-210878E9D354}" type="slidenum">
              <a:rPr lang="en-US" smtClean="0"/>
              <a:pPr>
                <a:defRPr/>
              </a:pPr>
              <a:t>23</a:t>
            </a:fld>
            <a:endParaRPr lang="en-US"/>
          </a:p>
        </p:txBody>
      </p:sp>
      <p:pic>
        <p:nvPicPr>
          <p:cNvPr id="8" name="Grafik 7"/>
          <p:cNvPicPr>
            <a:picLocks noChangeAspect="1"/>
          </p:cNvPicPr>
          <p:nvPr/>
        </p:nvPicPr>
        <p:blipFill rotWithShape="1">
          <a:blip r:embed="rId3">
            <a:clrChange>
              <a:clrFrom>
                <a:srgbClr val="FEFEFE"/>
              </a:clrFrom>
              <a:clrTo>
                <a:srgbClr val="FEFEFE">
                  <a:alpha val="0"/>
                </a:srgbClr>
              </a:clrTo>
            </a:clrChange>
          </a:blip>
          <a:srcRect l="2269"/>
          <a:stretch/>
        </p:blipFill>
        <p:spPr>
          <a:xfrm>
            <a:off x="7001301" y="1026160"/>
            <a:ext cx="2142698" cy="5384165"/>
          </a:xfrm>
          <a:prstGeom prst="rect">
            <a:avLst/>
          </a:prstGeom>
        </p:spPr>
      </p:pic>
    </p:spTree>
    <p:extLst>
      <p:ext uri="{BB962C8B-B14F-4D97-AF65-F5344CB8AC3E}">
        <p14:creationId xmlns:p14="http://schemas.microsoft.com/office/powerpoint/2010/main" val="231542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Offene Fragen?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24</a:t>
            </a:fld>
            <a:endParaRPr lang="de-DE" altLang="en-US"/>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671" y="2050966"/>
            <a:ext cx="5716659" cy="3799897"/>
          </a:xfrm>
          <a:prstGeom prst="rect">
            <a:avLst/>
          </a:prstGeom>
        </p:spPr>
      </p:pic>
    </p:spTree>
    <p:extLst>
      <p:ext uri="{BB962C8B-B14F-4D97-AF65-F5344CB8AC3E}">
        <p14:creationId xmlns:p14="http://schemas.microsoft.com/office/powerpoint/2010/main" val="320302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 bis zur nächsten Woche</a:t>
            </a:r>
          </a:p>
        </p:txBody>
      </p:sp>
      <p:sp>
        <p:nvSpPr>
          <p:cNvPr id="3" name="Inhaltsplatzhalter 2"/>
          <p:cNvSpPr>
            <a:spLocks noGrp="1"/>
          </p:cNvSpPr>
          <p:nvPr>
            <p:ph idx="1"/>
          </p:nvPr>
        </p:nvSpPr>
        <p:spPr/>
        <p:txBody>
          <a:bodyPr/>
          <a:lstStyle/>
          <a:p>
            <a:r>
              <a:rPr lang="de-DE" dirty="0"/>
              <a:t>Überarbeitung Ihrer Texterörterung bis zur nächsten Sitzung</a:t>
            </a:r>
          </a:p>
          <a:p>
            <a:r>
              <a:rPr lang="de-DE" dirty="0"/>
              <a:t>Laden Sie Ihre überarbeitete Version in </a:t>
            </a:r>
            <a:r>
              <a:rPr lang="de-DE" dirty="0" err="1"/>
              <a:t>Moodle</a:t>
            </a:r>
            <a:r>
              <a:rPr lang="de-DE" dirty="0"/>
              <a:t> hoch</a:t>
            </a:r>
          </a:p>
          <a:p>
            <a:r>
              <a:rPr lang="de-DE" dirty="0"/>
              <a:t>Darauf bekommen Sie von mir ein schriftliches Feedback</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25</a:t>
            </a:fld>
            <a:endParaRPr lang="de-DE" altLang="en-US"/>
          </a:p>
        </p:txBody>
      </p:sp>
    </p:spTree>
    <p:extLst>
      <p:ext uri="{BB962C8B-B14F-4D97-AF65-F5344CB8AC3E}">
        <p14:creationId xmlns:p14="http://schemas.microsoft.com/office/powerpoint/2010/main" val="245503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3" name="Inhaltsplatzhalter 2"/>
          <p:cNvSpPr>
            <a:spLocks noGrp="1"/>
          </p:cNvSpPr>
          <p:nvPr>
            <p:ph idx="1"/>
          </p:nvPr>
        </p:nvSpPr>
        <p:spPr/>
        <p:txBody>
          <a:bodyPr/>
          <a:lstStyle/>
          <a:p>
            <a:pPr marL="360363" indent="-360363">
              <a:buNone/>
            </a:pPr>
            <a:r>
              <a:rPr lang="de-DE" dirty="0"/>
              <a:t>Rost, F. (2018). Das Schreiben wissenschaftlicher Texte. In </a:t>
            </a:r>
            <a:r>
              <a:rPr lang="de-DE" i="1" dirty="0"/>
              <a:t>Lern- und Arbeitstechniken für </a:t>
            </a:r>
            <a:br>
              <a:rPr lang="de-DE" i="1" dirty="0"/>
            </a:br>
            <a:r>
              <a:rPr lang="de-DE" i="1" dirty="0"/>
              <a:t>das Studium</a:t>
            </a:r>
            <a:r>
              <a:rPr lang="de-DE" dirty="0"/>
              <a:t> (S. 229-311). VS Verlag für Sozialwissenschaften.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26</a:t>
            </a:fld>
            <a:endParaRPr lang="de-DE" altLang="en-US"/>
          </a:p>
        </p:txBody>
      </p:sp>
    </p:spTree>
    <p:extLst>
      <p:ext uri="{BB962C8B-B14F-4D97-AF65-F5344CB8AC3E}">
        <p14:creationId xmlns:p14="http://schemas.microsoft.com/office/powerpoint/2010/main" val="192099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Allgemeines Feedback &amp; Vorgehen</a:t>
            </a:r>
          </a:p>
        </p:txBody>
      </p:sp>
      <p:sp>
        <p:nvSpPr>
          <p:cNvPr id="3" name="Inhaltsplatzhalter 2"/>
          <p:cNvSpPr>
            <a:spLocks noGrp="1"/>
          </p:cNvSpPr>
          <p:nvPr>
            <p:ph idx="1"/>
          </p:nvPr>
        </p:nvSpPr>
        <p:spPr/>
        <p:txBody>
          <a:bodyPr/>
          <a:lstStyle/>
          <a:p>
            <a:r>
              <a:rPr lang="de-DE" sz="2200" dirty="0"/>
              <a:t>Für einen ersten Versuch sehr ordentliche Ergebnisse!</a:t>
            </a:r>
          </a:p>
          <a:p>
            <a:r>
              <a:rPr lang="de-DE" sz="2200" dirty="0"/>
              <a:t>Teilweise fehlen noch zentrale Bestandteile (z.B. Einbettung in Kontext, eigene Bewertung)</a:t>
            </a:r>
          </a:p>
          <a:p>
            <a:r>
              <a:rPr lang="de-DE" sz="2200" dirty="0"/>
              <a:t>Gliederung: Sie müssen sich in der Reihenfolge nicht zwingend an den 11 Prinzipien der Hermeneutischen Analyse orientieren (vgl. Leitfaden Texterörterung in </a:t>
            </a:r>
            <a:r>
              <a:rPr lang="de-DE" sz="2200" dirty="0" err="1"/>
              <a:t>Moodle</a:t>
            </a:r>
            <a:r>
              <a:rPr lang="de-DE" sz="2200" dirty="0"/>
              <a:t>)</a:t>
            </a:r>
          </a:p>
          <a:p>
            <a:r>
              <a:rPr lang="de-DE" sz="2200" dirty="0"/>
              <a:t>Die Gliederung sollte für den Leser nachvollziehbar sein</a:t>
            </a:r>
          </a:p>
          <a:p>
            <a:r>
              <a:rPr lang="de-DE" sz="2200" dirty="0"/>
              <a:t>Ein Satz ist kein Absatz</a:t>
            </a:r>
          </a:p>
          <a:p>
            <a:r>
              <a:rPr lang="de-DE" sz="2200" dirty="0"/>
              <a:t>Wissenschaftlicher Schreibstil kann stellenweise noch verbessert werden</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a:t>
            </a:fld>
            <a:endParaRPr lang="de-DE" altLang="en-US"/>
          </a:p>
        </p:txBody>
      </p:sp>
    </p:spTree>
    <p:extLst>
      <p:ext uri="{BB962C8B-B14F-4D97-AF65-F5344CB8AC3E}">
        <p14:creationId xmlns:p14="http://schemas.microsoft.com/office/powerpoint/2010/main" val="318268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Allgemeines Feedback &amp; Vorgehen</a:t>
            </a:r>
          </a:p>
        </p:txBody>
      </p:sp>
      <p:sp>
        <p:nvSpPr>
          <p:cNvPr id="3" name="Inhaltsplatzhalter 2"/>
          <p:cNvSpPr>
            <a:spLocks noGrp="1"/>
          </p:cNvSpPr>
          <p:nvPr>
            <p:ph idx="1"/>
          </p:nvPr>
        </p:nvSpPr>
        <p:spPr/>
        <p:txBody>
          <a:bodyPr/>
          <a:lstStyle/>
          <a:p>
            <a:r>
              <a:rPr lang="de-DE" sz="2200" dirty="0"/>
              <a:t>Ziel heute: Sie lesen in Kleingruppen Ihre Erörterungen und geben sich gegenseitig Feedback.</a:t>
            </a:r>
          </a:p>
          <a:p>
            <a:r>
              <a:rPr lang="de-DE" sz="2200" dirty="0"/>
              <a:t>Im Anschluss überarbeiten Sie Ihren Text</a:t>
            </a:r>
          </a:p>
          <a:p>
            <a:r>
              <a:rPr lang="de-DE" sz="2200" dirty="0"/>
              <a:t>Auf die finale Version bekommen Sie dann eine schriftliche Rückmeldung von mir</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a:t>
            </a:fld>
            <a:endParaRPr lang="de-DE" altLang="en-US"/>
          </a:p>
        </p:txBody>
      </p:sp>
    </p:spTree>
    <p:extLst>
      <p:ext uri="{BB962C8B-B14F-4D97-AF65-F5344CB8AC3E}">
        <p14:creationId xmlns:p14="http://schemas.microsoft.com/office/powerpoint/2010/main" val="52969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E4220-1C56-48C3-AFAB-ECC12DF024D2}"/>
              </a:ext>
            </a:extLst>
          </p:cNvPr>
          <p:cNvPicPr>
            <a:picLocks noChangeAspect="1"/>
          </p:cNvPicPr>
          <p:nvPr/>
        </p:nvPicPr>
        <p:blipFill>
          <a:blip r:embed="rId2"/>
          <a:stretch>
            <a:fillRect/>
          </a:stretch>
        </p:blipFill>
        <p:spPr>
          <a:xfrm>
            <a:off x="1233220" y="1417638"/>
            <a:ext cx="6945580" cy="4662156"/>
          </a:xfrm>
          <a:prstGeom prst="rect">
            <a:avLst/>
          </a:prstGeom>
        </p:spPr>
      </p:pic>
      <p:sp>
        <p:nvSpPr>
          <p:cNvPr id="4" name="Titel 3"/>
          <p:cNvSpPr>
            <a:spLocks noGrp="1"/>
          </p:cNvSpPr>
          <p:nvPr>
            <p:ph type="title"/>
          </p:nvPr>
        </p:nvSpPr>
        <p:spPr/>
        <p:txBody>
          <a:bodyPr/>
          <a:lstStyle/>
          <a:p>
            <a:r>
              <a:rPr lang="de-DE" dirty="0"/>
              <a:t>Bestandteile der Textanalyse</a:t>
            </a:r>
          </a:p>
        </p:txBody>
      </p:sp>
    </p:spTree>
    <p:extLst>
      <p:ext uri="{BB962C8B-B14F-4D97-AF65-F5344CB8AC3E}">
        <p14:creationId xmlns:p14="http://schemas.microsoft.com/office/powerpoint/2010/main" val="369865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pPr marL="0" indent="0">
              <a:buNone/>
            </a:pPr>
            <a:r>
              <a:rPr lang="de-DE" sz="2400" dirty="0"/>
              <a:t>Was ist eigentlich ein guter wissenschaftlicher Schreibstil?</a:t>
            </a:r>
          </a:p>
          <a:p>
            <a:pPr marL="0" indent="0">
              <a:buNone/>
            </a:pPr>
            <a:endParaRPr lang="de-DE" sz="2400" dirty="0"/>
          </a:p>
          <a:p>
            <a:pPr marL="0" indent="0">
              <a:buNone/>
            </a:pPr>
            <a:r>
              <a:rPr lang="de-DE" sz="2400" dirty="0"/>
              <a:t>Wie unterscheidet er sich von einem belletristischen oder journalistischen Stil?</a:t>
            </a:r>
            <a:endParaRPr lang="en-US" sz="2400" dirty="0"/>
          </a:p>
        </p:txBody>
      </p:sp>
    </p:spTree>
    <p:extLst>
      <p:ext uri="{BB962C8B-B14F-4D97-AF65-F5344CB8AC3E}">
        <p14:creationId xmlns:p14="http://schemas.microsoft.com/office/powerpoint/2010/main" val="160728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Wissenschaftlicher Schreibstil: Leitprinzipien</a:t>
            </a:r>
            <a:endParaRPr lang="en-US" dirty="0"/>
          </a:p>
        </p:txBody>
      </p:sp>
      <p:sp>
        <p:nvSpPr>
          <p:cNvPr id="3" name="Inhaltsplatzhalter 2"/>
          <p:cNvSpPr>
            <a:spLocks noGrp="1"/>
          </p:cNvSpPr>
          <p:nvPr>
            <p:ph idx="1"/>
          </p:nvPr>
        </p:nvSpPr>
        <p:spPr/>
        <p:txBody>
          <a:bodyPr/>
          <a:lstStyle/>
          <a:p>
            <a:endParaRPr lang="de-DE" dirty="0"/>
          </a:p>
          <a:p>
            <a:r>
              <a:rPr lang="de-DE" dirty="0"/>
              <a:t>Verständlichkeit</a:t>
            </a:r>
          </a:p>
          <a:p>
            <a:endParaRPr lang="de-DE" dirty="0"/>
          </a:p>
          <a:p>
            <a:r>
              <a:rPr lang="de-DE" dirty="0"/>
              <a:t>Unmissverständlichkeit</a:t>
            </a:r>
          </a:p>
          <a:p>
            <a:endParaRPr lang="de-DE" dirty="0"/>
          </a:p>
          <a:p>
            <a:r>
              <a:rPr lang="de-DE" dirty="0"/>
              <a:t>Überprüfbarkeit</a:t>
            </a:r>
            <a:endParaRPr lang="en-US" dirty="0"/>
          </a:p>
        </p:txBody>
      </p:sp>
    </p:spTree>
    <p:extLst>
      <p:ext uri="{BB962C8B-B14F-4D97-AF65-F5344CB8AC3E}">
        <p14:creationId xmlns:p14="http://schemas.microsoft.com/office/powerpoint/2010/main" val="136193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Verständlichkeit</a:t>
            </a:r>
            <a:endParaRPr lang="en-US" dirty="0"/>
          </a:p>
        </p:txBody>
      </p:sp>
      <p:sp>
        <p:nvSpPr>
          <p:cNvPr id="3" name="Inhaltsplatzhalter 2"/>
          <p:cNvSpPr>
            <a:spLocks noGrp="1"/>
          </p:cNvSpPr>
          <p:nvPr>
            <p:ph idx="1"/>
          </p:nvPr>
        </p:nvSpPr>
        <p:spPr/>
        <p:txBody>
          <a:bodyPr/>
          <a:lstStyle/>
          <a:p>
            <a:r>
              <a:rPr lang="de-DE" dirty="0"/>
              <a:t>Strukturierung/Gliederung („roter Faden“)</a:t>
            </a:r>
          </a:p>
          <a:p>
            <a:endParaRPr lang="de-DE" dirty="0"/>
          </a:p>
          <a:p>
            <a:r>
              <a:rPr lang="de-DE" dirty="0"/>
              <a:t>Logische Folgerichtigkeit der Argumente</a:t>
            </a:r>
          </a:p>
          <a:p>
            <a:endParaRPr lang="de-DE" dirty="0"/>
          </a:p>
          <a:p>
            <a:r>
              <a:rPr lang="de-DE" dirty="0"/>
              <a:t>Sprachliche Einfachheit: Vermeidung von</a:t>
            </a:r>
          </a:p>
          <a:p>
            <a:pPr lvl="1"/>
            <a:r>
              <a:rPr lang="de-DE" sz="2000" dirty="0"/>
              <a:t>Verschachtelten und extrem langen Sätzen</a:t>
            </a:r>
          </a:p>
          <a:p>
            <a:pPr lvl="1"/>
            <a:r>
              <a:rPr lang="de-DE" sz="2000" dirty="0"/>
              <a:t>Übermäßigem Gebrauch von Passiv</a:t>
            </a:r>
          </a:p>
          <a:p>
            <a:pPr lvl="1"/>
            <a:r>
              <a:rPr lang="de-DE" sz="2000" dirty="0"/>
              <a:t>Ungebräuchliche (Fremd-)Wörter</a:t>
            </a:r>
          </a:p>
          <a:p>
            <a:pPr lvl="1"/>
            <a:r>
              <a:rPr lang="de-DE" sz="2000" dirty="0"/>
              <a:t>Extremer Nominalstil</a:t>
            </a:r>
          </a:p>
          <a:p>
            <a:endParaRPr lang="de-DE" dirty="0"/>
          </a:p>
          <a:p>
            <a:r>
              <a:rPr lang="de-DE" dirty="0"/>
              <a:t>Angemessene Informationsdichte</a:t>
            </a:r>
          </a:p>
          <a:p>
            <a:pPr lvl="1"/>
            <a:endParaRPr lang="en-US" dirty="0"/>
          </a:p>
        </p:txBody>
      </p:sp>
    </p:spTree>
    <p:extLst>
      <p:ext uri="{BB962C8B-B14F-4D97-AF65-F5344CB8AC3E}">
        <p14:creationId xmlns:p14="http://schemas.microsoft.com/office/powerpoint/2010/main" val="174493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Verschachtelte und extrem lange Sätze</a:t>
            </a:r>
            <a:endParaRPr lang="en-US" dirty="0"/>
          </a:p>
        </p:txBody>
      </p:sp>
      <p:sp>
        <p:nvSpPr>
          <p:cNvPr id="3" name="Inhaltsplatzhalter 2"/>
          <p:cNvSpPr>
            <a:spLocks noGrp="1"/>
          </p:cNvSpPr>
          <p:nvPr>
            <p:ph idx="1"/>
          </p:nvPr>
        </p:nvSpPr>
        <p:spPr/>
        <p:txBody>
          <a:bodyPr/>
          <a:lstStyle/>
          <a:p>
            <a:pPr marL="0" indent="0">
              <a:buNone/>
            </a:pPr>
            <a:r>
              <a:rPr lang="de-DE" dirty="0"/>
              <a:t>Studierende, sei es an einer Universität oder einer sonstigen Hochschule, müssen zum Bestehen von Prüfungen, sofern sie den relevanten Stoff nicht bereits durch ein vorheriges Studium erworben haben, was in den seltensten Fällen so sein wird, lernen.</a:t>
            </a:r>
          </a:p>
          <a:p>
            <a:pPr marL="0" indent="0">
              <a:buNone/>
            </a:pPr>
            <a:endParaRPr lang="de-DE" dirty="0"/>
          </a:p>
          <a:p>
            <a:pPr marL="0" indent="0">
              <a:buNone/>
            </a:pPr>
            <a:r>
              <a:rPr lang="de-DE" dirty="0"/>
              <a:t>Sowohl an Universitäten als auch an sonstigen Hochschulen müssen Studierende zum Bestehen von Prüfungen lernen, es sei denn, sie haben den relevanten Stoff bereits durch ein vorheriges Studium erworben – aber das wird sehr selten der Fall sein.</a:t>
            </a:r>
            <a:endParaRPr lang="en-US" dirty="0"/>
          </a:p>
        </p:txBody>
      </p:sp>
    </p:spTree>
    <p:extLst>
      <p:ext uri="{BB962C8B-B14F-4D97-AF65-F5344CB8AC3E}">
        <p14:creationId xmlns:p14="http://schemas.microsoft.com/office/powerpoint/2010/main" val="182875822"/>
      </p:ext>
    </p:extLst>
  </p:cSld>
  <p:clrMapOvr>
    <a:masterClrMapping/>
  </p:clrMapOvr>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1292</Words>
  <Application>Microsoft Office PowerPoint</Application>
  <PresentationFormat>On-screen Show (4:3)</PresentationFormat>
  <Paragraphs>202</Paragraphs>
  <Slides>26</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Garamond</vt:lpstr>
      <vt:lpstr>Wingdings</vt:lpstr>
      <vt:lpstr>UT_Design</vt:lpstr>
      <vt:lpstr>Kante</vt:lpstr>
      <vt:lpstr>Einführung in die Methoden der Textanalyse und des wissenschaftlichen Arbeitens</vt:lpstr>
      <vt:lpstr>Ziele der Sitzung</vt:lpstr>
      <vt:lpstr>Allgemeines Feedback &amp; Vorgehen</vt:lpstr>
      <vt:lpstr>Allgemeines Feedback &amp; Vorgehen</vt:lpstr>
      <vt:lpstr>Bestandteile der Textanalyse</vt:lpstr>
      <vt:lpstr>PowerPoint Presentation</vt:lpstr>
      <vt:lpstr>Wissenschaftlicher Schreibstil: Leitprinzipien</vt:lpstr>
      <vt:lpstr>Verständlichkeit</vt:lpstr>
      <vt:lpstr>Verschachtelte und extrem lange Sätze</vt:lpstr>
      <vt:lpstr>Passivkonstruktionen</vt:lpstr>
      <vt:lpstr>Ungebräuchliche (Fremd-)Wörter</vt:lpstr>
      <vt:lpstr>Extremer Nominalstil</vt:lpstr>
      <vt:lpstr>Unmissverständlichkeit</vt:lpstr>
      <vt:lpstr>Wortwahl</vt:lpstr>
      <vt:lpstr>Anthropomorphismen</vt:lpstr>
      <vt:lpstr>Personalpronomen „wir“, „man“, „ich“</vt:lpstr>
      <vt:lpstr>Abwechslung vs. Konsistenz</vt:lpstr>
      <vt:lpstr>Kohäsion</vt:lpstr>
      <vt:lpstr>Übergänge/Überleitungen</vt:lpstr>
      <vt:lpstr>Übergänge/Überleitungen: Beispiele</vt:lpstr>
      <vt:lpstr>Checkliste</vt:lpstr>
      <vt:lpstr>Checkliste</vt:lpstr>
      <vt:lpstr>Feedback-Regeln</vt:lpstr>
      <vt:lpstr>Offene Fragen?</vt:lpstr>
      <vt:lpstr>Aufgabe bis zur nächsten Woche</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302</cp:revision>
  <cp:lastPrinted>2016-10-26T15:59:35Z</cp:lastPrinted>
  <dcterms:created xsi:type="dcterms:W3CDTF">2017-04-11T18:52:40Z</dcterms:created>
  <dcterms:modified xsi:type="dcterms:W3CDTF">2022-05-30T20:20:46Z</dcterms:modified>
</cp:coreProperties>
</file>