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9" r:id="rId1"/>
    <p:sldMasterId id="2147485408" r:id="rId2"/>
  </p:sldMasterIdLst>
  <p:notesMasterIdLst>
    <p:notesMasterId r:id="rId48"/>
  </p:notesMasterIdLst>
  <p:handoutMasterIdLst>
    <p:handoutMasterId r:id="rId49"/>
  </p:handoutMasterIdLst>
  <p:sldIdLst>
    <p:sldId id="440" r:id="rId3"/>
    <p:sldId id="672" r:id="rId4"/>
    <p:sldId id="716" r:id="rId5"/>
    <p:sldId id="751" r:id="rId6"/>
    <p:sldId id="752" r:id="rId7"/>
    <p:sldId id="767" r:id="rId8"/>
    <p:sldId id="757" r:id="rId9"/>
    <p:sldId id="755" r:id="rId10"/>
    <p:sldId id="753" r:id="rId11"/>
    <p:sldId id="754" r:id="rId12"/>
    <p:sldId id="756" r:id="rId13"/>
    <p:sldId id="758" r:id="rId14"/>
    <p:sldId id="737" r:id="rId15"/>
    <p:sldId id="719" r:id="rId16"/>
    <p:sldId id="720" r:id="rId17"/>
    <p:sldId id="738" r:id="rId18"/>
    <p:sldId id="739" r:id="rId19"/>
    <p:sldId id="721" r:id="rId20"/>
    <p:sldId id="722" r:id="rId21"/>
    <p:sldId id="723" r:id="rId22"/>
    <p:sldId id="725" r:id="rId23"/>
    <p:sldId id="740" r:id="rId24"/>
    <p:sldId id="760" r:id="rId25"/>
    <p:sldId id="285" r:id="rId26"/>
    <p:sldId id="315" r:id="rId27"/>
    <p:sldId id="741" r:id="rId28"/>
    <p:sldId id="726" r:id="rId29"/>
    <p:sldId id="763" r:id="rId30"/>
    <p:sldId id="742" r:id="rId31"/>
    <p:sldId id="743" r:id="rId32"/>
    <p:sldId id="724" r:id="rId33"/>
    <p:sldId id="744" r:id="rId34"/>
    <p:sldId id="764" r:id="rId35"/>
    <p:sldId id="745" r:id="rId36"/>
    <p:sldId id="746" r:id="rId37"/>
    <p:sldId id="747" r:id="rId38"/>
    <p:sldId id="765" r:id="rId39"/>
    <p:sldId id="748" r:id="rId40"/>
    <p:sldId id="749" r:id="rId41"/>
    <p:sldId id="766" r:id="rId42"/>
    <p:sldId id="750" r:id="rId43"/>
    <p:sldId id="320" r:id="rId44"/>
    <p:sldId id="768" r:id="rId45"/>
    <p:sldId id="762" r:id="rId46"/>
    <p:sldId id="759" r:id="rId47"/>
  </p:sldIdLst>
  <p:sldSz cx="9144000" cy="6858000" type="screen4x3"/>
  <p:notesSz cx="9874250" cy="679767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4E8"/>
    <a:srgbClr val="D8E9CD"/>
    <a:srgbClr val="F1F2F3"/>
    <a:srgbClr val="8C8D8D"/>
    <a:srgbClr val="E7E1CF"/>
    <a:srgbClr val="292929"/>
    <a:srgbClr val="000000"/>
    <a:srgbClr val="C69934"/>
    <a:srgbClr val="32414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9790" autoAdjust="0"/>
  </p:normalViewPr>
  <p:slideViewPr>
    <p:cSldViewPr snapToGrid="0">
      <p:cViewPr varScale="1">
        <p:scale>
          <a:sx n="100" d="100"/>
          <a:sy n="100" d="100"/>
        </p:scale>
        <p:origin x="78" y="58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81488"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sz="quarter" idx="1"/>
          </p:nvPr>
        </p:nvSpPr>
        <p:spPr>
          <a:xfrm>
            <a:off x="5591175" y="0"/>
            <a:ext cx="4281488" cy="339725"/>
          </a:xfrm>
          <a:prstGeom prst="rect">
            <a:avLst/>
          </a:prstGeom>
        </p:spPr>
        <p:txBody>
          <a:bodyPr vert="horz" lIns="90723" tIns="45362" rIns="90723" bIns="45362" rtlCol="0"/>
          <a:lstStyle>
            <a:lvl1pPr algn="r">
              <a:defRPr sz="1200">
                <a:latin typeface="Arial" charset="0"/>
                <a:cs typeface="+mn-cs"/>
              </a:defRPr>
            </a:lvl1pPr>
          </a:lstStyle>
          <a:p>
            <a:pPr>
              <a:defRPr/>
            </a:pPr>
            <a:fld id="{E26EC946-A657-4FF3-BCA4-E69589DF94C9}" type="datetimeFigureOut">
              <a:rPr lang="de-DE"/>
              <a:pPr>
                <a:defRPr/>
              </a:pPr>
              <a:t>09.05.2022</a:t>
            </a:fld>
            <a:endParaRPr lang="de-DE"/>
          </a:p>
        </p:txBody>
      </p:sp>
      <p:sp>
        <p:nvSpPr>
          <p:cNvPr id="4" name="Fußzeilenplatzhalter 3"/>
          <p:cNvSpPr>
            <a:spLocks noGrp="1"/>
          </p:cNvSpPr>
          <p:nvPr>
            <p:ph type="ftr" sz="quarter" idx="2"/>
          </p:nvPr>
        </p:nvSpPr>
        <p:spPr>
          <a:xfrm>
            <a:off x="0" y="6456363"/>
            <a:ext cx="4281488"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5" name="Foliennummernplatzhalter 4"/>
          <p:cNvSpPr>
            <a:spLocks noGrp="1"/>
          </p:cNvSpPr>
          <p:nvPr>
            <p:ph type="sldNum" sz="quarter" idx="3"/>
          </p:nvPr>
        </p:nvSpPr>
        <p:spPr>
          <a:xfrm>
            <a:off x="5591175" y="6456363"/>
            <a:ext cx="4281488"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8A090C10-CBC2-46C1-96A6-5B300C7E5F8D}" type="slidenum">
              <a:rPr lang="de-DE" altLang="de-DE"/>
              <a:pPr/>
              <a:t>‹#›</a:t>
            </a:fld>
            <a:endParaRPr lang="de-DE" altLang="de-DE"/>
          </a:p>
        </p:txBody>
      </p:sp>
    </p:spTree>
    <p:extLst>
      <p:ext uri="{BB962C8B-B14F-4D97-AF65-F5344CB8AC3E}">
        <p14:creationId xmlns:p14="http://schemas.microsoft.com/office/powerpoint/2010/main" val="1238332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idx="1"/>
          </p:nvPr>
        </p:nvSpPr>
        <p:spPr>
          <a:xfrm>
            <a:off x="5592763" y="0"/>
            <a:ext cx="4279900" cy="339725"/>
          </a:xfrm>
          <a:prstGeom prst="rect">
            <a:avLst/>
          </a:prstGeom>
        </p:spPr>
        <p:txBody>
          <a:bodyPr vert="horz" lIns="90723" tIns="45362" rIns="90723" bIns="45362" rtlCol="0"/>
          <a:lstStyle>
            <a:lvl1pPr algn="r">
              <a:defRPr sz="1200">
                <a:latin typeface="Arial" charset="0"/>
                <a:cs typeface="+mn-cs"/>
              </a:defRPr>
            </a:lvl1pPr>
          </a:lstStyle>
          <a:p>
            <a:pPr>
              <a:defRPr/>
            </a:pPr>
            <a:fld id="{DEF58958-E184-46E3-879D-770BF97E5F5D}" type="datetimeFigureOut">
              <a:rPr lang="de-DE"/>
              <a:pPr>
                <a:defRPr/>
              </a:pPr>
              <a:t>09.05.2022</a:t>
            </a:fld>
            <a:endParaRPr lang="de-DE"/>
          </a:p>
        </p:txBody>
      </p:sp>
      <p:sp>
        <p:nvSpPr>
          <p:cNvPr id="4" name="Folienbildplatzhalter 3"/>
          <p:cNvSpPr>
            <a:spLocks noGrp="1" noRot="1" noChangeAspect="1"/>
          </p:cNvSpPr>
          <p:nvPr>
            <p:ph type="sldImg" idx="2"/>
          </p:nvPr>
        </p:nvSpPr>
        <p:spPr>
          <a:xfrm>
            <a:off x="3233738" y="504825"/>
            <a:ext cx="3406775" cy="2555875"/>
          </a:xfrm>
          <a:prstGeom prst="rect">
            <a:avLst/>
          </a:prstGeom>
          <a:noFill/>
          <a:ln w="12700">
            <a:solidFill>
              <a:prstClr val="black"/>
            </a:solidFill>
          </a:ln>
        </p:spPr>
        <p:txBody>
          <a:bodyPr vert="horz" lIns="90723" tIns="45362" rIns="90723" bIns="45362" rtlCol="0" anchor="ctr"/>
          <a:lstStyle/>
          <a:p>
            <a:pPr lvl="0"/>
            <a:endParaRPr lang="de-DE" noProof="0"/>
          </a:p>
        </p:txBody>
      </p:sp>
      <p:sp>
        <p:nvSpPr>
          <p:cNvPr id="5" name="Notizenplatzhalter 4"/>
          <p:cNvSpPr>
            <a:spLocks noGrp="1"/>
          </p:cNvSpPr>
          <p:nvPr>
            <p:ph type="body" sz="quarter" idx="3"/>
          </p:nvPr>
        </p:nvSpPr>
        <p:spPr>
          <a:xfrm>
            <a:off x="985838" y="3228975"/>
            <a:ext cx="7902575" cy="3059113"/>
          </a:xfrm>
          <a:prstGeom prst="rect">
            <a:avLst/>
          </a:prstGeom>
        </p:spPr>
        <p:txBody>
          <a:bodyPr vert="horz" lIns="90723" tIns="45362" rIns="90723" bIns="45362"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363"/>
            <a:ext cx="4278313"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7" name="Foliennummernplatzhalter 6"/>
          <p:cNvSpPr>
            <a:spLocks noGrp="1"/>
          </p:cNvSpPr>
          <p:nvPr>
            <p:ph type="sldNum" sz="quarter" idx="5"/>
          </p:nvPr>
        </p:nvSpPr>
        <p:spPr>
          <a:xfrm>
            <a:off x="5592763" y="6456363"/>
            <a:ext cx="4279900"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90157F59-6216-46F3-91AD-B5D7290D1FC5}" type="slidenum">
              <a:rPr lang="de-DE" altLang="de-DE"/>
              <a:pPr/>
              <a:t>‹#›</a:t>
            </a:fld>
            <a:endParaRPr lang="de-DE" altLang="de-DE"/>
          </a:p>
        </p:txBody>
      </p:sp>
    </p:spTree>
    <p:extLst>
      <p:ext uri="{BB962C8B-B14F-4D97-AF65-F5344CB8AC3E}">
        <p14:creationId xmlns:p14="http://schemas.microsoft.com/office/powerpoint/2010/main" val="166166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a:t>
            </a:fld>
            <a:endParaRPr lang="de-DE" altLang="de-DE"/>
          </a:p>
        </p:txBody>
      </p:sp>
    </p:spTree>
    <p:extLst>
      <p:ext uri="{BB962C8B-B14F-4D97-AF65-F5344CB8AC3E}">
        <p14:creationId xmlns:p14="http://schemas.microsoft.com/office/powerpoint/2010/main" val="137017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30</a:t>
            </a:fld>
            <a:endParaRPr lang="en-US"/>
          </a:p>
        </p:txBody>
      </p:sp>
    </p:spTree>
    <p:extLst>
      <p:ext uri="{BB962C8B-B14F-4D97-AF65-F5344CB8AC3E}">
        <p14:creationId xmlns:p14="http://schemas.microsoft.com/office/powerpoint/2010/main" val="7308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Keine Abwertung</a:t>
            </a:r>
          </a:p>
          <a:p>
            <a:r>
              <a:rPr lang="de-DE" dirty="0"/>
              <a:t>„unverbindlich“ oder „nicht offiziell“ </a:t>
            </a:r>
            <a:r>
              <a:rPr lang="de-DE" dirty="0">
                <a:sym typeface="Wingdings" panose="05000000000000000000" pitchFamily="2" charset="2"/>
              </a:rPr>
              <a:t> prüfen</a:t>
            </a: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31</a:t>
            </a:fld>
            <a:endParaRPr lang="de-DE" altLang="de-DE"/>
          </a:p>
        </p:txBody>
      </p:sp>
    </p:spTree>
    <p:extLst>
      <p:ext uri="{BB962C8B-B14F-4D97-AF65-F5344CB8AC3E}">
        <p14:creationId xmlns:p14="http://schemas.microsoft.com/office/powerpoint/2010/main" val="300303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Humboldt</a:t>
            </a:r>
            <a:r>
              <a:rPr lang="de-DE" baseline="0" dirty="0"/>
              <a:t> hat den Text auf einer Inspektionsreise durch das östliche Ostpreußen in seiner Funktion als Chef der Sektion des Kultus und des Unterrichts verfasst</a:t>
            </a: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32</a:t>
            </a:fld>
            <a:endParaRPr lang="de-DE" altLang="de-DE"/>
          </a:p>
        </p:txBody>
      </p:sp>
    </p:spTree>
    <p:extLst>
      <p:ext uri="{BB962C8B-B14F-4D97-AF65-F5344CB8AC3E}">
        <p14:creationId xmlns:p14="http://schemas.microsoft.com/office/powerpoint/2010/main" val="39480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Diskrepanz zwischen dem Schulplan und Grundsätzen der Sektion </a:t>
            </a:r>
            <a:r>
              <a:rPr lang="de-DE" dirty="0">
                <a:sym typeface="Wingdings" panose="05000000000000000000" pitchFamily="2" charset="2"/>
              </a:rPr>
              <a:t> Anlass zur Verfassung</a:t>
            </a: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33</a:t>
            </a:fld>
            <a:endParaRPr lang="de-DE" altLang="de-DE"/>
          </a:p>
        </p:txBody>
      </p:sp>
    </p:spTree>
    <p:extLst>
      <p:ext uri="{BB962C8B-B14F-4D97-AF65-F5344CB8AC3E}">
        <p14:creationId xmlns:p14="http://schemas.microsoft.com/office/powerpoint/2010/main" val="389609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Orientierung</a:t>
            </a:r>
            <a:r>
              <a:rPr lang="de-DE" baseline="0" dirty="0"/>
              <a:t> über Schulsystem in Preußen im Jahr 1809 -&gt; „Bürgerschulen“ = Realschulen</a:t>
            </a:r>
          </a:p>
          <a:p>
            <a:r>
              <a:rPr lang="de-DE" baseline="0" dirty="0"/>
              <a:t>Starke Entwicklung Ende des 18. Jh. In Preußen </a:t>
            </a:r>
            <a:r>
              <a:rPr lang="de-DE" baseline="0" dirty="0">
                <a:sym typeface="Wingdings" panose="05000000000000000000" pitchFamily="2" charset="2"/>
              </a:rPr>
              <a:t> Neugründung von Schulen  Interesse des Bürgertums an dieser Schulform</a:t>
            </a: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34</a:t>
            </a:fld>
            <a:endParaRPr lang="de-DE" altLang="de-DE"/>
          </a:p>
        </p:txBody>
      </p:sp>
    </p:spTree>
    <p:extLst>
      <p:ext uri="{BB962C8B-B14F-4D97-AF65-F5344CB8AC3E}">
        <p14:creationId xmlns:p14="http://schemas.microsoft.com/office/powerpoint/2010/main" val="514447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„Kaste“ </a:t>
            </a:r>
            <a:r>
              <a:rPr lang="de-DE" dirty="0">
                <a:sym typeface="Wingdings" panose="05000000000000000000" pitchFamily="2" charset="2"/>
              </a:rPr>
              <a:t> gelehrte</a:t>
            </a:r>
            <a:endParaRPr lang="de-DE" dirty="0"/>
          </a:p>
          <a:p>
            <a:r>
              <a:rPr lang="de-DE" dirty="0"/>
              <a:t>Hauptfunktionen seines Wesens (statt Kräfte)</a:t>
            </a:r>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40</a:t>
            </a:fld>
            <a:endParaRPr lang="de-DE" altLang="de-DE"/>
          </a:p>
        </p:txBody>
      </p:sp>
    </p:spTree>
    <p:extLst>
      <p:ext uri="{BB962C8B-B14F-4D97-AF65-F5344CB8AC3E}">
        <p14:creationId xmlns:p14="http://schemas.microsoft.com/office/powerpoint/2010/main" val="122610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04079E3-CF42-4558-B798-923CA70327C1}" type="slidenum">
              <a:rPr lang="de-DE" altLang="de-DE" smtClean="0"/>
              <a:pPr/>
              <a:t>8</a:t>
            </a:fld>
            <a:endParaRPr lang="de-DE" altLang="de-DE"/>
          </a:p>
        </p:txBody>
      </p:sp>
    </p:spTree>
    <p:extLst>
      <p:ext uri="{BB962C8B-B14F-4D97-AF65-F5344CB8AC3E}">
        <p14:creationId xmlns:p14="http://schemas.microsoft.com/office/powerpoint/2010/main" val="253878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11</a:t>
            </a:fld>
            <a:endParaRPr lang="de-DE" altLang="de-DE"/>
          </a:p>
        </p:txBody>
      </p:sp>
    </p:spTree>
    <p:extLst>
      <p:ext uri="{BB962C8B-B14F-4D97-AF65-F5344CB8AC3E}">
        <p14:creationId xmlns:p14="http://schemas.microsoft.com/office/powerpoint/2010/main" val="2873753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Erziehungswirklichkeit:</a:t>
            </a:r>
            <a:r>
              <a:rPr lang="de-DE" baseline="0" dirty="0"/>
              <a:t> konkrete Situationen und Ereignisse der unterschiedlichen pädagogischen Handlungsfelder</a:t>
            </a: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14</a:t>
            </a:fld>
            <a:endParaRPr lang="de-DE" altLang="de-DE"/>
          </a:p>
        </p:txBody>
      </p:sp>
    </p:spTree>
    <p:extLst>
      <p:ext uri="{BB962C8B-B14F-4D97-AF65-F5344CB8AC3E}">
        <p14:creationId xmlns:p14="http://schemas.microsoft.com/office/powerpoint/2010/main" val="1926519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Unsere Frage lautet ganz einfach: Worüber spricht Pestalozzi eigentlich in diesem Text? Über ein Gefängnis?</a:t>
            </a:r>
          </a:p>
          <a:p>
            <a:r>
              <a:rPr lang="de-DE" sz="1200" b="0" i="0" u="none" strike="noStrike" kern="1200" baseline="0" dirty="0">
                <a:solidFill>
                  <a:schemeClr val="tx1"/>
                </a:solidFill>
                <a:latin typeface="+mn-lt"/>
                <a:ea typeface="+mn-ea"/>
                <a:cs typeface="+mn-cs"/>
              </a:rPr>
              <a:t>Schrift </a:t>
            </a:r>
            <a:r>
              <a:rPr lang="de-DE" sz="1200" b="0" i="1" u="none" strike="noStrike" kern="1200" baseline="0" dirty="0">
                <a:solidFill>
                  <a:schemeClr val="tx1"/>
                </a:solidFill>
                <a:latin typeface="+mn-lt"/>
                <a:ea typeface="+mn-ea"/>
                <a:cs typeface="+mn-cs"/>
              </a:rPr>
              <a:t>Wie Gertrud ihre Kinder lehrt </a:t>
            </a:r>
            <a:r>
              <a:rPr lang="de-DE" sz="1200" b="0" i="0" u="none" strike="noStrike" kern="1200" baseline="0" dirty="0">
                <a:solidFill>
                  <a:schemeClr val="tx1"/>
                </a:solidFill>
                <a:latin typeface="+mn-lt"/>
                <a:ea typeface="+mn-ea"/>
                <a:cs typeface="+mn-cs"/>
              </a:rPr>
              <a:t>(Pestalozzi 1801) </a:t>
            </a:r>
            <a:r>
              <a:rPr lang="de-DE" sz="1200" b="0" i="0" u="none" strike="noStrike" kern="1200" baseline="0" dirty="0">
                <a:solidFill>
                  <a:schemeClr val="tx1"/>
                </a:solidFill>
                <a:latin typeface="+mn-lt"/>
                <a:ea typeface="+mn-ea"/>
                <a:cs typeface="+mn-cs"/>
                <a:sym typeface="Wingdings" panose="05000000000000000000" pitchFamily="2" charset="2"/>
              </a:rPr>
              <a:t> Schulunterricht seiner Zeit</a:t>
            </a:r>
          </a:p>
          <a:p>
            <a:r>
              <a:rPr lang="de-DE" sz="1200" b="0" i="0" u="none" strike="noStrike" kern="1200" baseline="0" dirty="0">
                <a:solidFill>
                  <a:schemeClr val="tx1"/>
                </a:solidFill>
                <a:latin typeface="+mn-lt"/>
                <a:ea typeface="+mn-ea"/>
                <a:cs typeface="+mn-cs"/>
                <a:sym typeface="Wingdings" panose="05000000000000000000" pitchFamily="2" charset="2"/>
              </a:rPr>
              <a:t>Vorverständnis ändert sich zu V1 bei Verweis auf Schulunterricht  bei erneutem Lesen ändert sich T1</a:t>
            </a:r>
          </a:p>
          <a:p>
            <a:r>
              <a:rPr lang="de-DE" sz="1200" b="0" i="0" u="none" strike="noStrike" kern="1200" baseline="0" dirty="0">
                <a:solidFill>
                  <a:schemeClr val="tx1"/>
                </a:solidFill>
                <a:latin typeface="+mn-lt"/>
                <a:ea typeface="+mn-ea"/>
                <a:cs typeface="+mn-cs"/>
                <a:sym typeface="Wingdings" panose="05000000000000000000" pitchFamily="2" charset="2"/>
              </a:rPr>
              <a:t>Hermeneutische Differenz: Grundproblem bei der Interpretation von Sprache</a:t>
            </a: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20</a:t>
            </a:fld>
            <a:endParaRPr lang="de-DE" altLang="de-DE"/>
          </a:p>
        </p:txBody>
      </p:sp>
    </p:spTree>
    <p:extLst>
      <p:ext uri="{BB962C8B-B14F-4D97-AF65-F5344CB8AC3E}">
        <p14:creationId xmlns:p14="http://schemas.microsoft.com/office/powerpoint/2010/main" val="334415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 </a:t>
            </a:r>
            <a:r>
              <a:rPr lang="de-DE" sz="1800" b="1" dirty="0">
                <a:effectLst/>
                <a:latin typeface="Times New Roman" panose="02020603050405020304" pitchFamily="18" charset="0"/>
                <a:ea typeface="Calibri" panose="020F0502020204030204" pitchFamily="34" charset="0"/>
              </a:rPr>
              <a:t>Erziehungsziele</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25</a:t>
            </a:fld>
            <a:endParaRPr lang="en-US"/>
          </a:p>
        </p:txBody>
      </p:sp>
    </p:spTree>
    <p:extLst>
      <p:ext uri="{BB962C8B-B14F-4D97-AF65-F5344CB8AC3E}">
        <p14:creationId xmlns:p14="http://schemas.microsoft.com/office/powerpoint/2010/main" val="52187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27</a:t>
            </a:fld>
            <a:endParaRPr lang="en-US"/>
          </a:p>
        </p:txBody>
      </p:sp>
    </p:spTree>
    <p:extLst>
      <p:ext uri="{BB962C8B-B14F-4D97-AF65-F5344CB8AC3E}">
        <p14:creationId xmlns:p14="http://schemas.microsoft.com/office/powerpoint/2010/main" val="356682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Vorverständnis: Humboldts</a:t>
            </a:r>
            <a:r>
              <a:rPr lang="de-DE" baseline="0" dirty="0"/>
              <a:t> Auffassung des Bildungsbegriff -&gt; drückt sich in Fragestellung aus</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28</a:t>
            </a:fld>
            <a:endParaRPr lang="en-US"/>
          </a:p>
        </p:txBody>
      </p:sp>
    </p:spTree>
    <p:extLst>
      <p:ext uri="{BB962C8B-B14F-4D97-AF65-F5344CB8AC3E}">
        <p14:creationId xmlns:p14="http://schemas.microsoft.com/office/powerpoint/2010/main" val="370096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29</a:t>
            </a:fld>
            <a:endParaRPr lang="en-US"/>
          </a:p>
        </p:txBody>
      </p:sp>
    </p:spTree>
    <p:extLst>
      <p:ext uri="{BB962C8B-B14F-4D97-AF65-F5344CB8AC3E}">
        <p14:creationId xmlns:p14="http://schemas.microsoft.com/office/powerpoint/2010/main" val="3318337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58775"/>
            <a:ext cx="2806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719138" y="1258888"/>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Picture 46" descr="5w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71475"/>
            <a:ext cx="4179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12"/>
          <p:cNvSpPr txBox="1">
            <a:spLocks noChangeArrowheads="1"/>
          </p:cNvSpPr>
          <p:nvPr/>
        </p:nvSpPr>
        <p:spPr bwMode="auto">
          <a:xfrm>
            <a:off x="3913188" y="927100"/>
            <a:ext cx="363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b="1">
                <a:solidFill>
                  <a:schemeClr val="tx2"/>
                </a:solidFill>
              </a:rPr>
              <a:t>Hector-Institut für Empirische Bildungsforschung</a:t>
            </a:r>
          </a:p>
        </p:txBody>
      </p:sp>
      <p:pic>
        <p:nvPicPr>
          <p:cNvPr id="8" name="Grafik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6411913"/>
            <a:ext cx="16906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16" name="Rectangle 20"/>
          <p:cNvSpPr>
            <a:spLocks noGrp="1" noChangeArrowheads="1"/>
          </p:cNvSpPr>
          <p:nvPr>
            <p:ph type="ctrTitle" sz="quarter"/>
          </p:nvPr>
        </p:nvSpPr>
        <p:spPr>
          <a:xfrm>
            <a:off x="719138" y="4186783"/>
            <a:ext cx="7700962" cy="436017"/>
          </a:xfrm>
        </p:spPr>
        <p:txBody>
          <a:bodyPr/>
          <a:lstStyle>
            <a:lvl1pPr>
              <a:lnSpc>
                <a:spcPts val="3400"/>
              </a:lnSpc>
              <a:defRPr sz="2800">
                <a:solidFill>
                  <a:schemeClr val="tx2"/>
                </a:solidFill>
              </a:defRPr>
            </a:lvl1pPr>
          </a:lstStyle>
          <a:p>
            <a:r>
              <a:rPr lang="de-DE"/>
              <a:t>Titelmasterformat durch Klicken bearbeiten</a:t>
            </a:r>
            <a:endParaRPr lang="de-DE" dirty="0"/>
          </a:p>
        </p:txBody>
      </p:sp>
      <p:sp>
        <p:nvSpPr>
          <p:cNvPr id="10" name="Rectangle 17"/>
          <p:cNvSpPr>
            <a:spLocks noGrp="1" noChangeArrowheads="1"/>
          </p:cNvSpPr>
          <p:nvPr>
            <p:ph type="subTitle" sz="quarter" idx="1"/>
          </p:nvPr>
        </p:nvSpPr>
        <p:spPr>
          <a:xfrm>
            <a:off x="719138" y="4670425"/>
            <a:ext cx="7700962" cy="769441"/>
          </a:xfrm>
          <a:prstGeom prst="rect">
            <a:avLst/>
          </a:prstGeom>
        </p:spPr>
        <p:txBody>
          <a:bodyPr lIns="0" tIns="0" rIns="0" bIns="0">
            <a:spAutoFit/>
          </a:bodyPr>
          <a:lstStyle>
            <a:lvl1pPr marL="0" indent="0">
              <a:lnSpc>
                <a:spcPts val="3000"/>
              </a:lnSpc>
              <a:buFontTx/>
              <a:buNone/>
              <a:defRPr sz="2400">
                <a:solidFill>
                  <a:srgbClr val="000000"/>
                </a:solidFill>
              </a:defRPr>
            </a:lvl1pPr>
          </a:lstStyle>
          <a:p>
            <a:r>
              <a:rPr lang="de-DE"/>
              <a:t>Formatvorlage des Untertitelmasters durch Klicken bearbeiten</a:t>
            </a:r>
            <a:endParaRPr lang="de-DE" dirty="0"/>
          </a:p>
        </p:txBody>
      </p:sp>
    </p:spTree>
    <p:extLst>
      <p:ext uri="{BB962C8B-B14F-4D97-AF65-F5344CB8AC3E}">
        <p14:creationId xmlns:p14="http://schemas.microsoft.com/office/powerpoint/2010/main" val="81320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FEB0DDB5-7E73-474A-B734-C508058F7977}" type="slidenum">
              <a:rPr lang="de-DE" altLang="en-US"/>
              <a:pPr>
                <a:defRPr/>
              </a:pPr>
              <a:t>‹#›</a:t>
            </a:fld>
            <a:endParaRPr lang="de-DE" altLang="en-US"/>
          </a:p>
        </p:txBody>
      </p:sp>
    </p:spTree>
    <p:extLst>
      <p:ext uri="{BB962C8B-B14F-4D97-AF65-F5344CB8AC3E}">
        <p14:creationId xmlns:p14="http://schemas.microsoft.com/office/powerpoint/2010/main" val="7506993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360B49-AB81-47D4-982F-B4FE0905BF33}" type="slidenum">
              <a:rPr lang="de-DE" smtClean="0"/>
              <a:pPr>
                <a:defRPr/>
              </a:pPr>
              <a:t>‹#›</a:t>
            </a:fld>
            <a:r>
              <a:rPr lang="de-DE"/>
              <a:t> | Autor/Verfasser/Thema/Rubrik/Titel etc.	© 2010 Universität Tübingen</a:t>
            </a:r>
          </a:p>
        </p:txBody>
      </p:sp>
    </p:spTree>
    <p:extLst>
      <p:ext uri="{BB962C8B-B14F-4D97-AF65-F5344CB8AC3E}">
        <p14:creationId xmlns:p14="http://schemas.microsoft.com/office/powerpoint/2010/main" val="65974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1A4E08AD-8612-4505-B61B-26072FB3F54A}" type="slidenum">
              <a:rPr lang="de-DE" altLang="en-US"/>
              <a:pPr>
                <a:defRPr/>
              </a:pPr>
              <a:t>‹#›</a:t>
            </a:fld>
            <a:endParaRPr lang="de-DE" altLang="en-US"/>
          </a:p>
        </p:txBody>
      </p:sp>
    </p:spTree>
    <p:extLst>
      <p:ext uri="{BB962C8B-B14F-4D97-AF65-F5344CB8AC3E}">
        <p14:creationId xmlns:p14="http://schemas.microsoft.com/office/powerpoint/2010/main" val="4157615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GB"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D36740A9-A062-48A0-8333-2A7581C7BC0C}" type="slidenum">
              <a:rPr lang="de-DE" altLang="en-US"/>
              <a:pPr>
                <a:defRPr/>
              </a:pPr>
              <a:t>‹#›</a:t>
            </a:fld>
            <a:endParaRPr lang="de-DE" altLang="en-US"/>
          </a:p>
        </p:txBody>
      </p:sp>
    </p:spTree>
    <p:extLst>
      <p:ext uri="{BB962C8B-B14F-4D97-AF65-F5344CB8AC3E}">
        <p14:creationId xmlns:p14="http://schemas.microsoft.com/office/powerpoint/2010/main" val="31388499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halt mit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01543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1220755"/>
            <a:ext cx="8640960" cy="672075"/>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988841"/>
            <a:ext cx="8642350" cy="4320116"/>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6501342"/>
            <a:ext cx="550360" cy="279917"/>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52542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mit Rubrik/Kapitel">
    <p:spTree>
      <p:nvGrpSpPr>
        <p:cNvPr id="1" name=""/>
        <p:cNvGrpSpPr/>
        <p:nvPr/>
      </p:nvGrpSpPr>
      <p:grpSpPr>
        <a:xfrm>
          <a:off x="0" y="0"/>
          <a:ext cx="0" cy="0"/>
          <a:chOff x="0" y="0"/>
          <a:chExt cx="0" cy="0"/>
        </a:xfrm>
      </p:grpSpPr>
      <p:sp>
        <p:nvSpPr>
          <p:cNvPr id="4" name="Rectangle 7"/>
          <p:cNvSpPr>
            <a:spLocks noChangeArrowheads="1"/>
          </p:cNvSpPr>
          <p:nvPr/>
        </p:nvSpPr>
        <p:spPr bwMode="auto">
          <a:xfrm>
            <a:off x="6118225" y="319088"/>
            <a:ext cx="23018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ts val="1400"/>
              </a:lnSpc>
              <a:defRPr/>
            </a:pPr>
            <a:r>
              <a:rPr lang="de-DE" altLang="de-DE" sz="1000"/>
              <a:t>RUBRIK UND/ODER</a:t>
            </a:r>
          </a:p>
          <a:p>
            <a:pPr algn="r" eaLnBrk="1" hangingPunct="1">
              <a:lnSpc>
                <a:spcPts val="1400"/>
              </a:lnSpc>
              <a:defRPr/>
            </a:pPr>
            <a:r>
              <a:rPr lang="de-DE" altLang="de-DE" sz="1000" b="1"/>
              <a:t>KAPITELANGABE</a:t>
            </a:r>
          </a:p>
        </p:txBody>
      </p:sp>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764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ohne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0660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719138" y="1788511"/>
            <a:ext cx="7700962" cy="4359275"/>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294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719138" y="6519863"/>
            <a:ext cx="7705725" cy="153888"/>
          </a:xfrm>
          <a:prstGeom prst="rect">
            <a:avLst/>
          </a:prstGeom>
        </p:spPr>
        <p:txBody>
          <a:bodyPr/>
          <a:lstStyle>
            <a:lvl1pPr>
              <a:defRPr/>
            </a:lvl1pPr>
          </a:lstStyle>
          <a:p>
            <a:pPr>
              <a:defRPr/>
            </a:pPr>
            <a:fld id="{ED360B49-AB81-47D4-982F-B4FE0905BF33}" type="slidenum">
              <a:rPr lang="de-DE"/>
              <a:pPr>
                <a:defRPr/>
              </a:pPr>
              <a:t>‹#›</a:t>
            </a:fld>
            <a:r>
              <a:rPr lang="de-DE"/>
              <a:t> | Autor/Verfasser/Thema/Rubrik/Titel etc.	© 2010 Universität Tübingen</a:t>
            </a:r>
          </a:p>
        </p:txBody>
      </p:sp>
      <p:sp>
        <p:nvSpPr>
          <p:cNvPr id="3" name="Fußzeilenplatzhalter 2"/>
          <p:cNvSpPr>
            <a:spLocks noGrp="1"/>
          </p:cNvSpPr>
          <p:nvPr>
            <p:ph type="ftr" sz="quarter" idx="11"/>
          </p:nvPr>
        </p:nvSpPr>
        <p:spPr>
          <a:xfrm>
            <a:off x="6118225" y="319088"/>
            <a:ext cx="2301875" cy="355600"/>
          </a:xfrm>
          <a:prstGeom prst="rect">
            <a:avLst/>
          </a:prstGeom>
        </p:spPr>
        <p:txBody>
          <a:bodyPr/>
          <a:lstStyle>
            <a:lvl1pPr>
              <a:defRPr b="0"/>
            </a:lvl1pPr>
          </a:lstStyle>
          <a:p>
            <a:pPr>
              <a:defRPr/>
            </a:pPr>
            <a:endParaRPr lang="de-DE" dirty="0"/>
          </a:p>
        </p:txBody>
      </p:sp>
    </p:spTree>
    <p:extLst>
      <p:ext uri="{BB962C8B-B14F-4D97-AF65-F5344CB8AC3E}">
        <p14:creationId xmlns:p14="http://schemas.microsoft.com/office/powerpoint/2010/main" val="154746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4" descr="ifs_logo_rgb"/>
          <p:cNvPicPr>
            <a:picLocks noChangeAspect="1" noChangeArrowheads="1"/>
          </p:cNvPicPr>
          <p:nvPr/>
        </p:nvPicPr>
        <p:blipFill>
          <a:blip r:embed="rId2">
            <a:extLst>
              <a:ext uri="{28A0092B-C50C-407E-A947-70E740481C1C}">
                <a14:useLocalDpi xmlns:a14="http://schemas.microsoft.com/office/drawing/2010/main" val="0"/>
              </a:ext>
            </a:extLst>
          </a:blip>
          <a:srcRect l="3394" t="15681" r="4524" b="12727"/>
          <a:stretch>
            <a:fillRect/>
          </a:stretch>
        </p:blipFill>
        <p:spPr bwMode="auto">
          <a:xfrm>
            <a:off x="3203575" y="6242050"/>
            <a:ext cx="22050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tud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30872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p:cNvSpPr>
            <a:spLocks noGrp="1" noChangeArrowheads="1"/>
          </p:cNvSpPr>
          <p:nvPr>
            <p:ph type="ctrTitle"/>
          </p:nvPr>
        </p:nvSpPr>
        <p:spPr>
          <a:xfrm>
            <a:off x="914400" y="1524000"/>
            <a:ext cx="7623175" cy="1752600"/>
          </a:xfrm>
        </p:spPr>
        <p:txBody>
          <a:bodyPr/>
          <a:lstStyle>
            <a:lvl1pPr>
              <a:defRPr sz="5000"/>
            </a:lvl1pPr>
          </a:lstStyle>
          <a:p>
            <a:r>
              <a:rPr lang="de-DE" altLang="en-US"/>
              <a:t>Titelmasterformat durch Klicken bearbeiten</a:t>
            </a:r>
            <a:endParaRPr lang="de-DE" altLang="en-US" dirty="0"/>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de-DE" altLang="en-US"/>
              <a:t>Formatvorlage des Untertitelmasters durch Klicken bearbeiten</a:t>
            </a:r>
            <a:endParaRPr lang="de-DE" altLang="en-US" dirty="0"/>
          </a:p>
        </p:txBody>
      </p:sp>
      <p:sp>
        <p:nvSpPr>
          <p:cNvPr id="8" name="Rectangle 6"/>
          <p:cNvSpPr>
            <a:spLocks noGrp="1" noChangeArrowheads="1"/>
          </p:cNvSpPr>
          <p:nvPr>
            <p:ph type="sldNum" sz="quarter" idx="10"/>
          </p:nvPr>
        </p:nvSpPr>
        <p:spPr/>
        <p:txBody>
          <a:bodyPr/>
          <a:lstStyle>
            <a:lvl1pPr>
              <a:defRPr/>
            </a:lvl1pPr>
          </a:lstStyle>
          <a:p>
            <a:pPr>
              <a:defRPr/>
            </a:pPr>
            <a:fld id="{3CBDED74-1E99-4B8A-B3ED-70DBB74FEF17}" type="slidenum">
              <a:rPr lang="de-DE" altLang="en-US"/>
              <a:pPr>
                <a:defRPr/>
              </a:pPr>
              <a:t>‹#›</a:t>
            </a:fld>
            <a:endParaRPr lang="de-DE" altLang="en-US"/>
          </a:p>
        </p:txBody>
      </p:sp>
    </p:spTree>
    <p:extLst>
      <p:ext uri="{BB962C8B-B14F-4D97-AF65-F5344CB8AC3E}">
        <p14:creationId xmlns:p14="http://schemas.microsoft.com/office/powerpoint/2010/main" val="110350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Rectangle 6"/>
          <p:cNvSpPr>
            <a:spLocks noGrp="1" noChangeArrowheads="1"/>
          </p:cNvSpPr>
          <p:nvPr>
            <p:ph type="sldNum" sz="quarter" idx="10"/>
          </p:nvPr>
        </p:nvSpPr>
        <p:spPr>
          <a:ln/>
        </p:spPr>
        <p:txBody>
          <a:bodyPr/>
          <a:lstStyle>
            <a:lvl1pPr>
              <a:defRPr/>
            </a:lvl1pPr>
          </a:lstStyle>
          <a:p>
            <a:pPr>
              <a:defRPr/>
            </a:pPr>
            <a:fld id="{2C23C119-43D2-4BB6-A9D1-9059390EACA3}" type="slidenum">
              <a:rPr lang="de-DE" altLang="en-US"/>
              <a:pPr>
                <a:defRPr/>
              </a:pPr>
              <a:t>‹#›</a:t>
            </a:fld>
            <a:endParaRPr lang="de-DE" altLang="en-US"/>
          </a:p>
        </p:txBody>
      </p:sp>
    </p:spTree>
    <p:extLst>
      <p:ext uri="{BB962C8B-B14F-4D97-AF65-F5344CB8AC3E}">
        <p14:creationId xmlns:p14="http://schemas.microsoft.com/office/powerpoint/2010/main" val="28322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sz="half" idx="1"/>
          </p:nvPr>
        </p:nvSpPr>
        <p:spPr>
          <a:xfrm>
            <a:off x="457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Inhaltsplatzhalter 3"/>
          <p:cNvSpPr>
            <a:spLocks noGrp="1"/>
          </p:cNvSpPr>
          <p:nvPr>
            <p:ph sz="half" idx="2"/>
          </p:nvPr>
        </p:nvSpPr>
        <p:spPr>
          <a:xfrm>
            <a:off x="4648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Rectangle 6"/>
          <p:cNvSpPr>
            <a:spLocks noGrp="1" noChangeArrowheads="1"/>
          </p:cNvSpPr>
          <p:nvPr>
            <p:ph type="sldNum" sz="quarter" idx="10"/>
          </p:nvPr>
        </p:nvSpPr>
        <p:spPr>
          <a:ln/>
        </p:spPr>
        <p:txBody>
          <a:bodyPr/>
          <a:lstStyle>
            <a:lvl1pPr>
              <a:defRPr/>
            </a:lvl1pPr>
          </a:lstStyle>
          <a:p>
            <a:pPr>
              <a:defRPr/>
            </a:pPr>
            <a:fld id="{72D51B8A-B262-4E10-993B-3E8F92320B84}" type="slidenum">
              <a:rPr lang="de-DE" altLang="en-US"/>
              <a:pPr>
                <a:defRPr/>
              </a:pPr>
              <a:t>‹#›</a:t>
            </a:fld>
            <a:endParaRPr lang="de-DE" altLang="en-US"/>
          </a:p>
        </p:txBody>
      </p:sp>
    </p:spTree>
    <p:extLst>
      <p:ext uri="{BB962C8B-B14F-4D97-AF65-F5344CB8AC3E}">
        <p14:creationId xmlns:p14="http://schemas.microsoft.com/office/powerpoint/2010/main" val="289138716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7" name="Rectangle 6"/>
          <p:cNvSpPr>
            <a:spLocks noGrp="1" noChangeArrowheads="1"/>
          </p:cNvSpPr>
          <p:nvPr>
            <p:ph type="sldNum" sz="quarter" idx="10"/>
          </p:nvPr>
        </p:nvSpPr>
        <p:spPr>
          <a:ln/>
        </p:spPr>
        <p:txBody>
          <a:bodyPr/>
          <a:lstStyle>
            <a:lvl1pPr>
              <a:defRPr/>
            </a:lvl1pPr>
          </a:lstStyle>
          <a:p>
            <a:pPr>
              <a:defRPr/>
            </a:pPr>
            <a:fld id="{361F562A-3F16-4F13-96D9-C11769B21754}" type="slidenum">
              <a:rPr lang="de-DE" altLang="en-US"/>
              <a:pPr>
                <a:defRPr/>
              </a:pPr>
              <a:t>‹#›</a:t>
            </a:fld>
            <a:endParaRPr lang="de-DE" altLang="en-US"/>
          </a:p>
        </p:txBody>
      </p:sp>
    </p:spTree>
    <p:extLst>
      <p:ext uri="{BB962C8B-B14F-4D97-AF65-F5344CB8AC3E}">
        <p14:creationId xmlns:p14="http://schemas.microsoft.com/office/powerpoint/2010/main" val="38282912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7.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a:off x="719138" y="809625"/>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14"/>
          <p:cNvSpPr>
            <a:spLocks noGrp="1" noChangeArrowheads="1"/>
          </p:cNvSpPr>
          <p:nvPr>
            <p:ph type="title"/>
          </p:nvPr>
        </p:nvSpPr>
        <p:spPr bwMode="auto">
          <a:xfrm>
            <a:off x="719138" y="1287463"/>
            <a:ext cx="770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altLang="en-US"/>
              <a:t>Mastertitelformat bearbeiten</a:t>
            </a:r>
          </a:p>
        </p:txBody>
      </p:sp>
      <p:sp>
        <p:nvSpPr>
          <p:cNvPr id="1028"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1029" name="Picture 22" descr="xEKUT_WortBildMarke_W_RG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79388"/>
            <a:ext cx="176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platzhalter 12"/>
          <p:cNvSpPr txBox="1">
            <a:spLocks/>
          </p:cNvSpPr>
          <p:nvPr/>
        </p:nvSpPr>
        <p:spPr bwMode="auto">
          <a:xfrm>
            <a:off x="1127125" y="6519863"/>
            <a:ext cx="4267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541338" indent="-180975" eaLnBrk="0" hangingPunct="0">
              <a:defRPr>
                <a:solidFill>
                  <a:schemeClr val="tx1"/>
                </a:solidFill>
                <a:latin typeface="Arial" charset="0"/>
                <a:cs typeface="Arial" charset="0"/>
              </a:defRPr>
            </a:lvl2pPr>
            <a:lvl3pPr marL="895350" indent="-174625" eaLnBrk="0" hangingPunct="0">
              <a:defRPr>
                <a:solidFill>
                  <a:schemeClr val="tx1"/>
                </a:solidFill>
                <a:latin typeface="Arial" charset="0"/>
                <a:cs typeface="Arial" charset="0"/>
              </a:defRPr>
            </a:lvl3pPr>
            <a:lvl4pPr marL="1260475" indent="-185738" eaLnBrk="0" hangingPunct="0">
              <a:defRPr>
                <a:solidFill>
                  <a:schemeClr val="tx1"/>
                </a:solidFill>
                <a:latin typeface="Arial" charset="0"/>
                <a:cs typeface="Arial" charset="0"/>
              </a:defRPr>
            </a:lvl4pPr>
            <a:lvl5pPr marL="1622425" indent="-182563" eaLnBrk="0" hangingPunct="0">
              <a:defRPr>
                <a:solidFill>
                  <a:schemeClr val="tx1"/>
                </a:solidFill>
                <a:latin typeface="Arial" charset="0"/>
                <a:cs typeface="Arial" charset="0"/>
              </a:defRPr>
            </a:lvl5pPr>
            <a:lvl6pPr marL="2079625" indent="-182563" eaLnBrk="0" fontAlgn="base" hangingPunct="0">
              <a:spcBef>
                <a:spcPct val="0"/>
              </a:spcBef>
              <a:spcAft>
                <a:spcPct val="0"/>
              </a:spcAft>
              <a:defRPr>
                <a:solidFill>
                  <a:schemeClr val="tx1"/>
                </a:solidFill>
                <a:latin typeface="Arial" charset="0"/>
                <a:cs typeface="Arial" charset="0"/>
              </a:defRPr>
            </a:lvl6pPr>
            <a:lvl7pPr marL="2536825" indent="-182563" eaLnBrk="0" fontAlgn="base" hangingPunct="0">
              <a:spcBef>
                <a:spcPct val="0"/>
              </a:spcBef>
              <a:spcAft>
                <a:spcPct val="0"/>
              </a:spcAft>
              <a:defRPr>
                <a:solidFill>
                  <a:schemeClr val="tx1"/>
                </a:solidFill>
                <a:latin typeface="Arial" charset="0"/>
                <a:cs typeface="Arial" charset="0"/>
              </a:defRPr>
            </a:lvl7pPr>
            <a:lvl8pPr marL="2994025" indent="-182563" eaLnBrk="0" fontAlgn="base" hangingPunct="0">
              <a:spcBef>
                <a:spcPct val="0"/>
              </a:spcBef>
              <a:spcAft>
                <a:spcPct val="0"/>
              </a:spcAft>
              <a:defRPr>
                <a:solidFill>
                  <a:schemeClr val="tx1"/>
                </a:solidFill>
                <a:latin typeface="Arial" charset="0"/>
                <a:cs typeface="Arial" charset="0"/>
              </a:defRPr>
            </a:lvl8pPr>
            <a:lvl9pPr marL="3451225" indent="-182563" eaLnBrk="0" fontAlgn="base" hangingPunct="0">
              <a:spcBef>
                <a:spcPct val="0"/>
              </a:spcBef>
              <a:spcAft>
                <a:spcPct val="0"/>
              </a:spcAft>
              <a:defRPr>
                <a:solidFill>
                  <a:schemeClr val="tx1"/>
                </a:solidFill>
                <a:latin typeface="Arial" charset="0"/>
                <a:cs typeface="Arial" charset="0"/>
              </a:defRPr>
            </a:lvl9pPr>
          </a:lstStyle>
          <a:p>
            <a:pPr>
              <a:lnSpc>
                <a:spcPct val="110000"/>
              </a:lnSpc>
              <a:defRPr/>
            </a:pPr>
            <a:r>
              <a:rPr lang="de-DE" altLang="de-DE" sz="900" dirty="0">
                <a:solidFill>
                  <a:schemeClr val="accent5">
                    <a:lumMod val="50000"/>
                  </a:schemeClr>
                </a:solidFill>
              </a:rPr>
              <a:t>Motivationsforschung </a:t>
            </a:r>
            <a:r>
              <a:rPr lang="de-DE" altLang="de-DE" sz="900" baseline="0" dirty="0">
                <a:solidFill>
                  <a:schemeClr val="accent5">
                    <a:lumMod val="50000"/>
                  </a:schemeClr>
                </a:solidFill>
              </a:rPr>
              <a:t>– Sitzung 1</a:t>
            </a:r>
            <a:endParaRPr lang="de-DE" altLang="de-DE" sz="900" dirty="0">
              <a:solidFill>
                <a:schemeClr val="accent5">
                  <a:lumMod val="50000"/>
                </a:schemeClr>
              </a:solidFill>
            </a:endParaRPr>
          </a:p>
        </p:txBody>
      </p:sp>
      <p:sp>
        <p:nvSpPr>
          <p:cNvPr id="8" name="Foliennummernplatzhalter 5"/>
          <p:cNvSpPr txBox="1">
            <a:spLocks/>
          </p:cNvSpPr>
          <p:nvPr/>
        </p:nvSpPr>
        <p:spPr>
          <a:xfrm>
            <a:off x="723900" y="6519863"/>
            <a:ext cx="2133600" cy="201612"/>
          </a:xfrm>
          <a:prstGeom prst="rect">
            <a:avLst/>
          </a:prstGeom>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7BA3FD-5C3A-44CB-92F9-80FF82FD1679}" type="slidenum">
              <a:rPr lang="de-DE" altLang="de-DE" sz="900">
                <a:solidFill>
                  <a:srgbClr val="000000"/>
                </a:solidFill>
              </a:rPr>
              <a:pPr eaLnBrk="1" hangingPunct="1"/>
              <a:t>‹#›</a:t>
            </a:fld>
            <a:endParaRPr lang="de-DE" altLang="de-DE" sz="900">
              <a:solidFill>
                <a:srgbClr val="000000"/>
              </a:solidFill>
            </a:endParaRPr>
          </a:p>
        </p:txBody>
      </p:sp>
      <p:pic>
        <p:nvPicPr>
          <p:cNvPr id="1032" name="Grafik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8188" y="6413500"/>
            <a:ext cx="1331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03" r:id="rId1"/>
    <p:sldLayoutId id="2147485404" r:id="rId2"/>
    <p:sldLayoutId id="2147485402" r:id="rId3"/>
    <p:sldLayoutId id="2147485405" r:id="rId4"/>
    <p:sldLayoutId id="2147485407" r:id="rId5"/>
  </p:sldLayoutIdLst>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180975" indent="-180975" algn="l" rtl="0" eaLnBrk="1" fontAlgn="base" hangingPunct="1">
        <a:lnSpc>
          <a:spcPct val="110000"/>
        </a:lnSpc>
        <a:spcBef>
          <a:spcPct val="0"/>
        </a:spcBef>
        <a:spcAft>
          <a:spcPct val="0"/>
        </a:spcAft>
        <a:buChar char="•"/>
        <a:defRPr sz="20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2000">
          <a:solidFill>
            <a:schemeClr val="tx1"/>
          </a:solidFill>
          <a:latin typeface="+mn-lt"/>
        </a:defRPr>
      </a:lvl2pPr>
      <a:lvl3pPr marL="895350" indent="-174625" algn="l" rtl="0" eaLnBrk="1" fontAlgn="base" hangingPunct="1">
        <a:lnSpc>
          <a:spcPct val="110000"/>
        </a:lnSpc>
        <a:spcBef>
          <a:spcPct val="0"/>
        </a:spcBef>
        <a:spcAft>
          <a:spcPct val="0"/>
        </a:spcAft>
        <a:buFont typeface="Wingdings" panose="05000000000000000000" pitchFamily="2" charset="2"/>
        <a:buChar char="§"/>
        <a:defRPr sz="1400">
          <a:solidFill>
            <a:schemeClr val="tx1"/>
          </a:solidFill>
          <a:latin typeface="+mn-lt"/>
        </a:defRPr>
      </a:lvl3pPr>
      <a:lvl4pPr marL="1260475" indent="-185738" algn="l" rtl="0" eaLnBrk="1" fontAlgn="base" hangingPunct="1">
        <a:lnSpc>
          <a:spcPct val="110000"/>
        </a:lnSpc>
        <a:spcBef>
          <a:spcPct val="0"/>
        </a:spcBef>
        <a:spcAft>
          <a:spcPct val="0"/>
        </a:spcAft>
        <a:buChar char="•"/>
        <a:defRPr sz="1200">
          <a:solidFill>
            <a:schemeClr val="tx1"/>
          </a:solidFill>
          <a:latin typeface="+mn-lt"/>
        </a:defRPr>
      </a:lvl4pPr>
      <a:lvl5pPr marL="1622425" indent="-182563" algn="l" rtl="0" eaLnBrk="1" fontAlgn="base" hangingPunct="1">
        <a:lnSpc>
          <a:spcPct val="110000"/>
        </a:lnSpc>
        <a:spcBef>
          <a:spcPct val="0"/>
        </a:spcBef>
        <a:spcAft>
          <a:spcPct val="0"/>
        </a:spcAft>
        <a:buChar char="-"/>
        <a:defRPr sz="1200">
          <a:solidFill>
            <a:schemeClr val="tx1"/>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522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E2FF4F-CB74-43B4-B19C-42B68AB1912B}" type="slidenum">
              <a:rPr lang="de-DE" altLang="en-US"/>
              <a:pPr>
                <a:defRPr/>
              </a:pPr>
              <a:t>‹#›</a:t>
            </a:fld>
            <a:endParaRPr lang="de-DE" altLang="en-US"/>
          </a:p>
        </p:txBody>
      </p:sp>
      <p:sp>
        <p:nvSpPr>
          <p:cNvPr id="1029"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1" name="Picture 4" descr="ifs_logo_rgb"/>
          <p:cNvPicPr>
            <a:picLocks noChangeAspect="1" noChangeArrowheads="1"/>
          </p:cNvPicPr>
          <p:nvPr/>
        </p:nvPicPr>
        <p:blipFill>
          <a:blip r:embed="rId12">
            <a:extLst>
              <a:ext uri="{28A0092B-C50C-407E-A947-70E740481C1C}">
                <a14:useLocalDpi xmlns:a14="http://schemas.microsoft.com/office/drawing/2010/main" val="0"/>
              </a:ext>
            </a:extLst>
          </a:blip>
          <a:srcRect l="3394" t="15681" r="4524" b="12727"/>
          <a:stretch>
            <a:fillRect/>
          </a:stretch>
        </p:blipFill>
        <p:spPr bwMode="auto">
          <a:xfrm>
            <a:off x="3203575" y="6237288"/>
            <a:ext cx="2205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descr="tud_logo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200" y="6292850"/>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665240"/>
      </p:ext>
    </p:extLst>
  </p:cSld>
  <p:clrMap bg1="lt1" tx1="dk1" bg2="lt2" tx2="dk2" accent1="accent1" accent2="accent2" accent3="accent3" accent4="accent4" accent5="accent5" accent6="accent6" hlink="hlink" folHlink="folHlink"/>
  <p:sldLayoutIdLst>
    <p:sldLayoutId id="2147485409" r:id="rId1"/>
    <p:sldLayoutId id="2147485410" r:id="rId2"/>
    <p:sldLayoutId id="2147485411" r:id="rId3"/>
    <p:sldLayoutId id="2147485412" r:id="rId4"/>
    <p:sldLayoutId id="2147485413" r:id="rId5"/>
    <p:sldLayoutId id="2147485414" r:id="rId6"/>
    <p:sldLayoutId id="2147485415" r:id="rId7"/>
    <p:sldLayoutId id="2147485416" r:id="rId8"/>
    <p:sldLayoutId id="2147485420" r:id="rId9"/>
    <p:sldLayoutId id="2147485421" r:id="rId10"/>
  </p:sldLayoutIdLst>
  <p:hf hdr="0" dt="0"/>
  <p:txStyles>
    <p:titleStyle>
      <a:lvl1pPr algn="l" rtl="0" eaLnBrk="1" fontAlgn="base" hangingPunct="1">
        <a:spcBef>
          <a:spcPct val="0"/>
        </a:spcBef>
        <a:spcAft>
          <a:spcPct val="0"/>
        </a:spcAft>
        <a:defRPr sz="3600">
          <a:solidFill>
            <a:schemeClr val="tx2"/>
          </a:solidFill>
          <a:latin typeface="Calibri" pitchFamily="34" charset="0"/>
          <a:ea typeface="+mj-ea"/>
          <a:cs typeface="+mj-cs"/>
        </a:defRPr>
      </a:lvl1pPr>
      <a:lvl2pPr algn="l" rtl="0" eaLnBrk="1" fontAlgn="base" hangingPunct="1">
        <a:spcBef>
          <a:spcPct val="0"/>
        </a:spcBef>
        <a:spcAft>
          <a:spcPct val="0"/>
        </a:spcAft>
        <a:defRPr sz="3600">
          <a:solidFill>
            <a:schemeClr val="tx2"/>
          </a:solidFill>
          <a:latin typeface="Calibri" pitchFamily="34" charset="0"/>
        </a:defRPr>
      </a:lvl2pPr>
      <a:lvl3pPr algn="l" rtl="0" eaLnBrk="1" fontAlgn="base" hangingPunct="1">
        <a:spcBef>
          <a:spcPct val="0"/>
        </a:spcBef>
        <a:spcAft>
          <a:spcPct val="0"/>
        </a:spcAft>
        <a:defRPr sz="3600">
          <a:solidFill>
            <a:schemeClr val="tx2"/>
          </a:solidFill>
          <a:latin typeface="Calibri" pitchFamily="34" charset="0"/>
        </a:defRPr>
      </a:lvl3pPr>
      <a:lvl4pPr algn="l" rtl="0" eaLnBrk="1" fontAlgn="base" hangingPunct="1">
        <a:spcBef>
          <a:spcPct val="0"/>
        </a:spcBef>
        <a:spcAft>
          <a:spcPct val="0"/>
        </a:spcAft>
        <a:defRPr sz="3600">
          <a:solidFill>
            <a:schemeClr val="tx2"/>
          </a:solidFill>
          <a:latin typeface="Calibri" pitchFamily="34" charset="0"/>
        </a:defRPr>
      </a:lvl4pPr>
      <a:lvl5pPr algn="l" rtl="0" eaLnBrk="1" fontAlgn="base" hangingPunct="1">
        <a:spcBef>
          <a:spcPct val="0"/>
        </a:spcBef>
        <a:spcAft>
          <a:spcPct val="0"/>
        </a:spcAft>
        <a:defRPr sz="3600">
          <a:solidFill>
            <a:schemeClr val="tx2"/>
          </a:solidFill>
          <a:latin typeface="Calibri" pitchFamily="34"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400">
          <a:solidFill>
            <a:schemeClr val="tx1"/>
          </a:solidFill>
          <a:latin typeface="Calibri" pitchFamily="34"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000">
          <a:solidFill>
            <a:schemeClr val="tx1"/>
          </a:solidFill>
          <a:latin typeface="Calibri" pitchFamily="34"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a:solidFill>
            <a:schemeClr val="tx1"/>
          </a:solidFill>
          <a:latin typeface="Calibri" pitchFamily="34"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a:solidFill>
            <a:schemeClr val="tx1"/>
          </a:solidFill>
          <a:latin typeface="Calibri" pitchFamily="34"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pastyle.apa.org/style-grammar-guidelines/references/examples/journal-article-referenc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1"/>
          <p:cNvSpPr>
            <a:spLocks noGrp="1" noChangeArrowheads="1"/>
          </p:cNvSpPr>
          <p:nvPr>
            <p:ph type="subTitle" idx="1"/>
          </p:nvPr>
        </p:nvSpPr>
        <p:spPr bwMode="auto">
          <a:xfrm>
            <a:off x="716437" y="5152162"/>
            <a:ext cx="7700962" cy="3847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numCol="1" anchor="t" anchorCtr="0" compatLnSpc="1">
            <a:prstTxWarp prst="textNoShape">
              <a:avLst/>
            </a:prstTxWarp>
          </a:bodyPr>
          <a:lstStyle/>
          <a:p>
            <a:r>
              <a:rPr lang="de-DE" altLang="de-DE" dirty="0"/>
              <a:t>6. Sitzung: Plagiat &amp; Grundlagen der Hermeneutik</a:t>
            </a:r>
          </a:p>
          <a:p>
            <a:endParaRPr lang="de-DE" altLang="de-DE" dirty="0"/>
          </a:p>
        </p:txBody>
      </p:sp>
      <p:sp>
        <p:nvSpPr>
          <p:cNvPr id="4100" name="Rectangle 9"/>
          <p:cNvSpPr txBox="1">
            <a:spLocks noChangeArrowheads="1"/>
          </p:cNvSpPr>
          <p:nvPr/>
        </p:nvSpPr>
        <p:spPr bwMode="auto">
          <a:xfrm>
            <a:off x="716437" y="5676900"/>
            <a:ext cx="77009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dirty="0">
                <a:latin typeface="Calibri" panose="020F0502020204030204" pitchFamily="34" charset="0"/>
                <a:cs typeface="Calibri" panose="020F0502020204030204" pitchFamily="34" charset="0"/>
              </a:rPr>
              <a:t>10.05.2022, Job Schepens</a:t>
            </a:r>
          </a:p>
        </p:txBody>
      </p:sp>
      <p:sp>
        <p:nvSpPr>
          <p:cNvPr id="2" name="Titel 1"/>
          <p:cNvSpPr>
            <a:spLocks noGrp="1"/>
          </p:cNvSpPr>
          <p:nvPr>
            <p:ph type="ctrTitle"/>
          </p:nvPr>
        </p:nvSpPr>
        <p:spPr>
          <a:xfrm>
            <a:off x="625033" y="4051300"/>
            <a:ext cx="7623175" cy="1078727"/>
          </a:xfrm>
        </p:spPr>
        <p:txBody>
          <a:bodyPr/>
          <a:lstStyle/>
          <a:p>
            <a:r>
              <a:rPr lang="de-DE" sz="2800" b="1" dirty="0"/>
              <a:t>Einführung in die Methoden der Textanalyse und des wissenschaftlichen Arbeitens</a:t>
            </a:r>
            <a:endParaRPr lang="en-US" sz="2800" dirty="0"/>
          </a:p>
        </p:txBody>
      </p:sp>
      <p:pic>
        <p:nvPicPr>
          <p:cNvPr id="10"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5808"/>
          <a:stretch/>
        </p:blipFill>
        <p:spPr>
          <a:xfrm>
            <a:off x="6143448" y="1504720"/>
            <a:ext cx="2394408" cy="2151557"/>
          </a:xfrm>
          <a:prstGeom prst="rect">
            <a:avLst/>
          </a:prstGeom>
        </p:spPr>
      </p:pic>
      <p:pic>
        <p:nvPicPr>
          <p:cNvPr id="11"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0054" y="1503525"/>
            <a:ext cx="3233394" cy="2158138"/>
          </a:xfrm>
          <a:prstGeom prst="rect">
            <a:avLst/>
          </a:prstGeom>
        </p:spPr>
      </p:pic>
      <p:pic>
        <p:nvPicPr>
          <p:cNvPr id="12"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302" y="1503525"/>
            <a:ext cx="2152752" cy="21527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Überprüfung von Plagiaten</a:t>
            </a:r>
          </a:p>
        </p:txBody>
      </p:sp>
      <p:sp>
        <p:nvSpPr>
          <p:cNvPr id="3" name="Inhaltsplatzhalter 2"/>
          <p:cNvSpPr>
            <a:spLocks noGrp="1"/>
          </p:cNvSpPr>
          <p:nvPr>
            <p:ph idx="1"/>
          </p:nvPr>
        </p:nvSpPr>
        <p:spPr/>
        <p:txBody>
          <a:bodyPr/>
          <a:lstStyle/>
          <a:p>
            <a:r>
              <a:rPr lang="de-DE" dirty="0"/>
              <a:t>Anhand spezifischer Software</a:t>
            </a:r>
          </a:p>
          <a:p>
            <a:r>
              <a:rPr lang="de-DE" dirty="0"/>
              <a:t>Z.B. </a:t>
            </a:r>
            <a:r>
              <a:rPr lang="de-DE" dirty="0" err="1"/>
              <a:t>Turnitin</a:t>
            </a:r>
            <a:r>
              <a:rPr lang="de-DE" dirty="0"/>
              <a:t> (https://www.turnitin.com/de)</a:t>
            </a:r>
          </a:p>
          <a:p>
            <a:pPr lvl="1"/>
            <a:r>
              <a:rPr lang="de-DE" sz="1800" dirty="0"/>
              <a:t>„Wir vergleichen Ihre Arbeiten mit über 64 Milliarden Webseiten, der weltweit größten Anzahl von Studentenarbeiten und der größten Verlagsdatenbank mit wissenschaftlichen Publikationen.“</a:t>
            </a:r>
          </a:p>
          <a:p>
            <a:pPr lvl="1"/>
            <a:r>
              <a:rPr lang="de-DE" sz="1800" dirty="0"/>
              <a:t>„Stellen Sie durch den Vergleich gegen 165 Millionen Verlags- und Fachschriften sicher, dass Ihre wissenschaftliche Forschung frei von Plagiaten ist.“</a:t>
            </a:r>
          </a:p>
          <a:p>
            <a:pPr lvl="1"/>
            <a:r>
              <a:rPr lang="de-DE" sz="1800" dirty="0"/>
              <a:t>„Legen Sie die Grundlage für originelles Denken, authentisches Schreiben und akademische Integritätspraktiken, von denen die Studenten ein Leben lang profitieren.“</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10</a:t>
            </a:fld>
            <a:endParaRPr lang="de-DE" altLang="en-US"/>
          </a:p>
        </p:txBody>
      </p:sp>
    </p:spTree>
    <p:extLst>
      <p:ext uri="{BB962C8B-B14F-4D97-AF65-F5344CB8AC3E}">
        <p14:creationId xmlns:p14="http://schemas.microsoft.com/office/powerpoint/2010/main" val="68065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Überprüfung von Plagiaten: </a:t>
            </a:r>
            <a:r>
              <a:rPr lang="de-DE" dirty="0" err="1"/>
              <a:t>Turnitin</a:t>
            </a:r>
            <a:endParaRPr lang="de-DE" dirty="0"/>
          </a:p>
        </p:txBody>
      </p:sp>
      <p:sp>
        <p:nvSpPr>
          <p:cNvPr id="3" name="Inhaltsplatzhalter 2"/>
          <p:cNvSpPr>
            <a:spLocks noGrp="1"/>
          </p:cNvSpPr>
          <p:nvPr>
            <p:ph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11</a:t>
            </a:fld>
            <a:endParaRPr lang="de-DE" altLang="en-US"/>
          </a:p>
        </p:txBody>
      </p:sp>
      <p:pic>
        <p:nvPicPr>
          <p:cNvPr id="7" name="Grafik 6"/>
          <p:cNvPicPr>
            <a:picLocks noChangeAspect="1"/>
          </p:cNvPicPr>
          <p:nvPr/>
        </p:nvPicPr>
        <p:blipFill rotWithShape="1">
          <a:blip r:embed="rId3"/>
          <a:srcRect l="53455" t="6679" r="759" b="9383"/>
          <a:stretch/>
        </p:blipFill>
        <p:spPr>
          <a:xfrm>
            <a:off x="164970" y="1522413"/>
            <a:ext cx="8814059" cy="4544495"/>
          </a:xfrm>
          <a:prstGeom prst="rect">
            <a:avLst/>
          </a:prstGeom>
        </p:spPr>
      </p:pic>
      <p:sp>
        <p:nvSpPr>
          <p:cNvPr id="5" name="Rechteck 4"/>
          <p:cNvSpPr/>
          <p:nvPr/>
        </p:nvSpPr>
        <p:spPr>
          <a:xfrm>
            <a:off x="2420679" y="4392514"/>
            <a:ext cx="5199321" cy="2308324"/>
          </a:xfrm>
          <a:prstGeom prst="rect">
            <a:avLst/>
          </a:prstGeom>
          <a:solidFill>
            <a:schemeClr val="accent2">
              <a:lumMod val="40000"/>
              <a:lumOff val="60000"/>
            </a:schemeClr>
          </a:solidFill>
        </p:spPr>
        <p:txBody>
          <a:bodyPr wrap="square">
            <a:spAutoFit/>
          </a:bodyPr>
          <a:lstStyle/>
          <a:p>
            <a:r>
              <a:rPr lang="de-DE" dirty="0"/>
              <a:t>„Der Ähnlichkeitsprozentsatz gibt </a:t>
            </a:r>
            <a:r>
              <a:rPr lang="de-DE" u="sng" dirty="0"/>
              <a:t>nicht</a:t>
            </a:r>
            <a:r>
              <a:rPr lang="de-DE" dirty="0"/>
              <a:t> an, wie viel Plagiat in einem Dokument enthalten ist. </a:t>
            </a:r>
            <a:r>
              <a:rPr lang="de-DE" dirty="0" err="1"/>
              <a:t>Turnitin</a:t>
            </a:r>
            <a:r>
              <a:rPr lang="de-DE" dirty="0"/>
              <a:t> berechnet die Gesamtanzahl der übereinstimmenden Wörter, indem diese durch die Gesamtanzahl der Wörter im Dokument geteilt werden.</a:t>
            </a:r>
          </a:p>
          <a:p>
            <a:r>
              <a:rPr lang="de-DE" b="1" dirty="0"/>
              <a:t>Es sollte immer von einer Person geprüft werden, ob dieser Wert akzeptabel ist</a:t>
            </a:r>
            <a:r>
              <a:rPr lang="de-DE" dirty="0"/>
              <a:t>.“</a:t>
            </a:r>
          </a:p>
        </p:txBody>
      </p:sp>
    </p:spTree>
    <p:extLst>
      <p:ext uri="{BB962C8B-B14F-4D97-AF65-F5344CB8AC3E}">
        <p14:creationId xmlns:p14="http://schemas.microsoft.com/office/powerpoint/2010/main" val="334920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lstStyle/>
          <a:p>
            <a:r>
              <a:rPr lang="de-DE" dirty="0"/>
              <a:t>Rückmeldung zu Literaturverzeichnissen</a:t>
            </a:r>
          </a:p>
          <a:p>
            <a:endParaRPr lang="de-DE" dirty="0"/>
          </a:p>
          <a:p>
            <a:r>
              <a:rPr lang="de-DE" dirty="0"/>
              <a:t>Plagiate &amp; Software zur Überprüfung</a:t>
            </a:r>
          </a:p>
          <a:p>
            <a:endParaRPr lang="de-DE" dirty="0"/>
          </a:p>
          <a:p>
            <a:r>
              <a:rPr lang="de-DE" dirty="0"/>
              <a:t>Grundlagen der Hermeneutik</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12</a:t>
            </a:fld>
            <a:endParaRPr lang="de-DE" altLang="en-US"/>
          </a:p>
        </p:txBody>
      </p:sp>
      <p:sp>
        <p:nvSpPr>
          <p:cNvPr id="5" name="Rechteck 4"/>
          <p:cNvSpPr/>
          <p:nvPr/>
        </p:nvSpPr>
        <p:spPr>
          <a:xfrm>
            <a:off x="319549" y="3256832"/>
            <a:ext cx="5815780" cy="5384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9004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Hermeneutik</a:t>
            </a:r>
          </a:p>
        </p:txBody>
      </p:sp>
      <p:sp>
        <p:nvSpPr>
          <p:cNvPr id="3" name="Inhaltsplatzhalter 2"/>
          <p:cNvSpPr>
            <a:spLocks noGrp="1"/>
          </p:cNvSpPr>
          <p:nvPr>
            <p:ph idx="1"/>
          </p:nvPr>
        </p:nvSpPr>
        <p:spPr/>
        <p:txBody>
          <a:bodyPr/>
          <a:lstStyle/>
          <a:p>
            <a:r>
              <a:rPr lang="de-DE" dirty="0"/>
              <a:t>Hermeneutik = Theorie/Methode der Interpretation</a:t>
            </a:r>
          </a:p>
          <a:p>
            <a:r>
              <a:rPr lang="de-DE" dirty="0"/>
              <a:t>Auslegung, Erklärung des Sinnes, der Bedeutung von überlieferten Dokumenten (Texte, Bilder, etc.)</a:t>
            </a:r>
          </a:p>
          <a:p>
            <a:r>
              <a:rPr lang="de-DE" dirty="0"/>
              <a:t>Verstehen eines Textes</a:t>
            </a:r>
          </a:p>
          <a:p>
            <a:r>
              <a:rPr lang="de-DE" dirty="0"/>
              <a:t>auch in seinem historischen, konkreten, persönlichen Kontext</a:t>
            </a:r>
          </a:p>
          <a:p>
            <a:r>
              <a:rPr lang="de-DE" dirty="0"/>
              <a:t>rationale, methodisch durchdachte und überprüfbare Auswertung</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13</a:t>
            </a:fld>
            <a:endParaRPr lang="de-DE" altLang="en-US"/>
          </a:p>
        </p:txBody>
      </p:sp>
    </p:spTree>
    <p:extLst>
      <p:ext uri="{BB962C8B-B14F-4D97-AF65-F5344CB8AC3E}">
        <p14:creationId xmlns:p14="http://schemas.microsoft.com/office/powerpoint/2010/main" val="30920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Hermeneutik als geisteswissenschaftliche Methode</a:t>
            </a:r>
          </a:p>
        </p:txBody>
      </p:sp>
      <p:sp>
        <p:nvSpPr>
          <p:cNvPr id="3" name="Inhaltsplatzhalter 2"/>
          <p:cNvSpPr>
            <a:spLocks noGrp="1"/>
          </p:cNvSpPr>
          <p:nvPr>
            <p:ph idx="1"/>
          </p:nvPr>
        </p:nvSpPr>
        <p:spPr/>
        <p:txBody>
          <a:bodyPr/>
          <a:lstStyle/>
          <a:p>
            <a:r>
              <a:rPr lang="de-DE" dirty="0"/>
              <a:t>Gegenstand der geisteswissenschaftlichen Pädagogik: </a:t>
            </a:r>
            <a:r>
              <a:rPr lang="de-DE" b="1" dirty="0"/>
              <a:t>Erziehungswirklichkeit</a:t>
            </a:r>
          </a:p>
          <a:p>
            <a:r>
              <a:rPr lang="de-DE" dirty="0"/>
              <a:t>Ziel: Bedeutung für die Handelnden zu </a:t>
            </a:r>
            <a:r>
              <a:rPr lang="de-DE" b="1" dirty="0"/>
              <a:t>verstehen</a:t>
            </a:r>
          </a:p>
          <a:p>
            <a:r>
              <a:rPr lang="de-DE" dirty="0"/>
              <a:t>Historischer Kontext entscheidend zum Verständnis</a:t>
            </a:r>
          </a:p>
          <a:p>
            <a:r>
              <a:rPr lang="de-DE" dirty="0"/>
              <a:t>Grundannahme: Aus dem Verständnis der bisherigen Entwicklung können zukünftige Aufgaben, Ziele und Möglichkeiten von Erziehung und Bildung bestimmt werden.</a:t>
            </a:r>
          </a:p>
          <a:p>
            <a:r>
              <a:rPr lang="de-DE" dirty="0"/>
              <a:t>Grundlage: Wissenschaftliches Vorgehen </a:t>
            </a:r>
            <a:r>
              <a:rPr lang="de-DE" dirty="0">
                <a:sym typeface="Wingdings" panose="05000000000000000000" pitchFamily="2" charset="2"/>
              </a:rPr>
              <a:t> begriffliche Klarheit, Kontrolle durch andere Wissenschaftler, rationale Begründung theoretischer Annahmen</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14</a:t>
            </a:fld>
            <a:endParaRPr lang="de-DE" altLang="en-US"/>
          </a:p>
        </p:txBody>
      </p:sp>
    </p:spTree>
    <p:extLst>
      <p:ext uri="{BB962C8B-B14F-4D97-AF65-F5344CB8AC3E}">
        <p14:creationId xmlns:p14="http://schemas.microsoft.com/office/powerpoint/2010/main" val="107767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Zielsetzungen geistes- und erfahrungswissenschaftlicher Pädagogik</a:t>
            </a:r>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851414745"/>
              </p:ext>
            </p:extLst>
          </p:nvPr>
        </p:nvGraphicFramePr>
        <p:xfrm>
          <a:off x="457200" y="2309813"/>
          <a:ext cx="8229600" cy="1833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521526218"/>
                    </a:ext>
                  </a:extLst>
                </a:gridCol>
                <a:gridCol w="4114800">
                  <a:extLst>
                    <a:ext uri="{9D8B030D-6E8A-4147-A177-3AD203B41FA5}">
                      <a16:colId xmlns:a16="http://schemas.microsoft.com/office/drawing/2014/main" val="4042079561"/>
                    </a:ext>
                  </a:extLst>
                </a:gridCol>
              </a:tblGrid>
              <a:tr h="370840">
                <a:tc>
                  <a:txBody>
                    <a:bodyPr/>
                    <a:lstStyle/>
                    <a:p>
                      <a:r>
                        <a:rPr lang="de-DE" dirty="0"/>
                        <a:t>Erfahrungswissenschaft</a:t>
                      </a:r>
                    </a:p>
                  </a:txBody>
                  <a:tcPr/>
                </a:tc>
                <a:tc>
                  <a:txBody>
                    <a:bodyPr/>
                    <a:lstStyle/>
                    <a:p>
                      <a:r>
                        <a:rPr lang="de-DE" dirty="0" err="1"/>
                        <a:t>Geisteswisssenschaften</a:t>
                      </a:r>
                      <a:endParaRPr lang="de-DE" dirty="0"/>
                    </a:p>
                  </a:txBody>
                  <a:tcPr/>
                </a:tc>
                <a:extLst>
                  <a:ext uri="{0D108BD9-81ED-4DB2-BD59-A6C34878D82A}">
                    <a16:rowId xmlns:a16="http://schemas.microsoft.com/office/drawing/2014/main" val="171368664"/>
                  </a:ext>
                </a:extLst>
              </a:tr>
              <a:tr h="370840">
                <a:tc>
                  <a:txBody>
                    <a:bodyPr/>
                    <a:lstStyle/>
                    <a:p>
                      <a:r>
                        <a:rPr lang="de-DE" dirty="0"/>
                        <a:t>Zielt auf deduktiv-</a:t>
                      </a:r>
                      <a:r>
                        <a:rPr lang="de-DE" dirty="0" err="1"/>
                        <a:t>nomologische</a:t>
                      </a:r>
                      <a:r>
                        <a:rPr lang="de-DE" dirty="0"/>
                        <a:t>, induktiv gewonnene Erklärungen und statistische Analysen</a:t>
                      </a:r>
                    </a:p>
                    <a:p>
                      <a:endParaRPr lang="de-DE" dirty="0"/>
                    </a:p>
                    <a:p>
                      <a:r>
                        <a:rPr lang="de-DE" dirty="0">
                          <a:sym typeface="Wingdings" panose="05000000000000000000" pitchFamily="2" charset="2"/>
                        </a:rPr>
                        <a:t> </a:t>
                      </a:r>
                      <a:r>
                        <a:rPr lang="de-DE" b="1" dirty="0">
                          <a:sym typeface="Wingdings" panose="05000000000000000000" pitchFamily="2" charset="2"/>
                        </a:rPr>
                        <a:t>Erklären</a:t>
                      </a:r>
                      <a:endParaRPr lang="de-DE" b="1" dirty="0"/>
                    </a:p>
                  </a:txBody>
                  <a:tcPr/>
                </a:tc>
                <a:tc>
                  <a:txBody>
                    <a:bodyPr/>
                    <a:lstStyle/>
                    <a:p>
                      <a:r>
                        <a:rPr lang="de-DE" dirty="0"/>
                        <a:t>Zielt auf das Verstehen von Bewusstseinsinhalten, Texten, Werken</a:t>
                      </a:r>
                      <a:r>
                        <a:rPr lang="de-DE" baseline="0" dirty="0"/>
                        <a:t> mittels kritisch-reflektierender Interpretation</a:t>
                      </a:r>
                    </a:p>
                    <a:p>
                      <a:r>
                        <a:rPr lang="de-DE" baseline="0" dirty="0">
                          <a:sym typeface="Wingdings" panose="05000000000000000000" pitchFamily="2" charset="2"/>
                        </a:rPr>
                        <a:t> </a:t>
                      </a:r>
                      <a:r>
                        <a:rPr lang="de-DE" b="1" baseline="0" dirty="0">
                          <a:sym typeface="Wingdings" panose="05000000000000000000" pitchFamily="2" charset="2"/>
                        </a:rPr>
                        <a:t>Verstehen und Deuten</a:t>
                      </a:r>
                      <a:endParaRPr lang="de-DE" b="1" dirty="0"/>
                    </a:p>
                  </a:txBody>
                  <a:tcPr/>
                </a:tc>
                <a:extLst>
                  <a:ext uri="{0D108BD9-81ED-4DB2-BD59-A6C34878D82A}">
                    <a16:rowId xmlns:a16="http://schemas.microsoft.com/office/drawing/2014/main" val="2272980637"/>
                  </a:ext>
                </a:extLst>
              </a:tr>
            </a:tbl>
          </a:graphicData>
        </a:graphic>
      </p:graphicFrame>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15</a:t>
            </a:fld>
            <a:endParaRPr lang="de-DE" altLang="en-US"/>
          </a:p>
        </p:txBody>
      </p:sp>
    </p:spTree>
    <p:extLst>
      <p:ext uri="{BB962C8B-B14F-4D97-AF65-F5344CB8AC3E}">
        <p14:creationId xmlns:p14="http://schemas.microsoft.com/office/powerpoint/2010/main" val="84413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Sinn von Hermeneutik</a:t>
            </a:r>
          </a:p>
        </p:txBody>
      </p:sp>
      <p:sp>
        <p:nvSpPr>
          <p:cNvPr id="3" name="Inhaltsplatzhalter 2"/>
          <p:cNvSpPr>
            <a:spLocks noGrp="1"/>
          </p:cNvSpPr>
          <p:nvPr>
            <p:ph idx="1"/>
          </p:nvPr>
        </p:nvSpPr>
        <p:spPr/>
        <p:txBody>
          <a:bodyPr/>
          <a:lstStyle/>
          <a:p>
            <a:r>
              <a:rPr lang="de-DE" dirty="0"/>
              <a:t>Pädagogische Institutionen und damit Erziehungswirklichkeit sind das Resultat von geschichtlichen, politischen und kulturellen Entwicklungen</a:t>
            </a:r>
          </a:p>
          <a:p>
            <a:r>
              <a:rPr lang="de-DE" dirty="0"/>
              <a:t>Pädagogische Sachverhalte sind nicht neutral, sondern von Interessen und Zielen ihrer Akteure bestimmt</a:t>
            </a:r>
          </a:p>
          <a:p>
            <a:r>
              <a:rPr lang="de-DE" dirty="0"/>
              <a:t>Hermeneutik versucht, diesen Sinn methodisch durchdacht und intersubjektiv nachvollziehbar zu rekonstruieren</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16</a:t>
            </a:fld>
            <a:endParaRPr lang="de-DE" altLang="en-US"/>
          </a:p>
        </p:txBody>
      </p:sp>
    </p:spTree>
    <p:extLst>
      <p:ext uri="{BB962C8B-B14F-4D97-AF65-F5344CB8AC3E}">
        <p14:creationId xmlns:p14="http://schemas.microsoft.com/office/powerpoint/2010/main" val="68611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285F-8430-45D2-BD7D-11CC6C28447E}"/>
              </a:ext>
            </a:extLst>
          </p:cNvPr>
          <p:cNvSpPr>
            <a:spLocks noGrp="1"/>
          </p:cNvSpPr>
          <p:nvPr>
            <p:ph type="title"/>
          </p:nvPr>
        </p:nvSpPr>
        <p:spPr/>
        <p:txBody>
          <a:bodyPr/>
          <a:lstStyle/>
          <a:p>
            <a:r>
              <a:rPr lang="de-DE" dirty="0"/>
              <a:t>Arten der Erkenntnis</a:t>
            </a:r>
            <a:br>
              <a:rPr lang="de-DE" dirty="0"/>
            </a:br>
            <a:endParaRPr lang="de-DE" dirty="0"/>
          </a:p>
        </p:txBody>
      </p:sp>
      <p:sp>
        <p:nvSpPr>
          <p:cNvPr id="4" name="Inhaltsplatzhalter 3"/>
          <p:cNvSpPr>
            <a:spLocks noGrp="1"/>
          </p:cNvSpPr>
          <p:nvPr>
            <p:ph idx="1"/>
          </p:nvPr>
        </p:nvSpPr>
        <p:spPr/>
        <p:txBody>
          <a:bodyPr/>
          <a:lstStyle/>
          <a:p>
            <a:r>
              <a:rPr lang="de-DE" dirty="0"/>
              <a:t>Hermeneutik kann verschiedene Erkenntnisinteressen verfolgen</a:t>
            </a:r>
          </a:p>
          <a:p>
            <a:r>
              <a:rPr lang="de-DE" dirty="0"/>
              <a:t>systematisch: an gegenwärtigen Problemen orientierte Analyse</a:t>
            </a:r>
          </a:p>
          <a:p>
            <a:pPr lvl="1"/>
            <a:r>
              <a:rPr lang="de-DE" dirty="0"/>
              <a:t>Hypothesenbildung als Voraussetzung empirischer Untersuchungen</a:t>
            </a:r>
          </a:p>
          <a:p>
            <a:pPr lvl="1"/>
            <a:r>
              <a:rPr lang="de-DE" dirty="0"/>
              <a:t>Interpretation von empirischen Forschungsergebnissen</a:t>
            </a:r>
          </a:p>
          <a:p>
            <a:pPr lvl="1"/>
            <a:r>
              <a:rPr lang="de-DE" dirty="0"/>
              <a:t>Untersuchung von Normen und Zielen in der Erziehung</a:t>
            </a:r>
          </a:p>
          <a:p>
            <a:r>
              <a:rPr lang="de-DE" dirty="0"/>
              <a:t>historisch: an historischen Problemen orientierte Analyse</a:t>
            </a:r>
          </a:p>
          <a:p>
            <a:endParaRPr lang="de-DE" dirty="0"/>
          </a:p>
        </p:txBody>
      </p:sp>
    </p:spTree>
    <p:extLst>
      <p:ext uri="{BB962C8B-B14F-4D97-AF65-F5344CB8AC3E}">
        <p14:creationId xmlns:p14="http://schemas.microsoft.com/office/powerpoint/2010/main" val="1144709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Texthermeneutik</a:t>
            </a:r>
          </a:p>
        </p:txBody>
      </p:sp>
      <p:sp>
        <p:nvSpPr>
          <p:cNvPr id="3" name="Inhaltsplatzhalter 2"/>
          <p:cNvSpPr>
            <a:spLocks noGrp="1"/>
          </p:cNvSpPr>
          <p:nvPr>
            <p:ph idx="1"/>
          </p:nvPr>
        </p:nvSpPr>
        <p:spPr/>
        <p:txBody>
          <a:bodyPr/>
          <a:lstStyle/>
          <a:p>
            <a:r>
              <a:rPr lang="de-DE" dirty="0"/>
              <a:t>Ziel: Verstehen der Funktion des Textes und der Funktion seiner Elemente </a:t>
            </a:r>
            <a:r>
              <a:rPr lang="de-DE" dirty="0">
                <a:sym typeface="Wingdings" panose="05000000000000000000" pitchFamily="2" charset="2"/>
              </a:rPr>
              <a:t> Bezug auf relevante Kontexte</a:t>
            </a:r>
          </a:p>
          <a:p>
            <a:r>
              <a:rPr lang="de-DE" dirty="0">
                <a:sym typeface="Wingdings" panose="05000000000000000000" pitchFamily="2" charset="2"/>
              </a:rPr>
              <a:t>Interpretieren = </a:t>
            </a:r>
            <a:r>
              <a:rPr lang="de-DE" dirty="0" err="1">
                <a:sym typeface="Wingdings" panose="05000000000000000000" pitchFamily="2" charset="2"/>
              </a:rPr>
              <a:t>Kontextualisieren</a:t>
            </a:r>
            <a:endParaRPr lang="de-DE" dirty="0">
              <a:sym typeface="Wingdings" panose="05000000000000000000" pitchFamily="2" charset="2"/>
            </a:endParaRPr>
          </a:p>
          <a:p>
            <a:r>
              <a:rPr lang="de-DE" dirty="0">
                <a:sym typeface="Wingdings" panose="05000000000000000000" pitchFamily="2" charset="2"/>
              </a:rPr>
              <a:t>Der Text sollte aus seinen Teilen heraus verstanden werden und diese wiederum aus dem Ganzen  konsistenter Interpretationszusammenhang</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18</a:t>
            </a:fld>
            <a:endParaRPr lang="de-DE" altLang="en-US"/>
          </a:p>
        </p:txBody>
      </p:sp>
    </p:spTree>
    <p:extLst>
      <p:ext uri="{BB962C8B-B14F-4D97-AF65-F5344CB8AC3E}">
        <p14:creationId xmlns:p14="http://schemas.microsoft.com/office/powerpoint/2010/main" val="158886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Hermeneutischer Zirkel</a:t>
            </a:r>
          </a:p>
        </p:txBody>
      </p:sp>
      <p:sp>
        <p:nvSpPr>
          <p:cNvPr id="3" name="Inhaltsplatzhalter 2"/>
          <p:cNvSpPr>
            <a:spLocks noGrp="1"/>
          </p:cNvSpPr>
          <p:nvPr>
            <p:ph idx="1"/>
          </p:nvPr>
        </p:nvSpPr>
        <p:spPr/>
        <p:txBody>
          <a:bodyPr/>
          <a:lstStyle/>
          <a:p>
            <a:r>
              <a:rPr lang="de-DE" dirty="0"/>
              <a:t>Verfahren zur Bildung von Inferenzen, um hypothetische Schlussfolgerungen aus einem Text zu ziehen</a:t>
            </a:r>
          </a:p>
          <a:p>
            <a:r>
              <a:rPr lang="de-DE" dirty="0"/>
              <a:t>Startpunkt: Vorverständnis an einen Text</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19</a:t>
            </a:fld>
            <a:endParaRPr lang="de-DE" altLang="en-US"/>
          </a:p>
        </p:txBody>
      </p:sp>
      <p:pic>
        <p:nvPicPr>
          <p:cNvPr id="5" name="Grafik 4"/>
          <p:cNvPicPr>
            <a:picLocks noChangeAspect="1"/>
          </p:cNvPicPr>
          <p:nvPr/>
        </p:nvPicPr>
        <p:blipFill>
          <a:blip r:embed="rId2"/>
          <a:stretch>
            <a:fillRect/>
          </a:stretch>
        </p:blipFill>
        <p:spPr>
          <a:xfrm>
            <a:off x="2448831" y="2995282"/>
            <a:ext cx="4246337" cy="2961017"/>
          </a:xfrm>
          <a:prstGeom prst="rect">
            <a:avLst/>
          </a:prstGeom>
        </p:spPr>
      </p:pic>
    </p:spTree>
    <p:extLst>
      <p:ext uri="{BB962C8B-B14F-4D97-AF65-F5344CB8AC3E}">
        <p14:creationId xmlns:p14="http://schemas.microsoft.com/office/powerpoint/2010/main" val="147625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 der heutigen Sitzung</a:t>
            </a:r>
          </a:p>
        </p:txBody>
      </p:sp>
      <p:sp>
        <p:nvSpPr>
          <p:cNvPr id="3" name="Inhaltsplatzhalter 2"/>
          <p:cNvSpPr>
            <a:spLocks noGrp="1"/>
          </p:cNvSpPr>
          <p:nvPr>
            <p:ph idx="1"/>
          </p:nvPr>
        </p:nvSpPr>
        <p:spPr/>
        <p:txBody>
          <a:bodyPr/>
          <a:lstStyle/>
          <a:p>
            <a:r>
              <a:rPr lang="de-DE" dirty="0"/>
              <a:t>Sie kennen die Problematik von Plagiaten in der Wissenschaft und Möglichkeiten zu deren Überprüfung.</a:t>
            </a:r>
          </a:p>
          <a:p>
            <a:r>
              <a:rPr lang="de-DE" dirty="0"/>
              <a:t>Sie kennen Grundlagen der Hermeneutik als Methode der wissenschaftlichen Textinterpretation</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a:t>
            </a:fld>
            <a:endParaRPr lang="de-DE" altLang="en-US"/>
          </a:p>
        </p:txBody>
      </p:sp>
    </p:spTree>
    <p:extLst>
      <p:ext uri="{BB962C8B-B14F-4D97-AF65-F5344CB8AC3E}">
        <p14:creationId xmlns:p14="http://schemas.microsoft.com/office/powerpoint/2010/main" val="2469114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Textbeispiel</a:t>
            </a:r>
          </a:p>
        </p:txBody>
      </p:sp>
      <p:sp>
        <p:nvSpPr>
          <p:cNvPr id="3" name="Inhaltsplatzhalter 2"/>
          <p:cNvSpPr>
            <a:spLocks noGrp="1"/>
          </p:cNvSpPr>
          <p:nvPr>
            <p:ph idx="1"/>
          </p:nvPr>
        </p:nvSpPr>
        <p:spPr/>
        <p:txBody>
          <a:bodyPr/>
          <a:lstStyle/>
          <a:p>
            <a:pPr marL="0" indent="0">
              <a:buNone/>
            </a:pPr>
            <a:r>
              <a:rPr lang="de-DE" sz="2000" dirty="0"/>
              <a:t>Soweit als ich ihn kannte, kam er mir wie ein großes Haus vor, dessen oberstes Stockwerk zwar in hoher vollendeter Kunst strahlt, aber nur von wenigen Menschen bewohnt ist; in dem mittleren wohnen denn schon mehrere, aber es mangelt ihnen an Treppen, auf denen sie auf eine menschliche Weise in das obere hinaufsteigen könnten; und wenn sie Gelüste zeigen, etwas tierisch in dasselbe hinaufzuklettern, so schlägt man ihnen einen Arm oder ein Bein, das sie dazu brauchen konnten, provisorisch entzwei; im dritten wohnt eine zahllose Menschenherde, die für Sonnenschein und gesunde Luft vollends mit den oberen das gleiche Recht haben, aber sie wird nicht nur im ekelhaften Dunkel fensterloser Löcher sich selbst überlassen, sondern man bohrt in demselben noch denen, die auch nur den Kopf aufzuheben wagen, um zu dem Glanz des obersten Stockwerks hinaufzugucken, noch gewaltsam die Augen aus (Pestalozzi 1801, 9. Brief, S. 242).</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20</a:t>
            </a:fld>
            <a:endParaRPr lang="de-DE" altLang="en-US"/>
          </a:p>
        </p:txBody>
      </p:sp>
    </p:spTree>
    <p:extLst>
      <p:ext uri="{BB962C8B-B14F-4D97-AF65-F5344CB8AC3E}">
        <p14:creationId xmlns:p14="http://schemas.microsoft.com/office/powerpoint/2010/main" val="336065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3879-5A02-472C-80F7-159158092698}"/>
              </a:ext>
            </a:extLst>
          </p:cNvPr>
          <p:cNvSpPr>
            <a:spLocks noGrp="1"/>
          </p:cNvSpPr>
          <p:nvPr>
            <p:ph type="title"/>
          </p:nvPr>
        </p:nvSpPr>
        <p:spPr/>
        <p:txBody>
          <a:bodyPr/>
          <a:lstStyle/>
          <a:p>
            <a:r>
              <a:rPr lang="de-DE" dirty="0"/>
              <a:t>Hermeneutische Differenz zwischen Interpret und Verfasser</a:t>
            </a:r>
          </a:p>
        </p:txBody>
      </p:sp>
      <p:pic>
        <p:nvPicPr>
          <p:cNvPr id="5" name="Picture 4">
            <a:extLst>
              <a:ext uri="{FF2B5EF4-FFF2-40B4-BE49-F238E27FC236}">
                <a16:creationId xmlns:a16="http://schemas.microsoft.com/office/drawing/2014/main" id="{7E29B930-340F-47D0-83FB-1A939EF9E97B}"/>
              </a:ext>
            </a:extLst>
          </p:cNvPr>
          <p:cNvPicPr>
            <a:picLocks noChangeAspect="1"/>
          </p:cNvPicPr>
          <p:nvPr/>
        </p:nvPicPr>
        <p:blipFill>
          <a:blip r:embed="rId2"/>
          <a:stretch>
            <a:fillRect/>
          </a:stretch>
        </p:blipFill>
        <p:spPr>
          <a:xfrm>
            <a:off x="1278047" y="2070100"/>
            <a:ext cx="6719507" cy="3498586"/>
          </a:xfrm>
          <a:prstGeom prst="rect">
            <a:avLst/>
          </a:prstGeom>
        </p:spPr>
      </p:pic>
    </p:spTree>
    <p:extLst>
      <p:ext uri="{BB962C8B-B14F-4D97-AF65-F5344CB8AC3E}">
        <p14:creationId xmlns:p14="http://schemas.microsoft.com/office/powerpoint/2010/main" val="276987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0E4220-1C56-48C3-AFAB-ECC12DF024D2}"/>
              </a:ext>
            </a:extLst>
          </p:cNvPr>
          <p:cNvPicPr>
            <a:picLocks noChangeAspect="1"/>
          </p:cNvPicPr>
          <p:nvPr/>
        </p:nvPicPr>
        <p:blipFill>
          <a:blip r:embed="rId2"/>
          <a:stretch>
            <a:fillRect/>
          </a:stretch>
        </p:blipFill>
        <p:spPr>
          <a:xfrm>
            <a:off x="1233220" y="1417638"/>
            <a:ext cx="6945580" cy="4662156"/>
          </a:xfrm>
          <a:prstGeom prst="rect">
            <a:avLst/>
          </a:prstGeom>
        </p:spPr>
      </p:pic>
      <p:sp>
        <p:nvSpPr>
          <p:cNvPr id="4" name="Titel 3"/>
          <p:cNvSpPr>
            <a:spLocks noGrp="1"/>
          </p:cNvSpPr>
          <p:nvPr>
            <p:ph type="title"/>
          </p:nvPr>
        </p:nvSpPr>
        <p:spPr/>
        <p:txBody>
          <a:bodyPr/>
          <a:lstStyle/>
          <a:p>
            <a:r>
              <a:rPr lang="de-DE" dirty="0"/>
              <a:t>Bestandteile der Textanalyse</a:t>
            </a:r>
          </a:p>
        </p:txBody>
      </p:sp>
    </p:spTree>
    <p:extLst>
      <p:ext uri="{BB962C8B-B14F-4D97-AF65-F5344CB8AC3E}">
        <p14:creationId xmlns:p14="http://schemas.microsoft.com/office/powerpoint/2010/main" val="3698651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Leitfragen für die Hermeneutische Analyse</a:t>
            </a:r>
          </a:p>
        </p:txBody>
      </p:sp>
      <p:sp>
        <p:nvSpPr>
          <p:cNvPr id="7" name="Inhaltsplatzhalter 6"/>
          <p:cNvSpPr>
            <a:spLocks noGrp="1"/>
          </p:cNvSpPr>
          <p:nvPr>
            <p:ph idx="1"/>
          </p:nvPr>
        </p:nvSpPr>
        <p:spPr/>
        <p:txBody>
          <a:bodyPr/>
          <a:lstStyle/>
          <a:p>
            <a:endParaRPr lang="de-DE"/>
          </a:p>
        </p:txBody>
      </p:sp>
      <p:pic>
        <p:nvPicPr>
          <p:cNvPr id="5" name="Picture 4">
            <a:extLst>
              <a:ext uri="{FF2B5EF4-FFF2-40B4-BE49-F238E27FC236}">
                <a16:creationId xmlns:a16="http://schemas.microsoft.com/office/drawing/2014/main" id="{7E5D1225-877C-4048-9097-82A9AE9508F8}"/>
              </a:ext>
            </a:extLst>
          </p:cNvPr>
          <p:cNvPicPr>
            <a:picLocks noChangeAspect="1"/>
          </p:cNvPicPr>
          <p:nvPr/>
        </p:nvPicPr>
        <p:blipFill rotWithShape="1">
          <a:blip r:embed="rId2"/>
          <a:srcRect l="1" r="2216" b="54599"/>
          <a:stretch/>
        </p:blipFill>
        <p:spPr>
          <a:xfrm>
            <a:off x="-4596" y="1700808"/>
            <a:ext cx="4893857" cy="4176464"/>
          </a:xfrm>
          <a:prstGeom prst="rect">
            <a:avLst/>
          </a:prstGeom>
        </p:spPr>
      </p:pic>
      <p:pic>
        <p:nvPicPr>
          <p:cNvPr id="6" name="Picture 5">
            <a:extLst>
              <a:ext uri="{FF2B5EF4-FFF2-40B4-BE49-F238E27FC236}">
                <a16:creationId xmlns:a16="http://schemas.microsoft.com/office/drawing/2014/main" id="{82E33DC7-E642-4CDC-A4CC-11E95171FCF5}"/>
              </a:ext>
            </a:extLst>
          </p:cNvPr>
          <p:cNvPicPr>
            <a:picLocks noChangeAspect="1"/>
          </p:cNvPicPr>
          <p:nvPr/>
        </p:nvPicPr>
        <p:blipFill rotWithShape="1">
          <a:blip r:embed="rId2"/>
          <a:srcRect t="45423"/>
          <a:stretch/>
        </p:blipFill>
        <p:spPr>
          <a:xfrm>
            <a:off x="4916656" y="1700808"/>
            <a:ext cx="4191849" cy="4205108"/>
          </a:xfrm>
          <a:prstGeom prst="rect">
            <a:avLst/>
          </a:prstGeom>
        </p:spPr>
      </p:pic>
    </p:spTree>
    <p:extLst>
      <p:ext uri="{BB962C8B-B14F-4D97-AF65-F5344CB8AC3E}">
        <p14:creationId xmlns:p14="http://schemas.microsoft.com/office/powerpoint/2010/main" val="2401057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36AB-9658-4705-8346-7647E0A1306C}"/>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CDE69785-4202-44F5-A764-58043541962F}"/>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7E5D1225-877C-4048-9097-82A9AE9508F8}"/>
              </a:ext>
            </a:extLst>
          </p:cNvPr>
          <p:cNvPicPr>
            <a:picLocks noChangeAspect="1"/>
          </p:cNvPicPr>
          <p:nvPr/>
        </p:nvPicPr>
        <p:blipFill rotWithShape="1">
          <a:blip r:embed="rId2"/>
          <a:srcRect l="1" r="2216" b="54599"/>
          <a:stretch/>
        </p:blipFill>
        <p:spPr>
          <a:xfrm>
            <a:off x="-4596" y="1700808"/>
            <a:ext cx="4893857" cy="4176464"/>
          </a:xfrm>
          <a:prstGeom prst="rect">
            <a:avLst/>
          </a:prstGeom>
        </p:spPr>
      </p:pic>
      <p:pic>
        <p:nvPicPr>
          <p:cNvPr id="6" name="Picture 5">
            <a:extLst>
              <a:ext uri="{FF2B5EF4-FFF2-40B4-BE49-F238E27FC236}">
                <a16:creationId xmlns:a16="http://schemas.microsoft.com/office/drawing/2014/main" id="{82E33DC7-E642-4CDC-A4CC-11E95171FCF5}"/>
              </a:ext>
            </a:extLst>
          </p:cNvPr>
          <p:cNvPicPr>
            <a:picLocks noChangeAspect="1"/>
          </p:cNvPicPr>
          <p:nvPr/>
        </p:nvPicPr>
        <p:blipFill rotWithShape="1">
          <a:blip r:embed="rId2"/>
          <a:srcRect t="45423"/>
          <a:stretch/>
        </p:blipFill>
        <p:spPr>
          <a:xfrm>
            <a:off x="4916656" y="1700808"/>
            <a:ext cx="4191849" cy="4205108"/>
          </a:xfrm>
          <a:prstGeom prst="rect">
            <a:avLst/>
          </a:prstGeom>
        </p:spPr>
      </p:pic>
      <p:sp>
        <p:nvSpPr>
          <p:cNvPr id="4" name="TextBox 3">
            <a:extLst>
              <a:ext uri="{FF2B5EF4-FFF2-40B4-BE49-F238E27FC236}">
                <a16:creationId xmlns:a16="http://schemas.microsoft.com/office/drawing/2014/main" id="{7A90D96B-CFA1-40A3-8F35-7D71AF14C7FE}"/>
              </a:ext>
            </a:extLst>
          </p:cNvPr>
          <p:cNvSpPr txBox="1"/>
          <p:nvPr/>
        </p:nvSpPr>
        <p:spPr>
          <a:xfrm>
            <a:off x="-29975" y="1938670"/>
            <a:ext cx="254101" cy="369332"/>
          </a:xfrm>
          <a:prstGeom prst="rect">
            <a:avLst/>
          </a:prstGeom>
          <a:noFill/>
        </p:spPr>
        <p:txBody>
          <a:bodyPr wrap="square" rtlCol="0">
            <a:spAutoFit/>
          </a:bodyPr>
          <a:lstStyle/>
          <a:p>
            <a:r>
              <a:rPr lang="de-DE" b="1" dirty="0">
                <a:solidFill>
                  <a:srgbClr val="FF0000"/>
                </a:solidFill>
                <a:highlight>
                  <a:srgbClr val="FFFF00"/>
                </a:highlight>
              </a:rPr>
              <a:t>1</a:t>
            </a:r>
          </a:p>
        </p:txBody>
      </p:sp>
      <p:sp>
        <p:nvSpPr>
          <p:cNvPr id="7" name="TextBox 6">
            <a:extLst>
              <a:ext uri="{FF2B5EF4-FFF2-40B4-BE49-F238E27FC236}">
                <a16:creationId xmlns:a16="http://schemas.microsoft.com/office/drawing/2014/main" id="{FFB2ED1B-02E7-49C2-934A-13F1AED86CF7}"/>
              </a:ext>
            </a:extLst>
          </p:cNvPr>
          <p:cNvSpPr txBox="1"/>
          <p:nvPr/>
        </p:nvSpPr>
        <p:spPr>
          <a:xfrm>
            <a:off x="-31990" y="2371502"/>
            <a:ext cx="254101" cy="369332"/>
          </a:xfrm>
          <a:prstGeom prst="rect">
            <a:avLst/>
          </a:prstGeom>
          <a:noFill/>
        </p:spPr>
        <p:txBody>
          <a:bodyPr wrap="square" rtlCol="0">
            <a:spAutoFit/>
          </a:bodyPr>
          <a:lstStyle/>
          <a:p>
            <a:r>
              <a:rPr lang="de-DE" b="1" dirty="0">
                <a:solidFill>
                  <a:srgbClr val="FF0000"/>
                </a:solidFill>
                <a:highlight>
                  <a:srgbClr val="FFFF00"/>
                </a:highlight>
              </a:rPr>
              <a:t>2</a:t>
            </a:r>
          </a:p>
        </p:txBody>
      </p:sp>
      <p:sp>
        <p:nvSpPr>
          <p:cNvPr id="8" name="TextBox 7">
            <a:extLst>
              <a:ext uri="{FF2B5EF4-FFF2-40B4-BE49-F238E27FC236}">
                <a16:creationId xmlns:a16="http://schemas.microsoft.com/office/drawing/2014/main" id="{6E957106-84A6-4E3E-961E-230FC12260E1}"/>
              </a:ext>
            </a:extLst>
          </p:cNvPr>
          <p:cNvSpPr txBox="1"/>
          <p:nvPr/>
        </p:nvSpPr>
        <p:spPr>
          <a:xfrm>
            <a:off x="-31991" y="2924944"/>
            <a:ext cx="254101" cy="369332"/>
          </a:xfrm>
          <a:prstGeom prst="rect">
            <a:avLst/>
          </a:prstGeom>
          <a:noFill/>
        </p:spPr>
        <p:txBody>
          <a:bodyPr wrap="square" rtlCol="0">
            <a:spAutoFit/>
          </a:bodyPr>
          <a:lstStyle/>
          <a:p>
            <a:r>
              <a:rPr lang="de-DE" b="1" dirty="0">
                <a:solidFill>
                  <a:srgbClr val="FF0000"/>
                </a:solidFill>
                <a:highlight>
                  <a:srgbClr val="FFFF00"/>
                </a:highlight>
              </a:rPr>
              <a:t>3</a:t>
            </a:r>
          </a:p>
        </p:txBody>
      </p:sp>
      <p:sp>
        <p:nvSpPr>
          <p:cNvPr id="9" name="TextBox 8">
            <a:extLst>
              <a:ext uri="{FF2B5EF4-FFF2-40B4-BE49-F238E27FC236}">
                <a16:creationId xmlns:a16="http://schemas.microsoft.com/office/drawing/2014/main" id="{871488F5-732D-4DE2-ADF6-9D2FC46C0D99}"/>
              </a:ext>
            </a:extLst>
          </p:cNvPr>
          <p:cNvSpPr txBox="1"/>
          <p:nvPr/>
        </p:nvSpPr>
        <p:spPr>
          <a:xfrm>
            <a:off x="-31991" y="3573607"/>
            <a:ext cx="254101" cy="369332"/>
          </a:xfrm>
          <a:prstGeom prst="rect">
            <a:avLst/>
          </a:prstGeom>
          <a:noFill/>
        </p:spPr>
        <p:txBody>
          <a:bodyPr wrap="square" rtlCol="0">
            <a:spAutoFit/>
          </a:bodyPr>
          <a:lstStyle/>
          <a:p>
            <a:r>
              <a:rPr lang="de-DE" b="1" dirty="0">
                <a:solidFill>
                  <a:srgbClr val="FF0000"/>
                </a:solidFill>
                <a:highlight>
                  <a:srgbClr val="FFFF00"/>
                </a:highlight>
              </a:rPr>
              <a:t>4</a:t>
            </a:r>
          </a:p>
        </p:txBody>
      </p:sp>
      <p:sp>
        <p:nvSpPr>
          <p:cNvPr id="10" name="TextBox 9">
            <a:extLst>
              <a:ext uri="{FF2B5EF4-FFF2-40B4-BE49-F238E27FC236}">
                <a16:creationId xmlns:a16="http://schemas.microsoft.com/office/drawing/2014/main" id="{7E563DBB-730C-460B-9582-68CEB4714A2A}"/>
              </a:ext>
            </a:extLst>
          </p:cNvPr>
          <p:cNvSpPr txBox="1"/>
          <p:nvPr/>
        </p:nvSpPr>
        <p:spPr>
          <a:xfrm>
            <a:off x="-31992" y="4219452"/>
            <a:ext cx="254101" cy="369332"/>
          </a:xfrm>
          <a:prstGeom prst="rect">
            <a:avLst/>
          </a:prstGeom>
          <a:noFill/>
        </p:spPr>
        <p:txBody>
          <a:bodyPr wrap="square" rtlCol="0">
            <a:spAutoFit/>
          </a:bodyPr>
          <a:lstStyle/>
          <a:p>
            <a:r>
              <a:rPr lang="de-DE" b="1" dirty="0">
                <a:solidFill>
                  <a:srgbClr val="FF0000"/>
                </a:solidFill>
                <a:highlight>
                  <a:srgbClr val="FFFF00"/>
                </a:highlight>
              </a:rPr>
              <a:t>5</a:t>
            </a:r>
          </a:p>
        </p:txBody>
      </p:sp>
      <p:sp>
        <p:nvSpPr>
          <p:cNvPr id="11" name="TextBox 10">
            <a:extLst>
              <a:ext uri="{FF2B5EF4-FFF2-40B4-BE49-F238E27FC236}">
                <a16:creationId xmlns:a16="http://schemas.microsoft.com/office/drawing/2014/main" id="{DFB5AD79-9C81-4B05-BEB3-88ADB0A85E85}"/>
              </a:ext>
            </a:extLst>
          </p:cNvPr>
          <p:cNvSpPr txBox="1"/>
          <p:nvPr/>
        </p:nvSpPr>
        <p:spPr>
          <a:xfrm>
            <a:off x="-17634" y="4772894"/>
            <a:ext cx="254101" cy="369332"/>
          </a:xfrm>
          <a:prstGeom prst="rect">
            <a:avLst/>
          </a:prstGeom>
          <a:noFill/>
        </p:spPr>
        <p:txBody>
          <a:bodyPr wrap="square" rtlCol="0">
            <a:spAutoFit/>
          </a:bodyPr>
          <a:lstStyle/>
          <a:p>
            <a:r>
              <a:rPr lang="de-DE" b="1" dirty="0">
                <a:solidFill>
                  <a:srgbClr val="FF0000"/>
                </a:solidFill>
                <a:highlight>
                  <a:srgbClr val="FFFF00"/>
                </a:highlight>
              </a:rPr>
              <a:t>6</a:t>
            </a:r>
          </a:p>
        </p:txBody>
      </p:sp>
      <p:sp>
        <p:nvSpPr>
          <p:cNvPr id="12" name="TextBox 11">
            <a:extLst>
              <a:ext uri="{FF2B5EF4-FFF2-40B4-BE49-F238E27FC236}">
                <a16:creationId xmlns:a16="http://schemas.microsoft.com/office/drawing/2014/main" id="{6EAA387E-00C2-4053-A657-4B8B533E7CD1}"/>
              </a:ext>
            </a:extLst>
          </p:cNvPr>
          <p:cNvSpPr txBox="1"/>
          <p:nvPr/>
        </p:nvSpPr>
        <p:spPr>
          <a:xfrm>
            <a:off x="-31993" y="5325083"/>
            <a:ext cx="254101" cy="369332"/>
          </a:xfrm>
          <a:prstGeom prst="rect">
            <a:avLst/>
          </a:prstGeom>
          <a:noFill/>
        </p:spPr>
        <p:txBody>
          <a:bodyPr wrap="square" rtlCol="0">
            <a:spAutoFit/>
          </a:bodyPr>
          <a:lstStyle/>
          <a:p>
            <a:r>
              <a:rPr lang="de-DE" b="1" dirty="0">
                <a:solidFill>
                  <a:srgbClr val="FF0000"/>
                </a:solidFill>
                <a:highlight>
                  <a:srgbClr val="FFFF00"/>
                </a:highlight>
              </a:rPr>
              <a:t>7</a:t>
            </a:r>
          </a:p>
        </p:txBody>
      </p:sp>
      <p:sp>
        <p:nvSpPr>
          <p:cNvPr id="13" name="TextBox 12">
            <a:extLst>
              <a:ext uri="{FF2B5EF4-FFF2-40B4-BE49-F238E27FC236}">
                <a16:creationId xmlns:a16="http://schemas.microsoft.com/office/drawing/2014/main" id="{E9FA3D7A-8438-41F2-AED7-CE338956CB75}"/>
              </a:ext>
            </a:extLst>
          </p:cNvPr>
          <p:cNvSpPr txBox="1"/>
          <p:nvPr/>
        </p:nvSpPr>
        <p:spPr>
          <a:xfrm>
            <a:off x="5076057" y="1940949"/>
            <a:ext cx="254101" cy="369332"/>
          </a:xfrm>
          <a:prstGeom prst="rect">
            <a:avLst/>
          </a:prstGeom>
          <a:noFill/>
        </p:spPr>
        <p:txBody>
          <a:bodyPr wrap="square" rtlCol="0">
            <a:spAutoFit/>
          </a:bodyPr>
          <a:lstStyle/>
          <a:p>
            <a:r>
              <a:rPr lang="de-DE" b="1" dirty="0">
                <a:solidFill>
                  <a:srgbClr val="FF0000"/>
                </a:solidFill>
                <a:highlight>
                  <a:srgbClr val="FFFF00"/>
                </a:highlight>
              </a:rPr>
              <a:t>8</a:t>
            </a:r>
          </a:p>
        </p:txBody>
      </p:sp>
      <p:sp>
        <p:nvSpPr>
          <p:cNvPr id="14" name="TextBox 13">
            <a:extLst>
              <a:ext uri="{FF2B5EF4-FFF2-40B4-BE49-F238E27FC236}">
                <a16:creationId xmlns:a16="http://schemas.microsoft.com/office/drawing/2014/main" id="{77D090C2-75E0-424C-8AF1-74C3D7F51C53}"/>
              </a:ext>
            </a:extLst>
          </p:cNvPr>
          <p:cNvSpPr txBox="1"/>
          <p:nvPr/>
        </p:nvSpPr>
        <p:spPr>
          <a:xfrm>
            <a:off x="5076057" y="2740278"/>
            <a:ext cx="254101" cy="369332"/>
          </a:xfrm>
          <a:prstGeom prst="rect">
            <a:avLst/>
          </a:prstGeom>
          <a:noFill/>
        </p:spPr>
        <p:txBody>
          <a:bodyPr wrap="square" rtlCol="0">
            <a:spAutoFit/>
          </a:bodyPr>
          <a:lstStyle/>
          <a:p>
            <a:r>
              <a:rPr lang="de-DE" b="1" dirty="0">
                <a:solidFill>
                  <a:srgbClr val="FF0000"/>
                </a:solidFill>
                <a:highlight>
                  <a:srgbClr val="FFFF00"/>
                </a:highlight>
              </a:rPr>
              <a:t>9</a:t>
            </a:r>
          </a:p>
        </p:txBody>
      </p:sp>
      <p:sp>
        <p:nvSpPr>
          <p:cNvPr id="15" name="TextBox 14">
            <a:extLst>
              <a:ext uri="{FF2B5EF4-FFF2-40B4-BE49-F238E27FC236}">
                <a16:creationId xmlns:a16="http://schemas.microsoft.com/office/drawing/2014/main" id="{1A6ECB39-ACC0-4EF3-91BD-3B00CC5883BB}"/>
              </a:ext>
            </a:extLst>
          </p:cNvPr>
          <p:cNvSpPr txBox="1"/>
          <p:nvPr/>
        </p:nvSpPr>
        <p:spPr>
          <a:xfrm>
            <a:off x="5076056" y="3560664"/>
            <a:ext cx="576064" cy="369332"/>
          </a:xfrm>
          <a:prstGeom prst="rect">
            <a:avLst/>
          </a:prstGeom>
          <a:noFill/>
        </p:spPr>
        <p:txBody>
          <a:bodyPr wrap="square" rtlCol="0">
            <a:spAutoFit/>
          </a:bodyPr>
          <a:lstStyle/>
          <a:p>
            <a:r>
              <a:rPr lang="de-DE" b="1" dirty="0">
                <a:solidFill>
                  <a:srgbClr val="FF0000"/>
                </a:solidFill>
                <a:highlight>
                  <a:srgbClr val="FFFF00"/>
                </a:highlight>
              </a:rPr>
              <a:t>10</a:t>
            </a:r>
          </a:p>
        </p:txBody>
      </p:sp>
      <p:sp>
        <p:nvSpPr>
          <p:cNvPr id="16" name="TextBox 15">
            <a:extLst>
              <a:ext uri="{FF2B5EF4-FFF2-40B4-BE49-F238E27FC236}">
                <a16:creationId xmlns:a16="http://schemas.microsoft.com/office/drawing/2014/main" id="{66C73B99-689D-4DB9-BDA0-294CDC01DD9C}"/>
              </a:ext>
            </a:extLst>
          </p:cNvPr>
          <p:cNvSpPr txBox="1"/>
          <p:nvPr/>
        </p:nvSpPr>
        <p:spPr>
          <a:xfrm>
            <a:off x="5081932" y="4534776"/>
            <a:ext cx="426173" cy="369332"/>
          </a:xfrm>
          <a:prstGeom prst="rect">
            <a:avLst/>
          </a:prstGeom>
          <a:noFill/>
        </p:spPr>
        <p:txBody>
          <a:bodyPr wrap="square" rtlCol="0">
            <a:spAutoFit/>
          </a:bodyPr>
          <a:lstStyle/>
          <a:p>
            <a:r>
              <a:rPr lang="de-DE" b="1" dirty="0">
                <a:solidFill>
                  <a:srgbClr val="FF0000"/>
                </a:solidFill>
                <a:highlight>
                  <a:srgbClr val="FFFF00"/>
                </a:highlight>
              </a:rPr>
              <a:t>11</a:t>
            </a:r>
          </a:p>
        </p:txBody>
      </p:sp>
    </p:spTree>
    <p:extLst>
      <p:ext uri="{BB962C8B-B14F-4D97-AF65-F5344CB8AC3E}">
        <p14:creationId xmlns:p14="http://schemas.microsoft.com/office/powerpoint/2010/main" val="113781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7AEC0-864B-4E1C-80C9-18F5D19C7CA0}"/>
              </a:ext>
            </a:extLst>
          </p:cNvPr>
          <p:cNvSpPr>
            <a:spLocks noGrp="1"/>
          </p:cNvSpPr>
          <p:nvPr>
            <p:ph type="body" sz="quarter" idx="10"/>
          </p:nvPr>
        </p:nvSpPr>
        <p:spPr>
          <a:xfrm>
            <a:off x="305530" y="1206443"/>
            <a:ext cx="8642350" cy="4553495"/>
          </a:xfrm>
        </p:spPr>
        <p:txBody>
          <a:bodyPr/>
          <a:lstStyle/>
          <a:p>
            <a:r>
              <a:rPr lang="de-DE" sz="1600" dirty="0"/>
              <a:t>Schritt 1: Vorverständnis (1, 2)</a:t>
            </a:r>
          </a:p>
          <a:p>
            <a:pPr lvl="1"/>
            <a:r>
              <a:rPr lang="de-DE" sz="1600" dirty="0"/>
              <a:t>Vorläufigen Eindruck</a:t>
            </a:r>
          </a:p>
          <a:p>
            <a:pPr lvl="1"/>
            <a:r>
              <a:rPr lang="de-DE" sz="1600" dirty="0"/>
              <a:t>Erste Vermutungen über Sinn und Bedeutung des Textes ein</a:t>
            </a:r>
          </a:p>
          <a:p>
            <a:pPr lvl="1"/>
            <a:r>
              <a:rPr lang="de-DE" sz="1600" dirty="0"/>
              <a:t>Deutungshypothesen</a:t>
            </a:r>
          </a:p>
          <a:p>
            <a:r>
              <a:rPr lang="de-DE" sz="1600" dirty="0"/>
              <a:t>Schritt 2: die Analyse (3, 4, 5, 6, 7, 8, 9)</a:t>
            </a:r>
          </a:p>
          <a:p>
            <a:pPr lvl="1"/>
            <a:r>
              <a:rPr lang="de-DE" sz="1600" dirty="0"/>
              <a:t>Kurze Inhaltsanalyse </a:t>
            </a:r>
          </a:p>
          <a:p>
            <a:pPr lvl="1"/>
            <a:r>
              <a:rPr lang="de-DE" sz="1600" dirty="0"/>
              <a:t>Verfasser + Textart</a:t>
            </a:r>
          </a:p>
          <a:p>
            <a:pPr lvl="1"/>
            <a:r>
              <a:rPr lang="de-DE" sz="1600" dirty="0"/>
              <a:t>Historischen Kontext </a:t>
            </a:r>
          </a:p>
          <a:p>
            <a:pPr lvl="1"/>
            <a:r>
              <a:rPr lang="de-DE" sz="1600" dirty="0"/>
              <a:t>Semantischen und syntaktischen Textanalyse: Aufbau, Gliederung, Satzbau, stilistischen Mittel, Bedeutung verwendeten Begriffe</a:t>
            </a:r>
          </a:p>
          <a:p>
            <a:r>
              <a:rPr lang="de-DE" sz="1600" dirty="0"/>
              <a:t>Schritt 3: deutende Interpretation (10, 11)</a:t>
            </a:r>
          </a:p>
          <a:p>
            <a:pPr lvl="1"/>
            <a:r>
              <a:rPr lang="de-DE" sz="1600" dirty="0"/>
              <a:t>Sinn des Textes und Intention</a:t>
            </a:r>
          </a:p>
          <a:p>
            <a:pPr lvl="1"/>
            <a:r>
              <a:rPr lang="de-DE" sz="1600" dirty="0"/>
              <a:t>Kritisch-erörternde Auseinandersetzung mit den Aussagen, Urteilen und Schlussfolgerungen</a:t>
            </a:r>
          </a:p>
          <a:p>
            <a:r>
              <a:rPr lang="de-DE" sz="1600" dirty="0"/>
              <a:t>Schritt 4: Wirkung des Textes auf den Interpreten</a:t>
            </a:r>
          </a:p>
          <a:p>
            <a:pPr lvl="1"/>
            <a:r>
              <a:rPr lang="de-DE" sz="1600" dirty="0"/>
              <a:t>War die Deutungshypothese richtig? </a:t>
            </a:r>
          </a:p>
        </p:txBody>
      </p:sp>
      <p:sp>
        <p:nvSpPr>
          <p:cNvPr id="4" name="Titel 3">
            <a:extLst>
              <a:ext uri="{FF2B5EF4-FFF2-40B4-BE49-F238E27FC236}">
                <a16:creationId xmlns:a16="http://schemas.microsoft.com/office/drawing/2014/main" id="{9D21BE7D-0AE5-4B81-AA68-CBA5E55356B5}"/>
              </a:ext>
            </a:extLst>
          </p:cNvPr>
          <p:cNvSpPr txBox="1">
            <a:spLocks/>
          </p:cNvSpPr>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200">
                <a:solidFill>
                  <a:srgbClr val="84B818"/>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600">
                <a:solidFill>
                  <a:schemeClr val="tx2"/>
                </a:solidFill>
                <a:latin typeface="Calibri" pitchFamily="34" charset="0"/>
              </a:defRPr>
            </a:lvl2pPr>
            <a:lvl3pPr algn="l" rtl="0" eaLnBrk="1" fontAlgn="base" hangingPunct="1">
              <a:spcBef>
                <a:spcPct val="0"/>
              </a:spcBef>
              <a:spcAft>
                <a:spcPct val="0"/>
              </a:spcAft>
              <a:defRPr sz="3600">
                <a:solidFill>
                  <a:schemeClr val="tx2"/>
                </a:solidFill>
                <a:latin typeface="Calibri" pitchFamily="34" charset="0"/>
              </a:defRPr>
            </a:lvl3pPr>
            <a:lvl4pPr algn="l" rtl="0" eaLnBrk="1" fontAlgn="base" hangingPunct="1">
              <a:spcBef>
                <a:spcPct val="0"/>
              </a:spcBef>
              <a:spcAft>
                <a:spcPct val="0"/>
              </a:spcAft>
              <a:defRPr sz="3600">
                <a:solidFill>
                  <a:schemeClr val="tx2"/>
                </a:solidFill>
                <a:latin typeface="Calibri" pitchFamily="34" charset="0"/>
              </a:defRPr>
            </a:lvl4pPr>
            <a:lvl5pPr algn="l" rtl="0" eaLnBrk="1" fontAlgn="base" hangingPunct="1">
              <a:spcBef>
                <a:spcPct val="0"/>
              </a:spcBef>
              <a:spcAft>
                <a:spcPct val="0"/>
              </a:spcAft>
              <a:defRPr sz="3600">
                <a:solidFill>
                  <a:schemeClr val="tx2"/>
                </a:solidFill>
                <a:latin typeface="Calibri" pitchFamily="34"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r>
              <a:rPr lang="de-DE" dirty="0">
                <a:solidFill>
                  <a:schemeClr val="tx1"/>
                </a:solidFill>
              </a:rPr>
              <a:t>Arbeitsschritte </a:t>
            </a:r>
            <a:endParaRPr lang="de-DE" kern="0" dirty="0">
              <a:solidFill>
                <a:schemeClr val="tx1"/>
              </a:solidFill>
            </a:endParaRPr>
          </a:p>
        </p:txBody>
      </p:sp>
    </p:spTree>
    <p:extLst>
      <p:ext uri="{BB962C8B-B14F-4D97-AF65-F5344CB8AC3E}">
        <p14:creationId xmlns:p14="http://schemas.microsoft.com/office/powerpoint/2010/main" val="2943607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Methode der Textanalyse</a:t>
            </a:r>
          </a:p>
        </p:txBody>
      </p:sp>
      <p:sp>
        <p:nvSpPr>
          <p:cNvPr id="3" name="Inhaltsplatzhalter 2"/>
          <p:cNvSpPr>
            <a:spLocks noGrp="1"/>
          </p:cNvSpPr>
          <p:nvPr>
            <p:ph idx="1"/>
          </p:nvPr>
        </p:nvSpPr>
        <p:spPr/>
        <p:txBody>
          <a:bodyPr/>
          <a:lstStyle/>
          <a:p>
            <a:pPr marL="0" indent="0">
              <a:buNone/>
            </a:pPr>
            <a:r>
              <a:rPr lang="de-DE" dirty="0"/>
              <a:t>Wie lassen sich Texte methodisch sauber verstehen und interpretieren?</a:t>
            </a:r>
          </a:p>
          <a:p>
            <a:pPr marL="0" indent="0">
              <a:buNone/>
            </a:pPr>
            <a:endParaRPr lang="de-DE" dirty="0"/>
          </a:p>
          <a:p>
            <a:pPr marL="0" indent="0">
              <a:buNone/>
            </a:pPr>
            <a:endParaRPr lang="de-DE" dirty="0"/>
          </a:p>
          <a:p>
            <a:pPr marL="0" indent="0" algn="ctr">
              <a:buNone/>
            </a:pPr>
            <a:r>
              <a:rPr lang="de-DE" dirty="0"/>
              <a:t>11 methodologische Grunderkenntnisse</a:t>
            </a:r>
          </a:p>
          <a:p>
            <a:pPr marL="0" indent="0" algn="ctr">
              <a:buNone/>
            </a:pPr>
            <a:r>
              <a:rPr lang="de-DE" dirty="0"/>
              <a:t>der Hermeneutik nach Klafki (1971)</a:t>
            </a:r>
          </a:p>
          <a:p>
            <a:pPr marL="0" indent="0" algn="ctr">
              <a:buNone/>
            </a:pP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26</a:t>
            </a:fld>
            <a:endParaRPr lang="de-DE" altLang="en-US"/>
          </a:p>
        </p:txBody>
      </p:sp>
    </p:spTree>
    <p:extLst>
      <p:ext uri="{BB962C8B-B14F-4D97-AF65-F5344CB8AC3E}">
        <p14:creationId xmlns:p14="http://schemas.microsoft.com/office/powerpoint/2010/main" val="381452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ADB4-8293-4C01-B78E-094E9BAE9B1C}"/>
              </a:ext>
            </a:extLst>
          </p:cNvPr>
          <p:cNvSpPr>
            <a:spLocks noGrp="1"/>
          </p:cNvSpPr>
          <p:nvPr>
            <p:ph type="title"/>
          </p:nvPr>
        </p:nvSpPr>
        <p:spPr/>
        <p:txBody>
          <a:bodyPr/>
          <a:lstStyle/>
          <a:p>
            <a:pPr marL="0" indent="0">
              <a:buNone/>
            </a:pPr>
            <a:r>
              <a:rPr lang="de-DE" dirty="0"/>
              <a:t>Schritt 1:</a:t>
            </a:r>
            <a:br>
              <a:rPr lang="de-DE" dirty="0"/>
            </a:br>
            <a:r>
              <a:rPr lang="de-DE" dirty="0"/>
              <a:t>Vorverständnis und Fragestellung</a:t>
            </a:r>
          </a:p>
        </p:txBody>
      </p:sp>
      <p:sp>
        <p:nvSpPr>
          <p:cNvPr id="4" name="Inhaltsplatzhalter 3"/>
          <p:cNvSpPr>
            <a:spLocks noGrp="1"/>
          </p:cNvSpPr>
          <p:nvPr>
            <p:ph idx="1"/>
          </p:nvPr>
        </p:nvSpPr>
        <p:spPr/>
        <p:txBody>
          <a:bodyPr/>
          <a:lstStyle/>
          <a:p>
            <a:r>
              <a:rPr lang="de-DE" dirty="0"/>
              <a:t>Textinterpretation erfolgt anhand einer bestimmten Fragestellung</a:t>
            </a:r>
          </a:p>
          <a:p>
            <a:r>
              <a:rPr lang="de-DE" dirty="0"/>
              <a:t>Fragestellungen implizieren ein Vorverständnis der Materie durch den Interpretierenden</a:t>
            </a:r>
          </a:p>
          <a:p>
            <a:pPr lvl="1"/>
            <a:r>
              <a:rPr lang="de-DE" sz="2000" dirty="0"/>
              <a:t>eigene Fragestellung muss bei der Interpretation offengelegt werden, damit die Analyse für andere nachvollziehbar wird</a:t>
            </a:r>
          </a:p>
          <a:p>
            <a:pPr lvl="1"/>
            <a:r>
              <a:rPr lang="de-DE" sz="2000" dirty="0"/>
              <a:t> Vorverständnis des Interpretierenden muss offengelegt werden</a:t>
            </a:r>
          </a:p>
          <a:p>
            <a:pPr lvl="1"/>
            <a:endParaRPr lang="de-DE" sz="2000" dirty="0"/>
          </a:p>
          <a:p>
            <a:r>
              <a:rPr lang="de-DE" sz="2000" dirty="0" err="1"/>
              <a:t>zB</a:t>
            </a:r>
            <a:r>
              <a:rPr lang="de-DE" sz="2000" dirty="0"/>
              <a:t> Von wem stammt der Text? Wann wurde er verfasst? Welche Textsorte liegt vor? Thema des Beitrags?</a:t>
            </a:r>
          </a:p>
          <a:p>
            <a:endParaRPr lang="de-DE" sz="2000" dirty="0"/>
          </a:p>
          <a:p>
            <a:pPr marL="344487" lvl="1" indent="0">
              <a:buNone/>
            </a:pPr>
            <a:endParaRPr lang="de-DE" sz="2000" dirty="0"/>
          </a:p>
          <a:p>
            <a:endParaRPr lang="de-DE" dirty="0"/>
          </a:p>
        </p:txBody>
      </p:sp>
    </p:spTree>
    <p:extLst>
      <p:ext uri="{BB962C8B-B14F-4D97-AF65-F5344CB8AC3E}">
        <p14:creationId xmlns:p14="http://schemas.microsoft.com/office/powerpoint/2010/main" val="123309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ADB4-8293-4C01-B78E-094E9BAE9B1C}"/>
              </a:ext>
            </a:extLst>
          </p:cNvPr>
          <p:cNvSpPr>
            <a:spLocks noGrp="1"/>
          </p:cNvSpPr>
          <p:nvPr>
            <p:ph type="title"/>
          </p:nvPr>
        </p:nvSpPr>
        <p:spPr/>
        <p:txBody>
          <a:bodyPr/>
          <a:lstStyle/>
          <a:p>
            <a:pPr marL="0" indent="0">
              <a:buNone/>
            </a:pPr>
            <a:r>
              <a:rPr lang="de-DE" dirty="0"/>
              <a:t>Schritt 1:</a:t>
            </a:r>
            <a:br>
              <a:rPr lang="de-DE" dirty="0"/>
            </a:br>
            <a:r>
              <a:rPr lang="de-DE" dirty="0"/>
              <a:t>Vorverständnis und Fragestellung</a:t>
            </a:r>
          </a:p>
        </p:txBody>
      </p:sp>
      <p:sp>
        <p:nvSpPr>
          <p:cNvPr id="4" name="Inhaltsplatzhalter 3"/>
          <p:cNvSpPr>
            <a:spLocks noGrp="1"/>
          </p:cNvSpPr>
          <p:nvPr>
            <p:ph idx="1"/>
          </p:nvPr>
        </p:nvSpPr>
        <p:spPr/>
        <p:txBody>
          <a:bodyPr/>
          <a:lstStyle/>
          <a:p>
            <a:pPr marL="17462" indent="0">
              <a:buNone/>
            </a:pPr>
            <a:r>
              <a:rPr lang="de-DE" b="1" dirty="0"/>
              <a:t>Beispiel: </a:t>
            </a:r>
            <a:r>
              <a:rPr lang="de-DE" dirty="0"/>
              <a:t>Wissenschaftler stellt sich Fragen zu Humboldts Bildungstheorie:</a:t>
            </a:r>
          </a:p>
          <a:p>
            <a:pPr marL="474662" indent="-457200">
              <a:buFont typeface="+mj-lt"/>
              <a:buAutoNum type="arabicPeriod"/>
            </a:pPr>
            <a:r>
              <a:rPr lang="de-DE" sz="2000" dirty="0"/>
              <a:t>Welches war der ursprünglich Sinn der Bildungstheorie Humboldts und welches waren ihre Ursprungsbedingungen?</a:t>
            </a:r>
          </a:p>
          <a:p>
            <a:pPr marL="474662" indent="-457200">
              <a:buFont typeface="+mj-lt"/>
              <a:buAutoNum type="arabicPeriod"/>
            </a:pPr>
            <a:r>
              <a:rPr lang="de-DE" sz="2000" dirty="0"/>
              <a:t>Welche Rolle hat diese Theorie in der Entwicklung des deutschen Bildungswesens im 10. und 20. Jahrhundert tatsächlich gespielt?</a:t>
            </a:r>
          </a:p>
          <a:p>
            <a:pPr marL="0" indent="0">
              <a:buNone/>
            </a:pPr>
            <a:endParaRPr lang="de-DE" dirty="0"/>
          </a:p>
          <a:p>
            <a:pPr marL="0" indent="0">
              <a:buNone/>
            </a:pPr>
            <a:r>
              <a:rPr lang="de-DE" sz="2000" dirty="0"/>
              <a:t>Teilfrage:</a:t>
            </a:r>
          </a:p>
          <a:p>
            <a:pPr marL="0" indent="0">
              <a:buNone/>
            </a:pPr>
            <a:r>
              <a:rPr lang="de-DE" sz="2000" dirty="0"/>
              <a:t>In welchem Verhältnis stand in den Jahren der preußischen Reformbewegung nach der Niederlage Preußens 1806/07 gegen Napoleon Wilhelm v. Humboldts Vorstellung von der anzustrebenden „Bildung“ des Menschen zu der von ihm entwickelten organisatorischen Konzeption des Bildungswesens?</a:t>
            </a:r>
          </a:p>
          <a:p>
            <a:endParaRPr lang="de-DE" dirty="0"/>
          </a:p>
        </p:txBody>
      </p:sp>
    </p:spTree>
    <p:extLst>
      <p:ext uri="{BB962C8B-B14F-4D97-AF65-F5344CB8AC3E}">
        <p14:creationId xmlns:p14="http://schemas.microsoft.com/office/powerpoint/2010/main" val="2218304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ADB4-8293-4C01-B78E-094E9BAE9B1C}"/>
              </a:ext>
            </a:extLst>
          </p:cNvPr>
          <p:cNvSpPr>
            <a:spLocks noGrp="1"/>
          </p:cNvSpPr>
          <p:nvPr>
            <p:ph type="title"/>
          </p:nvPr>
        </p:nvSpPr>
        <p:spPr/>
        <p:txBody>
          <a:bodyPr/>
          <a:lstStyle/>
          <a:p>
            <a:pPr marL="0" indent="0">
              <a:buNone/>
            </a:pPr>
            <a:r>
              <a:rPr lang="de-DE" dirty="0"/>
              <a:t>Schritt 2:</a:t>
            </a:r>
            <a:br>
              <a:rPr lang="de-DE" dirty="0"/>
            </a:br>
            <a:r>
              <a:rPr lang="de-DE" dirty="0"/>
              <a:t>Anpassung der Fragestellung</a:t>
            </a:r>
          </a:p>
        </p:txBody>
      </p:sp>
      <p:sp>
        <p:nvSpPr>
          <p:cNvPr id="4" name="Inhaltsplatzhalter 3"/>
          <p:cNvSpPr>
            <a:spLocks noGrp="1"/>
          </p:cNvSpPr>
          <p:nvPr>
            <p:ph idx="1"/>
          </p:nvPr>
        </p:nvSpPr>
        <p:spPr/>
        <p:txBody>
          <a:bodyPr/>
          <a:lstStyle/>
          <a:p>
            <a:r>
              <a:rPr lang="de-DE" dirty="0"/>
              <a:t>Texte, die man im Forschungsverlauf liest, können das Vorverständnis und die Fragestellung verändern</a:t>
            </a:r>
          </a:p>
          <a:p>
            <a:r>
              <a:rPr lang="de-DE" dirty="0"/>
              <a:t>eigene Fragestellung und das Vorverständnis müssen am Text (bzw. an Texten) ständig überprüft und bei Bedarf geändert werden</a:t>
            </a:r>
          </a:p>
          <a:p>
            <a:r>
              <a:rPr lang="de-DE" dirty="0"/>
              <a:t>durch genaue Textarbeit entstehen immer wieder neue Fragen</a:t>
            </a:r>
          </a:p>
          <a:p>
            <a:r>
              <a:rPr lang="de-DE" dirty="0" err="1"/>
              <a:t>zB</a:t>
            </a:r>
            <a:r>
              <a:rPr lang="de-DE" dirty="0"/>
              <a:t> Was weiß der Leser bereits über Erziehung und Erziehungsziele? Welches Verständnis hat der Leser in Bezug auf wissenschaftliche Pädagogik?</a:t>
            </a:r>
          </a:p>
          <a:p>
            <a:pPr marL="0" indent="0">
              <a:buNone/>
            </a:pPr>
            <a:endParaRPr lang="de-DE" dirty="0"/>
          </a:p>
        </p:txBody>
      </p:sp>
    </p:spTree>
    <p:extLst>
      <p:ext uri="{BB962C8B-B14F-4D97-AF65-F5344CB8AC3E}">
        <p14:creationId xmlns:p14="http://schemas.microsoft.com/office/powerpoint/2010/main" val="411945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lstStyle/>
          <a:p>
            <a:r>
              <a:rPr lang="de-DE" dirty="0"/>
              <a:t>Rückmeldung zu Literaturverzeichnissen</a:t>
            </a:r>
          </a:p>
          <a:p>
            <a:endParaRPr lang="de-DE" dirty="0"/>
          </a:p>
          <a:p>
            <a:r>
              <a:rPr lang="de-DE" dirty="0"/>
              <a:t>Plagiate &amp; Software zur Überprüfung</a:t>
            </a:r>
          </a:p>
          <a:p>
            <a:endParaRPr lang="de-DE" dirty="0"/>
          </a:p>
          <a:p>
            <a:r>
              <a:rPr lang="de-DE" dirty="0"/>
              <a:t>Grundlagen der Hermeneutik</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a:t>
            </a:fld>
            <a:endParaRPr lang="de-DE" altLang="en-US"/>
          </a:p>
        </p:txBody>
      </p:sp>
    </p:spTree>
    <p:extLst>
      <p:ext uri="{BB962C8B-B14F-4D97-AF65-F5344CB8AC3E}">
        <p14:creationId xmlns:p14="http://schemas.microsoft.com/office/powerpoint/2010/main" val="3817914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ADB4-8293-4C01-B78E-094E9BAE9B1C}"/>
              </a:ext>
            </a:extLst>
          </p:cNvPr>
          <p:cNvSpPr>
            <a:spLocks noGrp="1"/>
          </p:cNvSpPr>
          <p:nvPr>
            <p:ph type="title"/>
          </p:nvPr>
        </p:nvSpPr>
        <p:spPr/>
        <p:txBody>
          <a:bodyPr/>
          <a:lstStyle/>
          <a:p>
            <a:pPr marL="0" indent="0">
              <a:buNone/>
            </a:pPr>
            <a:r>
              <a:rPr lang="de-DE" dirty="0"/>
              <a:t>Schritt 3:</a:t>
            </a:r>
            <a:br>
              <a:rPr lang="de-DE" dirty="0"/>
            </a:br>
            <a:r>
              <a:rPr lang="de-DE" dirty="0"/>
              <a:t>Quellen- und Textkritik</a:t>
            </a:r>
          </a:p>
        </p:txBody>
      </p:sp>
      <p:sp>
        <p:nvSpPr>
          <p:cNvPr id="4" name="Inhaltsplatzhalter 3"/>
          <p:cNvSpPr>
            <a:spLocks noGrp="1"/>
          </p:cNvSpPr>
          <p:nvPr>
            <p:ph idx="1"/>
          </p:nvPr>
        </p:nvSpPr>
        <p:spPr/>
        <p:txBody>
          <a:bodyPr/>
          <a:lstStyle/>
          <a:p>
            <a:r>
              <a:rPr lang="de-DE" dirty="0"/>
              <a:t>Texte können aus verschiedenen (unterschiedlich glaubwürdigen) Quellen stammen (Originale, Fälschungen, anonyme Schriften)</a:t>
            </a:r>
          </a:p>
          <a:p>
            <a:r>
              <a:rPr lang="de-DE" dirty="0"/>
              <a:t>Texte können in unterschiedlichen Versionen vorliegen (handschriftliche Originale, Transkripte, gekürzte Fassungen)</a:t>
            </a:r>
          </a:p>
          <a:p>
            <a:r>
              <a:rPr lang="de-DE" dirty="0"/>
              <a:t>Echtheit, Vollständigkeit und Version ist bei der Analyse zu überprüfen</a:t>
            </a:r>
          </a:p>
          <a:p>
            <a:r>
              <a:rPr lang="de-DE" dirty="0"/>
              <a:t>Quelle des Textes muss angegeben werden</a:t>
            </a:r>
          </a:p>
          <a:p>
            <a:pPr marL="0" indent="0">
              <a:spcBef>
                <a:spcPts val="1800"/>
              </a:spcBef>
              <a:buNone/>
            </a:pPr>
            <a:r>
              <a:rPr lang="de-DE" dirty="0"/>
              <a:t>Beispiel: Wie ist Forscher auf den Text aus dem Jahr 1809 gestoßen? </a:t>
            </a:r>
            <a:r>
              <a:rPr lang="de-DE" dirty="0">
                <a:sym typeface="Wingdings" panose="05000000000000000000" pitchFamily="2" charset="2"/>
              </a:rPr>
              <a:t> zwei „gleiche“ Grundtexte in verschiedenen neueren Humboldtausgaben (1956, 1960)</a:t>
            </a:r>
            <a:endParaRPr lang="de-DE" dirty="0"/>
          </a:p>
        </p:txBody>
      </p:sp>
    </p:spTree>
    <p:extLst>
      <p:ext uri="{BB962C8B-B14F-4D97-AF65-F5344CB8AC3E}">
        <p14:creationId xmlns:p14="http://schemas.microsoft.com/office/powerpoint/2010/main" val="28688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4:</a:t>
            </a:r>
            <a:br>
              <a:rPr lang="de-DE" dirty="0"/>
            </a:br>
            <a:r>
              <a:rPr lang="de-DE" dirty="0"/>
              <a:t>Semantische Analyse</a:t>
            </a:r>
          </a:p>
        </p:txBody>
      </p:sp>
      <p:sp>
        <p:nvSpPr>
          <p:cNvPr id="3" name="Inhaltsplatzhalter 2"/>
          <p:cNvSpPr>
            <a:spLocks noGrp="1"/>
          </p:cNvSpPr>
          <p:nvPr>
            <p:ph idx="1"/>
          </p:nvPr>
        </p:nvSpPr>
        <p:spPr/>
        <p:txBody>
          <a:bodyPr/>
          <a:lstStyle/>
          <a:p>
            <a:r>
              <a:rPr lang="de-DE" sz="2200" dirty="0"/>
              <a:t>Analyse von Wortbedeutungen ist für die Textanalyse unverzichtbar</a:t>
            </a:r>
          </a:p>
          <a:p>
            <a:r>
              <a:rPr lang="de-DE" sz="2200" dirty="0"/>
              <a:t>Wortbedeutungen können sich im historischen Verlauf ändern, sind regional bedingt oder werden als Fachtermini verwendet</a:t>
            </a:r>
          </a:p>
          <a:p>
            <a:r>
              <a:rPr lang="de-DE" sz="2200" dirty="0"/>
              <a:t>Textanalyse erfordert die Rekonstruktion von Wortbedeutungen (im Sinne des Autors!)</a:t>
            </a:r>
          </a:p>
          <a:p>
            <a:pPr lvl="1"/>
            <a:r>
              <a:rPr lang="de-DE" sz="2000" dirty="0"/>
              <a:t>historisch: in historischen Wörterbüchern</a:t>
            </a:r>
          </a:p>
          <a:p>
            <a:pPr lvl="1"/>
            <a:r>
              <a:rPr lang="de-DE" sz="2000" dirty="0"/>
              <a:t>Fachtermini: in Fachlexika, in Definitionen des Autors</a:t>
            </a:r>
          </a:p>
          <a:p>
            <a:pPr lvl="1"/>
            <a:r>
              <a:rPr lang="de-DE" sz="2000" dirty="0"/>
              <a:t>keine naive Gleichsetzung mit heutigem Sprachgebrauch</a:t>
            </a:r>
          </a:p>
          <a:p>
            <a:pPr lvl="1"/>
            <a:endParaRPr lang="de-DE" sz="2000" dirty="0"/>
          </a:p>
          <a:p>
            <a:pPr marL="0" indent="0">
              <a:buNone/>
            </a:pPr>
            <a:r>
              <a:rPr lang="de-DE" dirty="0"/>
              <a:t>Beispiel: Titel „Unmaßgebliche Gedanken über den Plan zur Einrichtung des Litauischen Stadtschulwesens“</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31</a:t>
            </a:fld>
            <a:endParaRPr lang="de-DE" altLang="en-US"/>
          </a:p>
        </p:txBody>
      </p:sp>
    </p:spTree>
    <p:extLst>
      <p:ext uri="{BB962C8B-B14F-4D97-AF65-F5344CB8AC3E}">
        <p14:creationId xmlns:p14="http://schemas.microsoft.com/office/powerpoint/2010/main" val="73090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5:</a:t>
            </a:r>
            <a:br>
              <a:rPr lang="de-DE" dirty="0"/>
            </a:br>
            <a:r>
              <a:rPr lang="de-DE" dirty="0" err="1"/>
              <a:t>Diskursionskontext</a:t>
            </a:r>
            <a:endParaRPr lang="de-DE" dirty="0"/>
          </a:p>
        </p:txBody>
      </p:sp>
      <p:sp>
        <p:nvSpPr>
          <p:cNvPr id="3" name="Inhaltsplatzhalter 2"/>
          <p:cNvSpPr>
            <a:spLocks noGrp="1"/>
          </p:cNvSpPr>
          <p:nvPr>
            <p:ph idx="1"/>
          </p:nvPr>
        </p:nvSpPr>
        <p:spPr/>
        <p:txBody>
          <a:bodyPr/>
          <a:lstStyle/>
          <a:p>
            <a:r>
              <a:rPr lang="de-DE" dirty="0"/>
              <a:t>Pädagogische Texte sind oftmals Reaktionen auf pädagogische Praktiken, Theorien, Vorschläge, Diskussionen, etc.</a:t>
            </a:r>
          </a:p>
          <a:p>
            <a:r>
              <a:rPr lang="de-DE" dirty="0"/>
              <a:t>Sie folgen nicht ausschließlich einem reinen Erkenntnisinteresse</a:t>
            </a:r>
          </a:p>
          <a:p>
            <a:r>
              <a:rPr lang="de-DE" dirty="0"/>
              <a:t>Anlässe, aus welchen heraus ein Text geschrieben wurde, müssen ermittelt werden, nur so lässt sich ein Text sinnvoll interpretieren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32</a:t>
            </a:fld>
            <a:endParaRPr lang="de-DE" altLang="en-US"/>
          </a:p>
        </p:txBody>
      </p:sp>
    </p:spTree>
    <p:extLst>
      <p:ext uri="{BB962C8B-B14F-4D97-AF65-F5344CB8AC3E}">
        <p14:creationId xmlns:p14="http://schemas.microsoft.com/office/powerpoint/2010/main" val="2580332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5:</a:t>
            </a:r>
            <a:br>
              <a:rPr lang="de-DE" dirty="0"/>
            </a:br>
            <a:r>
              <a:rPr lang="de-DE" dirty="0" err="1"/>
              <a:t>Diskursionskontext</a:t>
            </a:r>
            <a:endParaRPr lang="de-DE" dirty="0"/>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33</a:t>
            </a:fld>
            <a:endParaRPr lang="de-DE" altLang="en-US"/>
          </a:p>
        </p:txBody>
      </p:sp>
      <p:pic>
        <p:nvPicPr>
          <p:cNvPr id="5" name="Grafik 4"/>
          <p:cNvPicPr>
            <a:picLocks noChangeAspect="1"/>
          </p:cNvPicPr>
          <p:nvPr/>
        </p:nvPicPr>
        <p:blipFill>
          <a:blip r:embed="rId3"/>
          <a:stretch>
            <a:fillRect/>
          </a:stretch>
        </p:blipFill>
        <p:spPr>
          <a:xfrm>
            <a:off x="457200" y="1522413"/>
            <a:ext cx="8229600" cy="992685"/>
          </a:xfrm>
          <a:prstGeom prst="rect">
            <a:avLst/>
          </a:prstGeom>
        </p:spPr>
      </p:pic>
      <p:pic>
        <p:nvPicPr>
          <p:cNvPr id="6" name="Grafik 5"/>
          <p:cNvPicPr>
            <a:picLocks noChangeAspect="1"/>
          </p:cNvPicPr>
          <p:nvPr/>
        </p:nvPicPr>
        <p:blipFill>
          <a:blip r:embed="rId4"/>
          <a:stretch>
            <a:fillRect/>
          </a:stretch>
        </p:blipFill>
        <p:spPr>
          <a:xfrm>
            <a:off x="457200" y="2400600"/>
            <a:ext cx="8377151" cy="3299041"/>
          </a:xfrm>
          <a:prstGeom prst="rect">
            <a:avLst/>
          </a:prstGeom>
        </p:spPr>
      </p:pic>
    </p:spTree>
    <p:extLst>
      <p:ext uri="{BB962C8B-B14F-4D97-AF65-F5344CB8AC3E}">
        <p14:creationId xmlns:p14="http://schemas.microsoft.com/office/powerpoint/2010/main" val="2561706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6:</a:t>
            </a:r>
            <a:br>
              <a:rPr lang="de-DE" dirty="0"/>
            </a:br>
            <a:r>
              <a:rPr lang="de-DE" dirty="0"/>
              <a:t>Zusätzliche Quellen</a:t>
            </a:r>
          </a:p>
        </p:txBody>
      </p:sp>
      <p:sp>
        <p:nvSpPr>
          <p:cNvPr id="3" name="Inhaltsplatzhalter 2"/>
          <p:cNvSpPr>
            <a:spLocks noGrp="1"/>
          </p:cNvSpPr>
          <p:nvPr>
            <p:ph idx="1"/>
          </p:nvPr>
        </p:nvSpPr>
        <p:spPr/>
        <p:txBody>
          <a:bodyPr/>
          <a:lstStyle/>
          <a:p>
            <a:r>
              <a:rPr lang="de-DE" dirty="0"/>
              <a:t>Interpretation von Texten erfordert oft Wissen über Zusammenhänge, die über den Text hinausgehen</a:t>
            </a:r>
          </a:p>
          <a:p>
            <a:r>
              <a:rPr lang="de-DE" dirty="0"/>
              <a:t>Zur Interpretation eines Textes sollen Wissensquellen außerhalb des Textes hinzugezogen werden</a:t>
            </a:r>
          </a:p>
          <a:p>
            <a:r>
              <a:rPr lang="de-DE" dirty="0"/>
              <a:t>Wissen kann auch aus dem Text heraus gewonnen werden (textimmanente Informationen)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34</a:t>
            </a:fld>
            <a:endParaRPr lang="de-DE" altLang="en-US"/>
          </a:p>
        </p:txBody>
      </p:sp>
    </p:spTree>
    <p:extLst>
      <p:ext uri="{BB962C8B-B14F-4D97-AF65-F5344CB8AC3E}">
        <p14:creationId xmlns:p14="http://schemas.microsoft.com/office/powerpoint/2010/main" val="406208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7:</a:t>
            </a:r>
            <a:br>
              <a:rPr lang="de-DE" dirty="0"/>
            </a:br>
            <a:r>
              <a:rPr lang="de-DE" dirty="0"/>
              <a:t>Syntax</a:t>
            </a:r>
          </a:p>
        </p:txBody>
      </p:sp>
      <p:sp>
        <p:nvSpPr>
          <p:cNvPr id="3" name="Inhaltsplatzhalter 2"/>
          <p:cNvSpPr>
            <a:spLocks noGrp="1"/>
          </p:cNvSpPr>
          <p:nvPr>
            <p:ph idx="1"/>
          </p:nvPr>
        </p:nvSpPr>
        <p:spPr/>
        <p:txBody>
          <a:bodyPr/>
          <a:lstStyle/>
          <a:p>
            <a:r>
              <a:rPr lang="de-DE" dirty="0"/>
              <a:t>Aussage eines Textes wird durch die Struktur der Sätze bestimmt</a:t>
            </a:r>
          </a:p>
          <a:p>
            <a:r>
              <a:rPr lang="de-DE" dirty="0"/>
              <a:t>Textanalyse muss syntaktische Mittel berücksichtigen, um die Argumentationszusammenhänge eines Textes verstehen zu können</a:t>
            </a:r>
          </a:p>
          <a:p>
            <a:r>
              <a:rPr lang="de-DE" dirty="0"/>
              <a:t>z. B. Signalwörter: „aber“ - deutet auf Gegenposition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35</a:t>
            </a:fld>
            <a:endParaRPr lang="de-DE" altLang="en-US"/>
          </a:p>
        </p:txBody>
      </p:sp>
      <p:pic>
        <p:nvPicPr>
          <p:cNvPr id="5" name="Grafik 4"/>
          <p:cNvPicPr>
            <a:picLocks noChangeAspect="1"/>
          </p:cNvPicPr>
          <p:nvPr/>
        </p:nvPicPr>
        <p:blipFill>
          <a:blip r:embed="rId2"/>
          <a:stretch>
            <a:fillRect/>
          </a:stretch>
        </p:blipFill>
        <p:spPr>
          <a:xfrm>
            <a:off x="677796" y="4593078"/>
            <a:ext cx="7788407" cy="745838"/>
          </a:xfrm>
          <a:prstGeom prst="rect">
            <a:avLst/>
          </a:prstGeom>
        </p:spPr>
      </p:pic>
    </p:spTree>
    <p:extLst>
      <p:ext uri="{BB962C8B-B14F-4D97-AF65-F5344CB8AC3E}">
        <p14:creationId xmlns:p14="http://schemas.microsoft.com/office/powerpoint/2010/main" val="565868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8:</a:t>
            </a:r>
            <a:br>
              <a:rPr lang="de-DE" dirty="0"/>
            </a:br>
            <a:r>
              <a:rPr lang="de-DE" dirty="0"/>
              <a:t>Gedankliche Gliederung</a:t>
            </a:r>
          </a:p>
        </p:txBody>
      </p:sp>
      <p:sp>
        <p:nvSpPr>
          <p:cNvPr id="3" name="Inhaltsplatzhalter 2"/>
          <p:cNvSpPr>
            <a:spLocks noGrp="1"/>
          </p:cNvSpPr>
          <p:nvPr>
            <p:ph idx="1"/>
          </p:nvPr>
        </p:nvSpPr>
        <p:spPr/>
        <p:txBody>
          <a:bodyPr/>
          <a:lstStyle/>
          <a:p>
            <a:r>
              <a:rPr lang="de-DE" dirty="0"/>
              <a:t>Texte enthalten Abschnitte unterschiedlicher Funktionen (Einleitung, Beschreibung des Problems, Beispiele, Argumentation, Widerlegung, ...)</a:t>
            </a:r>
          </a:p>
          <a:p>
            <a:r>
              <a:rPr lang="de-DE" dirty="0"/>
              <a:t>Textanalyse muss die gedankliche Gliederung eines Textes (und die Funktionen der jeweiligen Abschnitte) rekonstruieren</a:t>
            </a:r>
          </a:p>
          <a:p>
            <a:r>
              <a:rPr lang="de-DE" dirty="0"/>
              <a:t>Welche Funktion nehmen Abschnitte ein? (Hauptthese, Begründung, Erläuterung, Beispiel, Nebengedanke, Exkurs, ...)</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36</a:t>
            </a:fld>
            <a:endParaRPr lang="de-DE" altLang="en-US"/>
          </a:p>
        </p:txBody>
      </p:sp>
    </p:spTree>
    <p:extLst>
      <p:ext uri="{BB962C8B-B14F-4D97-AF65-F5344CB8AC3E}">
        <p14:creationId xmlns:p14="http://schemas.microsoft.com/office/powerpoint/2010/main" val="1146158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8:</a:t>
            </a:r>
            <a:br>
              <a:rPr lang="de-DE" dirty="0"/>
            </a:br>
            <a:r>
              <a:rPr lang="de-DE" dirty="0"/>
              <a:t>Gedankliche Gliederung</a:t>
            </a:r>
          </a:p>
        </p:txBody>
      </p:sp>
      <p:sp>
        <p:nvSpPr>
          <p:cNvPr id="3" name="Inhaltsplatzhalter 2"/>
          <p:cNvSpPr>
            <a:spLocks noGrp="1"/>
          </p:cNvSpPr>
          <p:nvPr>
            <p:ph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37</a:t>
            </a:fld>
            <a:endParaRPr lang="de-DE" altLang="en-US"/>
          </a:p>
        </p:txBody>
      </p:sp>
      <p:pic>
        <p:nvPicPr>
          <p:cNvPr id="5" name="Grafik 4"/>
          <p:cNvPicPr>
            <a:picLocks noChangeAspect="1"/>
          </p:cNvPicPr>
          <p:nvPr/>
        </p:nvPicPr>
        <p:blipFill>
          <a:blip r:embed="rId2"/>
          <a:stretch>
            <a:fillRect/>
          </a:stretch>
        </p:blipFill>
        <p:spPr>
          <a:xfrm>
            <a:off x="835744" y="1522413"/>
            <a:ext cx="7094260" cy="4530725"/>
          </a:xfrm>
          <a:prstGeom prst="rect">
            <a:avLst/>
          </a:prstGeom>
        </p:spPr>
      </p:pic>
    </p:spTree>
    <p:extLst>
      <p:ext uri="{BB962C8B-B14F-4D97-AF65-F5344CB8AC3E}">
        <p14:creationId xmlns:p14="http://schemas.microsoft.com/office/powerpoint/2010/main" val="3250457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9:</a:t>
            </a:r>
            <a:br>
              <a:rPr lang="de-DE" dirty="0"/>
            </a:br>
            <a:r>
              <a:rPr lang="de-DE" dirty="0"/>
              <a:t>Widerspruchsfreiheit</a:t>
            </a:r>
          </a:p>
        </p:txBody>
      </p:sp>
      <p:sp>
        <p:nvSpPr>
          <p:cNvPr id="3" name="Inhaltsplatzhalter 2"/>
          <p:cNvSpPr>
            <a:spLocks noGrp="1"/>
          </p:cNvSpPr>
          <p:nvPr>
            <p:ph idx="1"/>
          </p:nvPr>
        </p:nvSpPr>
        <p:spPr/>
        <p:txBody>
          <a:bodyPr/>
          <a:lstStyle/>
          <a:p>
            <a:r>
              <a:rPr lang="de-DE" dirty="0"/>
              <a:t>Der zu analysierende Text versucht meist, die Rezipienten von etwas zu überzeugen</a:t>
            </a:r>
          </a:p>
          <a:p>
            <a:r>
              <a:rPr lang="de-DE" dirty="0"/>
              <a:t>Textanalyse muss die Argumentation des Textes auf ihre logische Stringenz (roter Faden) und innere Widerspruchsfreiheit überprüfen</a:t>
            </a:r>
          </a:p>
          <a:p>
            <a:r>
              <a:rPr lang="de-DE" dirty="0"/>
              <a:t>Begründungen, Folgerungen und Herleitungen des Autors müssen nachvollzogen und kritisch betrachtet werden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38</a:t>
            </a:fld>
            <a:endParaRPr lang="de-DE" altLang="en-US"/>
          </a:p>
        </p:txBody>
      </p:sp>
      <p:pic>
        <p:nvPicPr>
          <p:cNvPr id="5" name="Grafik 4"/>
          <p:cNvPicPr>
            <a:picLocks noChangeAspect="1"/>
          </p:cNvPicPr>
          <p:nvPr/>
        </p:nvPicPr>
        <p:blipFill>
          <a:blip r:embed="rId2"/>
          <a:stretch>
            <a:fillRect/>
          </a:stretch>
        </p:blipFill>
        <p:spPr>
          <a:xfrm>
            <a:off x="457200" y="4650797"/>
            <a:ext cx="8179593" cy="835604"/>
          </a:xfrm>
          <a:prstGeom prst="rect">
            <a:avLst/>
          </a:prstGeom>
        </p:spPr>
      </p:pic>
    </p:spTree>
    <p:extLst>
      <p:ext uri="{BB962C8B-B14F-4D97-AF65-F5344CB8AC3E}">
        <p14:creationId xmlns:p14="http://schemas.microsoft.com/office/powerpoint/2010/main" val="147024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10:</a:t>
            </a:r>
            <a:br>
              <a:rPr lang="de-DE" dirty="0"/>
            </a:br>
            <a:r>
              <a:rPr lang="de-DE" dirty="0"/>
              <a:t>Hermeneutischer Zirkel</a:t>
            </a:r>
          </a:p>
        </p:txBody>
      </p:sp>
      <p:sp>
        <p:nvSpPr>
          <p:cNvPr id="3" name="Inhaltsplatzhalter 2"/>
          <p:cNvSpPr>
            <a:spLocks noGrp="1"/>
          </p:cNvSpPr>
          <p:nvPr>
            <p:ph idx="1"/>
          </p:nvPr>
        </p:nvSpPr>
        <p:spPr/>
        <p:txBody>
          <a:bodyPr/>
          <a:lstStyle/>
          <a:p>
            <a:r>
              <a:rPr lang="de-DE" dirty="0"/>
              <a:t>Interpretation eines Textes führt zu neuen Einzeleinsichten, diese helfen dabei, den gesamten Text besser zu verstehen</a:t>
            </a:r>
          </a:p>
          <a:p>
            <a:endParaRPr lang="de-DE" dirty="0"/>
          </a:p>
          <a:p>
            <a:r>
              <a:rPr lang="de-DE" dirty="0"/>
              <a:t>Das Vorverständnis eines Textes wird bei der Analyse beständig erweitert und wirkt sich auf die weitere Analyse aus</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39</a:t>
            </a:fld>
            <a:endParaRPr lang="de-DE" altLang="en-US"/>
          </a:p>
        </p:txBody>
      </p:sp>
      <p:pic>
        <p:nvPicPr>
          <p:cNvPr id="5" name="Picture 4">
            <a:extLst>
              <a:ext uri="{FF2B5EF4-FFF2-40B4-BE49-F238E27FC236}">
                <a16:creationId xmlns:a16="http://schemas.microsoft.com/office/drawing/2014/main" id="{9A50D8B1-15BB-4038-B63D-631BE40C5297}"/>
              </a:ext>
            </a:extLst>
          </p:cNvPr>
          <p:cNvPicPr>
            <a:picLocks noChangeAspect="1"/>
          </p:cNvPicPr>
          <p:nvPr/>
        </p:nvPicPr>
        <p:blipFill>
          <a:blip r:embed="rId2"/>
          <a:stretch>
            <a:fillRect/>
          </a:stretch>
        </p:blipFill>
        <p:spPr>
          <a:xfrm>
            <a:off x="2670219" y="3972517"/>
            <a:ext cx="3044781" cy="1680606"/>
          </a:xfrm>
          <a:prstGeom prst="rect">
            <a:avLst/>
          </a:prstGeom>
        </p:spPr>
      </p:pic>
    </p:spTree>
    <p:extLst>
      <p:ext uri="{BB962C8B-B14F-4D97-AF65-F5344CB8AC3E}">
        <p14:creationId xmlns:p14="http://schemas.microsoft.com/office/powerpoint/2010/main" val="244936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Literaturverzeichnisse: Was ist hier falsch?</a:t>
            </a:r>
          </a:p>
        </p:txBody>
      </p:sp>
      <p:sp>
        <p:nvSpPr>
          <p:cNvPr id="3" name="Inhaltsplatzhalter 2"/>
          <p:cNvSpPr>
            <a:spLocks noGrp="1"/>
          </p:cNvSpPr>
          <p:nvPr>
            <p:ph idx="1"/>
          </p:nvPr>
        </p:nvSpPr>
        <p:spPr/>
        <p:txBody>
          <a:bodyPr/>
          <a:lstStyle/>
          <a:p>
            <a:pPr marL="0" indent="0">
              <a:spcBef>
                <a:spcPts val="1200"/>
              </a:spcBef>
              <a:buNone/>
            </a:pPr>
            <a:r>
              <a:rPr lang="de-DE" sz="2000" dirty="0"/>
              <a:t>Krapp, A. (1999). Intrinsische Lernmotivation und Interesse: Forschungsansätze und konzeptuelle Überlegungen. </a:t>
            </a:r>
            <a:r>
              <a:rPr lang="de-DE" sz="2000" i="1" dirty="0"/>
              <a:t>Zeitschrift für Pädagogik</a:t>
            </a:r>
            <a:r>
              <a:rPr lang="de-DE" sz="2000" dirty="0"/>
              <a:t>, </a:t>
            </a:r>
            <a:r>
              <a:rPr lang="de-DE" sz="2000" i="1" dirty="0"/>
              <a:t>45</a:t>
            </a:r>
            <a:r>
              <a:rPr lang="de-DE" sz="2000" dirty="0"/>
              <a:t>(3), 387–406. https://doi.org/10.25656/01:5958</a:t>
            </a:r>
          </a:p>
          <a:p>
            <a:pPr marL="0" indent="0">
              <a:spcBef>
                <a:spcPts val="1200"/>
              </a:spcBef>
              <a:buNone/>
            </a:pPr>
            <a:r>
              <a:rPr lang="de-DE" sz="2000" dirty="0"/>
              <a:t>Bölling, R. (2019). Das deutsche Bildungswesen - ein Hort der sozialen Ungerechtigkeit? Kritische Anmerkungen zu neueren vergleichenden Bildungsstudien. </a:t>
            </a:r>
            <a:r>
              <a:rPr lang="de-DE" sz="2000" i="1" dirty="0"/>
              <a:t>Pädagogische Korrespondenz, 59, </a:t>
            </a:r>
            <a:r>
              <a:rPr lang="de-DE" sz="2000" dirty="0"/>
              <a:t>37–55.</a:t>
            </a:r>
          </a:p>
          <a:p>
            <a:pPr marL="0" indent="0">
              <a:spcBef>
                <a:spcPts val="1200"/>
              </a:spcBef>
              <a:buNone/>
            </a:pPr>
            <a:r>
              <a:rPr lang="de-DE" sz="2000" dirty="0"/>
              <a:t>Wagner, H. (2011). </a:t>
            </a:r>
            <a:r>
              <a:rPr lang="de-DE" sz="2000" i="1" dirty="0"/>
              <a:t>Motivation – das </a:t>
            </a:r>
            <a:r>
              <a:rPr lang="el-GR" sz="2000" i="1" dirty="0"/>
              <a:t>α </a:t>
            </a:r>
            <a:r>
              <a:rPr lang="de-DE" sz="2000" i="1" dirty="0"/>
              <a:t>und </a:t>
            </a:r>
            <a:r>
              <a:rPr lang="el-GR" sz="2000" i="1" dirty="0"/>
              <a:t>ω </a:t>
            </a:r>
            <a:r>
              <a:rPr lang="de-DE" sz="2000" i="1" dirty="0"/>
              <a:t>des Mathematikunterrichts</a:t>
            </a:r>
            <a:r>
              <a:rPr lang="de-DE" sz="2000" dirty="0"/>
              <a:t> [Dissertation]. Universität XY. http://othes.univie.ac.at/15562/1/2011-08-10_0525588.pdf</a:t>
            </a:r>
          </a:p>
          <a:p>
            <a:pPr marL="0" indent="0">
              <a:spcBef>
                <a:spcPts val="1200"/>
              </a:spcBef>
              <a:buNone/>
            </a:pPr>
            <a:r>
              <a:rPr lang="de-DE" sz="2000" dirty="0"/>
              <a:t>Reinders, H., </a:t>
            </a:r>
            <a:r>
              <a:rPr lang="de-DE" sz="2000" dirty="0" err="1"/>
              <a:t>Ditton</a:t>
            </a:r>
            <a:r>
              <a:rPr lang="de-DE" sz="2000" dirty="0"/>
              <a:t>, H., </a:t>
            </a:r>
            <a:r>
              <a:rPr lang="de-DE" sz="2000" dirty="0" err="1"/>
              <a:t>Gräsel</a:t>
            </a:r>
            <a:r>
              <a:rPr lang="de-DE" sz="2000" dirty="0"/>
              <a:t>, C., &amp; </a:t>
            </a:r>
            <a:r>
              <a:rPr lang="de-DE" sz="2000" dirty="0" err="1"/>
              <a:t>Gniewosz</a:t>
            </a:r>
            <a:r>
              <a:rPr lang="de-DE" sz="2000" dirty="0"/>
              <a:t>, B. (2015) (Eds.). </a:t>
            </a:r>
            <a:r>
              <a:rPr lang="de-DE" sz="2000" i="1" dirty="0"/>
              <a:t>Empirische Bildungsforschung. </a:t>
            </a:r>
            <a:r>
              <a:rPr lang="de-DE" sz="2000" dirty="0"/>
              <a:t>VS Verlag für Sozialwissenschaften. https://doi.org/10.1007/978-3-531-19994-8</a:t>
            </a:r>
          </a:p>
          <a:p>
            <a:pPr marL="0" indent="0">
              <a:buNone/>
            </a:pPr>
            <a:endParaRPr lang="de-DE" sz="2000" dirty="0"/>
          </a:p>
          <a:p>
            <a:pPr marL="0" indent="0">
              <a:buNone/>
            </a:pPr>
            <a:endParaRPr lang="de-DE" sz="2000" dirty="0"/>
          </a:p>
          <a:p>
            <a:pPr marL="0" indent="0">
              <a:buNone/>
            </a:pPr>
            <a:endParaRPr lang="de-DE" dirty="0"/>
          </a:p>
          <a:p>
            <a:pPr marL="0" indent="0">
              <a:buNone/>
            </a:pP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a:t>
            </a:fld>
            <a:endParaRPr lang="de-DE" altLang="en-US"/>
          </a:p>
        </p:txBody>
      </p:sp>
    </p:spTree>
    <p:extLst>
      <p:ext uri="{BB962C8B-B14F-4D97-AF65-F5344CB8AC3E}">
        <p14:creationId xmlns:p14="http://schemas.microsoft.com/office/powerpoint/2010/main" val="186266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10:</a:t>
            </a:r>
            <a:br>
              <a:rPr lang="de-DE" dirty="0"/>
            </a:br>
            <a:r>
              <a:rPr lang="de-DE" dirty="0"/>
              <a:t>Hermeneutischer Zirkel</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40</a:t>
            </a:fld>
            <a:endParaRPr lang="de-DE" altLang="en-US"/>
          </a:p>
        </p:txBody>
      </p:sp>
      <p:pic>
        <p:nvPicPr>
          <p:cNvPr id="6" name="Grafik 5"/>
          <p:cNvPicPr>
            <a:picLocks noChangeAspect="1"/>
          </p:cNvPicPr>
          <p:nvPr/>
        </p:nvPicPr>
        <p:blipFill>
          <a:blip r:embed="rId3"/>
          <a:stretch>
            <a:fillRect/>
          </a:stretch>
        </p:blipFill>
        <p:spPr>
          <a:xfrm>
            <a:off x="457200" y="2263691"/>
            <a:ext cx="7964691" cy="2672102"/>
          </a:xfrm>
          <a:prstGeom prst="rect">
            <a:avLst/>
          </a:prstGeom>
        </p:spPr>
      </p:pic>
    </p:spTree>
    <p:extLst>
      <p:ext uri="{BB962C8B-B14F-4D97-AF65-F5344CB8AC3E}">
        <p14:creationId xmlns:p14="http://schemas.microsoft.com/office/powerpoint/2010/main" val="2816262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11:</a:t>
            </a:r>
            <a:br>
              <a:rPr lang="de-DE" dirty="0"/>
            </a:br>
            <a:r>
              <a:rPr lang="de-DE" dirty="0"/>
              <a:t>Ideologiekritik</a:t>
            </a:r>
          </a:p>
        </p:txBody>
      </p:sp>
      <p:sp>
        <p:nvSpPr>
          <p:cNvPr id="3" name="Inhaltsplatzhalter 2"/>
          <p:cNvSpPr>
            <a:spLocks noGrp="1"/>
          </p:cNvSpPr>
          <p:nvPr>
            <p:ph idx="1"/>
          </p:nvPr>
        </p:nvSpPr>
        <p:spPr/>
        <p:txBody>
          <a:bodyPr/>
          <a:lstStyle/>
          <a:p>
            <a:r>
              <a:rPr lang="de-DE" dirty="0"/>
              <a:t>Aussagen in Texten sind oft (auch unbewusst) durch die gesellschaftliche Position des Autors und seine Interessen bestimmt</a:t>
            </a:r>
          </a:p>
          <a:p>
            <a:r>
              <a:rPr lang="de-DE" dirty="0"/>
              <a:t>Textanalyse sollte die Aussagen eines Textes auf ihren ideologischen Hintergrund überprüfen (argumentiert der Autor dem „Zeitgeist“ entsprechend?)</a:t>
            </a:r>
          </a:p>
          <a:p>
            <a:r>
              <a:rPr lang="de-DE" dirty="0"/>
              <a:t>Wirkung und Aufnahme eines Textes kann ebenfalls ideologisch bestimmt sein</a:t>
            </a:r>
          </a:p>
          <a:p>
            <a:endParaRPr lang="de-DE" dirty="0"/>
          </a:p>
          <a:p>
            <a:pPr marL="0" indent="0">
              <a:buNone/>
            </a:pPr>
            <a:r>
              <a:rPr lang="de-DE" dirty="0"/>
              <a:t>Beispiel: Bildung für alle?</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41</a:t>
            </a:fld>
            <a:endParaRPr lang="de-DE" altLang="en-US"/>
          </a:p>
        </p:txBody>
      </p:sp>
    </p:spTree>
    <p:extLst>
      <p:ext uri="{BB962C8B-B14F-4D97-AF65-F5344CB8AC3E}">
        <p14:creationId xmlns:p14="http://schemas.microsoft.com/office/powerpoint/2010/main" val="293922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413F-45DB-4591-8368-F1327B2A8A49}"/>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E003A7EC-0298-484B-A3DF-A6E48F6A7EEE}"/>
              </a:ext>
            </a:extLst>
          </p:cNvPr>
          <p:cNvSpPr>
            <a:spLocks noGrp="1"/>
          </p:cNvSpPr>
          <p:nvPr>
            <p:ph type="body" sz="quarter" idx="10"/>
          </p:nvPr>
        </p:nvSpPr>
        <p:spPr/>
        <p:txBody>
          <a:bodyPr/>
          <a:lstStyle/>
          <a:p>
            <a:endParaRPr lang="de-DE" dirty="0"/>
          </a:p>
        </p:txBody>
      </p:sp>
      <p:pic>
        <p:nvPicPr>
          <p:cNvPr id="5" name="Picture 4">
            <a:extLst>
              <a:ext uri="{FF2B5EF4-FFF2-40B4-BE49-F238E27FC236}">
                <a16:creationId xmlns:a16="http://schemas.microsoft.com/office/drawing/2014/main" id="{D19E5919-5E83-488F-B75C-FE55D081F66F}"/>
              </a:ext>
            </a:extLst>
          </p:cNvPr>
          <p:cNvPicPr>
            <a:picLocks noChangeAspect="1"/>
          </p:cNvPicPr>
          <p:nvPr/>
        </p:nvPicPr>
        <p:blipFill>
          <a:blip r:embed="rId2"/>
          <a:stretch>
            <a:fillRect/>
          </a:stretch>
        </p:blipFill>
        <p:spPr>
          <a:xfrm>
            <a:off x="2433020" y="75712"/>
            <a:ext cx="5640974" cy="6782288"/>
          </a:xfrm>
          <a:prstGeom prst="rect">
            <a:avLst/>
          </a:prstGeom>
        </p:spPr>
      </p:pic>
    </p:spTree>
    <p:extLst>
      <p:ext uri="{BB962C8B-B14F-4D97-AF65-F5344CB8AC3E}">
        <p14:creationId xmlns:p14="http://schemas.microsoft.com/office/powerpoint/2010/main" val="1412566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36AB-9658-4705-8346-7647E0A1306C}"/>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CDE69785-4202-44F5-A764-58043541962F}"/>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7E5D1225-877C-4048-9097-82A9AE9508F8}"/>
              </a:ext>
            </a:extLst>
          </p:cNvPr>
          <p:cNvPicPr>
            <a:picLocks noChangeAspect="1"/>
          </p:cNvPicPr>
          <p:nvPr/>
        </p:nvPicPr>
        <p:blipFill rotWithShape="1">
          <a:blip r:embed="rId2"/>
          <a:srcRect l="1" r="2216" b="54599"/>
          <a:stretch/>
        </p:blipFill>
        <p:spPr>
          <a:xfrm>
            <a:off x="-4596" y="1700808"/>
            <a:ext cx="4893857" cy="4176464"/>
          </a:xfrm>
          <a:prstGeom prst="rect">
            <a:avLst/>
          </a:prstGeom>
        </p:spPr>
      </p:pic>
      <p:pic>
        <p:nvPicPr>
          <p:cNvPr id="6" name="Picture 5">
            <a:extLst>
              <a:ext uri="{FF2B5EF4-FFF2-40B4-BE49-F238E27FC236}">
                <a16:creationId xmlns:a16="http://schemas.microsoft.com/office/drawing/2014/main" id="{82E33DC7-E642-4CDC-A4CC-11E95171FCF5}"/>
              </a:ext>
            </a:extLst>
          </p:cNvPr>
          <p:cNvPicPr>
            <a:picLocks noChangeAspect="1"/>
          </p:cNvPicPr>
          <p:nvPr/>
        </p:nvPicPr>
        <p:blipFill rotWithShape="1">
          <a:blip r:embed="rId2"/>
          <a:srcRect t="45423"/>
          <a:stretch/>
        </p:blipFill>
        <p:spPr>
          <a:xfrm>
            <a:off x="4916656" y="1700808"/>
            <a:ext cx="4191849" cy="4205108"/>
          </a:xfrm>
          <a:prstGeom prst="rect">
            <a:avLst/>
          </a:prstGeom>
        </p:spPr>
      </p:pic>
      <p:sp>
        <p:nvSpPr>
          <p:cNvPr id="4" name="TextBox 3">
            <a:extLst>
              <a:ext uri="{FF2B5EF4-FFF2-40B4-BE49-F238E27FC236}">
                <a16:creationId xmlns:a16="http://schemas.microsoft.com/office/drawing/2014/main" id="{7A90D96B-CFA1-40A3-8F35-7D71AF14C7FE}"/>
              </a:ext>
            </a:extLst>
          </p:cNvPr>
          <p:cNvSpPr txBox="1"/>
          <p:nvPr/>
        </p:nvSpPr>
        <p:spPr>
          <a:xfrm>
            <a:off x="-29975" y="1938670"/>
            <a:ext cx="254101" cy="369332"/>
          </a:xfrm>
          <a:prstGeom prst="rect">
            <a:avLst/>
          </a:prstGeom>
          <a:noFill/>
        </p:spPr>
        <p:txBody>
          <a:bodyPr wrap="square" rtlCol="0">
            <a:spAutoFit/>
          </a:bodyPr>
          <a:lstStyle/>
          <a:p>
            <a:r>
              <a:rPr lang="de-DE" b="1" dirty="0">
                <a:solidFill>
                  <a:srgbClr val="FF0000"/>
                </a:solidFill>
                <a:highlight>
                  <a:srgbClr val="FFFF00"/>
                </a:highlight>
              </a:rPr>
              <a:t>1</a:t>
            </a:r>
          </a:p>
        </p:txBody>
      </p:sp>
      <p:sp>
        <p:nvSpPr>
          <p:cNvPr id="7" name="TextBox 6">
            <a:extLst>
              <a:ext uri="{FF2B5EF4-FFF2-40B4-BE49-F238E27FC236}">
                <a16:creationId xmlns:a16="http://schemas.microsoft.com/office/drawing/2014/main" id="{FFB2ED1B-02E7-49C2-934A-13F1AED86CF7}"/>
              </a:ext>
            </a:extLst>
          </p:cNvPr>
          <p:cNvSpPr txBox="1"/>
          <p:nvPr/>
        </p:nvSpPr>
        <p:spPr>
          <a:xfrm>
            <a:off x="-31990" y="2371502"/>
            <a:ext cx="254101" cy="369332"/>
          </a:xfrm>
          <a:prstGeom prst="rect">
            <a:avLst/>
          </a:prstGeom>
          <a:noFill/>
        </p:spPr>
        <p:txBody>
          <a:bodyPr wrap="square" rtlCol="0">
            <a:spAutoFit/>
          </a:bodyPr>
          <a:lstStyle/>
          <a:p>
            <a:r>
              <a:rPr lang="de-DE" b="1" dirty="0">
                <a:solidFill>
                  <a:srgbClr val="FF0000"/>
                </a:solidFill>
                <a:highlight>
                  <a:srgbClr val="FFFF00"/>
                </a:highlight>
              </a:rPr>
              <a:t>2</a:t>
            </a:r>
          </a:p>
        </p:txBody>
      </p:sp>
      <p:sp>
        <p:nvSpPr>
          <p:cNvPr id="8" name="TextBox 7">
            <a:extLst>
              <a:ext uri="{FF2B5EF4-FFF2-40B4-BE49-F238E27FC236}">
                <a16:creationId xmlns:a16="http://schemas.microsoft.com/office/drawing/2014/main" id="{6E957106-84A6-4E3E-961E-230FC12260E1}"/>
              </a:ext>
            </a:extLst>
          </p:cNvPr>
          <p:cNvSpPr txBox="1"/>
          <p:nvPr/>
        </p:nvSpPr>
        <p:spPr>
          <a:xfrm>
            <a:off x="-31991" y="2924944"/>
            <a:ext cx="254101" cy="369332"/>
          </a:xfrm>
          <a:prstGeom prst="rect">
            <a:avLst/>
          </a:prstGeom>
          <a:noFill/>
        </p:spPr>
        <p:txBody>
          <a:bodyPr wrap="square" rtlCol="0">
            <a:spAutoFit/>
          </a:bodyPr>
          <a:lstStyle/>
          <a:p>
            <a:r>
              <a:rPr lang="de-DE" b="1" dirty="0">
                <a:solidFill>
                  <a:srgbClr val="FF0000"/>
                </a:solidFill>
                <a:highlight>
                  <a:srgbClr val="FFFF00"/>
                </a:highlight>
              </a:rPr>
              <a:t>3</a:t>
            </a:r>
          </a:p>
        </p:txBody>
      </p:sp>
      <p:sp>
        <p:nvSpPr>
          <p:cNvPr id="9" name="TextBox 8">
            <a:extLst>
              <a:ext uri="{FF2B5EF4-FFF2-40B4-BE49-F238E27FC236}">
                <a16:creationId xmlns:a16="http://schemas.microsoft.com/office/drawing/2014/main" id="{871488F5-732D-4DE2-ADF6-9D2FC46C0D99}"/>
              </a:ext>
            </a:extLst>
          </p:cNvPr>
          <p:cNvSpPr txBox="1"/>
          <p:nvPr/>
        </p:nvSpPr>
        <p:spPr>
          <a:xfrm>
            <a:off x="-31991" y="3573607"/>
            <a:ext cx="254101" cy="369332"/>
          </a:xfrm>
          <a:prstGeom prst="rect">
            <a:avLst/>
          </a:prstGeom>
          <a:noFill/>
        </p:spPr>
        <p:txBody>
          <a:bodyPr wrap="square" rtlCol="0">
            <a:spAutoFit/>
          </a:bodyPr>
          <a:lstStyle/>
          <a:p>
            <a:r>
              <a:rPr lang="de-DE" b="1" dirty="0">
                <a:solidFill>
                  <a:srgbClr val="FF0000"/>
                </a:solidFill>
                <a:highlight>
                  <a:srgbClr val="FFFF00"/>
                </a:highlight>
              </a:rPr>
              <a:t>4</a:t>
            </a:r>
          </a:p>
        </p:txBody>
      </p:sp>
      <p:sp>
        <p:nvSpPr>
          <p:cNvPr id="10" name="TextBox 9">
            <a:extLst>
              <a:ext uri="{FF2B5EF4-FFF2-40B4-BE49-F238E27FC236}">
                <a16:creationId xmlns:a16="http://schemas.microsoft.com/office/drawing/2014/main" id="{7E563DBB-730C-460B-9582-68CEB4714A2A}"/>
              </a:ext>
            </a:extLst>
          </p:cNvPr>
          <p:cNvSpPr txBox="1"/>
          <p:nvPr/>
        </p:nvSpPr>
        <p:spPr>
          <a:xfrm>
            <a:off x="-31992" y="4219452"/>
            <a:ext cx="254101" cy="369332"/>
          </a:xfrm>
          <a:prstGeom prst="rect">
            <a:avLst/>
          </a:prstGeom>
          <a:noFill/>
        </p:spPr>
        <p:txBody>
          <a:bodyPr wrap="square" rtlCol="0">
            <a:spAutoFit/>
          </a:bodyPr>
          <a:lstStyle/>
          <a:p>
            <a:r>
              <a:rPr lang="de-DE" b="1" dirty="0">
                <a:solidFill>
                  <a:srgbClr val="FF0000"/>
                </a:solidFill>
                <a:highlight>
                  <a:srgbClr val="FFFF00"/>
                </a:highlight>
              </a:rPr>
              <a:t>5</a:t>
            </a:r>
          </a:p>
        </p:txBody>
      </p:sp>
      <p:sp>
        <p:nvSpPr>
          <p:cNvPr id="11" name="TextBox 10">
            <a:extLst>
              <a:ext uri="{FF2B5EF4-FFF2-40B4-BE49-F238E27FC236}">
                <a16:creationId xmlns:a16="http://schemas.microsoft.com/office/drawing/2014/main" id="{DFB5AD79-9C81-4B05-BEB3-88ADB0A85E85}"/>
              </a:ext>
            </a:extLst>
          </p:cNvPr>
          <p:cNvSpPr txBox="1"/>
          <p:nvPr/>
        </p:nvSpPr>
        <p:spPr>
          <a:xfrm>
            <a:off x="-17634" y="4772894"/>
            <a:ext cx="254101" cy="369332"/>
          </a:xfrm>
          <a:prstGeom prst="rect">
            <a:avLst/>
          </a:prstGeom>
          <a:noFill/>
        </p:spPr>
        <p:txBody>
          <a:bodyPr wrap="square" rtlCol="0">
            <a:spAutoFit/>
          </a:bodyPr>
          <a:lstStyle/>
          <a:p>
            <a:r>
              <a:rPr lang="de-DE" b="1" dirty="0">
                <a:solidFill>
                  <a:srgbClr val="FF0000"/>
                </a:solidFill>
                <a:highlight>
                  <a:srgbClr val="FFFF00"/>
                </a:highlight>
              </a:rPr>
              <a:t>6</a:t>
            </a:r>
          </a:p>
        </p:txBody>
      </p:sp>
      <p:sp>
        <p:nvSpPr>
          <p:cNvPr id="12" name="TextBox 11">
            <a:extLst>
              <a:ext uri="{FF2B5EF4-FFF2-40B4-BE49-F238E27FC236}">
                <a16:creationId xmlns:a16="http://schemas.microsoft.com/office/drawing/2014/main" id="{6EAA387E-00C2-4053-A657-4B8B533E7CD1}"/>
              </a:ext>
            </a:extLst>
          </p:cNvPr>
          <p:cNvSpPr txBox="1"/>
          <p:nvPr/>
        </p:nvSpPr>
        <p:spPr>
          <a:xfrm>
            <a:off x="-31993" y="5325083"/>
            <a:ext cx="254101" cy="369332"/>
          </a:xfrm>
          <a:prstGeom prst="rect">
            <a:avLst/>
          </a:prstGeom>
          <a:noFill/>
        </p:spPr>
        <p:txBody>
          <a:bodyPr wrap="square" rtlCol="0">
            <a:spAutoFit/>
          </a:bodyPr>
          <a:lstStyle/>
          <a:p>
            <a:r>
              <a:rPr lang="de-DE" b="1" dirty="0">
                <a:solidFill>
                  <a:srgbClr val="FF0000"/>
                </a:solidFill>
                <a:highlight>
                  <a:srgbClr val="FFFF00"/>
                </a:highlight>
              </a:rPr>
              <a:t>7</a:t>
            </a:r>
          </a:p>
        </p:txBody>
      </p:sp>
      <p:sp>
        <p:nvSpPr>
          <p:cNvPr id="13" name="TextBox 12">
            <a:extLst>
              <a:ext uri="{FF2B5EF4-FFF2-40B4-BE49-F238E27FC236}">
                <a16:creationId xmlns:a16="http://schemas.microsoft.com/office/drawing/2014/main" id="{E9FA3D7A-8438-41F2-AED7-CE338956CB75}"/>
              </a:ext>
            </a:extLst>
          </p:cNvPr>
          <p:cNvSpPr txBox="1"/>
          <p:nvPr/>
        </p:nvSpPr>
        <p:spPr>
          <a:xfrm>
            <a:off x="5076057" y="1940949"/>
            <a:ext cx="254101" cy="369332"/>
          </a:xfrm>
          <a:prstGeom prst="rect">
            <a:avLst/>
          </a:prstGeom>
          <a:noFill/>
        </p:spPr>
        <p:txBody>
          <a:bodyPr wrap="square" rtlCol="0">
            <a:spAutoFit/>
          </a:bodyPr>
          <a:lstStyle/>
          <a:p>
            <a:r>
              <a:rPr lang="de-DE" b="1" dirty="0">
                <a:solidFill>
                  <a:srgbClr val="FF0000"/>
                </a:solidFill>
                <a:highlight>
                  <a:srgbClr val="FFFF00"/>
                </a:highlight>
              </a:rPr>
              <a:t>8</a:t>
            </a:r>
          </a:p>
        </p:txBody>
      </p:sp>
      <p:sp>
        <p:nvSpPr>
          <p:cNvPr id="14" name="TextBox 13">
            <a:extLst>
              <a:ext uri="{FF2B5EF4-FFF2-40B4-BE49-F238E27FC236}">
                <a16:creationId xmlns:a16="http://schemas.microsoft.com/office/drawing/2014/main" id="{77D090C2-75E0-424C-8AF1-74C3D7F51C53}"/>
              </a:ext>
            </a:extLst>
          </p:cNvPr>
          <p:cNvSpPr txBox="1"/>
          <p:nvPr/>
        </p:nvSpPr>
        <p:spPr>
          <a:xfrm>
            <a:off x="5076057" y="2740278"/>
            <a:ext cx="254101" cy="369332"/>
          </a:xfrm>
          <a:prstGeom prst="rect">
            <a:avLst/>
          </a:prstGeom>
          <a:noFill/>
        </p:spPr>
        <p:txBody>
          <a:bodyPr wrap="square" rtlCol="0">
            <a:spAutoFit/>
          </a:bodyPr>
          <a:lstStyle/>
          <a:p>
            <a:r>
              <a:rPr lang="de-DE" b="1" dirty="0">
                <a:solidFill>
                  <a:srgbClr val="FF0000"/>
                </a:solidFill>
                <a:highlight>
                  <a:srgbClr val="FFFF00"/>
                </a:highlight>
              </a:rPr>
              <a:t>9</a:t>
            </a:r>
          </a:p>
        </p:txBody>
      </p:sp>
      <p:sp>
        <p:nvSpPr>
          <p:cNvPr id="15" name="TextBox 14">
            <a:extLst>
              <a:ext uri="{FF2B5EF4-FFF2-40B4-BE49-F238E27FC236}">
                <a16:creationId xmlns:a16="http://schemas.microsoft.com/office/drawing/2014/main" id="{1A6ECB39-ACC0-4EF3-91BD-3B00CC5883BB}"/>
              </a:ext>
            </a:extLst>
          </p:cNvPr>
          <p:cNvSpPr txBox="1"/>
          <p:nvPr/>
        </p:nvSpPr>
        <p:spPr>
          <a:xfrm>
            <a:off x="5076056" y="3560664"/>
            <a:ext cx="576064" cy="369332"/>
          </a:xfrm>
          <a:prstGeom prst="rect">
            <a:avLst/>
          </a:prstGeom>
          <a:noFill/>
        </p:spPr>
        <p:txBody>
          <a:bodyPr wrap="square" rtlCol="0">
            <a:spAutoFit/>
          </a:bodyPr>
          <a:lstStyle/>
          <a:p>
            <a:r>
              <a:rPr lang="de-DE" b="1" dirty="0">
                <a:solidFill>
                  <a:srgbClr val="FF0000"/>
                </a:solidFill>
                <a:highlight>
                  <a:srgbClr val="FFFF00"/>
                </a:highlight>
              </a:rPr>
              <a:t>10</a:t>
            </a:r>
          </a:p>
        </p:txBody>
      </p:sp>
      <p:sp>
        <p:nvSpPr>
          <p:cNvPr id="16" name="TextBox 15">
            <a:extLst>
              <a:ext uri="{FF2B5EF4-FFF2-40B4-BE49-F238E27FC236}">
                <a16:creationId xmlns:a16="http://schemas.microsoft.com/office/drawing/2014/main" id="{66C73B99-689D-4DB9-BDA0-294CDC01DD9C}"/>
              </a:ext>
            </a:extLst>
          </p:cNvPr>
          <p:cNvSpPr txBox="1"/>
          <p:nvPr/>
        </p:nvSpPr>
        <p:spPr>
          <a:xfrm>
            <a:off x="5081932" y="4534776"/>
            <a:ext cx="426173" cy="369332"/>
          </a:xfrm>
          <a:prstGeom prst="rect">
            <a:avLst/>
          </a:prstGeom>
          <a:noFill/>
        </p:spPr>
        <p:txBody>
          <a:bodyPr wrap="square" rtlCol="0">
            <a:spAutoFit/>
          </a:bodyPr>
          <a:lstStyle/>
          <a:p>
            <a:r>
              <a:rPr lang="de-DE" b="1" dirty="0">
                <a:solidFill>
                  <a:srgbClr val="FF0000"/>
                </a:solidFill>
                <a:highlight>
                  <a:srgbClr val="FFFF00"/>
                </a:highlight>
              </a:rPr>
              <a:t>11</a:t>
            </a:r>
          </a:p>
        </p:txBody>
      </p:sp>
    </p:spTree>
    <p:extLst>
      <p:ext uri="{BB962C8B-B14F-4D97-AF65-F5344CB8AC3E}">
        <p14:creationId xmlns:p14="http://schemas.microsoft.com/office/powerpoint/2010/main" val="3104822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3" name="Inhaltsplatzhalter 2"/>
          <p:cNvSpPr>
            <a:spLocks noGrp="1"/>
          </p:cNvSpPr>
          <p:nvPr>
            <p:ph idx="1"/>
          </p:nvPr>
        </p:nvSpPr>
        <p:spPr/>
        <p:txBody>
          <a:bodyPr/>
          <a:lstStyle/>
          <a:p>
            <a:pPr marL="0" indent="0">
              <a:buNone/>
            </a:pPr>
            <a:r>
              <a:rPr lang="de-DE" dirty="0"/>
              <a:t>Seel, N. M., &amp; Hanke, U. (2015). Hermeneutik: die Methode der geisteswissenschaftlichen Pädagogik. In </a:t>
            </a:r>
            <a:r>
              <a:rPr lang="de-DE" i="1" dirty="0"/>
              <a:t>Erziehungswissenschaft: Lehrbuch für Bachelor-, Master- und Lehramtsstudierende </a:t>
            </a:r>
            <a:r>
              <a:rPr lang="de-DE" dirty="0"/>
              <a:t>(S. 93-111). VS Verlag für Sozialwissenschaften.</a:t>
            </a:r>
          </a:p>
          <a:p>
            <a:pPr marL="0" indent="0">
              <a:buNone/>
            </a:pPr>
            <a:endParaRPr lang="de-DE" dirty="0"/>
          </a:p>
          <a:p>
            <a:pPr marL="0" indent="0">
              <a:buNone/>
            </a:pPr>
            <a:r>
              <a:rPr lang="de-DE" dirty="0"/>
              <a:t>Klafki, W. (2001). Hermeneutische Verfahren in der Erziehungswissenschaft. In C. Rittelmeyer &amp; M. </a:t>
            </a:r>
            <a:r>
              <a:rPr lang="de-DE" dirty="0" err="1"/>
              <a:t>Parmentier</a:t>
            </a:r>
            <a:r>
              <a:rPr lang="de-DE" dirty="0"/>
              <a:t> (Hrsg.). </a:t>
            </a:r>
            <a:r>
              <a:rPr lang="de-DE" i="1" dirty="0"/>
              <a:t>Einführung in die pädagogische Hermeneutik </a:t>
            </a:r>
            <a:r>
              <a:rPr lang="de-DE" dirty="0"/>
              <a:t>(S.125-148)</a:t>
            </a:r>
            <a:r>
              <a:rPr lang="de-DE" i="1" dirty="0"/>
              <a:t>. </a:t>
            </a:r>
            <a:r>
              <a:rPr lang="de-DE" dirty="0"/>
              <a:t>WBG.</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44</a:t>
            </a:fld>
            <a:endParaRPr lang="de-DE" altLang="en-US"/>
          </a:p>
        </p:txBody>
      </p:sp>
    </p:spTree>
    <p:extLst>
      <p:ext uri="{BB962C8B-B14F-4D97-AF65-F5344CB8AC3E}">
        <p14:creationId xmlns:p14="http://schemas.microsoft.com/office/powerpoint/2010/main" val="3929902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für die nächste Sitzung</a:t>
            </a:r>
          </a:p>
        </p:txBody>
      </p:sp>
      <p:sp>
        <p:nvSpPr>
          <p:cNvPr id="3" name="Inhaltsplatzhalter 2"/>
          <p:cNvSpPr>
            <a:spLocks noGrp="1"/>
          </p:cNvSpPr>
          <p:nvPr>
            <p:ph idx="1"/>
          </p:nvPr>
        </p:nvSpPr>
        <p:spPr/>
        <p:txBody>
          <a:bodyPr/>
          <a:lstStyle/>
          <a:p>
            <a:r>
              <a:rPr lang="de-DE" dirty="0"/>
              <a:t>Lesen Sie folgenden Text und machen Sie sich Notizen zu den Leitfragen für die Hermeneutische Analyse (vgl. </a:t>
            </a:r>
            <a:r>
              <a:rPr lang="de-DE" dirty="0" err="1"/>
              <a:t>Moodle</a:t>
            </a:r>
            <a:r>
              <a:rPr lang="de-DE" dirty="0"/>
              <a:t>):</a:t>
            </a:r>
          </a:p>
          <a:p>
            <a:pPr marL="344487" lvl="1" indent="0">
              <a:buNone/>
            </a:pPr>
            <a:endParaRPr lang="de-DE" dirty="0"/>
          </a:p>
          <a:p>
            <a:pPr marL="344487" lvl="1" indent="0">
              <a:buNone/>
            </a:pPr>
            <a:r>
              <a:rPr lang="de-DE" dirty="0"/>
              <a:t>Durkheim, E. (2008)</a:t>
            </a:r>
            <a:r>
              <a:rPr lang="de-DE" i="1" dirty="0"/>
              <a:t>. </a:t>
            </a:r>
            <a:r>
              <a:rPr lang="de-DE" dirty="0"/>
              <a:t>Erziehung und Gesellschaft. In F. Baumgart (Hrsg.). </a:t>
            </a:r>
            <a:r>
              <a:rPr lang="de-DE" i="1" dirty="0"/>
              <a:t>Theorien der Sozialisation </a:t>
            </a:r>
            <a:r>
              <a:rPr lang="de-DE" dirty="0"/>
              <a:t>(S.44-55). Julius </a:t>
            </a:r>
            <a:r>
              <a:rPr lang="de-DE" dirty="0" err="1"/>
              <a:t>Klinkhardt</a:t>
            </a:r>
            <a:r>
              <a:rPr lang="de-DE" dirty="0"/>
              <a:t>.</a:t>
            </a:r>
          </a:p>
          <a:p>
            <a:pPr marL="0" indent="0">
              <a:buNone/>
            </a:pPr>
            <a:endParaRPr lang="de-DE" dirty="0"/>
          </a:p>
          <a:p>
            <a:r>
              <a:rPr lang="de-DE" dirty="0"/>
              <a:t>Grundlage für unsere Besprechung in der nächsten Sitzung!</a:t>
            </a:r>
          </a:p>
          <a:p>
            <a:r>
              <a:rPr lang="de-DE" dirty="0"/>
              <a:t>Im Anschluss: Eigenständige schriftliche Textanalyse </a:t>
            </a:r>
            <a:r>
              <a:rPr lang="de-DE" dirty="0">
                <a:sym typeface="Wingdings" panose="05000000000000000000" pitchFamily="2" charset="2"/>
              </a:rPr>
              <a:t> Vorleistung 3</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45</a:t>
            </a:fld>
            <a:endParaRPr lang="de-DE" altLang="en-US"/>
          </a:p>
        </p:txBody>
      </p:sp>
    </p:spTree>
    <p:extLst>
      <p:ext uri="{BB962C8B-B14F-4D97-AF65-F5344CB8AC3E}">
        <p14:creationId xmlns:p14="http://schemas.microsoft.com/office/powerpoint/2010/main" val="64476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Literaturverzeichnisse: Was ist hier falsch?</a:t>
            </a:r>
          </a:p>
        </p:txBody>
      </p:sp>
      <p:sp>
        <p:nvSpPr>
          <p:cNvPr id="3" name="Inhaltsplatzhalter 2"/>
          <p:cNvSpPr>
            <a:spLocks noGrp="1"/>
          </p:cNvSpPr>
          <p:nvPr>
            <p:ph idx="1"/>
          </p:nvPr>
        </p:nvSpPr>
        <p:spPr/>
        <p:txBody>
          <a:bodyPr/>
          <a:lstStyle/>
          <a:p>
            <a:pPr marL="0" indent="0">
              <a:spcBef>
                <a:spcPts val="1200"/>
              </a:spcBef>
              <a:buNone/>
            </a:pPr>
            <a:r>
              <a:rPr lang="de-DE" sz="2000" dirty="0"/>
              <a:t>Schiefele, U., &amp; Schreyer, I. (1994). Intrinsische Lernmotivation und Lernen. Ein Überblick zu Ergebnissen der Forschung. </a:t>
            </a:r>
            <a:r>
              <a:rPr lang="de-DE" sz="2000" i="1" dirty="0"/>
              <a:t>Zeitschrift für Pädagogische Psychologie/German Journal of Educational Psychology</a:t>
            </a:r>
            <a:r>
              <a:rPr lang="de-DE" sz="2000" dirty="0"/>
              <a:t>.</a:t>
            </a:r>
          </a:p>
          <a:p>
            <a:pPr marL="0" indent="0">
              <a:spcBef>
                <a:spcPts val="1200"/>
              </a:spcBef>
              <a:buNone/>
            </a:pPr>
            <a:r>
              <a:rPr lang="de-DE" sz="2000" dirty="0" err="1"/>
              <a:t>Köller</a:t>
            </a:r>
            <a:r>
              <a:rPr lang="de-DE" sz="2000" dirty="0"/>
              <a:t>, O., Hasselhorn, M., Hesse, F. W., &amp; </a:t>
            </a:r>
            <a:r>
              <a:rPr lang="de-DE" sz="2000" dirty="0" err="1"/>
              <a:t>Maaz</a:t>
            </a:r>
            <a:r>
              <a:rPr lang="de-DE" sz="2000" dirty="0"/>
              <a:t>, K. (2017). </a:t>
            </a:r>
            <a:r>
              <a:rPr lang="de-DE" sz="2000" i="1" dirty="0"/>
              <a:t>Das Bildungswesen in Deutschland: Bestand und Potenziale</a:t>
            </a:r>
            <a:r>
              <a:rPr lang="de-DE" sz="2000" dirty="0"/>
              <a:t>. Julius </a:t>
            </a:r>
            <a:r>
              <a:rPr lang="de-DE" sz="2000" dirty="0" err="1"/>
              <a:t>Klinkhardt</a:t>
            </a:r>
            <a:r>
              <a:rPr lang="de-DE" sz="2000" dirty="0"/>
              <a:t>.</a:t>
            </a:r>
          </a:p>
          <a:p>
            <a:pPr marL="0" indent="0">
              <a:spcBef>
                <a:spcPts val="1200"/>
              </a:spcBef>
              <a:buNone/>
            </a:pPr>
            <a:r>
              <a:rPr lang="de-DE" sz="2000" dirty="0" err="1"/>
              <a:t>Mößle</a:t>
            </a:r>
            <a:r>
              <a:rPr lang="de-DE" sz="2000" dirty="0"/>
              <a:t>, T. &amp; </a:t>
            </a:r>
            <a:r>
              <a:rPr lang="de-DE" sz="2000" dirty="0" err="1"/>
              <a:t>Föcker</a:t>
            </a:r>
            <a:r>
              <a:rPr lang="de-DE" sz="2000" dirty="0"/>
              <a:t>, J. (2020). </a:t>
            </a:r>
            <a:r>
              <a:rPr lang="de-DE" sz="2000" i="1" dirty="0"/>
              <a:t>Der Einfluss der Medien auf die kindliche und jugendliche Psyche.</a:t>
            </a:r>
            <a:r>
              <a:rPr lang="de-DE" sz="2000" dirty="0"/>
              <a:t> Springer.</a:t>
            </a:r>
          </a:p>
          <a:p>
            <a:pPr marL="0" indent="0">
              <a:spcBef>
                <a:spcPts val="1200"/>
              </a:spcBef>
              <a:buNone/>
            </a:pPr>
            <a:endParaRPr lang="de-DE" sz="2000" dirty="0"/>
          </a:p>
          <a:p>
            <a:pPr marL="0" indent="0">
              <a:buNone/>
            </a:pPr>
            <a:endParaRPr lang="de-DE" sz="2000" dirty="0"/>
          </a:p>
          <a:p>
            <a:pPr marL="0" indent="0">
              <a:buNone/>
            </a:pPr>
            <a:endParaRPr lang="de-DE" sz="2000" dirty="0"/>
          </a:p>
          <a:p>
            <a:pPr marL="0" indent="0">
              <a:buNone/>
            </a:pPr>
            <a:endParaRPr lang="de-DE" dirty="0"/>
          </a:p>
          <a:p>
            <a:pPr marL="0" indent="0">
              <a:buNone/>
            </a:pP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5</a:t>
            </a:fld>
            <a:endParaRPr lang="de-DE" altLang="en-US"/>
          </a:p>
        </p:txBody>
      </p:sp>
    </p:spTree>
    <p:extLst>
      <p:ext uri="{BB962C8B-B14F-4D97-AF65-F5344CB8AC3E}">
        <p14:creationId xmlns:p14="http://schemas.microsoft.com/office/powerpoint/2010/main" val="16137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D000-FF70-40B2-8D53-0B4FB51B82A9}"/>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8D25A445-387A-40CC-8216-C8835A36366F}"/>
              </a:ext>
            </a:extLst>
          </p:cNvPr>
          <p:cNvSpPr>
            <a:spLocks noGrp="1"/>
          </p:cNvSpPr>
          <p:nvPr>
            <p:ph idx="1"/>
          </p:nvPr>
        </p:nvSpPr>
        <p:spPr/>
        <p:txBody>
          <a:bodyPr/>
          <a:lstStyle/>
          <a:p>
            <a:r>
              <a:rPr lang="de-DE" dirty="0">
                <a:hlinkClick r:id="rId2"/>
              </a:rPr>
              <a:t>https://apastyle.apa.org/style-grammar-guidelines/references/examples/journal-article-references</a:t>
            </a:r>
            <a:endParaRPr lang="de-DE" dirty="0"/>
          </a:p>
          <a:p>
            <a:r>
              <a:rPr lang="de-DE" dirty="0"/>
              <a:t>Achte auf URLs</a:t>
            </a:r>
          </a:p>
        </p:txBody>
      </p:sp>
      <p:sp>
        <p:nvSpPr>
          <p:cNvPr id="4" name="Slide Number Placeholder 3">
            <a:extLst>
              <a:ext uri="{FF2B5EF4-FFF2-40B4-BE49-F238E27FC236}">
                <a16:creationId xmlns:a16="http://schemas.microsoft.com/office/drawing/2014/main" id="{D880580B-1A29-4A9C-9B69-DF4A5ECC3577}"/>
              </a:ext>
            </a:extLst>
          </p:cNvPr>
          <p:cNvSpPr>
            <a:spLocks noGrp="1"/>
          </p:cNvSpPr>
          <p:nvPr>
            <p:ph type="sldNum" sz="quarter" idx="10"/>
          </p:nvPr>
        </p:nvSpPr>
        <p:spPr/>
        <p:txBody>
          <a:bodyPr/>
          <a:lstStyle/>
          <a:p>
            <a:pPr>
              <a:defRPr/>
            </a:pPr>
            <a:fld id="{2C23C119-43D2-4BB6-A9D1-9059390EACA3}" type="slidenum">
              <a:rPr lang="de-DE" altLang="en-US" smtClean="0"/>
              <a:pPr>
                <a:defRPr/>
              </a:pPr>
              <a:t>6</a:t>
            </a:fld>
            <a:endParaRPr lang="de-DE" altLang="en-US"/>
          </a:p>
        </p:txBody>
      </p:sp>
    </p:spTree>
    <p:extLst>
      <p:ext uri="{BB962C8B-B14F-4D97-AF65-F5344CB8AC3E}">
        <p14:creationId xmlns:p14="http://schemas.microsoft.com/office/powerpoint/2010/main" val="15389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lstStyle/>
          <a:p>
            <a:r>
              <a:rPr lang="de-DE" dirty="0"/>
              <a:t>Rückmeldung zu Literaturverzeichnissen</a:t>
            </a:r>
          </a:p>
          <a:p>
            <a:endParaRPr lang="de-DE" dirty="0"/>
          </a:p>
          <a:p>
            <a:r>
              <a:rPr lang="de-DE" dirty="0"/>
              <a:t>Plagiate &amp; Software zur Überprüfung</a:t>
            </a:r>
          </a:p>
          <a:p>
            <a:endParaRPr lang="de-DE" dirty="0"/>
          </a:p>
          <a:p>
            <a:r>
              <a:rPr lang="de-DE" dirty="0"/>
              <a:t>Grundlagen der Hermeneutik</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7</a:t>
            </a:fld>
            <a:endParaRPr lang="de-DE" altLang="en-US"/>
          </a:p>
        </p:txBody>
      </p:sp>
      <p:sp>
        <p:nvSpPr>
          <p:cNvPr id="5" name="Rechteck 4"/>
          <p:cNvSpPr/>
          <p:nvPr/>
        </p:nvSpPr>
        <p:spPr>
          <a:xfrm>
            <a:off x="319549" y="2359742"/>
            <a:ext cx="5569974" cy="530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054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stretch>
            <a:fillRect/>
          </a:stretch>
        </p:blipFill>
        <p:spPr>
          <a:xfrm>
            <a:off x="697873" y="990306"/>
            <a:ext cx="3034155" cy="3808682"/>
          </a:xfrm>
          <a:prstGeom prst="rect">
            <a:avLst/>
          </a:prstGeom>
        </p:spPr>
      </p:pic>
      <p:pic>
        <p:nvPicPr>
          <p:cNvPr id="5" name="Grafik 4"/>
          <p:cNvPicPr>
            <a:picLocks noChangeAspect="1"/>
          </p:cNvPicPr>
          <p:nvPr/>
        </p:nvPicPr>
        <p:blipFill>
          <a:blip r:embed="rId4"/>
          <a:stretch>
            <a:fillRect/>
          </a:stretch>
        </p:blipFill>
        <p:spPr>
          <a:xfrm>
            <a:off x="4588835" y="988988"/>
            <a:ext cx="3810000" cy="3810000"/>
          </a:xfrm>
          <a:prstGeom prst="rect">
            <a:avLst/>
          </a:prstGeom>
        </p:spPr>
      </p:pic>
      <p:sp>
        <p:nvSpPr>
          <p:cNvPr id="6" name="Rechteck 5"/>
          <p:cNvSpPr/>
          <p:nvPr/>
        </p:nvSpPr>
        <p:spPr>
          <a:xfrm>
            <a:off x="4548354" y="5688518"/>
            <a:ext cx="3563680" cy="400110"/>
          </a:xfrm>
          <a:prstGeom prst="rect">
            <a:avLst/>
          </a:prstGeom>
        </p:spPr>
        <p:txBody>
          <a:bodyPr wrap="square">
            <a:spAutoFit/>
          </a:bodyPr>
          <a:lstStyle/>
          <a:p>
            <a:r>
              <a:rPr lang="de-DE" sz="1000" dirty="0"/>
              <a:t>https://www.medoane.com/this-essay-is-plagiarized/855dbed80d1973dba6ffcfca6fef82cc-1/</a:t>
            </a:r>
          </a:p>
        </p:txBody>
      </p:sp>
      <p:sp>
        <p:nvSpPr>
          <p:cNvPr id="7" name="Rechteck 6"/>
          <p:cNvSpPr/>
          <p:nvPr/>
        </p:nvSpPr>
        <p:spPr>
          <a:xfrm>
            <a:off x="697873" y="5688518"/>
            <a:ext cx="2693914" cy="400110"/>
          </a:xfrm>
          <a:prstGeom prst="rect">
            <a:avLst/>
          </a:prstGeom>
        </p:spPr>
        <p:txBody>
          <a:bodyPr wrap="square">
            <a:spAutoFit/>
          </a:bodyPr>
          <a:lstStyle/>
          <a:p>
            <a:r>
              <a:rPr lang="de-DE" sz="1000" dirty="0"/>
              <a:t>https://www.memecenter.com/fun/6402591/never-plagiarize</a:t>
            </a:r>
          </a:p>
        </p:txBody>
      </p:sp>
    </p:spTree>
    <p:extLst>
      <p:ext uri="{BB962C8B-B14F-4D97-AF65-F5344CB8AC3E}">
        <p14:creationId xmlns:p14="http://schemas.microsoft.com/office/powerpoint/2010/main" val="18190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Plagiate</a:t>
            </a:r>
          </a:p>
        </p:txBody>
      </p:sp>
      <p:sp>
        <p:nvSpPr>
          <p:cNvPr id="3" name="Inhaltsplatzhalter 2"/>
          <p:cNvSpPr>
            <a:spLocks noGrp="1"/>
          </p:cNvSpPr>
          <p:nvPr>
            <p:ph idx="1"/>
          </p:nvPr>
        </p:nvSpPr>
        <p:spPr/>
        <p:txBody>
          <a:bodyPr/>
          <a:lstStyle/>
          <a:p>
            <a:r>
              <a:rPr lang="de-DE" sz="1800" b="1" dirty="0"/>
              <a:t>Textübernahme und zusammengesetztes Plagiat (</a:t>
            </a:r>
            <a:r>
              <a:rPr lang="de-DE" sz="1800" b="1" dirty="0" err="1"/>
              <a:t>copy</a:t>
            </a:r>
            <a:r>
              <a:rPr lang="de-DE" sz="1800" b="1" dirty="0"/>
              <a:t> &amp; </a:t>
            </a:r>
            <a:r>
              <a:rPr lang="de-DE" sz="1800" b="1" dirty="0" err="1"/>
              <a:t>paste</a:t>
            </a:r>
            <a:r>
              <a:rPr lang="de-DE" sz="1800" b="1" dirty="0"/>
              <a:t>): </a:t>
            </a:r>
            <a:r>
              <a:rPr lang="de-DE" sz="1800" dirty="0"/>
              <a:t>Übernehmen und ggf. Zusammensetzen von Textteilen aus einem oder mehreren fremden Werken ohne Quellenangabe. </a:t>
            </a:r>
          </a:p>
          <a:p>
            <a:r>
              <a:rPr lang="de-DE" sz="1800" b="1" dirty="0"/>
              <a:t>Übersetzungsplagiat: </a:t>
            </a:r>
            <a:r>
              <a:rPr lang="de-DE" sz="1800" dirty="0"/>
              <a:t>Eine fremdsprachige Arbeit wird übersetzt und ohne Quellenangabe als Ganzes oder in Teilen als Eigenleistung vorgelegt. </a:t>
            </a:r>
          </a:p>
          <a:p>
            <a:r>
              <a:rPr lang="de-DE" sz="1800" b="1" dirty="0"/>
              <a:t>Verschleiertes Plagiat: </a:t>
            </a:r>
            <a:r>
              <a:rPr lang="de-DE" sz="1800" dirty="0"/>
              <a:t>Die übernommenen Texte aus fremden Arbeiten werden zwar als Quelle zitiert (z.B. im Literaturverzeichnis oder in einer Fußnote), das Zitat ist aber nicht erkennbar mit dem übernommenen Text in Verbindung gebracht. </a:t>
            </a:r>
          </a:p>
          <a:p>
            <a:r>
              <a:rPr lang="de-DE" sz="1800" b="1" dirty="0"/>
              <a:t>Paraphrase: </a:t>
            </a:r>
            <a:r>
              <a:rPr lang="de-DE" sz="1800" dirty="0"/>
              <a:t>Ideen oder Textteile werden mit leichten Umformulierungen übernommen. Das Standardwissen des Faches (z.B. aus Lehrbüchern) muss als Zitat gekennzeichnet werden, wenn die Formulierungen als längerer Text wörtlich übernommen werden. </a:t>
            </a:r>
          </a:p>
          <a:p>
            <a:r>
              <a:rPr lang="de-DE" sz="1800" b="1" dirty="0"/>
              <a:t>Selbstplagiat: </a:t>
            </a:r>
            <a:r>
              <a:rPr lang="de-DE" sz="1800" dirty="0"/>
              <a:t>Eigene umfangreiche Texte, die bereits in anderen Examensarbeiten bzw. Publikationen verwendet wurden, werden ohne Kennzeichnung übernommen.</a:t>
            </a:r>
          </a:p>
          <a:p>
            <a:endParaRPr lang="de-DE" sz="2000" dirty="0"/>
          </a:p>
          <a:p>
            <a:endParaRPr lang="de-DE" dirty="0"/>
          </a:p>
          <a:p>
            <a:endParaRPr lang="de-DE" sz="2200"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9</a:t>
            </a:fld>
            <a:endParaRPr lang="de-DE" altLang="en-US"/>
          </a:p>
        </p:txBody>
      </p:sp>
    </p:spTree>
    <p:extLst>
      <p:ext uri="{BB962C8B-B14F-4D97-AF65-F5344CB8AC3E}">
        <p14:creationId xmlns:p14="http://schemas.microsoft.com/office/powerpoint/2010/main" val="50934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T_Design">
  <a:themeElements>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TIT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e">
  <a:themeElements>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fontScheme name="Kante">
      <a:majorFont>
        <a:latin typeface="Garamond"/>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an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an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an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an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an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10">
        <a:dk1>
          <a:srgbClr val="000000"/>
        </a:dk1>
        <a:lt1>
          <a:srgbClr val="FFFFFF"/>
        </a:lt1>
        <a:dk2>
          <a:srgbClr val="000000"/>
        </a:dk2>
        <a:lt2>
          <a:srgbClr val="5F5F5F"/>
        </a:lt2>
        <a:accent1>
          <a:srgbClr val="000000"/>
        </a:accent1>
        <a:accent2>
          <a:srgbClr val="000000"/>
        </a:accent2>
        <a:accent3>
          <a:srgbClr val="FFFFFF"/>
        </a:accent3>
        <a:accent4>
          <a:srgbClr val="000000"/>
        </a:accent4>
        <a:accent5>
          <a:srgbClr val="AAAAAA"/>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1">
        <a:dk1>
          <a:srgbClr val="000000"/>
        </a:dk1>
        <a:lt1>
          <a:srgbClr val="FFFFFF"/>
        </a:lt1>
        <a:dk2>
          <a:srgbClr val="000000"/>
        </a:dk2>
        <a:lt2>
          <a:srgbClr val="5F5F5F"/>
        </a:lt2>
        <a:accent1>
          <a:srgbClr val="339933"/>
        </a:accent1>
        <a:accent2>
          <a:srgbClr val="000000"/>
        </a:accent2>
        <a:accent3>
          <a:srgbClr val="FFFFFF"/>
        </a:accent3>
        <a:accent4>
          <a:srgbClr val="000000"/>
        </a:accent4>
        <a:accent5>
          <a:srgbClr val="ADCAAD"/>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2">
        <a:dk1>
          <a:srgbClr val="000000"/>
        </a:dk1>
        <a:lt1>
          <a:srgbClr val="FFFFFF"/>
        </a:lt1>
        <a:dk2>
          <a:srgbClr val="000000"/>
        </a:dk2>
        <a:lt2>
          <a:srgbClr val="5F5F5F"/>
        </a:lt2>
        <a:accent1>
          <a:srgbClr val="5FA024"/>
        </a:accent1>
        <a:accent2>
          <a:srgbClr val="000000"/>
        </a:accent2>
        <a:accent3>
          <a:srgbClr val="FFFFFF"/>
        </a:accent3>
        <a:accent4>
          <a:srgbClr val="000000"/>
        </a:accent4>
        <a:accent5>
          <a:srgbClr val="B6C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3">
        <a:dk1>
          <a:srgbClr val="000000"/>
        </a:dk1>
        <a:lt1>
          <a:srgbClr val="FFFFFF"/>
        </a:lt1>
        <a:dk2>
          <a:srgbClr val="000000"/>
        </a:dk2>
        <a:lt2>
          <a:srgbClr val="5F5F5F"/>
        </a:lt2>
        <a:accent1>
          <a:srgbClr val="68AF27"/>
        </a:accent1>
        <a:accent2>
          <a:srgbClr val="000000"/>
        </a:accent2>
        <a:accent3>
          <a:srgbClr val="FFFFFF"/>
        </a:accent3>
        <a:accent4>
          <a:srgbClr val="000000"/>
        </a:accent4>
        <a:accent5>
          <a:srgbClr val="B9D4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2432</Words>
  <Application>Microsoft Office PowerPoint</Application>
  <PresentationFormat>On-screen Show (4:3)</PresentationFormat>
  <Paragraphs>286</Paragraphs>
  <Slides>45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Calibri</vt:lpstr>
      <vt:lpstr>Garamond</vt:lpstr>
      <vt:lpstr>Times New Roman</vt:lpstr>
      <vt:lpstr>Wingdings</vt:lpstr>
      <vt:lpstr>UT_Design</vt:lpstr>
      <vt:lpstr>Kante</vt:lpstr>
      <vt:lpstr>Einführung in die Methoden der Textanalyse und des wissenschaftlichen Arbeitens</vt:lpstr>
      <vt:lpstr>Ziele der heutigen Sitzung</vt:lpstr>
      <vt:lpstr>Agenda</vt:lpstr>
      <vt:lpstr>Literaturverzeichnisse: Was ist hier falsch?</vt:lpstr>
      <vt:lpstr>Literaturverzeichnisse: Was ist hier falsch?</vt:lpstr>
      <vt:lpstr>PowerPoint Presentation</vt:lpstr>
      <vt:lpstr>Agenda</vt:lpstr>
      <vt:lpstr>PowerPoint Presentation</vt:lpstr>
      <vt:lpstr>Plagiate</vt:lpstr>
      <vt:lpstr>Überprüfung von Plagiaten</vt:lpstr>
      <vt:lpstr>Überprüfung von Plagiaten: Turnitin</vt:lpstr>
      <vt:lpstr>Agenda</vt:lpstr>
      <vt:lpstr>Hermeneutik</vt:lpstr>
      <vt:lpstr>Hermeneutik als geisteswissenschaftliche Methode</vt:lpstr>
      <vt:lpstr>Zielsetzungen geistes- und erfahrungswissenschaftlicher Pädagogik</vt:lpstr>
      <vt:lpstr>Sinn von Hermeneutik</vt:lpstr>
      <vt:lpstr>Arten der Erkenntnis </vt:lpstr>
      <vt:lpstr>Texthermeneutik</vt:lpstr>
      <vt:lpstr>Hermeneutischer Zirkel</vt:lpstr>
      <vt:lpstr>Textbeispiel</vt:lpstr>
      <vt:lpstr>Hermeneutische Differenz zwischen Interpret und Verfasser</vt:lpstr>
      <vt:lpstr>Bestandteile der Textanalyse</vt:lpstr>
      <vt:lpstr>Leitfragen für die Hermeneutische Analyse</vt:lpstr>
      <vt:lpstr>PowerPoint Presentation</vt:lpstr>
      <vt:lpstr>PowerPoint Presentation</vt:lpstr>
      <vt:lpstr>Methode der Textanalyse</vt:lpstr>
      <vt:lpstr>Schritt 1: Vorverständnis und Fragestellung</vt:lpstr>
      <vt:lpstr>Schritt 1: Vorverständnis und Fragestellung</vt:lpstr>
      <vt:lpstr>Schritt 2: Anpassung der Fragestellung</vt:lpstr>
      <vt:lpstr>Schritt 3: Quellen- und Textkritik</vt:lpstr>
      <vt:lpstr>Schritt 4: Semantische Analyse</vt:lpstr>
      <vt:lpstr>Schritt 5: Diskursionskontext</vt:lpstr>
      <vt:lpstr>Schritt 5: Diskursionskontext</vt:lpstr>
      <vt:lpstr>Schritt 6: Zusätzliche Quellen</vt:lpstr>
      <vt:lpstr>Schritt 7: Syntax</vt:lpstr>
      <vt:lpstr>Schritt 8: Gedankliche Gliederung</vt:lpstr>
      <vt:lpstr>Schritt 8: Gedankliche Gliederung</vt:lpstr>
      <vt:lpstr>Schritt 9: Widerspruchsfreiheit</vt:lpstr>
      <vt:lpstr>Schritt 10: Hermeneutischer Zirkel</vt:lpstr>
      <vt:lpstr>Schritt 10: Hermeneutischer Zirkel</vt:lpstr>
      <vt:lpstr>Schritt 11: Ideologiekritik</vt:lpstr>
      <vt:lpstr>PowerPoint Presentation</vt:lpstr>
      <vt:lpstr>PowerPoint Presentation</vt:lpstr>
      <vt:lpstr>Literatur</vt:lpstr>
      <vt:lpstr>Aufgabe für die nächste Sitzung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(max. zweizeilig/linksbündig) Headline (Ausrichtung am Fuß) 28 pt</dc:title>
  <dc:creator>Hanna Gaspard</dc:creator>
  <cp:lastModifiedBy>Job Schepens</cp:lastModifiedBy>
  <cp:revision>264</cp:revision>
  <cp:lastPrinted>2016-10-26T15:59:35Z</cp:lastPrinted>
  <dcterms:created xsi:type="dcterms:W3CDTF">2017-04-11T18:52:40Z</dcterms:created>
  <dcterms:modified xsi:type="dcterms:W3CDTF">2022-05-09T20:31:43Z</dcterms:modified>
</cp:coreProperties>
</file>