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5408" r:id="rId2"/>
  </p:sldMasterIdLst>
  <p:notesMasterIdLst>
    <p:notesMasterId r:id="rId20"/>
  </p:notesMasterIdLst>
  <p:handoutMasterIdLst>
    <p:handoutMasterId r:id="rId21"/>
  </p:handoutMasterIdLst>
  <p:sldIdLst>
    <p:sldId id="440" r:id="rId3"/>
    <p:sldId id="717" r:id="rId4"/>
    <p:sldId id="707" r:id="rId5"/>
    <p:sldId id="708" r:id="rId6"/>
    <p:sldId id="709" r:id="rId7"/>
    <p:sldId id="718" r:id="rId8"/>
    <p:sldId id="696" r:id="rId9"/>
    <p:sldId id="704" r:id="rId10"/>
    <p:sldId id="714" r:id="rId11"/>
    <p:sldId id="715" r:id="rId12"/>
    <p:sldId id="700" r:id="rId13"/>
    <p:sldId id="698" r:id="rId14"/>
    <p:sldId id="716" r:id="rId15"/>
    <p:sldId id="701" r:id="rId16"/>
    <p:sldId id="711" r:id="rId17"/>
    <p:sldId id="710" r:id="rId18"/>
    <p:sldId id="706" r:id="rId19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E8"/>
    <a:srgbClr val="D8E9CD"/>
    <a:srgbClr val="F1F2F3"/>
    <a:srgbClr val="8C8D8D"/>
    <a:srgbClr val="E7E1CF"/>
    <a:srgbClr val="292929"/>
    <a:srgbClr val="000000"/>
    <a:srgbClr val="C69934"/>
    <a:srgbClr val="32414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8" autoAdjust="0"/>
    <p:restoredTop sz="93979" autoAdjust="0"/>
  </p:normalViewPr>
  <p:slideViewPr>
    <p:cSldViewPr snapToGrid="0">
      <p:cViewPr varScale="1">
        <p:scale>
          <a:sx n="160" d="100"/>
          <a:sy n="160" d="100"/>
        </p:scale>
        <p:origin x="213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1175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26EC946-A657-4FF3-BCA4-E69589DF94C9}" type="datetimeFigureOut">
              <a:rPr lang="de-DE"/>
              <a:pPr>
                <a:defRPr/>
              </a:pPr>
              <a:t>01.07.2022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1175" y="6456363"/>
            <a:ext cx="4281488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090C10-CBC2-46C1-96A6-5B300C7E5F8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33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F58958-E184-46E3-879D-770BF97E5F5D}" type="datetimeFigureOut">
              <a:rPr lang="de-DE"/>
              <a:pPr>
                <a:defRPr/>
              </a:pPr>
              <a:t>01.07.2022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04825"/>
            <a:ext cx="3406775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3" tIns="45362" rIns="90723" bIns="45362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838" y="3228975"/>
            <a:ext cx="7902575" cy="3059113"/>
          </a:xfrm>
          <a:prstGeom prst="rect">
            <a:avLst/>
          </a:prstGeom>
        </p:spPr>
        <p:txBody>
          <a:bodyPr vert="horz" lIns="90723" tIns="45362" rIns="90723" bIns="45362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157F59-6216-46F3-91AD-B5D7290D1FC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16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017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Forschungsstand: S. 448-450</a:t>
            </a:r>
          </a:p>
          <a:p>
            <a:r>
              <a:rPr lang="de-DE" dirty="0"/>
              <a:t>Forschungsfragen: S. 451</a:t>
            </a:r>
          </a:p>
          <a:p>
            <a:pPr marL="228600" indent="-228600">
              <a:buAutoNum type="arabicParenR"/>
            </a:pPr>
            <a:r>
              <a:rPr lang="de-DE" dirty="0"/>
              <a:t>Wie unterscheidet sich der soziale Hintergrund zwischen</a:t>
            </a:r>
            <a:r>
              <a:rPr lang="de-DE" baseline="0" dirty="0"/>
              <a:t> künftigen Oberstufenschülern aus Gymnasium und Realschule sowie Absolventen der Realschule, die einen anderen Ausbildungsweg wählen?</a:t>
            </a:r>
          </a:p>
          <a:p>
            <a:pPr marL="228600" indent="-228600">
              <a:buAutoNum type="arabicParenR"/>
            </a:pPr>
            <a:r>
              <a:rPr lang="de-DE" baseline="0" dirty="0"/>
              <a:t>Welche Merkmale des sozialen Hintergrunds bzw. des Leistungsprofils sagen den Übertritt in die gymnasiale Oberstufe am besten vorher?</a:t>
            </a:r>
          </a:p>
          <a:p>
            <a:pPr marL="228600" indent="-228600">
              <a:buAutoNum type="arabicParenR"/>
            </a:pPr>
            <a:r>
              <a:rPr lang="de-DE" baseline="0" dirty="0"/>
              <a:t>Welchen Effekt hat die Öffnung der Wegen zum Abitur auf das Chancenverhältnis von Schüler*innen mit hohem/niedrigen Bildungshintergrund?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831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 Größtenteils Annahmen und bisherige Ergebnisse bestätigt </a:t>
            </a:r>
            <a:r>
              <a:rPr lang="de-DE" dirty="0">
                <a:sym typeface="Wingdings" panose="05000000000000000000" pitchFamily="2" charset="2"/>
              </a:rPr>
              <a:t> durch</a:t>
            </a:r>
            <a:r>
              <a:rPr lang="de-DE" baseline="0" dirty="0">
                <a:sym typeface="Wingdings" panose="05000000000000000000" pitchFamily="2" charset="2"/>
              </a:rPr>
              <a:t> die Öffnung kommt es zu mehr Varianz in sozialem Hintergrund bei Jugendlichen, die Abitur anstreben, sozialer Hintergrund sagt aber auch vorher, ob man bei Berechtigung ans Gymnasium wechselt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Neu ist die Untersuchung des „</a:t>
            </a:r>
            <a:r>
              <a:rPr lang="de-DE" baseline="0" dirty="0" err="1">
                <a:sym typeface="Wingdings" panose="05000000000000000000" pitchFamily="2" charset="2"/>
              </a:rPr>
              <a:t>Gesamt“effekts</a:t>
            </a:r>
            <a:r>
              <a:rPr lang="de-DE" baseline="0" dirty="0">
                <a:sym typeface="Wingdings" panose="05000000000000000000" pitchFamily="2" charset="2"/>
              </a:rPr>
              <a:t> der Öffnung auf das Chancenverhältnis -&gt; allerdings nur bedingt interpretierbar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2) Öffnung als Möglichkeit soziale Disparitäten zu reduzieren, gleichzeitig aber auch soziale Disparitäten beim Wechsel ans Gymnasium -&gt; wie lassen sich diese reduzieren? (z.B. Beratung der Schüler*innen, gezielte Angebote für benachteiligte Schüler*innen)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3) Offene Fragen (vgl. Stärken und Schwächen) -&gt; Generalisierung über Bundesländer, tatsächlicher Übergang &amp; Abitur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4) Hauptschüler wurden vernachlässigt, nur ein Bundesland, wer schließt Gymnasium erfolgreich ab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Stärken: große, repräsentative Studie (für Realschule und Gymnasium), Erfassung zahlreicher Indikatoren für sozialen Hintergrund sowie andere Prädiktoren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5) Im Prinzip „typische“ Indikatoren, aber Gütekriterien werden nicht berichtet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315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125" indent="-111125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A593A6-8C95-4B28-ABF1-C4CAEDAF20C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3913188" y="927100"/>
            <a:ext cx="363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200" b="1">
                <a:solidFill>
                  <a:schemeClr val="tx2"/>
                </a:solidFill>
              </a:rPr>
              <a:t>Hector-Institut für Empirische Bildungsforschung</a:t>
            </a: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6411913"/>
            <a:ext cx="16906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2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DDB5-7E73-474A-B734-C508058F797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0699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 smtClean="0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65974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08AD-8612-4505-B61B-26072FB3F54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761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40A9-A062-48A0-8333-2A7581C7BC0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20755"/>
            <a:ext cx="8640960" cy="6720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8841"/>
            <a:ext cx="8642350" cy="4320116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501342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79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225" y="319088"/>
            <a:ext cx="2301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/>
              <a:t>RUBRIK UND/ODER</a:t>
            </a:r>
          </a:p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 b="1"/>
              <a:t>KAPITELANGABE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0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88511"/>
            <a:ext cx="7700962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4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118225" y="319088"/>
            <a:ext cx="2301875" cy="355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4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ifs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42050"/>
            <a:ext cx="22050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ud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08725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altLang="en-US"/>
              <a:t>Titelmasterformat durch Klicken bearbeiten</a:t>
            </a:r>
            <a:endParaRPr lang="de-DE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de-DE" altLang="en-US"/>
              <a:t>Formatvorlage des Untertitelmasters durch Klicken bearbeiten</a:t>
            </a:r>
            <a:endParaRPr lang="de-DE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ED74-1E99-4B8A-B3ED-70DBB74FEF1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035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119-43D2-4BB6-A9D1-9059390EACA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22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1B8A-B262-4E10-993B-3E8F92320B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13871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562A-3F16-4F13-96D9-C11769B217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82912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22" descr="xEKUT_WortBildMarke_W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12"/>
          <p:cNvSpPr txBox="1">
            <a:spLocks/>
          </p:cNvSpPr>
          <p:nvPr/>
        </p:nvSpPr>
        <p:spPr bwMode="auto">
          <a:xfrm>
            <a:off x="1127125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900" dirty="0">
                <a:solidFill>
                  <a:schemeClr val="accent5">
                    <a:lumMod val="50000"/>
                  </a:schemeClr>
                </a:solidFill>
              </a:rPr>
              <a:t>Motivationsforschung </a:t>
            </a:r>
            <a:r>
              <a:rPr lang="de-DE" altLang="de-DE" sz="900" baseline="0" dirty="0">
                <a:solidFill>
                  <a:schemeClr val="accent5">
                    <a:lumMod val="50000"/>
                  </a:schemeClr>
                </a:solidFill>
              </a:rPr>
              <a:t>– Sitzung 1</a:t>
            </a:r>
            <a:endParaRPr lang="de-DE" altLang="de-DE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BA3FD-5C3A-44CB-92F9-80FF82FD1679}" type="slidenum">
              <a:rPr lang="de-DE" altLang="de-DE" sz="900">
                <a:solidFill>
                  <a:srgbClr val="000000"/>
                </a:solidFill>
              </a:rPr>
              <a:pPr eaLnBrk="1" hangingPunct="1"/>
              <a:t>‹#›</a:t>
            </a:fld>
            <a:endParaRPr lang="de-DE" altLang="de-DE" sz="900">
              <a:solidFill>
                <a:srgbClr val="000000"/>
              </a:solidFill>
            </a:endParaRPr>
          </a:p>
        </p:txBody>
      </p:sp>
      <p:pic>
        <p:nvPicPr>
          <p:cNvPr id="1032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6413500"/>
            <a:ext cx="1331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2" r:id="rId3"/>
    <p:sldLayoutId id="2147485405" r:id="rId4"/>
    <p:sldLayoutId id="214748540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E2FF4F-CB74-43B4-B19C-42B68AB1912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4" descr="ifs_logo_rgb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37288"/>
            <a:ext cx="22050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tud_logo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9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Calibr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618-011-0220-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6437" y="5125457"/>
            <a:ext cx="7700962" cy="6159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/>
              <a:t>13. Sitzung: Textanalyse Text 2 – Besprechung</a:t>
            </a:r>
          </a:p>
        </p:txBody>
      </p:sp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716437" y="5676900"/>
            <a:ext cx="7700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05.07.2022, Job Schepens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5033" y="4051300"/>
            <a:ext cx="7623175" cy="1078727"/>
          </a:xfrm>
        </p:spPr>
        <p:txBody>
          <a:bodyPr/>
          <a:lstStyle/>
          <a:p>
            <a:r>
              <a:rPr lang="de-DE" sz="2800" b="1" dirty="0"/>
              <a:t>Einführung in die Methoden der Textanalyse und des wissenschaftlichen Arbeitens</a:t>
            </a:r>
            <a:endParaRPr lang="en-US" sz="2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8"/>
          <a:stretch/>
        </p:blipFill>
        <p:spPr>
          <a:xfrm>
            <a:off x="6143448" y="1504720"/>
            <a:ext cx="2394408" cy="215155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4" y="1503525"/>
            <a:ext cx="3233394" cy="215813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2" y="1503525"/>
            <a:ext cx="2152752" cy="2152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empirischer wissenschaftlicher Texte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Bestandteile:</a:t>
            </a:r>
          </a:p>
          <a:p>
            <a:pPr lvl="1"/>
            <a:r>
              <a:rPr lang="de-DE" dirty="0"/>
              <a:t>Theoretischer Hintergrund</a:t>
            </a:r>
          </a:p>
          <a:p>
            <a:pPr lvl="1"/>
            <a:r>
              <a:rPr lang="de-DE" dirty="0"/>
              <a:t>Methode</a:t>
            </a:r>
          </a:p>
          <a:p>
            <a:pPr lvl="1"/>
            <a:r>
              <a:rPr lang="de-DE" dirty="0"/>
              <a:t>Ergebnisse</a:t>
            </a:r>
          </a:p>
          <a:p>
            <a:pPr lvl="1"/>
            <a:r>
              <a:rPr lang="de-DE" dirty="0"/>
              <a:t>Diskussion</a:t>
            </a:r>
          </a:p>
          <a:p>
            <a:r>
              <a:rPr lang="de-DE" dirty="0"/>
              <a:t>Beginn sehr breit</a:t>
            </a:r>
          </a:p>
          <a:p>
            <a:r>
              <a:rPr lang="de-DE" dirty="0"/>
              <a:t>Dann immer spezifischer bis zur Einführung der Fragestellung</a:t>
            </a:r>
          </a:p>
          <a:p>
            <a:r>
              <a:rPr lang="de-DE" dirty="0"/>
              <a:t>Am spezifischsten: Methode &amp; Ergebnisse</a:t>
            </a:r>
          </a:p>
          <a:p>
            <a:r>
              <a:rPr lang="de-DE" dirty="0"/>
              <a:t>Diskussion: Beginn mit Zusammenfassung der Ergebnisse</a:t>
            </a:r>
          </a:p>
          <a:p>
            <a:r>
              <a:rPr lang="de-DE" dirty="0"/>
              <a:t>Breitere Diskussion der Implikationen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522413"/>
            <a:ext cx="2143125" cy="214312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5648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Leitfragen: 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Von welchem theoretischen Hintergrund geht die Studie aus?</a:t>
            </a:r>
          </a:p>
          <a:p>
            <a:r>
              <a:rPr lang="de-DE" sz="2000" dirty="0"/>
              <a:t>Wie ist der Forschungsstand zum Thema der Studie?</a:t>
            </a:r>
          </a:p>
          <a:p>
            <a:r>
              <a:rPr lang="de-DE" sz="2000" dirty="0"/>
              <a:t>Welchen Forschungsfragen geht die Studie nach und warum sind diese von Bedeutung?</a:t>
            </a:r>
          </a:p>
          <a:p>
            <a:r>
              <a:rPr lang="de-DE" sz="2000" dirty="0"/>
              <a:t>Welche Methode(n) wurde(n) zur Überprüfung der Forschungsfragen verwendet?</a:t>
            </a:r>
          </a:p>
          <a:p>
            <a:r>
              <a:rPr lang="de-DE" sz="2000" dirty="0"/>
              <a:t>Was sind die zentralen Ergebnisse der Studie?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9986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Leitfragen: 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Wie lassen sich diese Ergebnisse in die bisherige Forschung einordnen? Gibt es Widersprüche zu bisherigen Ergebnissen und wie können diese ggf. erklärt werden? Wo liefert die Studie wirklich neue Erkenntnisse?</a:t>
            </a:r>
          </a:p>
          <a:p>
            <a:r>
              <a:rPr lang="de-DE" sz="2000" dirty="0"/>
              <a:t>Welche Implikationen hat die Studie für Theorie und/oder pädagogische Praxis?</a:t>
            </a:r>
          </a:p>
          <a:p>
            <a:r>
              <a:rPr lang="de-DE" sz="2000" dirty="0"/>
              <a:t>Welche Fragen bleiben offen und wie könnten diese zukünftig beantwortet werden?</a:t>
            </a:r>
          </a:p>
          <a:p>
            <a:r>
              <a:rPr lang="de-DE" sz="2000" dirty="0"/>
              <a:t>Was sind die Stärken und Schwächen der Studie? Werden diese im Text ausgewogen diskutiert?</a:t>
            </a:r>
          </a:p>
          <a:p>
            <a:r>
              <a:rPr lang="de-DE" sz="2000" dirty="0"/>
              <a:t>Ist die Operationalisierung der untersuchten Konstrukte überzeugend? Erfüllen die eingesetzten Instrumente psychometrische Gütekriterien?</a:t>
            </a:r>
          </a:p>
          <a:p>
            <a:r>
              <a:rPr lang="de-DE" sz="2000" dirty="0"/>
              <a:t>Welche Schlussfolgerungen lassen sich aus der Studie ziehen? Sind die Schlussfolgerungen, die die Autor*innen ziehen, gerechtfertigt?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3953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Peer-Feedback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Breakoutrooms</a:t>
            </a:r>
            <a:r>
              <a:rPr lang="de-DE" dirty="0"/>
              <a:t> zur Besprechung Ihrer Textanalysen in Kleingruppen:</a:t>
            </a:r>
          </a:p>
          <a:p>
            <a:pPr lvl="1"/>
            <a:r>
              <a:rPr lang="de-DE" dirty="0"/>
              <a:t>Gegenseitiges Lesen und Feedback</a:t>
            </a:r>
          </a:p>
          <a:p>
            <a:pPr lvl="1"/>
            <a:r>
              <a:rPr lang="de-DE" dirty="0"/>
              <a:t>Denken Sie an die Feedbackregeln!</a:t>
            </a:r>
          </a:p>
          <a:p>
            <a:r>
              <a:rPr lang="de-DE" dirty="0"/>
              <a:t>Ich besuche und berate die einzelnen Gruppen</a:t>
            </a:r>
          </a:p>
          <a:p>
            <a:pPr lvl="1"/>
            <a:r>
              <a:rPr lang="de-DE" dirty="0"/>
              <a:t>Bei Fragen: per Zoom Einladung in die Gruppe</a:t>
            </a:r>
          </a:p>
          <a:p>
            <a:r>
              <a:rPr lang="de-DE" dirty="0"/>
              <a:t>Notieren Sie ggf. Unklarheiten und sammeln Sie insbesondere Punkte zu Reflexionsfragen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4F967-B96B-4E32-B984-210878E9D3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nächste Woche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Überarbeitung Ihrer Textanalyse anhand der besprochenen Punkte</a:t>
            </a:r>
          </a:p>
          <a:p>
            <a:r>
              <a:rPr lang="de-DE" dirty="0"/>
              <a:t>Vgl. Leitfaden zur Anfertigung der Hausarbeit</a:t>
            </a:r>
          </a:p>
          <a:p>
            <a:r>
              <a:rPr lang="de-DE" dirty="0"/>
              <a:t>Laden Sie diese bis 25.01. in </a:t>
            </a:r>
            <a:r>
              <a:rPr lang="de-DE" dirty="0" err="1"/>
              <a:t>Moodle</a:t>
            </a:r>
            <a:r>
              <a:rPr lang="de-DE" dirty="0"/>
              <a:t> hoch</a:t>
            </a:r>
          </a:p>
          <a:p>
            <a:r>
              <a:rPr lang="de-DE" dirty="0"/>
              <a:t>Im Anschluss erhalten Sie von mir ein individuelles, schriftliches Feedback (bis Semesterende)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8751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  <a:p>
            <a:endParaRPr lang="de-DE" dirty="0"/>
          </a:p>
          <a:p>
            <a:r>
              <a:rPr lang="de-DE" dirty="0"/>
              <a:t>Besprechung der Übungsanalyse zu Trautwein et al. (2011)</a:t>
            </a:r>
          </a:p>
          <a:p>
            <a:endParaRPr lang="de-DE" dirty="0"/>
          </a:p>
          <a:p>
            <a:r>
              <a:rPr lang="de-DE" dirty="0"/>
              <a:t>Seminarevaluation &amp; Abschluss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sp>
        <p:nvSpPr>
          <p:cNvPr id="5" name="Rechteck 4"/>
          <p:cNvSpPr/>
          <p:nvPr/>
        </p:nvSpPr>
        <p:spPr>
          <a:xfrm>
            <a:off x="457200" y="3226085"/>
            <a:ext cx="8229600" cy="6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1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fanden Sie gut an der Veranstaltung?</a:t>
            </a:r>
          </a:p>
          <a:p>
            <a:endParaRPr lang="de-DE" dirty="0"/>
          </a:p>
          <a:p>
            <a:r>
              <a:rPr lang="de-DE" dirty="0"/>
              <a:t>Was finden Sie an der Veranstaltung verbesserungswürdig?</a:t>
            </a:r>
          </a:p>
          <a:p>
            <a:endParaRPr lang="de-DE" dirty="0"/>
          </a:p>
          <a:p>
            <a:r>
              <a:rPr lang="de-DE" dirty="0"/>
              <a:t>Kommentare unter: https://padlet.com/hanna_gaspard/d5oti6jalowoubek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3547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Individuelle Besprechung der Hausarbeiten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können ein Slot über </a:t>
            </a:r>
            <a:r>
              <a:rPr lang="de-DE" dirty="0" err="1"/>
              <a:t>Moodle</a:t>
            </a:r>
            <a:r>
              <a:rPr lang="de-DE" dirty="0"/>
              <a:t> buchen</a:t>
            </a:r>
          </a:p>
          <a:p>
            <a:r>
              <a:rPr lang="de-DE" dirty="0"/>
              <a:t>Bitte bereiten Sie folgendes vor:</a:t>
            </a:r>
          </a:p>
          <a:p>
            <a:pPr lvl="1"/>
            <a:r>
              <a:rPr lang="de-DE" dirty="0"/>
              <a:t>Leitfaden zu Hausarbeiten</a:t>
            </a:r>
          </a:p>
          <a:p>
            <a:pPr lvl="1"/>
            <a:r>
              <a:rPr lang="de-DE" dirty="0"/>
              <a:t>Literaturlist: Text aussuchen</a:t>
            </a:r>
          </a:p>
          <a:p>
            <a:pPr lvl="1"/>
            <a:r>
              <a:rPr lang="de-DE" dirty="0"/>
              <a:t>Fragen</a:t>
            </a:r>
          </a:p>
          <a:p>
            <a:r>
              <a:rPr lang="de-DE" dirty="0"/>
              <a:t>In der vorlesungsfreien Zeit: begrenzte Verfügbarkeit, rechnen Sie bitte mit einer etwas längeren Reaktionszeit bzw. Wartezeit bis zum nächsten Sprechstundentermin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85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  <a:p>
            <a:endParaRPr lang="de-DE" dirty="0"/>
          </a:p>
          <a:p>
            <a:r>
              <a:rPr lang="de-DE" dirty="0"/>
              <a:t>Besprechung der Übungsanalyse zu Trautwein et al. (2011)</a:t>
            </a:r>
          </a:p>
          <a:p>
            <a:endParaRPr lang="de-DE" dirty="0"/>
          </a:p>
          <a:p>
            <a:r>
              <a:rPr lang="de-DE" dirty="0"/>
              <a:t>Seminarevaluation &amp; Abschluss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5" name="Rechteck 4"/>
          <p:cNvSpPr/>
          <p:nvPr/>
        </p:nvSpPr>
        <p:spPr>
          <a:xfrm>
            <a:off x="457200" y="1522413"/>
            <a:ext cx="8229600" cy="6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Zusammenfassung &amp; Reflexion eines wissenschaftlichen Texts anhand von Leitfragen</a:t>
            </a:r>
          </a:p>
          <a:p>
            <a:r>
              <a:rPr lang="de-DE" dirty="0"/>
              <a:t>Auswahl aus Literaturliste mit Texten zu Themen der Empirischen Bildungsforschung</a:t>
            </a:r>
          </a:p>
          <a:p>
            <a:r>
              <a:rPr lang="de-DE" dirty="0" err="1"/>
              <a:t>Formalia</a:t>
            </a:r>
            <a:r>
              <a:rPr lang="de-DE" dirty="0"/>
              <a:t>:</a:t>
            </a:r>
          </a:p>
          <a:p>
            <a:pPr lvl="1"/>
            <a:r>
              <a:rPr lang="de-DE" sz="2000" dirty="0"/>
              <a:t>Max. 12 Seiten (ohne Titelblatt und Literaturverzeichnis)</a:t>
            </a:r>
          </a:p>
          <a:p>
            <a:pPr lvl="1"/>
            <a:r>
              <a:rPr lang="de-DE" sz="2000" dirty="0"/>
              <a:t>Zeilenabstand 2</a:t>
            </a:r>
          </a:p>
          <a:p>
            <a:pPr lvl="1"/>
            <a:r>
              <a:rPr lang="de-DE" sz="2000" dirty="0"/>
              <a:t>Arial 11 oder Times New Roman 12</a:t>
            </a:r>
          </a:p>
          <a:p>
            <a:pPr lvl="1"/>
            <a:r>
              <a:rPr lang="de-DE" sz="2000" dirty="0"/>
              <a:t>Zitation entsprechend APA</a:t>
            </a:r>
          </a:p>
          <a:p>
            <a:r>
              <a:rPr lang="de-DE" dirty="0"/>
              <a:t>Hausarbeit ist benotet und die Note ist gleichzeitig Ihre Modulnote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6323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Hausarbeit: 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Titelseite</a:t>
            </a:r>
          </a:p>
          <a:p>
            <a:r>
              <a:rPr lang="de-DE" dirty="0"/>
              <a:t>Inhaltliche Bestandteile:</a:t>
            </a:r>
          </a:p>
          <a:p>
            <a:pPr lvl="1"/>
            <a:r>
              <a:rPr lang="de-DE" sz="2000" dirty="0"/>
              <a:t>Einleitung (ca. 5%): Allgemeine Informationen zum Text, Thema und Relevanz</a:t>
            </a:r>
          </a:p>
          <a:p>
            <a:pPr lvl="1"/>
            <a:r>
              <a:rPr lang="de-DE" sz="2000" dirty="0"/>
              <a:t>Zusammenfassung anhand von Leitfragen (ca. 30-40%)</a:t>
            </a:r>
          </a:p>
          <a:p>
            <a:pPr lvl="1"/>
            <a:r>
              <a:rPr lang="de-DE" sz="2000" dirty="0"/>
              <a:t>Reflexion anhand von Leitfragen (ca. 50-60%)</a:t>
            </a:r>
          </a:p>
          <a:p>
            <a:pPr lvl="1"/>
            <a:r>
              <a:rPr lang="de-DE" sz="2000" dirty="0"/>
              <a:t>Schluss/Zusammenfassung (ca. 5%): kurze Zusammenfassung, allgemeine Bewertung, Implikationen/offene Fragen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14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Hausarbeit: 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Empirische Texte zu unterschiedlichen Fragen der Empirischen Bildungsforschung</a:t>
            </a:r>
          </a:p>
          <a:p>
            <a:r>
              <a:rPr lang="de-DE" dirty="0"/>
              <a:t>Kriterien:</a:t>
            </a:r>
          </a:p>
          <a:p>
            <a:pPr lvl="1"/>
            <a:r>
              <a:rPr lang="de-DE" sz="2000" dirty="0"/>
              <a:t>Veröffentlichung in einer wissenschaftlichen Fachzeitschrift mit Peer-Review</a:t>
            </a:r>
          </a:p>
          <a:p>
            <a:pPr lvl="1"/>
            <a:r>
              <a:rPr lang="de-DE" sz="2000" dirty="0"/>
              <a:t>Deutschsprachig und (relativ) aktuell</a:t>
            </a:r>
          </a:p>
          <a:p>
            <a:pPr lvl="1"/>
            <a:r>
              <a:rPr lang="de-DE" sz="2000" dirty="0"/>
              <a:t>Analysen und Ergebnisse sind nachvollziehbar beschrieben</a:t>
            </a:r>
          </a:p>
          <a:p>
            <a:r>
              <a:rPr lang="de-DE" dirty="0"/>
              <a:t>Daraus können Sie einen Text nach eigenem Interesse frei auswählen</a:t>
            </a:r>
          </a:p>
          <a:p>
            <a:r>
              <a:rPr lang="de-DE" dirty="0"/>
              <a:t>Andere Texte, die diese Kriterien erfüllen, sind nach Absprache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071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zur Hausarbeit</a:t>
            </a:r>
          </a:p>
          <a:p>
            <a:endParaRPr lang="de-DE" dirty="0"/>
          </a:p>
          <a:p>
            <a:r>
              <a:rPr lang="de-DE" dirty="0"/>
              <a:t>Besprechung der Übungsanalyse zu Trautwein et al. (2011)</a:t>
            </a:r>
          </a:p>
          <a:p>
            <a:endParaRPr lang="de-DE" dirty="0"/>
          </a:p>
          <a:p>
            <a:r>
              <a:rPr lang="de-DE" dirty="0"/>
              <a:t>Seminarevaluation &amp; Abschluss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5" name="Rechteck 4"/>
          <p:cNvSpPr/>
          <p:nvPr/>
        </p:nvSpPr>
        <p:spPr>
          <a:xfrm>
            <a:off x="457200" y="2385442"/>
            <a:ext cx="8229600" cy="6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8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Trautwein, U., Nagy, G., &amp; </a:t>
            </a:r>
            <a:r>
              <a:rPr lang="de-DE" sz="2000" dirty="0" err="1"/>
              <a:t>Maaz</a:t>
            </a:r>
            <a:r>
              <a:rPr lang="de-DE" sz="2000" dirty="0"/>
              <a:t>, K. (2011). Soziale Disparitäten und die Öffnung des Sekundarschulsystems: Eine Studie zum Übergang von der Realschule in die gymnasiale Oberstufe. </a:t>
            </a:r>
            <a:r>
              <a:rPr lang="de-DE" sz="2000" i="1" dirty="0"/>
              <a:t>Zeitschrift für Erziehungswissenschaft, 14, </a:t>
            </a:r>
            <a:r>
              <a:rPr lang="de-DE" sz="2000" dirty="0"/>
              <a:t>445-463. </a:t>
            </a:r>
            <a:r>
              <a:rPr lang="de-DE" sz="2000" dirty="0">
                <a:hlinkClick r:id="rId2"/>
              </a:rPr>
              <a:t>https://doi.org/10.1007/s11618-011-0220-5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3314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Rückmeldung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Gute Zusammenfassungen der Studie, insbesondere was theoretischen Hintergrund und Fragestellung angeht</a:t>
            </a:r>
          </a:p>
          <a:p>
            <a:r>
              <a:rPr lang="de-DE" sz="2000" dirty="0"/>
              <a:t>Zitation: Bitte zitieren Sie nach den üblichen Gepflogenheiten, Sie dürfen auch Quellen aus dem Text übernehmen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Bsp.: Der Text bezieht sich auf die XY-Theorie (Maier &amp; Müller, 1980); Studien haben gezeigt, dass (Müller, 2010; Maier, 2018)</a:t>
            </a:r>
          </a:p>
          <a:p>
            <a:r>
              <a:rPr lang="de-DE" sz="2000" dirty="0"/>
              <a:t>Methode: Wichtig ist, dass Sie für den Leser/die Leserin nachvollziehbar beschreiben, was in der Studie wie untersucht wurde </a:t>
            </a:r>
            <a:r>
              <a:rPr lang="de-DE" sz="2000" dirty="0">
                <a:sym typeface="Wingdings" panose="05000000000000000000" pitchFamily="2" charset="2"/>
              </a:rPr>
              <a:t> Wie kommen die Autor*innen zu ihren Ergebnissen?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sym typeface="Wingdings" panose="05000000000000000000" pitchFamily="2" charset="2"/>
              </a:rPr>
              <a:t>Stichprobe (Wer?)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sym typeface="Wingdings" panose="05000000000000000000" pitchFamily="2" charset="2"/>
              </a:rPr>
              <a:t>Instrumente (Was wurde erfasst?)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sym typeface="Wingdings" panose="05000000000000000000" pitchFamily="2" charset="2"/>
              </a:rPr>
              <a:t>Design (d.h. Verlauf der Untersuchung)</a:t>
            </a:r>
          </a:p>
          <a:p>
            <a:r>
              <a:rPr lang="de-DE" sz="2000" dirty="0">
                <a:sym typeface="Wingdings" panose="05000000000000000000" pitchFamily="2" charset="2"/>
              </a:rPr>
              <a:t>Ergebnisse: Im Idealfall orientiert an der Fragestellung  Sie sollten jede Fragestellung in wenigen Sätzen beantworten können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419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Rückmeldung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sym typeface="Wingdings" panose="05000000000000000000" pitchFamily="2" charset="2"/>
              </a:rPr>
              <a:t>Reflexion fehlt häufig noch oder fällt relativ knapp aus</a:t>
            </a:r>
          </a:p>
          <a:p>
            <a:r>
              <a:rPr lang="de-DE" sz="2000" dirty="0">
                <a:sym typeface="Wingdings" panose="05000000000000000000" pitchFamily="2" charset="2"/>
              </a:rPr>
              <a:t>Unterschiede zu theoretischen Texten: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Ihr Vorwissen (als expliziter Bestandteil der Reflexion) ist hier ggf. weniger relevant, weil es eher um eine Bewertung anhand methodischer Standards geht als um eine persönliche Reflexion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Der Aufbau empirischer Studien folgt immer dem gleichen Muster und muss daher nicht genauer beschrieben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453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e">
  <a:themeElements>
    <a:clrScheme name="Kante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82C22C"/>
      </a:accent1>
      <a:accent2>
        <a:srgbClr val="000000"/>
      </a:accent2>
      <a:accent3>
        <a:srgbClr val="FFFFFF"/>
      </a:accent3>
      <a:accent4>
        <a:srgbClr val="000000"/>
      </a:accent4>
      <a:accent5>
        <a:srgbClr val="C1DDAC"/>
      </a:accent5>
      <a:accent6>
        <a:srgbClr val="000000"/>
      </a:accent6>
      <a:hlink>
        <a:srgbClr val="996600"/>
      </a:hlink>
      <a:folHlink>
        <a:srgbClr val="000000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0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3399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A024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6C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68AF27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9D4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82C22C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1D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1151</Words>
  <Application>Microsoft Office PowerPoint</Application>
  <PresentationFormat>On-screen Show (4:3)</PresentationFormat>
  <Paragraphs>144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UT_Design</vt:lpstr>
      <vt:lpstr>Kante</vt:lpstr>
      <vt:lpstr>Einführung in die Methoden der Textanalyse und des wissenschaftlichen Arbeitens</vt:lpstr>
      <vt:lpstr>Agenda</vt:lpstr>
      <vt:lpstr>Informationen zur Hausarbeit</vt:lpstr>
      <vt:lpstr>Informationen zur Hausarbeit: Aufbau</vt:lpstr>
      <vt:lpstr>Informationen zur Hausarbeit: Literatur</vt:lpstr>
      <vt:lpstr>Agenda</vt:lpstr>
      <vt:lpstr>Text</vt:lpstr>
      <vt:lpstr>Allgemeine Rückmeldung</vt:lpstr>
      <vt:lpstr>Allgemeine Rückmeldung</vt:lpstr>
      <vt:lpstr>Aufbau empirischer wissenschaftlicher Texte</vt:lpstr>
      <vt:lpstr>Leitfragen: Zusammenfassung</vt:lpstr>
      <vt:lpstr>Leitfragen: Reflexion</vt:lpstr>
      <vt:lpstr>Peer-Feedback</vt:lpstr>
      <vt:lpstr>Aufgabe nächste Woche</vt:lpstr>
      <vt:lpstr>Agenda</vt:lpstr>
      <vt:lpstr>Feedback</vt:lpstr>
      <vt:lpstr>Individuelle Besprechung der Hausarbeiten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Hanna Gaspard</dc:creator>
  <cp:lastModifiedBy>Job Schepens</cp:lastModifiedBy>
  <cp:revision>252</cp:revision>
  <cp:lastPrinted>2016-10-26T15:59:35Z</cp:lastPrinted>
  <dcterms:created xsi:type="dcterms:W3CDTF">2017-04-11T18:52:40Z</dcterms:created>
  <dcterms:modified xsi:type="dcterms:W3CDTF">2022-07-01T20:04:29Z</dcterms:modified>
</cp:coreProperties>
</file>