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5408" r:id="rId2"/>
  </p:sldMasterIdLst>
  <p:notesMasterIdLst>
    <p:notesMasterId r:id="rId23"/>
  </p:notesMasterIdLst>
  <p:handoutMasterIdLst>
    <p:handoutMasterId r:id="rId24"/>
  </p:handoutMasterIdLst>
  <p:sldIdLst>
    <p:sldId id="440" r:id="rId3"/>
    <p:sldId id="699" r:id="rId4"/>
    <p:sldId id="672" r:id="rId5"/>
    <p:sldId id="716" r:id="rId6"/>
    <p:sldId id="707" r:id="rId7"/>
    <p:sldId id="706" r:id="rId8"/>
    <p:sldId id="700" r:id="rId9"/>
    <p:sldId id="701" r:id="rId10"/>
    <p:sldId id="708" r:id="rId11"/>
    <p:sldId id="709" r:id="rId12"/>
    <p:sldId id="702" r:id="rId13"/>
    <p:sldId id="719" r:id="rId14"/>
    <p:sldId id="710" r:id="rId15"/>
    <p:sldId id="712" r:id="rId16"/>
    <p:sldId id="711" r:id="rId17"/>
    <p:sldId id="715" r:id="rId18"/>
    <p:sldId id="714" r:id="rId19"/>
    <p:sldId id="717" r:id="rId20"/>
    <p:sldId id="713" r:id="rId21"/>
    <p:sldId id="616" r:id="rId22"/>
  </p:sldIdLst>
  <p:sldSz cx="9144000" cy="6858000" type="screen4x3"/>
  <p:notesSz cx="9874250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4E8"/>
    <a:srgbClr val="D8E9CD"/>
    <a:srgbClr val="F1F2F3"/>
    <a:srgbClr val="8C8D8D"/>
    <a:srgbClr val="E7E1CF"/>
    <a:srgbClr val="292929"/>
    <a:srgbClr val="000000"/>
    <a:srgbClr val="C69934"/>
    <a:srgbClr val="32414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84710" autoAdjust="0"/>
  </p:normalViewPr>
  <p:slideViewPr>
    <p:cSldViewPr snapToGrid="0">
      <p:cViewPr varScale="1">
        <p:scale>
          <a:sx n="135" d="100"/>
          <a:sy n="135" d="100"/>
        </p:scale>
        <p:origin x="28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1175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26EC946-A657-4FF3-BCA4-E69589DF94C9}" type="datetimeFigureOut">
              <a:rPr lang="de-DE"/>
              <a:pPr>
                <a:defRPr/>
              </a:pPr>
              <a:t>02.05.2022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1175" y="6456363"/>
            <a:ext cx="4281488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090C10-CBC2-46C1-96A6-5B300C7E5F8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33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F58958-E184-46E3-879D-770BF97E5F5D}" type="datetimeFigureOut">
              <a:rPr lang="de-DE"/>
              <a:pPr>
                <a:defRPr/>
              </a:pPr>
              <a:t>02.05.2022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33738" y="504825"/>
            <a:ext cx="3406775" cy="2555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3" tIns="45362" rIns="90723" bIns="45362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5838" y="3228975"/>
            <a:ext cx="7902575" cy="3059113"/>
          </a:xfrm>
          <a:prstGeom prst="rect">
            <a:avLst/>
          </a:prstGeom>
        </p:spPr>
        <p:txBody>
          <a:bodyPr vert="horz" lIns="90723" tIns="45362" rIns="90723" bIns="45362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157F59-6216-46F3-91AD-B5D7290D1FC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16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017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Laptop mitbringen oder Online-Meeting?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5955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Sprachlich deutlich machen, dass man sich auf gleiche Autoren bezieht (dann nicht wiederholte</a:t>
            </a:r>
            <a:r>
              <a:rPr lang="de-DE" baseline="0" dirty="0"/>
              <a:t> Quellenangabe </a:t>
            </a:r>
            <a:r>
              <a:rPr lang="de-DE" baseline="0" dirty="0" err="1"/>
              <a:t>notwenig</a:t>
            </a:r>
            <a:r>
              <a:rPr lang="de-DE" baseline="0" dirty="0"/>
              <a:t>)</a:t>
            </a:r>
            <a:endParaRPr lang="en-GB" dirty="0"/>
          </a:p>
          <a:p>
            <a:pPr marL="0" indent="0">
              <a:buNone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DEBEA-3023-4855-862A-E0F5101E1E33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678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DEBEA-3023-4855-862A-E0F5101E1E33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928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DEBEA-3023-4855-862A-E0F5101E1E33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455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DEBEA-3023-4855-862A-E0F5101E1E33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321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Einmal in </a:t>
            </a:r>
            <a:r>
              <a:rPr lang="de-DE" dirty="0" err="1"/>
              <a:t>Mendeley</a:t>
            </a:r>
            <a:r>
              <a:rPr lang="de-DE" dirty="0"/>
              <a:t> zeigen: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Beitrag</a:t>
            </a:r>
            <a:r>
              <a:rPr lang="de-DE" baseline="0" dirty="0"/>
              <a:t> einlesen (automatisch vs. manuell)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Zitation in Word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182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A593A6-8C95-4B28-ABF1-C4CAEDAF20C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46" descr="5wi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371475"/>
            <a:ext cx="417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12"/>
          <p:cNvSpPr txBox="1">
            <a:spLocks noChangeArrowheads="1"/>
          </p:cNvSpPr>
          <p:nvPr/>
        </p:nvSpPr>
        <p:spPr bwMode="auto">
          <a:xfrm>
            <a:off x="3913188" y="927100"/>
            <a:ext cx="36306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200" b="1">
                <a:solidFill>
                  <a:schemeClr val="tx2"/>
                </a:solidFill>
              </a:rPr>
              <a:t>Hector-Institut für Empirische Bildungsforschung</a:t>
            </a:r>
          </a:p>
        </p:txBody>
      </p:sp>
      <p:pic>
        <p:nvPicPr>
          <p:cNvPr id="8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6411913"/>
            <a:ext cx="16906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2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DDB5-7E73-474A-B734-C508058F797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06993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 smtClean="0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65974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08AD-8612-4505-B61B-26072FB3F54A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7615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40A9-A062-48A0-8333-2A7581C7BC0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3884990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20755"/>
            <a:ext cx="8640960" cy="6720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988841"/>
            <a:ext cx="8642350" cy="4320116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501342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79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54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8225" y="319088"/>
            <a:ext cx="23018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/>
              <a:t>RUBRIK UND/ODER</a:t>
            </a:r>
          </a:p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 b="1"/>
              <a:t>KAPITELANGABE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4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0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788511"/>
            <a:ext cx="7700962" cy="4359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294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118225" y="319088"/>
            <a:ext cx="2301875" cy="3556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4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ifs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42050"/>
            <a:ext cx="22050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tud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08725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de-DE" altLang="en-US"/>
              <a:t>Titelmasterformat durch Klicken bearbeiten</a:t>
            </a:r>
            <a:endParaRPr lang="de-DE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de-DE" altLang="en-US"/>
              <a:t>Formatvorlage des Untertitelmasters durch Klicken bearbeiten</a:t>
            </a:r>
            <a:endParaRPr lang="de-DE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ED74-1E99-4B8A-B3ED-70DBB74FEF1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035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C119-43D2-4BB6-A9D1-9059390EACA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225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51B8A-B262-4E10-993B-3E8F92320B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138716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562A-3F16-4F13-96D9-C11769B2175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282912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9" name="Picture 22" descr="xEKUT_WortBildMarke_W_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platzhalter 12"/>
          <p:cNvSpPr txBox="1">
            <a:spLocks/>
          </p:cNvSpPr>
          <p:nvPr/>
        </p:nvSpPr>
        <p:spPr bwMode="auto">
          <a:xfrm>
            <a:off x="1127125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de-DE" altLang="de-DE" sz="900" dirty="0">
                <a:solidFill>
                  <a:schemeClr val="accent5">
                    <a:lumMod val="50000"/>
                  </a:schemeClr>
                </a:solidFill>
              </a:rPr>
              <a:t>Motivationsforschung </a:t>
            </a:r>
            <a:r>
              <a:rPr lang="de-DE" altLang="de-DE" sz="900" baseline="0" dirty="0">
                <a:solidFill>
                  <a:schemeClr val="accent5">
                    <a:lumMod val="50000"/>
                  </a:schemeClr>
                </a:solidFill>
              </a:rPr>
              <a:t>– Sitzung 1</a:t>
            </a:r>
            <a:endParaRPr lang="de-DE" altLang="de-DE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BA3FD-5C3A-44CB-92F9-80FF82FD1679}" type="slidenum">
              <a:rPr lang="de-DE" altLang="de-DE" sz="900">
                <a:solidFill>
                  <a:srgbClr val="000000"/>
                </a:solidFill>
              </a:rPr>
              <a:pPr eaLnBrk="1" hangingPunct="1"/>
              <a:t>‹#›</a:t>
            </a:fld>
            <a:endParaRPr lang="de-DE" altLang="de-DE" sz="900">
              <a:solidFill>
                <a:srgbClr val="000000"/>
              </a:solidFill>
            </a:endParaRPr>
          </a:p>
        </p:txBody>
      </p:sp>
      <p:pic>
        <p:nvPicPr>
          <p:cNvPr id="1032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6413500"/>
            <a:ext cx="1331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404" r:id="rId2"/>
    <p:sldLayoutId id="2147485402" r:id="rId3"/>
    <p:sldLayoutId id="2147485405" r:id="rId4"/>
    <p:sldLayoutId id="2147485407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E2FF4F-CB74-43B4-B19C-42B68AB1912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1" name="Picture 4" descr="ifs_logo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37288"/>
            <a:ext cx="22050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tud_logo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9" r:id="rId1"/>
    <p:sldLayoutId id="2147485410" r:id="rId2"/>
    <p:sldLayoutId id="2147485411" r:id="rId3"/>
    <p:sldLayoutId id="2147485412" r:id="rId4"/>
    <p:sldLayoutId id="2147485413" r:id="rId5"/>
    <p:sldLayoutId id="2147485414" r:id="rId6"/>
    <p:sldLayoutId id="2147485415" r:id="rId7"/>
    <p:sldLayoutId id="2147485416" r:id="rId8"/>
    <p:sldLayoutId id="2147485419" r:id="rId9"/>
    <p:sldLayoutId id="2147485420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Calibri" pitchFamily="34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Calibri" pitchFamily="34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Calibri" pitchFamily="34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kNAHW0nj-utosTAROapECEKiFeY79x5vU78W2AMyIW0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ub.tu-dortmund.de/literatursuche/citavi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6437" y="5152162"/>
            <a:ext cx="7700962" cy="3847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5. Sitzung: Literaturverwaltung &amp; Zitation</a:t>
            </a:r>
          </a:p>
          <a:p>
            <a:endParaRPr lang="de-DE" altLang="de-DE" dirty="0"/>
          </a:p>
        </p:txBody>
      </p:sp>
      <p:sp>
        <p:nvSpPr>
          <p:cNvPr id="4100" name="Rectangle 9"/>
          <p:cNvSpPr txBox="1">
            <a:spLocks noChangeArrowheads="1"/>
          </p:cNvSpPr>
          <p:nvPr/>
        </p:nvSpPr>
        <p:spPr bwMode="auto">
          <a:xfrm>
            <a:off x="716437" y="5676900"/>
            <a:ext cx="7700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03.5.2022, Job Schepens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5033" y="4051300"/>
            <a:ext cx="7623175" cy="1078727"/>
          </a:xfrm>
        </p:spPr>
        <p:txBody>
          <a:bodyPr/>
          <a:lstStyle/>
          <a:p>
            <a:r>
              <a:rPr lang="de-DE" sz="2800" b="1" dirty="0"/>
              <a:t>Einführung in die Methoden der Textanalyse und des wissenschaftlichen Arbeitens</a:t>
            </a:r>
            <a:endParaRPr lang="en-US" sz="2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8"/>
          <a:stretch/>
        </p:blipFill>
        <p:spPr>
          <a:xfrm>
            <a:off x="6143448" y="1504720"/>
            <a:ext cx="2394408" cy="215155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54" y="1503525"/>
            <a:ext cx="3233394" cy="215813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2" y="1503525"/>
            <a:ext cx="2152752" cy="2152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Zitieren im Text: Wörtliche Zitate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/>
              <a:t>Zitate müssen immer genau sein – also wortwörtlich mit Druckfehlern, veralteten Worten und Schreibweisen </a:t>
            </a:r>
          </a:p>
          <a:p>
            <a:pPr marL="0" lvl="0" indent="0">
              <a:buNone/>
            </a:pPr>
            <a:r>
              <a:rPr lang="de-DE" dirty="0"/>
              <a:t>[ggf. Änderungen oder Anmerkungen in Klammern]</a:t>
            </a:r>
          </a:p>
          <a:p>
            <a:pPr marL="0" lvl="0" indent="0">
              <a:buNone/>
            </a:pPr>
            <a:r>
              <a:rPr lang="de-DE" dirty="0"/>
              <a:t>Auslassung: […]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1" y="3234404"/>
            <a:ext cx="7498997" cy="28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6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Anzahl der Autoren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1 oder 2 Autoren immer ausschreiben</a:t>
            </a:r>
          </a:p>
          <a:p>
            <a:pPr lvl="0"/>
            <a:r>
              <a:rPr lang="de-DE" dirty="0"/>
              <a:t>ab 3 Autoren: 1. Autor + et al. </a:t>
            </a:r>
          </a:p>
          <a:p>
            <a:pPr lvl="0"/>
            <a:r>
              <a:rPr lang="de-DE" dirty="0"/>
              <a:t>Bei gleichen Autoren + Jahren: </a:t>
            </a:r>
          </a:p>
          <a:p>
            <a:pPr lvl="1"/>
            <a:r>
              <a:rPr lang="de-DE" dirty="0"/>
              <a:t>entweder a, b, c etc. </a:t>
            </a:r>
          </a:p>
          <a:p>
            <a:pPr lvl="1"/>
            <a:r>
              <a:rPr lang="de-DE" dirty="0"/>
              <a:t>bzw. Autoren nennen, bis eindeutig </a:t>
            </a:r>
            <a:br>
              <a:rPr lang="de-DE" dirty="0"/>
            </a:br>
            <a:r>
              <a:rPr lang="de-DE" dirty="0"/>
              <a:t>(z.B. Müller, Meier &amp; Schulz vs. Müller, Meier &amp; Schmidt)</a:t>
            </a:r>
          </a:p>
          <a:p>
            <a:pPr lvl="1"/>
            <a:endParaRPr lang="de-DE" dirty="0"/>
          </a:p>
          <a:p>
            <a:pPr marL="344487" lvl="1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07868"/>
            <a:ext cx="8114091" cy="19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6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Werkstatt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Schauen Sie sich das Literaturverzeichnis an.</a:t>
            </a:r>
          </a:p>
          <a:p>
            <a:endParaRPr lang="de-DE" dirty="0"/>
          </a:p>
          <a:p>
            <a:r>
              <a:rPr lang="de-DE" dirty="0"/>
              <a:t>Welche Regeln können Sie erkennen?</a:t>
            </a:r>
          </a:p>
          <a:p>
            <a:endParaRPr lang="de-DE" dirty="0"/>
          </a:p>
          <a:p>
            <a:r>
              <a:rPr lang="de-DE" dirty="0"/>
              <a:t>Versuchen Sie Zeitschriftenartikel, Bücher und Buchkapitel zu identifizieren: Wie werden diese zitiert?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9721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nach APA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b="1" dirty="0"/>
              <a:t>Zeitschriftenartikel:</a:t>
            </a:r>
          </a:p>
          <a:p>
            <a:pPr marL="114300" indent="0">
              <a:buNone/>
            </a:pPr>
            <a:r>
              <a:rPr lang="de-DE" dirty="0"/>
              <a:t>Kent, C. T., &amp; Wayne, B. (2011). Titel des Zeitschriftenartikels. </a:t>
            </a:r>
            <a:r>
              <a:rPr lang="de-DE" i="1" dirty="0"/>
              <a:t>Titel der Zeitschrift, 1</a:t>
            </a:r>
            <a:r>
              <a:rPr lang="de-DE" dirty="0"/>
              <a:t>(2), 123-</a:t>
            </a:r>
            <a:r>
              <a:rPr lang="en-GB" dirty="0"/>
              <a:t>234. https://doi.org/10.1000/182</a:t>
            </a:r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r>
              <a:rPr lang="de-DE" b="1" dirty="0"/>
              <a:t>Buchkapitel:</a:t>
            </a:r>
          </a:p>
          <a:p>
            <a:pPr marL="114300" indent="0">
              <a:buNone/>
            </a:pPr>
            <a:r>
              <a:rPr lang="de-DE" dirty="0"/>
              <a:t>Parker, P. (2011). Titel des Buchkapitels. In B. </a:t>
            </a:r>
            <a:r>
              <a:rPr lang="de-DE" dirty="0" err="1"/>
              <a:t>Butor</a:t>
            </a:r>
            <a:r>
              <a:rPr lang="de-DE" dirty="0"/>
              <a:t> &amp; C. </a:t>
            </a:r>
            <a:r>
              <a:rPr lang="de-DE" dirty="0" err="1"/>
              <a:t>Cutor</a:t>
            </a:r>
            <a:r>
              <a:rPr lang="de-DE" dirty="0"/>
              <a:t> (Eds.), </a:t>
            </a:r>
            <a:r>
              <a:rPr lang="de-DE" i="1" dirty="0"/>
              <a:t>Titel des Buchs </a:t>
            </a:r>
            <a:r>
              <a:rPr lang="de-DE" dirty="0"/>
              <a:t>(pp. </a:t>
            </a:r>
            <a:r>
              <a:rPr lang="en-GB" dirty="0"/>
              <a:t>123-234). </a:t>
            </a:r>
            <a:r>
              <a:rPr lang="en-GB" dirty="0" err="1"/>
              <a:t>Verlag</a:t>
            </a:r>
            <a:r>
              <a:rPr lang="en-GB" dirty="0"/>
              <a:t>.</a:t>
            </a:r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r>
              <a:rPr lang="de-DE" b="1" dirty="0"/>
              <a:t>Bücher:</a:t>
            </a:r>
          </a:p>
          <a:p>
            <a:pPr marL="114300" indent="0">
              <a:buNone/>
            </a:pPr>
            <a:r>
              <a:rPr lang="de-DE" dirty="0"/>
              <a:t>Wayne, B., Kent, C. T., &amp; Parker, P. (2011). </a:t>
            </a:r>
            <a:r>
              <a:rPr lang="de-DE" i="1" dirty="0"/>
              <a:t>Titel des Buchs. </a:t>
            </a:r>
            <a:r>
              <a:rPr lang="de-DE" dirty="0"/>
              <a:t>Verlag.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05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Zitieren im Text: Harvard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Wortwörtliches Zitat: 		(Autor Jahr, S. xx)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 Paraphrase:		(vgl. Autor Jahr, S. xx)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Hervorhebung von Autorennamen durch GROSSBUCHSTABEN üblich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Wichtig: einheitlich für den ganzen Text!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0425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nach Harvard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Zeitschriftenartikel:</a:t>
            </a:r>
          </a:p>
          <a:p>
            <a:pPr marL="0" indent="0">
              <a:buNone/>
            </a:pPr>
            <a:r>
              <a:rPr lang="de-DE" sz="2000" dirty="0"/>
              <a:t>EHRENSPECK, Yvonne, 1996. Der „Ästhetik“-Diskurs und die Pädagogik. </a:t>
            </a:r>
            <a:r>
              <a:rPr lang="de-DE" sz="2000" i="1" dirty="0"/>
              <a:t>Pädagogische Rundschau, </a:t>
            </a:r>
            <a:r>
              <a:rPr lang="de-DE" sz="2000" b="1" dirty="0"/>
              <a:t>50</a:t>
            </a:r>
            <a:r>
              <a:rPr lang="de-DE" sz="2000" i="1" dirty="0"/>
              <a:t>, </a:t>
            </a:r>
            <a:r>
              <a:rPr lang="de-DE" sz="2000" dirty="0"/>
              <a:t>S. 247–264.</a:t>
            </a:r>
            <a:endParaRPr lang="de-DE"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de-DE" sz="2000" b="1" dirty="0"/>
              <a:t>Buch:</a:t>
            </a:r>
          </a:p>
          <a:p>
            <a:pPr marL="0" indent="0">
              <a:buNone/>
            </a:pPr>
            <a:r>
              <a:rPr lang="de-DE" sz="2000" dirty="0"/>
              <a:t>AUGST, Gerhard und Mechthild DEHN, 1998. Rechtschreibung und Rechtschreibunterricht. Können – Lehren – Lernen. Stuttgart: Klett.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e-DE" sz="2000" b="1" dirty="0"/>
              <a:t>Buchkapitel:</a:t>
            </a:r>
          </a:p>
          <a:p>
            <a:pPr marL="0" indent="0">
              <a:buNone/>
            </a:pPr>
            <a:r>
              <a:rPr lang="de-DE" sz="2000" dirty="0"/>
              <a:t>THIEL, Felicitas und Friedrich ROST, 2001. Wissenschaftssprache und Wissenschaftsstil. In: Theo HUG, (Hrsg.): Einführung in die </a:t>
            </a:r>
            <a:r>
              <a:rPr lang="de-DE" sz="2000" dirty="0" err="1"/>
              <a:t>Wissenschafstheorie</a:t>
            </a:r>
            <a:r>
              <a:rPr lang="de-DE" sz="2000" dirty="0"/>
              <a:t> und Wissenschaftsforschung. </a:t>
            </a:r>
            <a:r>
              <a:rPr lang="de-DE" sz="2000" dirty="0" err="1"/>
              <a:t>Baltmannsweiler</a:t>
            </a:r>
            <a:r>
              <a:rPr lang="de-DE" sz="2000" dirty="0"/>
              <a:t>: Schneider </a:t>
            </a:r>
            <a:r>
              <a:rPr lang="de-DE" sz="2000" dirty="0" err="1"/>
              <a:t>Hohengehren</a:t>
            </a:r>
            <a:r>
              <a:rPr lang="de-DE" sz="2000" dirty="0"/>
              <a:t>, 2001, S. 117–134 (Wie kommt Wissenschaft zu Wissen, Bd. 4).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3143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Literaturverwaltungsprogramme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Können Sie nutzen, um einen Überblick über Ihre Literatur zu behalten</a:t>
            </a:r>
          </a:p>
          <a:p>
            <a:r>
              <a:rPr lang="de-DE" dirty="0"/>
              <a:t>Erstellen für Sie automatisch ein Literaturverzeichnis mit allen im Text zitierten Quellen</a:t>
            </a:r>
          </a:p>
          <a:p>
            <a:r>
              <a:rPr lang="de-DE" dirty="0"/>
              <a:t>Sie können zwischen unterschiedlichen Zitationsstilen hin- und herwechseln und diese ggf. auch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2703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Werkstatt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Pflegen Sie die von Ihnen recherchierte Literatur in Ihr Literaturverwaltungsprogramm ein:</a:t>
            </a:r>
          </a:p>
          <a:p>
            <a:pPr lvl="1"/>
            <a:r>
              <a:rPr lang="de-DE" dirty="0"/>
              <a:t>1 Zeitschriftenartikel</a:t>
            </a:r>
          </a:p>
          <a:p>
            <a:pPr lvl="1"/>
            <a:r>
              <a:rPr lang="de-DE" dirty="0"/>
              <a:t>1 Buch</a:t>
            </a:r>
          </a:p>
          <a:p>
            <a:pPr lvl="1"/>
            <a:r>
              <a:rPr lang="de-DE" dirty="0"/>
              <a:t>1 Übersichtsartikel (Herausgeberwerk)</a:t>
            </a:r>
          </a:p>
          <a:p>
            <a:endParaRPr lang="de-DE" dirty="0"/>
          </a:p>
          <a:p>
            <a:r>
              <a:rPr lang="de-DE" dirty="0"/>
              <a:t>Erstellen Sie ein Literaturverzeichnis nach APA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Vorleistung 1 &amp;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6106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bis zum 9. Mai</a:t>
            </a:r>
            <a:br>
              <a:rPr lang="de-DE" dirty="0"/>
            </a:br>
            <a:r>
              <a:rPr lang="de-DE" dirty="0"/>
              <a:t>(Vorleistung 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Laden Sie Ihr Literaturverzeichnis in </a:t>
            </a:r>
            <a:r>
              <a:rPr lang="de-DE" dirty="0" err="1"/>
              <a:t>Moodle</a:t>
            </a:r>
            <a:r>
              <a:rPr lang="de-DE" dirty="0"/>
              <a:t> hoch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2560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22413"/>
            <a:ext cx="6527800" cy="453072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Für allgemeine Tipps &amp; Harvard-Zitationsstil:</a:t>
            </a:r>
          </a:p>
          <a:p>
            <a:pPr marL="0" indent="0">
              <a:buNone/>
            </a:pPr>
            <a:r>
              <a:rPr lang="de-DE" dirty="0"/>
              <a:t>Rost, F. (2018). Das Belegen und Zitieren. In </a:t>
            </a:r>
            <a:r>
              <a:rPr lang="de-DE" i="1" dirty="0"/>
              <a:t>Lern- und Arbeitstechniken für das Studium</a:t>
            </a:r>
            <a:r>
              <a:rPr lang="de-DE" dirty="0"/>
              <a:t> (S. 265-311). Springer.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Für APA:</a:t>
            </a:r>
          </a:p>
          <a:p>
            <a:pPr marL="0" indent="0">
              <a:buNone/>
            </a:pPr>
            <a:r>
              <a:rPr lang="en-US" dirty="0"/>
              <a:t>American Psychological Association (2020). </a:t>
            </a:r>
            <a:r>
              <a:rPr lang="en-US" i="1" dirty="0"/>
              <a:t>Publication manual of the American Psychological Association</a:t>
            </a:r>
            <a:r>
              <a:rPr lang="de-DE" i="1" dirty="0"/>
              <a:t> (7th </a:t>
            </a:r>
            <a:r>
              <a:rPr lang="de-DE" i="1" dirty="0" err="1"/>
              <a:t>ed</a:t>
            </a:r>
            <a:r>
              <a:rPr lang="de-DE" i="1" dirty="0"/>
              <a:t>.). 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https://apastyle.apa.org/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1217613"/>
            <a:ext cx="1562100" cy="22081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3771869"/>
            <a:ext cx="15621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zur Sitzung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75" lvl="1" indent="-342900">
              <a:buFont typeface="+mj-lt"/>
              <a:buAutoNum type="arabicPeriod"/>
            </a:pPr>
            <a:r>
              <a:rPr lang="de-DE" sz="2000" dirty="0"/>
              <a:t>Suchen Sie nach einem </a:t>
            </a:r>
            <a:r>
              <a:rPr lang="de-DE" sz="2000" b="1" dirty="0"/>
              <a:t>Buch + Zeitschriftenartikel + Übersichtsartikel</a:t>
            </a:r>
            <a:r>
              <a:rPr lang="de-DE" sz="2000" dirty="0"/>
              <a:t> zu ihrem Forschungsproblem &amp; tragen Sie Links zu diesen hier ein:</a:t>
            </a:r>
          </a:p>
          <a:p>
            <a:pPr marL="541338" lvl="1" indent="0">
              <a:buNone/>
            </a:pPr>
            <a:r>
              <a:rPr lang="de-DE" sz="1600" dirty="0">
                <a:hlinkClick r:id="rId3"/>
              </a:rPr>
              <a:t>https://docs.google.com/document/d/1kNAHW0nj-utosTAROapECEKiFeY79x5vU78W2AMyIW0/edit?usp=sharing</a:t>
            </a:r>
            <a:endParaRPr lang="de-DE" sz="1600" dirty="0"/>
          </a:p>
          <a:p>
            <a:pPr marL="638175" lvl="1" indent="-457200">
              <a:buFont typeface="+mj-lt"/>
              <a:buAutoNum type="arabicPeriod" startAt="2"/>
            </a:pPr>
            <a:r>
              <a:rPr lang="de-DE" sz="2000" dirty="0"/>
              <a:t>Schauen Sie sich die Online-Tutorials der Literaturverwaltungs-programme </a:t>
            </a:r>
            <a:r>
              <a:rPr lang="de-DE" sz="2000" dirty="0" err="1"/>
              <a:t>Citavi</a:t>
            </a:r>
            <a:r>
              <a:rPr lang="de-DE" sz="2000" dirty="0"/>
              <a:t>, Zotero und/oder </a:t>
            </a:r>
            <a:r>
              <a:rPr lang="de-DE" sz="2000" dirty="0" err="1"/>
              <a:t>Mendeley</a:t>
            </a:r>
            <a:r>
              <a:rPr lang="de-DE" sz="2000" dirty="0"/>
              <a:t> an:</a:t>
            </a:r>
          </a:p>
          <a:p>
            <a:pPr marL="923925" lvl="2" indent="-342900">
              <a:buFont typeface="Arial" panose="020B0604020202020204" pitchFamily="34" charset="0"/>
              <a:buChar char="•"/>
            </a:pPr>
            <a:r>
              <a:rPr lang="de-DE" sz="1600" b="1" dirty="0" err="1"/>
              <a:t>Citavi</a:t>
            </a:r>
            <a:r>
              <a:rPr lang="de-DE" sz="1600" b="1" dirty="0"/>
              <a:t>: </a:t>
            </a:r>
            <a:r>
              <a:rPr lang="de-DE" sz="1600" dirty="0"/>
              <a:t>https://www.ub.tu-dortmund.de/literatursuche/citavi.html oder https://www.youtube.com/watch?v=Xu-xPwUBWGU&amp;list=PLZt0KjrejkY1ik9cr31hZW6ctsd3eoYSX</a:t>
            </a:r>
            <a:endParaRPr lang="de-DE" sz="1600" dirty="0">
              <a:hlinkClick r:id="rId4"/>
            </a:endParaRPr>
          </a:p>
          <a:p>
            <a:pPr marL="923925" lvl="2" indent="-342900">
              <a:buFont typeface="Arial" panose="020B0604020202020204" pitchFamily="34" charset="0"/>
              <a:buChar char="•"/>
            </a:pPr>
            <a:r>
              <a:rPr lang="de-DE" sz="1600" b="1" dirty="0"/>
              <a:t>Zotero: </a:t>
            </a:r>
            <a:r>
              <a:rPr lang="de-DE" sz="1600" dirty="0"/>
              <a:t>https://www.youtube.com/watch?v=PqQp_oUUY5w </a:t>
            </a:r>
          </a:p>
          <a:p>
            <a:pPr marL="923925" lvl="2" indent="-342900">
              <a:buFont typeface="Arial" panose="020B0604020202020204" pitchFamily="34" charset="0"/>
              <a:buChar char="•"/>
            </a:pPr>
            <a:r>
              <a:rPr lang="de-DE" sz="1600" b="1" dirty="0" err="1"/>
              <a:t>Mendeley</a:t>
            </a:r>
            <a:r>
              <a:rPr lang="de-DE" sz="1600" b="1" dirty="0"/>
              <a:t>: </a:t>
            </a:r>
            <a:r>
              <a:rPr lang="de-DE" sz="1600" dirty="0"/>
              <a:t>https://www.youtube.com/watch?v=ULxtELT9DJg</a:t>
            </a:r>
          </a:p>
          <a:p>
            <a:pPr marL="523875" lvl="1" indent="-342900">
              <a:buFont typeface="+mj-lt"/>
              <a:buAutoNum type="arabicPeriod" startAt="2"/>
            </a:pPr>
            <a:r>
              <a:rPr lang="de-DE" sz="1800" dirty="0"/>
              <a:t>Entscheiden Sie sich für ein Programm und installieren Sie dieses auf Ihrem Laptop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89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ani\AppData\Local\Microsoft\Windows\Temporary Internet Files\Content.IE5\I0EFC7SY\MPj04393810000[1].jpg"/>
          <p:cNvPicPr>
            <a:picLocks noChangeAspect="1" noChangeArrowheads="1"/>
          </p:cNvPicPr>
          <p:nvPr/>
        </p:nvPicPr>
        <p:blipFill rotWithShape="1">
          <a:blip r:embed="rId3" cstate="print"/>
          <a:srcRect l="5532" r="2431"/>
          <a:stretch/>
        </p:blipFill>
        <p:spPr bwMode="auto">
          <a:xfrm>
            <a:off x="-15240" y="0"/>
            <a:ext cx="9204960" cy="6858000"/>
          </a:xfrm>
          <a:prstGeom prst="rect">
            <a:avLst/>
          </a:prstGeom>
          <a:noFill/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7652A-E3AB-4E0C-B658-757FA3F6E91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640" y="138185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3"/>
                </a:solidFill>
                <a:latin typeface="Segoe Script" pitchFamily="34" charset="0"/>
              </a:rPr>
              <a:t>Bis</a:t>
            </a:r>
            <a:r>
              <a:rPr lang="en-US" sz="6000" b="1" dirty="0">
                <a:solidFill>
                  <a:schemeClr val="accent3"/>
                </a:solidFill>
                <a:latin typeface="Segoe Script" pitchFamily="34" charset="0"/>
              </a:rPr>
              <a:t> </a:t>
            </a:r>
            <a:r>
              <a:rPr lang="en-US" sz="6000" b="1" dirty="0" err="1">
                <a:solidFill>
                  <a:schemeClr val="accent3"/>
                </a:solidFill>
                <a:latin typeface="Segoe Script" pitchFamily="34" charset="0"/>
              </a:rPr>
              <a:t>nächste</a:t>
            </a:r>
            <a:r>
              <a:rPr lang="en-US" sz="6000" b="1" dirty="0">
                <a:solidFill>
                  <a:schemeClr val="accent3"/>
                </a:solidFill>
                <a:latin typeface="Segoe Script" pitchFamily="34" charset="0"/>
              </a:rPr>
              <a:t> </a:t>
            </a:r>
            <a:r>
              <a:rPr lang="en-US" sz="6000" b="1" dirty="0" err="1">
                <a:solidFill>
                  <a:schemeClr val="accent3"/>
                </a:solidFill>
                <a:latin typeface="Segoe Script" pitchFamily="34" charset="0"/>
              </a:rPr>
              <a:t>Woche</a:t>
            </a:r>
            <a:r>
              <a:rPr lang="en-US" sz="6000" b="1" dirty="0">
                <a:solidFill>
                  <a:schemeClr val="accent3"/>
                </a:solidFill>
                <a:latin typeface="Segoe Script" pitchFamily="34" charset="0"/>
              </a:rPr>
              <a:t>!</a:t>
            </a:r>
            <a:endParaRPr lang="en-US" b="1" dirty="0">
              <a:solidFill>
                <a:schemeClr val="accent3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900" y="3378030"/>
            <a:ext cx="63322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Bradley Hand ITC" pitchFamily="66" charset="0"/>
              </a:rPr>
              <a:t>Job.schepens@tu-dortmund.de</a:t>
            </a:r>
          </a:p>
          <a:p>
            <a:pPr algn="ctr"/>
            <a:endParaRPr lang="en-US" sz="1100" b="1" dirty="0">
              <a:solidFill>
                <a:schemeClr val="accent3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4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kennen unterschiedliche Zitationsstile und sind in der Lage nach diesen zu zitieren</a:t>
            </a:r>
          </a:p>
          <a:p>
            <a:r>
              <a:rPr lang="de-DE" dirty="0"/>
              <a:t>Sie sind  in der Lage, Literatur in ein Literaturverwaltungs-programm einzupflegen und ein Literaturverzeichnis zu generieren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6911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Zitation &amp; Zitationsstile</a:t>
            </a:r>
          </a:p>
          <a:p>
            <a:endParaRPr lang="de-DE" dirty="0"/>
          </a:p>
          <a:p>
            <a:r>
              <a:rPr lang="de-DE" dirty="0"/>
              <a:t>Literaturverwaltung</a:t>
            </a:r>
          </a:p>
          <a:p>
            <a:endParaRPr lang="de-DE" dirty="0"/>
          </a:p>
          <a:p>
            <a:r>
              <a:rPr lang="de-DE" dirty="0"/>
              <a:t>Werkstatt: Literatur einpflegen &amp; zitieren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1791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Quellen: Belegen und Zitieren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Eines der wichtigsten </a:t>
            </a:r>
            <a:r>
              <a:rPr lang="de-DE" dirty="0" err="1"/>
              <a:t>Formalia</a:t>
            </a:r>
            <a:r>
              <a:rPr lang="de-DE" dirty="0"/>
              <a:t> wissenschaftlicher Arbeit</a:t>
            </a:r>
          </a:p>
          <a:p>
            <a:r>
              <a:rPr lang="de-DE" dirty="0"/>
              <a:t>Übernommene Aussagen sollten mit Quellenangabe belegt werden </a:t>
            </a:r>
            <a:r>
              <a:rPr lang="de-DE" dirty="0">
                <a:sym typeface="Wingdings" panose="05000000000000000000" pitchFamily="2" charset="2"/>
              </a:rPr>
              <a:t> Urheberschaft, Herkunft</a:t>
            </a:r>
          </a:p>
          <a:p>
            <a:r>
              <a:rPr lang="de-DE" dirty="0">
                <a:sym typeface="Wingdings" panose="05000000000000000000" pitchFamily="2" charset="2"/>
              </a:rPr>
              <a:t>Einbindung der eigenen Arbeit in Forschungsstand der Disziplin</a:t>
            </a:r>
          </a:p>
          <a:p>
            <a:r>
              <a:rPr lang="de-DE" dirty="0">
                <a:sym typeface="Wingdings" panose="05000000000000000000" pitchFamily="2" charset="2"/>
              </a:rPr>
              <a:t>Dient der Nachprüfbarkeit</a:t>
            </a:r>
          </a:p>
          <a:p>
            <a:r>
              <a:rPr lang="de-DE" dirty="0">
                <a:sym typeface="Wingdings" panose="05000000000000000000" pitchFamily="2" charset="2"/>
              </a:rPr>
              <a:t>Auch bei Zusammenfassung der Ergebnisse  Paraphrase</a:t>
            </a:r>
          </a:p>
          <a:p>
            <a:r>
              <a:rPr lang="de-DE" dirty="0">
                <a:sym typeface="Wingdings" panose="05000000000000000000" pitchFamily="2" charset="2"/>
              </a:rPr>
              <a:t>Trennung der eigenen Argumente von denen anderer (vgl. dagegen Autor, 19xx)</a:t>
            </a:r>
          </a:p>
          <a:p>
            <a:r>
              <a:rPr lang="de-DE" dirty="0">
                <a:sym typeface="Wingdings" panose="05000000000000000000" pitchFamily="2" charset="2"/>
              </a:rPr>
              <a:t>Aussagen sollten aus erster Hand stammen  Primärliteratur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750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Zitationsstile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unterschiedliche Zitationsstile, die in der Erziehungswissenschaft und verwandten Disziplinen verwendet werden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APA = American Psychological </a:t>
            </a:r>
            <a:r>
              <a:rPr lang="de-DE" dirty="0" err="1"/>
              <a:t>Association</a:t>
            </a:r>
            <a:r>
              <a:rPr lang="de-DE" dirty="0"/>
              <a:t> (hier im Seminar, für Ihre Hausarbeit)</a:t>
            </a:r>
          </a:p>
          <a:p>
            <a:pPr lvl="1"/>
            <a:r>
              <a:rPr lang="de-DE" dirty="0"/>
              <a:t>Harvard (evtl. für andere Hausarbeiten im Studium)</a:t>
            </a:r>
          </a:p>
          <a:p>
            <a:pPr lvl="1"/>
            <a:r>
              <a:rPr lang="de-DE" dirty="0"/>
              <a:t>internationale Norm ISO 690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7444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Zitieren im Text: Indirektes Zitat/ Paraphrase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dirty="0"/>
              <a:t>Variante 1: Am Ende einer zu belegenden Aussage (Name und Erscheinungsjahr in Klammern)</a:t>
            </a:r>
          </a:p>
          <a:p>
            <a:pPr lvl="1"/>
            <a:r>
              <a:rPr lang="de-DE" sz="1800" dirty="0"/>
              <a:t>Es wurde bestätigt, dass die inhaltsabhängige Dimension von Unterrichtsqualität „kognitive Aktivierung“ stark über Klassen hinweg variiert </a:t>
            </a:r>
            <a:r>
              <a:rPr lang="de-DE" sz="1800" dirty="0">
                <a:solidFill>
                  <a:schemeClr val="accent1"/>
                </a:solidFill>
              </a:rPr>
              <a:t>(</a:t>
            </a:r>
            <a:r>
              <a:rPr lang="de-DE" sz="1800" dirty="0" err="1">
                <a:solidFill>
                  <a:schemeClr val="accent1"/>
                </a:solidFill>
              </a:rPr>
              <a:t>Praetorius</a:t>
            </a:r>
            <a:r>
              <a:rPr lang="de-DE" sz="1800" dirty="0">
                <a:solidFill>
                  <a:schemeClr val="accent1"/>
                </a:solidFill>
              </a:rPr>
              <a:t> et al., 2014)</a:t>
            </a:r>
            <a:r>
              <a:rPr lang="de-DE" sz="1800" dirty="0"/>
              <a:t>.</a:t>
            </a:r>
          </a:p>
          <a:p>
            <a:r>
              <a:rPr lang="de-DE" sz="1800" b="1" dirty="0"/>
              <a:t>Variante 2: Nennung des Namens im Text (Erscheinungsjahr in Klammern) </a:t>
            </a:r>
          </a:p>
          <a:p>
            <a:pPr lvl="1"/>
            <a:r>
              <a:rPr lang="de-DE" sz="1800" dirty="0" err="1">
                <a:solidFill>
                  <a:schemeClr val="accent1"/>
                </a:solidFill>
              </a:rPr>
              <a:t>Praetorius</a:t>
            </a:r>
            <a:r>
              <a:rPr lang="de-DE" sz="1800" dirty="0">
                <a:solidFill>
                  <a:schemeClr val="accent1"/>
                </a:solidFill>
              </a:rPr>
              <a:t> et al. (2014) </a:t>
            </a:r>
            <a:r>
              <a:rPr lang="de-DE" sz="1800" dirty="0"/>
              <a:t>konnten bestätigten, dass die inhaltsabhängige Dimension von Unterrichtsqualität „kognitive Aktivierung“ stark über Klassen hinweg variiert.</a:t>
            </a:r>
          </a:p>
          <a:p>
            <a:r>
              <a:rPr lang="de-DE" sz="1800" b="1" dirty="0"/>
              <a:t>Variante 3: Autorenname und Erscheinungsjahr werden beide in den Text integriert. </a:t>
            </a:r>
          </a:p>
          <a:p>
            <a:pPr lvl="1"/>
            <a:r>
              <a:rPr lang="de-DE" sz="1800" dirty="0"/>
              <a:t>In der </a:t>
            </a:r>
            <a:r>
              <a:rPr lang="de-DE" sz="1800" dirty="0">
                <a:solidFill>
                  <a:schemeClr val="accent1"/>
                </a:solidFill>
              </a:rPr>
              <a:t>2014</a:t>
            </a:r>
            <a:r>
              <a:rPr lang="de-DE" sz="1800" dirty="0"/>
              <a:t> veröffentlichten Studie schreiben </a:t>
            </a:r>
            <a:r>
              <a:rPr lang="de-DE" sz="1800" dirty="0" err="1">
                <a:solidFill>
                  <a:schemeClr val="accent1"/>
                </a:solidFill>
              </a:rPr>
              <a:t>Praetorius</a:t>
            </a:r>
            <a:r>
              <a:rPr lang="de-DE" sz="1800" dirty="0">
                <a:solidFill>
                  <a:schemeClr val="accent1"/>
                </a:solidFill>
              </a:rPr>
              <a:t> et al.</a:t>
            </a:r>
            <a:r>
              <a:rPr lang="de-DE" sz="1800" dirty="0"/>
              <a:t>, dass die inhaltsabhängige Dimension von Unterrichtsqualität „kognitive Aktivierung“ stark über Klassen hinweg variiert.</a:t>
            </a:r>
          </a:p>
        </p:txBody>
      </p:sp>
    </p:spTree>
    <p:extLst>
      <p:ext uri="{BB962C8B-B14F-4D97-AF65-F5344CB8AC3E}">
        <p14:creationId xmlns:p14="http://schemas.microsoft.com/office/powerpoint/2010/main" val="35124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Zitieren im Text: Wörtliche Zitate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/>
              <a:t>So ist Interesse definiert als „die kognitive Anteilnahme respektive die Aufmerksamkeit, die eine Person an einer Sache oder einer anderen Person nimmt“ (Müller, 2002, S. 100).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Oder auch: Müller (2002) definiert Interesse wie folgt: „[D]</a:t>
            </a:r>
            <a:r>
              <a:rPr lang="de-DE" dirty="0" err="1"/>
              <a:t>ie</a:t>
            </a:r>
            <a:r>
              <a:rPr lang="de-DE" dirty="0"/>
              <a:t> kognitive Anteilnahme respektive die Aufmerksamkeit, die eine Person an einer Sache oder einer anderen Person nimmt.“ (S. 100).</a:t>
            </a:r>
          </a:p>
          <a:p>
            <a:pPr marL="0" lv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Zitieren im Text: Wörtliche Zitate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/>
              <a:t>Bei längeren Zitaten (mehr als 40 Wörter): Blockzitat</a:t>
            </a:r>
          </a:p>
          <a:p>
            <a:pPr marL="0" lv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eigener Absatz, üblicherweise eingerückt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64" y="2534069"/>
            <a:ext cx="6551271" cy="25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13109"/>
      </p:ext>
    </p:extLst>
  </p:cSld>
  <p:clrMapOvr>
    <a:masterClrMapping/>
  </p:clrMapOvr>
</p:sld>
</file>

<file path=ppt/theme/theme1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e">
  <a:themeElements>
    <a:clrScheme name="Kante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82C22C"/>
      </a:accent1>
      <a:accent2>
        <a:srgbClr val="000000"/>
      </a:accent2>
      <a:accent3>
        <a:srgbClr val="FFFFFF"/>
      </a:accent3>
      <a:accent4>
        <a:srgbClr val="000000"/>
      </a:accent4>
      <a:accent5>
        <a:srgbClr val="C1DDAC"/>
      </a:accent5>
      <a:accent6>
        <a:srgbClr val="000000"/>
      </a:accent6>
      <a:hlink>
        <a:srgbClr val="996600"/>
      </a:hlink>
      <a:folHlink>
        <a:srgbClr val="000000"/>
      </a:folHlink>
    </a:clrScheme>
    <a:fontScheme name="Kan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0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0000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3399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CAAD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A024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6C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68AF27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9D4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82C22C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C1D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1138</Words>
  <Application>Microsoft Office PowerPoint</Application>
  <PresentationFormat>On-screen Show (4:3)</PresentationFormat>
  <Paragraphs>138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Bradley Hand ITC</vt:lpstr>
      <vt:lpstr>Calibri</vt:lpstr>
      <vt:lpstr>Garamond</vt:lpstr>
      <vt:lpstr>Segoe Script</vt:lpstr>
      <vt:lpstr>Wingdings</vt:lpstr>
      <vt:lpstr>UT_Design</vt:lpstr>
      <vt:lpstr>Kante</vt:lpstr>
      <vt:lpstr>Einführung in die Methoden der Textanalyse und des wissenschaftlichen Arbeitens</vt:lpstr>
      <vt:lpstr>Aufgaben zur Sitzung</vt:lpstr>
      <vt:lpstr>Ziele der heutigen Sitzung</vt:lpstr>
      <vt:lpstr>Agenda</vt:lpstr>
      <vt:lpstr>Umgang mit Quellen: Belegen und Zitieren</vt:lpstr>
      <vt:lpstr>Zitationsstile</vt:lpstr>
      <vt:lpstr>Zitieren im Text: Indirektes Zitat/ Paraphrase </vt:lpstr>
      <vt:lpstr>Zitieren im Text: Wörtliche Zitate</vt:lpstr>
      <vt:lpstr>Zitieren im Text: Wörtliche Zitate</vt:lpstr>
      <vt:lpstr>Zitieren im Text: Wörtliche Zitate</vt:lpstr>
      <vt:lpstr>Anzahl der Autoren</vt:lpstr>
      <vt:lpstr>Werkstatt</vt:lpstr>
      <vt:lpstr>Literaturverzeichnis nach APA</vt:lpstr>
      <vt:lpstr>Zitieren im Text: Harvard</vt:lpstr>
      <vt:lpstr>Literaturverzeichnis nach Harvard</vt:lpstr>
      <vt:lpstr>Literaturverwaltungsprogramme</vt:lpstr>
      <vt:lpstr>Werkstatt</vt:lpstr>
      <vt:lpstr>Aufgabe bis zum 9. Mai (Vorleistung 2)</vt:lpstr>
      <vt:lpstr>Literatur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(max. zweizeilig/linksbündig) Headline (Ausrichtung am Fuß) 28 pt</dc:title>
  <dc:creator>Hanna Gaspard</dc:creator>
  <cp:lastModifiedBy>Job Schepens</cp:lastModifiedBy>
  <cp:revision>231</cp:revision>
  <cp:lastPrinted>2016-10-26T15:59:35Z</cp:lastPrinted>
  <dcterms:created xsi:type="dcterms:W3CDTF">2017-04-11T18:52:40Z</dcterms:created>
  <dcterms:modified xsi:type="dcterms:W3CDTF">2022-05-02T10:37:09Z</dcterms:modified>
</cp:coreProperties>
</file>