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5408" r:id="rId2"/>
  </p:sldMasterIdLst>
  <p:notesMasterIdLst>
    <p:notesMasterId r:id="rId27"/>
  </p:notesMasterIdLst>
  <p:handoutMasterIdLst>
    <p:handoutMasterId r:id="rId28"/>
  </p:handoutMasterIdLst>
  <p:sldIdLst>
    <p:sldId id="440" r:id="rId3"/>
    <p:sldId id="601" r:id="rId4"/>
    <p:sldId id="502" r:id="rId5"/>
    <p:sldId id="475" r:id="rId6"/>
    <p:sldId id="467" r:id="rId7"/>
    <p:sldId id="610" r:id="rId8"/>
    <p:sldId id="598" r:id="rId9"/>
    <p:sldId id="564" r:id="rId10"/>
    <p:sldId id="611" r:id="rId11"/>
    <p:sldId id="517" r:id="rId12"/>
    <p:sldId id="603" r:id="rId13"/>
    <p:sldId id="594" r:id="rId14"/>
    <p:sldId id="605" r:id="rId15"/>
    <p:sldId id="608" r:id="rId16"/>
    <p:sldId id="599" r:id="rId17"/>
    <p:sldId id="612" r:id="rId18"/>
    <p:sldId id="602" r:id="rId19"/>
    <p:sldId id="607" r:id="rId20"/>
    <p:sldId id="609" r:id="rId21"/>
    <p:sldId id="606" r:id="rId22"/>
    <p:sldId id="613" r:id="rId23"/>
    <p:sldId id="615" r:id="rId24"/>
    <p:sldId id="496" r:id="rId25"/>
    <p:sldId id="616" r:id="rId26"/>
  </p:sldIdLst>
  <p:sldSz cx="9144000" cy="6858000" type="screen4x3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4E8"/>
    <a:srgbClr val="D8E9CD"/>
    <a:srgbClr val="F1F2F3"/>
    <a:srgbClr val="8C8D8D"/>
    <a:srgbClr val="E7E1CF"/>
    <a:srgbClr val="292929"/>
    <a:srgbClr val="000000"/>
    <a:srgbClr val="C69934"/>
    <a:srgbClr val="32414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1175" y="0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26EC946-A657-4FF3-BCA4-E69589DF94C9}" type="datetimeFigureOut">
              <a:rPr lang="de-DE"/>
              <a:pPr>
                <a:defRPr/>
              </a:pPr>
              <a:t>04.04.2022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81488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1175" y="6456363"/>
            <a:ext cx="4281488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090C10-CBC2-46C1-96A6-5B300C7E5F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8332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0723" tIns="45362" rIns="90723" bIns="45362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F58958-E184-46E3-879D-770BF97E5F5D}" type="datetimeFigureOut">
              <a:rPr lang="de-DE"/>
              <a:pPr>
                <a:defRPr/>
              </a:pPr>
              <a:t>04.04.2022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3738" y="504825"/>
            <a:ext cx="3406775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3" tIns="45362" rIns="90723" bIns="45362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5838" y="3228975"/>
            <a:ext cx="7902575" cy="3059113"/>
          </a:xfrm>
          <a:prstGeom prst="rect">
            <a:avLst/>
          </a:prstGeom>
        </p:spPr>
        <p:txBody>
          <a:bodyPr vert="horz" lIns="90723" tIns="45362" rIns="90723" bIns="45362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0723" tIns="45362" rIns="90723" bIns="45362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0723" tIns="45362" rIns="90723" bIns="453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157F59-6216-46F3-91AD-B5D7290D1FC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16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57F59-6216-46F3-91AD-B5D7290D1FC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0179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A593A6-8C95-4B28-ABF1-C4CAEDAF20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xEKUT_WortBildMarke_W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6" name="Picture 46" descr="5wi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371475"/>
            <a:ext cx="417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12"/>
          <p:cNvSpPr txBox="1">
            <a:spLocks noChangeArrowheads="1"/>
          </p:cNvSpPr>
          <p:nvPr/>
        </p:nvSpPr>
        <p:spPr bwMode="auto">
          <a:xfrm>
            <a:off x="3913188" y="927100"/>
            <a:ext cx="36306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200" b="1">
                <a:solidFill>
                  <a:schemeClr val="tx2"/>
                </a:solidFill>
              </a:rPr>
              <a:t>Hector-Institut für Empirische Bildungsforschung</a:t>
            </a:r>
          </a:p>
        </p:txBody>
      </p:sp>
      <p:pic>
        <p:nvPicPr>
          <p:cNvPr id="8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6411913"/>
            <a:ext cx="169068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186783"/>
            <a:ext cx="7700962" cy="436017"/>
          </a:xfrm>
        </p:spPr>
        <p:txBody>
          <a:bodyPr/>
          <a:lstStyle>
            <a:lvl1pPr>
              <a:lnSpc>
                <a:spcPts val="34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4670425"/>
            <a:ext cx="7700962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3000"/>
              </a:lnSpc>
              <a:buFontTx/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20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DDB5-7E73-474A-B734-C508058F797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0699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 smtClean="0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</p:spTree>
    <p:extLst>
      <p:ext uri="{BB962C8B-B14F-4D97-AF65-F5344CB8AC3E}">
        <p14:creationId xmlns:p14="http://schemas.microsoft.com/office/powerpoint/2010/main" val="65974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08AD-8612-4505-B61B-26072FB3F54A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76155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740A9-A062-48A0-8333-2A7581C7BC0C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884990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1220755"/>
            <a:ext cx="8640960" cy="6720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988841"/>
            <a:ext cx="8642350" cy="4320116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501342"/>
            <a:ext cx="550360" cy="27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1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49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8225" y="319088"/>
            <a:ext cx="2301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/>
              <a:t>RUBRIK UND/ODER</a:t>
            </a:r>
          </a:p>
          <a:p>
            <a:pPr algn="r" eaLnBrk="1" hangingPunct="1">
              <a:lnSpc>
                <a:spcPts val="1400"/>
              </a:lnSpc>
              <a:defRPr/>
            </a:pPr>
            <a:r>
              <a:rPr lang="de-DE" altLang="de-DE" sz="1000" b="1"/>
              <a:t>KAPITELANGABE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48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Rubrik/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1288018"/>
            <a:ext cx="7700962" cy="3693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3900" y="1979613"/>
            <a:ext cx="7704138" cy="41703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000">
                <a:solidFill>
                  <a:srgbClr val="000000"/>
                </a:solidFill>
              </a:defRPr>
            </a:lvl1pPr>
            <a:lvl2pPr marL="361950" indent="-18097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542925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3pPr>
            <a:lvl4pPr marL="714375" indent="-171450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defRPr sz="2000">
                <a:solidFill>
                  <a:srgbClr val="000000"/>
                </a:solidFill>
              </a:defRPr>
            </a:lvl4pPr>
            <a:lvl5pPr marL="895350" indent="-180975">
              <a:lnSpc>
                <a:spcPct val="100000"/>
              </a:lnSpc>
              <a:buClr>
                <a:schemeClr val="accent5">
                  <a:lumMod val="50000"/>
                </a:schemeClr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0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788511"/>
            <a:ext cx="7700962" cy="435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294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19138" y="6519863"/>
            <a:ext cx="7705725" cy="1538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0B49-AB81-47D4-982F-B4FE0905BF33}" type="slidenum">
              <a:rPr lang="de-DE"/>
              <a:pPr>
                <a:defRPr/>
              </a:pPr>
              <a:t>‹Nr.›</a:t>
            </a:fld>
            <a:r>
              <a:rPr lang="de-DE"/>
              <a:t> | Autor/Verfasser/Thema/Rubrik/Titel etc.	© 2010 Universität Tübingen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118225" y="319088"/>
            <a:ext cx="2301875" cy="355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4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ifs_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42050"/>
            <a:ext cx="22050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tud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08725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altLang="en-US"/>
              <a:t>Titelmasterformat durch Klicken bearbeiten</a:t>
            </a:r>
            <a:endParaRPr lang="de-DE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de-DE" altLang="en-US"/>
              <a:t>Formatvorlage des Untertitelmasters durch Klicken bearbeiten</a:t>
            </a:r>
            <a:endParaRPr lang="de-DE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ED74-1E99-4B8A-B3ED-70DBB74FEF17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0350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119-43D2-4BB6-A9D1-9059390EACA3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225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1B8A-B262-4E10-993B-3E8F92320B8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913871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F562A-3F16-4F13-96D9-C11769B21754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282912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87463"/>
            <a:ext cx="7700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1028" name="Line 17"/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29" name="Picture 22" descr="xEKUT_WortBildMarke_W_RG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platzhalter 12"/>
          <p:cNvSpPr txBox="1">
            <a:spLocks/>
          </p:cNvSpPr>
          <p:nvPr/>
        </p:nvSpPr>
        <p:spPr bwMode="auto">
          <a:xfrm>
            <a:off x="1127125" y="6519863"/>
            <a:ext cx="4267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41338" indent="-1809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95350" indent="-1746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60475" indent="-1857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22425" indent="-1825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96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68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940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51225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de-DE" altLang="de-DE" sz="900" dirty="0">
                <a:solidFill>
                  <a:schemeClr val="accent5">
                    <a:lumMod val="50000"/>
                  </a:schemeClr>
                </a:solidFill>
              </a:rPr>
              <a:t>Motivationsforschung </a:t>
            </a:r>
            <a:r>
              <a:rPr lang="de-DE" altLang="de-DE" sz="900" baseline="0" dirty="0">
                <a:solidFill>
                  <a:schemeClr val="accent5">
                    <a:lumMod val="50000"/>
                  </a:schemeClr>
                </a:solidFill>
              </a:rPr>
              <a:t>– Sitzung 1</a:t>
            </a:r>
            <a:endParaRPr lang="de-DE" altLang="de-DE" sz="9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23900" y="6519863"/>
            <a:ext cx="2133600" cy="201612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BA3FD-5C3A-44CB-92F9-80FF82FD1679}" type="slidenum">
              <a:rPr lang="de-DE" altLang="de-DE" sz="900">
                <a:solidFill>
                  <a:srgbClr val="000000"/>
                </a:solidFill>
              </a:rPr>
              <a:pPr eaLnBrk="1" hangingPunct="1"/>
              <a:t>‹Nr.›</a:t>
            </a:fld>
            <a:endParaRPr lang="de-DE" altLang="de-DE" sz="900">
              <a:solidFill>
                <a:srgbClr val="000000"/>
              </a:solidFill>
            </a:endParaRPr>
          </a:p>
        </p:txBody>
      </p:sp>
      <p:pic>
        <p:nvPicPr>
          <p:cNvPr id="1032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6413500"/>
            <a:ext cx="1331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3" r:id="rId1"/>
    <p:sldLayoutId id="2147485404" r:id="rId2"/>
    <p:sldLayoutId id="2147485402" r:id="rId3"/>
    <p:sldLayoutId id="2147485405" r:id="rId4"/>
    <p:sldLayoutId id="2147485407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>
          <a:solidFill>
            <a:schemeClr val="tx1"/>
          </a:solidFill>
          <a:latin typeface="+mn-lt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5pPr>
      <a:lvl6pPr marL="20796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6pPr>
      <a:lvl7pPr marL="25368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7pPr>
      <a:lvl8pPr marL="29940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8pPr>
      <a:lvl9pPr marL="34512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241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E2FF4F-CB74-43B4-B19C-42B68AB1912B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4" descr="ifs_logo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" t="15681" r="4524" b="12727"/>
          <a:stretch>
            <a:fillRect/>
          </a:stretch>
        </p:blipFill>
        <p:spPr bwMode="auto">
          <a:xfrm>
            <a:off x="3203575" y="6237288"/>
            <a:ext cx="22050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tud_logo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22320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6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9" r:id="rId1"/>
    <p:sldLayoutId id="2147485410" r:id="rId2"/>
    <p:sldLayoutId id="2147485411" r:id="rId3"/>
    <p:sldLayoutId id="2147485412" r:id="rId4"/>
    <p:sldLayoutId id="2147485413" r:id="rId5"/>
    <p:sldLayoutId id="2147485414" r:id="rId6"/>
    <p:sldLayoutId id="2147485415" r:id="rId7"/>
    <p:sldLayoutId id="2147485416" r:id="rId8"/>
    <p:sldLayoutId id="2147485417" r:id="rId9"/>
    <p:sldLayoutId id="214748541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itchFamily="34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Calibri" pitchFamily="34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obschepens.github.io/textanalyse22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6437" y="5152162"/>
            <a:ext cx="7700962" cy="3847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Einführung</a:t>
            </a:r>
          </a:p>
          <a:p>
            <a:endParaRPr lang="de-DE" altLang="de-DE" dirty="0"/>
          </a:p>
        </p:txBody>
      </p:sp>
      <p:sp>
        <p:nvSpPr>
          <p:cNvPr id="4100" name="Rectangle 9"/>
          <p:cNvSpPr txBox="1">
            <a:spLocks noChangeArrowheads="1"/>
          </p:cNvSpPr>
          <p:nvPr/>
        </p:nvSpPr>
        <p:spPr bwMode="auto">
          <a:xfrm>
            <a:off x="716437" y="5676900"/>
            <a:ext cx="7700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latin typeface="Calibri" panose="020F0502020204030204" pitchFamily="34" charset="0"/>
                <a:cs typeface="Calibri" panose="020F0502020204030204" pitchFamily="34" charset="0"/>
              </a:rPr>
              <a:t>05.04.2022, Job Schepens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5033" y="4051300"/>
            <a:ext cx="7623175" cy="1078727"/>
          </a:xfrm>
        </p:spPr>
        <p:txBody>
          <a:bodyPr/>
          <a:lstStyle/>
          <a:p>
            <a:r>
              <a:rPr lang="de-DE" sz="2800" b="1" dirty="0"/>
              <a:t>Einführung in die Methoden der Textanalyse und des wissenschaftlichen Arbeitens</a:t>
            </a:r>
            <a:endParaRPr lang="en-US" sz="28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08"/>
          <a:stretch/>
        </p:blipFill>
        <p:spPr>
          <a:xfrm>
            <a:off x="6143448" y="1504720"/>
            <a:ext cx="2394408" cy="215155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54" y="1503525"/>
            <a:ext cx="3233394" cy="2158138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02" y="1503525"/>
            <a:ext cx="2152752" cy="2152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Leistungsanforderungen: Vorleistungen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de-DE" sz="2000" dirty="0"/>
              <a:t>Aktive Teilnahme am Seminar (Anwesenheitspflicht)</a:t>
            </a:r>
          </a:p>
          <a:p>
            <a:pPr lvl="0">
              <a:spcBef>
                <a:spcPts val="600"/>
              </a:spcBef>
            </a:pPr>
            <a:r>
              <a:rPr lang="de-DE" sz="2000" dirty="0"/>
              <a:t>Vorleistungen (fristgerechte Abgabe!):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Rechercheauftrag zu verschiedenen Büchern und Texten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der angefertigten Zitationsbeispiele und Literaturverzeichnis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einer inhaltlich plausiblen und formal korrekten Analyse (Textbeispiel I)</a:t>
            </a:r>
          </a:p>
          <a:p>
            <a:pPr marL="801687" lvl="1" indent="-457200">
              <a:spcBef>
                <a:spcPts val="600"/>
              </a:spcBef>
              <a:buFont typeface="+mj-lt"/>
              <a:buAutoNum type="arabicPeriod"/>
            </a:pPr>
            <a:r>
              <a:rPr lang="de-DE" sz="2000" dirty="0"/>
              <a:t>Abgabe einer inhaltlich plausiblen und formal korrekten Analyse (Textbeispiel II)</a:t>
            </a:r>
          </a:p>
          <a:p>
            <a:pPr marL="0" lv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6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Leistungsanforderung: Prüfungsleistung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sz="2000" dirty="0"/>
              <a:t>Benotete Hausarbeit </a:t>
            </a:r>
            <a:r>
              <a:rPr lang="de-DE" sz="2000" dirty="0">
                <a:sym typeface="Wingdings" panose="05000000000000000000" pitchFamily="2" charset="2"/>
              </a:rPr>
              <a:t> Gesamtnote des Moduls: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Max. 12 Seiten (zzgl. Gliederung, Literaturverzeichnis, Anhang)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Analyse eines wissenschaftlichen Textes anhand von Leitfragen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Liste von vorgegebenen Texten zu Themen aus der Empirischen Bildungsforschung</a:t>
            </a:r>
          </a:p>
          <a:p>
            <a:pPr lvl="1">
              <a:spcBef>
                <a:spcPts val="0"/>
              </a:spcBef>
            </a:pPr>
            <a:r>
              <a:rPr lang="de-DE" sz="2000" dirty="0">
                <a:sym typeface="Wingdings" panose="05000000000000000000" pitchFamily="2" charset="2"/>
              </a:rPr>
              <a:t>Abgabefrist: 15.03.22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0434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das Seminar erhalten Sie 5 LP </a:t>
            </a:r>
            <a:r>
              <a:rPr lang="de-DE" dirty="0">
                <a:sym typeface="Wingdings" panose="05000000000000000000" pitchFamily="2" charset="2"/>
              </a:rPr>
              <a:t> entspricht 150h Aufwand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Aktive Teilnahme an Sitzungen: 30h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Vor-/Nachbereitung &amp; Vorleistungen: 60 h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Hausarbeit: 60 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693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Studium an der Universität heißt auch: Eigenverantwortung</a:t>
            </a:r>
          </a:p>
          <a:p>
            <a:r>
              <a:rPr lang="de-DE" dirty="0"/>
              <a:t>Seminar als Impulsgeber</a:t>
            </a:r>
          </a:p>
          <a:p>
            <a:r>
              <a:rPr lang="de-DE" dirty="0"/>
              <a:t>Seminar wird durch ihre Mitarbeit und Fragen spannend!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5" t="64050" r="48737" b="-852"/>
          <a:stretch/>
        </p:blipFill>
        <p:spPr>
          <a:xfrm>
            <a:off x="4140397" y="2917167"/>
            <a:ext cx="4546403" cy="32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Literaturtipps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943"/>
            <a:ext cx="2625097" cy="262509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86" y="766445"/>
            <a:ext cx="1890929" cy="267301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36" y="847725"/>
            <a:ext cx="1985296" cy="26730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3676634"/>
            <a:ext cx="1742122" cy="246759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52" y="3726713"/>
            <a:ext cx="1652263" cy="23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Ressourcen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Moodle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Literatur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https://jobschepens.github.io/textanalyse22/</a:t>
            </a:r>
            <a:endParaRPr lang="de-DE" dirty="0"/>
          </a:p>
          <a:p>
            <a:pPr lvl="1"/>
            <a:r>
              <a:rPr lang="de-DE" dirty="0"/>
              <a:t>Syllabus + Seminarplan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5455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342233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5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AFD-CFD7-485A-A93E-D5370D296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endParaRPr lang="de-DE" dirty="0"/>
          </a:p>
          <a:p>
            <a:pPr marL="180975" lvl="1" indent="0">
              <a:buNone/>
            </a:pPr>
            <a:r>
              <a:rPr lang="de-DE" dirty="0"/>
              <a:t>Beschreiben Sie spontan, was Ihnen zu den Begriffen in den Kopf kommt. (5‘ Gruppenarbeit, dann Plenum) </a:t>
            </a:r>
          </a:p>
          <a:p>
            <a:endParaRPr lang="en-US" sz="20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A662C9A-1D5D-4851-84DD-805EEC14D041}"/>
              </a:ext>
            </a:extLst>
          </p:cNvPr>
          <p:cNvSpPr/>
          <p:nvPr/>
        </p:nvSpPr>
        <p:spPr>
          <a:xfrm>
            <a:off x="514283" y="1867804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Textanalyse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FA49D83-306D-46DE-8721-672E874F3737}"/>
              </a:ext>
            </a:extLst>
          </p:cNvPr>
          <p:cNvSpPr/>
          <p:nvPr/>
        </p:nvSpPr>
        <p:spPr>
          <a:xfrm>
            <a:off x="4572000" y="178194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Wissenschaft-</a:t>
            </a:r>
            <a:r>
              <a:rPr lang="de-DE" sz="2400" b="1" dirty="0" err="1">
                <a:solidFill>
                  <a:schemeClr val="tx2"/>
                </a:solidFill>
              </a:rPr>
              <a:t>liches</a:t>
            </a:r>
            <a:r>
              <a:rPr lang="de-DE" sz="2400" b="1" dirty="0">
                <a:solidFill>
                  <a:schemeClr val="tx2"/>
                </a:solidFill>
              </a:rPr>
              <a:t> Arbeiten</a:t>
            </a:r>
          </a:p>
        </p:txBody>
      </p:sp>
    </p:spTree>
    <p:extLst>
      <p:ext uri="{BB962C8B-B14F-4D97-AF65-F5344CB8AC3E}">
        <p14:creationId xmlns:p14="http://schemas.microsoft.com/office/powerpoint/2010/main" val="32963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Wissenschaftliche Forschung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„Wer wissenschaftliche Forschung betreibt, sucht mithilfe </a:t>
            </a:r>
            <a:r>
              <a:rPr lang="de-DE" b="1" dirty="0">
                <a:solidFill>
                  <a:schemeClr val="tx2"/>
                </a:solidFill>
              </a:rPr>
              <a:t>anerkannter wissenschaftlicher Methoden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und Methodologie auf der Basis des bisherigen </a:t>
            </a:r>
            <a:r>
              <a:rPr lang="de-DE" b="1" dirty="0">
                <a:solidFill>
                  <a:schemeClr val="tx2"/>
                </a:solidFill>
              </a:rPr>
              <a:t>Forschungsstandes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(d.h. vorliegender Theorien und empirischer Befunde) </a:t>
            </a:r>
            <a:r>
              <a:rPr lang="de-DE" b="1" dirty="0">
                <a:solidFill>
                  <a:schemeClr val="tx2"/>
                </a:solidFill>
              </a:rPr>
              <a:t>zielgerichtet</a:t>
            </a:r>
            <a:r>
              <a:rPr lang="de-DE" dirty="0"/>
              <a:t> nach </a:t>
            </a:r>
            <a:r>
              <a:rPr lang="de-DE" b="1" dirty="0"/>
              <a:t>gesicherten</a:t>
            </a:r>
            <a:r>
              <a:rPr lang="de-DE" dirty="0"/>
              <a:t> </a:t>
            </a:r>
            <a:r>
              <a:rPr lang="de-DE" dirty="0">
                <a:solidFill>
                  <a:schemeClr val="tx2"/>
                </a:solidFill>
              </a:rPr>
              <a:t>neuen Erkenntnissen</a:t>
            </a:r>
            <a:r>
              <a:rPr lang="de-DE" dirty="0"/>
              <a:t>, </a:t>
            </a:r>
            <a:r>
              <a:rPr lang="de-DE" dirty="0">
                <a:solidFill>
                  <a:schemeClr val="tx2"/>
                </a:solidFill>
              </a:rPr>
              <a:t>dokumentiert</a:t>
            </a:r>
            <a:r>
              <a:rPr lang="de-DE" dirty="0"/>
              <a:t> den Forschungsprozess sowie dessen Ergebnisse </a:t>
            </a:r>
            <a:r>
              <a:rPr lang="de-DE" b="1" dirty="0"/>
              <a:t>in </a:t>
            </a:r>
            <a:r>
              <a:rPr lang="de-DE" b="1" dirty="0">
                <a:solidFill>
                  <a:schemeClr val="tx2"/>
                </a:solidFill>
              </a:rPr>
              <a:t>nachvollziehbarer</a:t>
            </a:r>
            <a:r>
              <a:rPr lang="de-DE" b="1" dirty="0"/>
              <a:t> Weise </a:t>
            </a:r>
            <a:r>
              <a:rPr lang="de-DE" dirty="0"/>
              <a:t>und stellt die Studien </a:t>
            </a:r>
            <a:r>
              <a:rPr lang="de-DE" b="1" dirty="0"/>
              <a:t>in </a:t>
            </a:r>
            <a:r>
              <a:rPr lang="de-DE" b="1" dirty="0">
                <a:solidFill>
                  <a:schemeClr val="tx2"/>
                </a:solidFill>
              </a:rPr>
              <a:t>Vorträgen</a:t>
            </a:r>
            <a:r>
              <a:rPr lang="de-DE" b="1" dirty="0"/>
              <a:t> und </a:t>
            </a:r>
            <a:r>
              <a:rPr lang="de-DE" b="1" dirty="0">
                <a:solidFill>
                  <a:schemeClr val="tx2"/>
                </a:solidFill>
              </a:rPr>
              <a:t>Publikationen</a:t>
            </a:r>
            <a:r>
              <a:rPr lang="de-DE" dirty="0"/>
              <a:t> der Fachöffentlichkeit vor“</a:t>
            </a:r>
          </a:p>
          <a:p>
            <a:pPr marL="0" indent="0" algn="r">
              <a:buNone/>
            </a:pPr>
            <a:r>
              <a:rPr lang="de-DE" sz="1600" dirty="0"/>
              <a:t>Döring &amp; Bortz, 2016, S. 7</a:t>
            </a:r>
          </a:p>
        </p:txBody>
      </p:sp>
    </p:spTree>
    <p:extLst>
      <p:ext uri="{BB962C8B-B14F-4D97-AF65-F5344CB8AC3E}">
        <p14:creationId xmlns:p14="http://schemas.microsoft.com/office/powerpoint/2010/main" val="27688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Wissenschaftliches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Wissenschaftliches Arbeiten zeigt sich in einer </a:t>
            </a:r>
            <a:r>
              <a:rPr lang="de-DE" b="1" dirty="0"/>
              <a:t>systematischen</a:t>
            </a:r>
            <a:r>
              <a:rPr lang="de-DE" dirty="0"/>
              <a:t> und </a:t>
            </a:r>
            <a:r>
              <a:rPr lang="de-DE" b="1" dirty="0"/>
              <a:t>methodisch kontrollierten</a:t>
            </a:r>
            <a:r>
              <a:rPr lang="de-DE" dirty="0"/>
              <a:t> Verbindung eigenständiger und kreativer Gedanken mit bereits </a:t>
            </a:r>
            <a:r>
              <a:rPr lang="de-DE" b="1" dirty="0"/>
              <a:t>vorliegenden wissenschaftlichen Befunden</a:t>
            </a:r>
            <a:r>
              <a:rPr lang="de-DE" dirty="0"/>
              <a:t>. Das Vorgehen ist </a:t>
            </a:r>
            <a:r>
              <a:rPr lang="de-DE" b="1" dirty="0"/>
              <a:t>sorgfältig</a:t>
            </a:r>
            <a:r>
              <a:rPr lang="de-DE" dirty="0"/>
              <a:t>, </a:t>
            </a:r>
            <a:r>
              <a:rPr lang="de-DE" b="1" dirty="0"/>
              <a:t>begriffsklärend</a:t>
            </a:r>
            <a:r>
              <a:rPr lang="de-DE" dirty="0"/>
              <a:t> und </a:t>
            </a:r>
            <a:r>
              <a:rPr lang="de-DE" b="1" dirty="0"/>
              <a:t>fach- bzw. disziplinbezogen</a:t>
            </a:r>
            <a:r>
              <a:rPr lang="de-DE" dirty="0"/>
              <a:t>.</a:t>
            </a:r>
          </a:p>
          <a:p>
            <a:pPr marL="0" indent="0" algn="r">
              <a:buNone/>
            </a:pPr>
            <a:r>
              <a:rPr lang="de-DE" dirty="0"/>
              <a:t>	(Bohl, 2008, S. 13)</a:t>
            </a:r>
          </a:p>
        </p:txBody>
      </p:sp>
    </p:spTree>
    <p:extLst>
      <p:ext uri="{BB962C8B-B14F-4D97-AF65-F5344CB8AC3E}">
        <p14:creationId xmlns:p14="http://schemas.microsoft.com/office/powerpoint/2010/main" val="30690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einen Überblick über den Seminarverlauf und einen Eindruck, was auf Sie zukommt.</a:t>
            </a:r>
          </a:p>
          <a:p>
            <a:endParaRPr lang="de-DE" dirty="0"/>
          </a:p>
          <a:p>
            <a:r>
              <a:rPr lang="de-DE" dirty="0"/>
              <a:t>Sie erkennen die Relevanz wissenschaftlicher Kompetenz für sich.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779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4ED80B-04DF-4770-AB2D-CA430D2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wissenschaftliche Kompetenzen?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Fähigkeiten, um wissenschaftliche Originalquellen verstehen, beurteilen und selbst produzieren zu können</a:t>
            </a:r>
          </a:p>
          <a:p>
            <a:pPr marL="0" indent="0">
              <a:buNone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Studium: Primärquellen verstehen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Beruf: eigene Arbeit überprüfen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dirty="0"/>
              <a:t>Alltag: Voraussetzung für Mündigkeit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C5B17-DB86-4831-8555-4DE9444B22BF}"/>
              </a:ext>
            </a:extLst>
          </p:cNvPr>
          <p:cNvSpPr txBox="1">
            <a:spLocks/>
          </p:cNvSpPr>
          <p:nvPr/>
        </p:nvSpPr>
        <p:spPr>
          <a:xfrm>
            <a:off x="328290" y="2464411"/>
            <a:ext cx="7704138" cy="4170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018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411321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Vorbereitung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Laden Sie sich die Seminarliteratur als </a:t>
            </a:r>
            <a:r>
              <a:rPr lang="de-DE" dirty="0" err="1"/>
              <a:t>ebook</a:t>
            </a:r>
            <a:r>
              <a:rPr lang="de-DE" dirty="0"/>
              <a:t> über die UB herunter!</a:t>
            </a:r>
          </a:p>
          <a:p>
            <a:endParaRPr lang="de-DE" dirty="0"/>
          </a:p>
          <a:p>
            <a:r>
              <a:rPr lang="de-DE" dirty="0"/>
              <a:t>Lesen Sie den folgenden Text (in </a:t>
            </a:r>
            <a:r>
              <a:rPr lang="de-DE" dirty="0" err="1"/>
              <a:t>Moodle</a:t>
            </a:r>
            <a:r>
              <a:rPr lang="de-DE" dirty="0"/>
              <a:t>):</a:t>
            </a:r>
          </a:p>
          <a:p>
            <a:pPr marL="344487" lvl="1" indent="0">
              <a:buNone/>
            </a:pPr>
            <a:r>
              <a:rPr lang="de-DE" dirty="0"/>
              <a:t>Vogel, Peter (1999): Der Theorie-Praxis-Konflikt in der Pädagogik als Deutungsmuster für den Studienalltag – oder Was lernt man eigentlich im wissenschaftlichen Studium? </a:t>
            </a:r>
            <a:r>
              <a:rPr lang="de-DE" i="1" dirty="0"/>
              <a:t>Pädagogischer Blick, 7</a:t>
            </a:r>
            <a:r>
              <a:rPr lang="de-DE" dirty="0"/>
              <a:t>(1), 34-40.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5298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71" y="2050966"/>
            <a:ext cx="5716659" cy="379989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13670" y="1310185"/>
            <a:ext cx="5716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Fragen? Anmerkungen?</a:t>
            </a:r>
          </a:p>
        </p:txBody>
      </p:sp>
    </p:spTree>
    <p:extLst>
      <p:ext uri="{BB962C8B-B14F-4D97-AF65-F5344CB8AC3E}">
        <p14:creationId xmlns:p14="http://schemas.microsoft.com/office/powerpoint/2010/main" val="1043116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ani\AppData\Local\Microsoft\Windows\Temporary Internet Files\Content.IE5\I0EFC7SY\MPj04393810000[1].jpg"/>
          <p:cNvPicPr>
            <a:picLocks noChangeAspect="1" noChangeArrowheads="1"/>
          </p:cNvPicPr>
          <p:nvPr/>
        </p:nvPicPr>
        <p:blipFill rotWithShape="1">
          <a:blip r:embed="rId3" cstate="print"/>
          <a:srcRect l="5532" r="2431"/>
          <a:stretch/>
        </p:blipFill>
        <p:spPr bwMode="auto">
          <a:xfrm>
            <a:off x="-15240" y="0"/>
            <a:ext cx="9204960" cy="6858000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87652A-E3AB-4E0C-B658-757FA3F6E91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640" y="138185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Bis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nächste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 </a:t>
            </a:r>
            <a:r>
              <a:rPr lang="en-US" sz="6000" b="1" dirty="0" err="1">
                <a:solidFill>
                  <a:schemeClr val="accent3"/>
                </a:solidFill>
                <a:latin typeface="Segoe Script" pitchFamily="34" charset="0"/>
              </a:rPr>
              <a:t>Woche</a:t>
            </a:r>
            <a:r>
              <a:rPr lang="en-US" sz="6000" b="1" dirty="0">
                <a:solidFill>
                  <a:schemeClr val="accent3"/>
                </a:solidFill>
                <a:latin typeface="Segoe Script" pitchFamily="34" charset="0"/>
              </a:rPr>
              <a:t>!</a:t>
            </a:r>
            <a:endParaRPr lang="en-US" b="1" dirty="0">
              <a:solidFill>
                <a:schemeClr val="accent3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900" y="3378030"/>
            <a:ext cx="6332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Bradley Hand ITC" pitchFamily="66" charset="0"/>
              </a:rPr>
              <a:t>Job.schepens@tu-dortmund.de</a:t>
            </a:r>
          </a:p>
          <a:p>
            <a:pPr algn="ctr"/>
            <a:endParaRPr lang="en-US" sz="1100" b="1" dirty="0">
              <a:solidFill>
                <a:schemeClr val="accent3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152241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dirty="0">
                <a:ea typeface="ＭＳ Ｐゴシック" charset="0"/>
                <a:cs typeface="+mj-cs"/>
              </a:rPr>
              <a:t>Job Schepens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56755" y="1522413"/>
            <a:ext cx="8987246" cy="453072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de-DE" sz="2000" b="1" dirty="0"/>
              <a:t>Wer bin ich</a:t>
            </a:r>
          </a:p>
          <a:p>
            <a:pPr eaLnBrk="1" hangingPunct="1">
              <a:defRPr/>
            </a:pPr>
            <a:r>
              <a:rPr lang="de-DE" sz="2000" dirty="0"/>
              <a:t>2004-2010: </a:t>
            </a:r>
            <a:r>
              <a:rPr lang="de-DE" sz="2000" dirty="0" err="1"/>
              <a:t>BSc</a:t>
            </a:r>
            <a:r>
              <a:rPr lang="de-DE" sz="2000" dirty="0"/>
              <a:t> + </a:t>
            </a:r>
            <a:r>
              <a:rPr lang="de-DE" sz="2000" dirty="0" err="1"/>
              <a:t>MSc</a:t>
            </a:r>
            <a:r>
              <a:rPr lang="de-DE" sz="2000" dirty="0"/>
              <a:t> Student in Nijmegen: Kognitionswissenschaften</a:t>
            </a:r>
          </a:p>
          <a:p>
            <a:pPr eaLnBrk="1" hangingPunct="1">
              <a:defRPr/>
            </a:pPr>
            <a:r>
              <a:rPr lang="de-DE" sz="2000" dirty="0"/>
              <a:t>2011-2015: </a:t>
            </a:r>
            <a:r>
              <a:rPr lang="de-DE" sz="2000" dirty="0" err="1"/>
              <a:t>PhD</a:t>
            </a:r>
            <a:r>
              <a:rPr lang="de-DE" sz="2000" dirty="0"/>
              <a:t> Student / Doktorand in Nijmegen: Psycholinguistik / Sprachwissenschaften</a:t>
            </a:r>
          </a:p>
          <a:p>
            <a:pPr>
              <a:defRPr/>
            </a:pPr>
            <a:r>
              <a:rPr lang="de-DE" sz="2000" dirty="0"/>
              <a:t>2015-2019: </a:t>
            </a:r>
            <a:r>
              <a:rPr lang="de-DE" sz="2000" dirty="0" err="1"/>
              <a:t>Postdoc</a:t>
            </a:r>
            <a:r>
              <a:rPr lang="de-DE" sz="2000" dirty="0"/>
              <a:t> in Berlin: Kognitive Psychologie</a:t>
            </a:r>
          </a:p>
          <a:p>
            <a:pPr>
              <a:defRPr/>
            </a:pPr>
            <a:r>
              <a:rPr lang="de-DE" sz="2000" dirty="0"/>
              <a:t>Seit 11/2019: </a:t>
            </a:r>
            <a:r>
              <a:rPr lang="de-DE" sz="2000" dirty="0" err="1"/>
              <a:t>Postdoc</a:t>
            </a:r>
            <a:r>
              <a:rPr lang="de-DE" sz="2000" dirty="0"/>
              <a:t> am IFS: Empirische Bildungsforschung</a:t>
            </a:r>
            <a:br>
              <a:rPr lang="de-DE" sz="2000" dirty="0"/>
            </a:br>
            <a:r>
              <a:rPr lang="de-DE" sz="2000" dirty="0"/>
              <a:t>	</a:t>
            </a:r>
          </a:p>
          <a:p>
            <a:pPr marL="0" indent="0">
              <a:buFontTx/>
              <a:buNone/>
              <a:defRPr/>
            </a:pPr>
            <a:r>
              <a:rPr lang="de-DE" sz="2000" b="1" dirty="0"/>
              <a:t>Interessen</a:t>
            </a:r>
          </a:p>
          <a:p>
            <a:pPr eaLnBrk="1" hangingPunct="1">
              <a:defRPr/>
            </a:pPr>
            <a:r>
              <a:rPr lang="de-DE" sz="2000" dirty="0"/>
              <a:t>Variabilität beim Erlernen der Zweitsprache</a:t>
            </a:r>
          </a:p>
          <a:p>
            <a:pPr eaLnBrk="1" hangingPunct="1">
              <a:defRPr/>
            </a:pPr>
            <a:r>
              <a:rPr lang="de-DE" sz="2000" dirty="0"/>
              <a:t>so­zi­a­len und bildungsbezogenen Heterogenität </a:t>
            </a:r>
          </a:p>
          <a:p>
            <a:pPr eaLnBrk="1" hangingPunct="1">
              <a:defRPr/>
            </a:pPr>
            <a:r>
              <a:rPr lang="de-DE" sz="2000" dirty="0"/>
              <a:t>Statistische Daten­ana­lyse in den Sozial­wissen­schaf­ten und Modellierungsansätze</a:t>
            </a:r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  <a:p>
            <a:pPr eaLnBrk="1" hangingPunct="1">
              <a:lnSpc>
                <a:spcPct val="150000"/>
              </a:lnSpc>
              <a:defRPr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69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Sie und was bringen Sie mit?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b="1" dirty="0"/>
              <a:t>Partnerinterviews:</a:t>
            </a:r>
          </a:p>
          <a:p>
            <a:pPr lvl="1"/>
            <a:r>
              <a:rPr lang="de-DE" sz="2000" dirty="0"/>
              <a:t>Was hat Sie motiviert Erziehungswissenschaft zu studieren?</a:t>
            </a:r>
          </a:p>
          <a:p>
            <a:pPr lvl="1"/>
            <a:r>
              <a:rPr lang="de-DE" sz="2000" dirty="0"/>
              <a:t>Welchen Beruf würden Sie nach Ihrem Studium gerne ausüben? Inwiefern kann Ihnen wissenschaftliches Wissen hierbei helfen?</a:t>
            </a:r>
          </a:p>
          <a:p>
            <a:pPr lvl="1"/>
            <a:r>
              <a:rPr lang="de-DE" sz="2000" dirty="0"/>
              <a:t>Welche Erwartungen &amp; Wünsche haben Sie an dieses Seminar?</a:t>
            </a:r>
          </a:p>
          <a:p>
            <a:pPr lvl="1"/>
            <a:endParaRPr lang="de-DE" dirty="0"/>
          </a:p>
          <a:p>
            <a:r>
              <a:rPr lang="de-DE" dirty="0"/>
              <a:t>Gruppen von 2-3 Personen: </a:t>
            </a:r>
            <a:r>
              <a:rPr lang="de-DE" b="1" dirty="0"/>
              <a:t>12 min </a:t>
            </a:r>
            <a:r>
              <a:rPr lang="de-DE" dirty="0"/>
              <a:t>Zeit</a:t>
            </a:r>
          </a:p>
          <a:p>
            <a:endParaRPr lang="de-DE" dirty="0"/>
          </a:p>
          <a:p>
            <a:r>
              <a:rPr lang="de-DE" dirty="0"/>
              <a:t>Anschließend </a:t>
            </a:r>
            <a:r>
              <a:rPr lang="de-DE" b="1" dirty="0"/>
              <a:t>kurze</a:t>
            </a:r>
            <a:r>
              <a:rPr lang="de-DE" dirty="0"/>
              <a:t> gegenseitige Vorstellung im Plenum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2" y="1213387"/>
            <a:ext cx="2022501" cy="10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212185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9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des Seminars in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1" y="1930249"/>
            <a:ext cx="8628236" cy="290432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57200" y="4147185"/>
            <a:ext cx="8422640" cy="42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41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(vgl. Modulhandbuch)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Sie können selbstständig unterschiedliche Textarten bestimmen und zwischen wissenschaftlicher und nicht-wissenschaftlicher Literatur unterscheiden.</a:t>
            </a:r>
          </a:p>
          <a:p>
            <a:pPr lvl="0"/>
            <a:r>
              <a:rPr lang="de-DE" dirty="0"/>
              <a:t>Sie können basale Techniken des wissenschaftlichen Arbeitens anwenden und kennen die Regeln des Umgangs mit wissenschaftlichen Texten.</a:t>
            </a:r>
          </a:p>
          <a:p>
            <a:pPr lvl="0"/>
            <a:r>
              <a:rPr lang="de-DE" dirty="0"/>
              <a:t>Sie können wissenschaftliche Texte lesen und analysieren und sich dabei kritisch-konstruktiv und reflektiert mit den Inhalten auseinandersetzen.</a:t>
            </a:r>
          </a:p>
          <a:p>
            <a:pPr lvl="0"/>
            <a:r>
              <a:rPr lang="de-DE" dirty="0"/>
              <a:t>Sie können die Ergebnisse dieser Analyse in eine angemessene schriftliche Form bringen.</a:t>
            </a:r>
          </a:p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C119-43D2-4BB6-A9D1-9059390EACA3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864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800" dirty="0"/>
              <a:t>Vorstellung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Lernziele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Rahmenbedingungen des Seminars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Wissenschaftliches Arbeiten: Was ist das und wozu?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r>
              <a:rPr lang="de-DE" sz="1800" dirty="0"/>
              <a:t>Ausblick</a:t>
            </a:r>
          </a:p>
          <a:p>
            <a:pPr marL="342900" indent="-342900">
              <a:buFont typeface="+mj-lt"/>
              <a:buAutoNum type="arabicPeriod"/>
            </a:pPr>
            <a:endParaRPr lang="de-DE" sz="1800" dirty="0"/>
          </a:p>
          <a:p>
            <a:pPr marL="342900" indent="-3429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457200" y="2782253"/>
            <a:ext cx="6759019" cy="50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UT_Design">
  <a:themeElements>
    <a:clrScheme name="UT_TITEL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TI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T_TITEL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e">
  <a:themeElements>
    <a:clrScheme name="Kante 1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82C22C"/>
      </a:accent1>
      <a:accent2>
        <a:srgbClr val="000000"/>
      </a:accent2>
      <a:accent3>
        <a:srgbClr val="FFFFFF"/>
      </a:accent3>
      <a:accent4>
        <a:srgbClr val="000000"/>
      </a:accent4>
      <a:accent5>
        <a:srgbClr val="C1DDAC"/>
      </a:accent5>
      <a:accent6>
        <a:srgbClr val="000000"/>
      </a:accent6>
      <a:hlink>
        <a:srgbClr val="996600"/>
      </a:hlink>
      <a:folHlink>
        <a:srgbClr val="000000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0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0000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3399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2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5FA024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6C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68AF27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B9D4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1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82C22C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C1DDAC"/>
        </a:accent5>
        <a:accent6>
          <a:srgbClr val="000000"/>
        </a:accent6>
        <a:hlink>
          <a:srgbClr val="9966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730</Words>
  <Application>Microsoft Office PowerPoint</Application>
  <PresentationFormat>Bildschirmpräsentation (4:3)</PresentationFormat>
  <Paragraphs>160</Paragraphs>
  <Slides>24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Bradley Hand ITC</vt:lpstr>
      <vt:lpstr>Calibri</vt:lpstr>
      <vt:lpstr>Garamond</vt:lpstr>
      <vt:lpstr>Segoe Script</vt:lpstr>
      <vt:lpstr>Wingdings</vt:lpstr>
      <vt:lpstr>UT_Design</vt:lpstr>
      <vt:lpstr>Kante</vt:lpstr>
      <vt:lpstr>Einführung in die Methoden der Textanalyse und des wissenschaftlichen Arbeitens</vt:lpstr>
      <vt:lpstr>Ziele der heutigen Sitzung</vt:lpstr>
      <vt:lpstr>Ablauf</vt:lpstr>
      <vt:lpstr>Job Schepens</vt:lpstr>
      <vt:lpstr>Wer sind Sie und was bringen Sie mit? </vt:lpstr>
      <vt:lpstr>Ablauf</vt:lpstr>
      <vt:lpstr>Einordnung des Seminars in Modulhandbuch</vt:lpstr>
      <vt:lpstr>Lernziele (vgl. Modulhandbuch)</vt:lpstr>
      <vt:lpstr>Ablauf</vt:lpstr>
      <vt:lpstr>Leistungsanforderungen: Vorleistungen</vt:lpstr>
      <vt:lpstr>Leistungsanforderung: Prüfungsleistung</vt:lpstr>
      <vt:lpstr>Leistungsanforderungen</vt:lpstr>
      <vt:lpstr>Wie wir miteinander arbeiten</vt:lpstr>
      <vt:lpstr>Literaturtipps</vt:lpstr>
      <vt:lpstr>Weitere Ressourcen</vt:lpstr>
      <vt:lpstr>Ablauf</vt:lpstr>
      <vt:lpstr>PowerPoint-Präsentation</vt:lpstr>
      <vt:lpstr>Definition Wissenschaftliche Forschung</vt:lpstr>
      <vt:lpstr>Wissenschaftliches Arbeiten</vt:lpstr>
      <vt:lpstr>Wozu wissenschaftliche Kompetenzen?</vt:lpstr>
      <vt:lpstr>Ablauf</vt:lpstr>
      <vt:lpstr>Aufgaben zur Vorbereitung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(max. zweizeilig/linksbündig) Headline (Ausrichtung am Fuß) 28 pt</dc:title>
  <dc:creator>Hanna Gaspard</dc:creator>
  <cp:lastModifiedBy>Job Schepens</cp:lastModifiedBy>
  <cp:revision>167</cp:revision>
  <cp:lastPrinted>2016-10-26T15:59:35Z</cp:lastPrinted>
  <dcterms:created xsi:type="dcterms:W3CDTF">2017-04-11T18:52:40Z</dcterms:created>
  <dcterms:modified xsi:type="dcterms:W3CDTF">2022-04-04T19:22:27Z</dcterms:modified>
</cp:coreProperties>
</file>