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5408" r:id="rId2"/>
  </p:sldMasterIdLst>
  <p:notesMasterIdLst>
    <p:notesMasterId r:id="rId36"/>
  </p:notesMasterIdLst>
  <p:handoutMasterIdLst>
    <p:handoutMasterId r:id="rId37"/>
  </p:handoutMasterIdLst>
  <p:sldIdLst>
    <p:sldId id="440" r:id="rId3"/>
    <p:sldId id="672" r:id="rId4"/>
    <p:sldId id="663" r:id="rId5"/>
    <p:sldId id="502" r:id="rId6"/>
    <p:sldId id="673" r:id="rId7"/>
    <p:sldId id="700" r:id="rId8"/>
    <p:sldId id="674" r:id="rId9"/>
    <p:sldId id="675" r:id="rId10"/>
    <p:sldId id="676" r:id="rId11"/>
    <p:sldId id="677" r:id="rId12"/>
    <p:sldId id="678" r:id="rId13"/>
    <p:sldId id="688" r:id="rId14"/>
    <p:sldId id="689" r:id="rId15"/>
    <p:sldId id="690" r:id="rId16"/>
    <p:sldId id="691" r:id="rId17"/>
    <p:sldId id="692" r:id="rId18"/>
    <p:sldId id="693" r:id="rId19"/>
    <p:sldId id="680" r:id="rId20"/>
    <p:sldId id="681" r:id="rId21"/>
    <p:sldId id="682" r:id="rId22"/>
    <p:sldId id="683" r:id="rId23"/>
    <p:sldId id="684" r:id="rId24"/>
    <p:sldId id="685" r:id="rId25"/>
    <p:sldId id="686" r:id="rId26"/>
    <p:sldId id="701" r:id="rId27"/>
    <p:sldId id="697" r:id="rId28"/>
    <p:sldId id="702" r:id="rId29"/>
    <p:sldId id="694" r:id="rId30"/>
    <p:sldId id="687" r:id="rId31"/>
    <p:sldId id="696" r:id="rId32"/>
    <p:sldId id="695" r:id="rId33"/>
    <p:sldId id="698" r:id="rId34"/>
    <p:sldId id="699" r:id="rId35"/>
  </p:sldIdLst>
  <p:sldSz cx="9144000" cy="6858000" type="screen4x3"/>
  <p:notesSz cx="9874250" cy="6797675"/>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4E8"/>
    <a:srgbClr val="D8E9CD"/>
    <a:srgbClr val="F1F2F3"/>
    <a:srgbClr val="8C8D8D"/>
    <a:srgbClr val="E7E1CF"/>
    <a:srgbClr val="292929"/>
    <a:srgbClr val="000000"/>
    <a:srgbClr val="C69934"/>
    <a:srgbClr val="32414B"/>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89134" autoAdjust="0"/>
  </p:normalViewPr>
  <p:slideViewPr>
    <p:cSldViewPr snapToGrid="0">
      <p:cViewPr>
        <p:scale>
          <a:sx n="125" d="100"/>
          <a:sy n="125" d="100"/>
        </p:scale>
        <p:origin x="3102" y="49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F2DB42-3F62-43DD-A061-693826DB876F}" type="doc">
      <dgm:prSet loTypeId="urn:microsoft.com/office/officeart/2008/layout/RadialCluster" loCatId="relationship" qsTypeId="urn:microsoft.com/office/officeart/2005/8/quickstyle/simple1" qsCatId="simple" csTypeId="urn:microsoft.com/office/officeart/2005/8/colors/accent1_4" csCatId="accent1" phldr="1"/>
      <dgm:spPr/>
      <dgm:t>
        <a:bodyPr/>
        <a:lstStyle/>
        <a:p>
          <a:endParaRPr lang="de-DE"/>
        </a:p>
      </dgm:t>
    </dgm:pt>
    <dgm:pt modelId="{BF43E513-5FBA-46BC-945E-9AD2C20E04E3}">
      <dgm:prSet phldrT="[Text]" custT="1"/>
      <dgm:spPr>
        <a:xfrm>
          <a:off x="4370404" y="2644907"/>
          <a:ext cx="1613059" cy="1167749"/>
        </a:xfrm>
        <a:prstGeom prst="roundRect">
          <a:avLst/>
        </a:prstGeom>
        <a:solidFill>
          <a:srgbClr val="82C22C">
            <a:shade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de-DE" sz="2000" dirty="0">
              <a:solidFill>
                <a:srgbClr val="FFFFFF"/>
              </a:solidFill>
              <a:latin typeface="Arial"/>
              <a:ea typeface="+mn-ea"/>
              <a:cs typeface="+mn-cs"/>
            </a:rPr>
            <a:t>Emotionen</a:t>
          </a:r>
        </a:p>
        <a:p>
          <a:r>
            <a:rPr lang="de-DE" sz="2000" dirty="0">
              <a:solidFill>
                <a:srgbClr val="FFFFFF"/>
              </a:solidFill>
              <a:latin typeface="Arial"/>
              <a:ea typeface="+mn-ea"/>
              <a:cs typeface="+mn-cs"/>
            </a:rPr>
            <a:t>Im Unterricht</a:t>
          </a:r>
        </a:p>
      </dgm:t>
    </dgm:pt>
    <dgm:pt modelId="{0221439A-D059-4019-8EBA-AD97D74724B8}" type="parTrans" cxnId="{AFB9BD62-E028-400D-9AAD-A56D340E016A}">
      <dgm:prSet/>
      <dgm:spPr/>
      <dgm:t>
        <a:bodyPr/>
        <a:lstStyle/>
        <a:p>
          <a:endParaRPr lang="de-DE" sz="3200"/>
        </a:p>
      </dgm:t>
    </dgm:pt>
    <dgm:pt modelId="{F2DF74E8-A0E6-4C89-8DC9-700254073C90}" type="sibTrans" cxnId="{AFB9BD62-E028-400D-9AAD-A56D340E016A}">
      <dgm:prSet/>
      <dgm:spPr/>
      <dgm:t>
        <a:bodyPr/>
        <a:lstStyle/>
        <a:p>
          <a:endParaRPr lang="de-DE" sz="3200"/>
        </a:p>
      </dgm:t>
    </dgm:pt>
    <dgm:pt modelId="{563D19FD-B078-4F9A-8054-B2E388D4E854}">
      <dgm:prSet phldrT="[Text]" custT="1"/>
      <dgm:spPr>
        <a:xfrm>
          <a:off x="2677553" y="3979285"/>
          <a:ext cx="1086798" cy="811045"/>
        </a:xfrm>
        <a:prstGeom prst="roundRect">
          <a:avLst/>
        </a:prstGeom>
        <a:solidFill>
          <a:srgbClr val="82C22C">
            <a:shade val="50000"/>
            <a:hueOff val="238668"/>
            <a:satOff val="-10546"/>
            <a:lumOff val="19683"/>
            <a:alphaOff val="0"/>
          </a:srgbClr>
        </a:solidFill>
        <a:ln w="25400" cap="flat" cmpd="sng" algn="ctr">
          <a:solidFill>
            <a:srgbClr val="FFFFFF">
              <a:hueOff val="0"/>
              <a:satOff val="0"/>
              <a:lumOff val="0"/>
              <a:alphaOff val="0"/>
            </a:srgbClr>
          </a:solidFill>
          <a:prstDash val="solid"/>
        </a:ln>
        <a:effectLst/>
      </dgm:spPr>
      <dgm:t>
        <a:bodyPr/>
        <a:lstStyle/>
        <a:p>
          <a:r>
            <a:rPr lang="de-DE" sz="1400" dirty="0">
              <a:solidFill>
                <a:srgbClr val="FFFFFF"/>
              </a:solidFill>
              <a:latin typeface="Arial"/>
              <a:ea typeface="+mn-ea"/>
              <a:cs typeface="+mn-cs"/>
            </a:rPr>
            <a:t>Arten von Emotionen </a:t>
          </a:r>
        </a:p>
      </dgm:t>
    </dgm:pt>
    <dgm:pt modelId="{E9201C5C-F4F1-4183-BBB4-D4332FD92C54}" type="parTrans" cxnId="{D35C6E5B-73F2-41A8-A2E8-B01E614AD75D}">
      <dgm:prSet/>
      <dgm:spPr>
        <a:xfrm rot="8964961">
          <a:off x="3715384" y="3884553"/>
          <a:ext cx="703987" cy="0"/>
        </a:xfrm>
        <a:custGeom>
          <a:avLst/>
          <a:gdLst/>
          <a:ahLst/>
          <a:cxnLst/>
          <a:rect l="0" t="0" r="0" b="0"/>
          <a:pathLst>
            <a:path>
              <a:moveTo>
                <a:pt x="0" y="0"/>
              </a:moveTo>
              <a:lnTo>
                <a:pt x="703987" y="0"/>
              </a:lnTo>
            </a:path>
          </a:pathLst>
        </a:custGeom>
        <a:noFill/>
        <a:ln w="25400" cap="flat" cmpd="sng" algn="ctr">
          <a:solidFill>
            <a:srgbClr val="82C22C">
              <a:tint val="90000"/>
              <a:hueOff val="0"/>
              <a:satOff val="0"/>
              <a:lumOff val="0"/>
              <a:alphaOff val="0"/>
            </a:srgbClr>
          </a:solidFill>
          <a:prstDash val="solid"/>
        </a:ln>
        <a:effectLst/>
      </dgm:spPr>
      <dgm:t>
        <a:bodyPr/>
        <a:lstStyle/>
        <a:p>
          <a:endParaRPr lang="de-DE" sz="3200"/>
        </a:p>
      </dgm:t>
    </dgm:pt>
    <dgm:pt modelId="{3E0B56E5-7F60-4A46-A0F7-92150B835E02}" type="sibTrans" cxnId="{D35C6E5B-73F2-41A8-A2E8-B01E614AD75D}">
      <dgm:prSet/>
      <dgm:spPr/>
      <dgm:t>
        <a:bodyPr/>
        <a:lstStyle/>
        <a:p>
          <a:endParaRPr lang="de-DE" sz="3200"/>
        </a:p>
      </dgm:t>
    </dgm:pt>
    <dgm:pt modelId="{5429998D-062D-43B0-AE78-BE0E675595DD}">
      <dgm:prSet phldrT="[Text]" custT="1"/>
      <dgm:spPr>
        <a:xfrm>
          <a:off x="4616571" y="4418169"/>
          <a:ext cx="1144131" cy="689154"/>
        </a:xfrm>
        <a:prstGeom prst="roundRect">
          <a:avLst/>
        </a:prstGeom>
        <a:solidFill>
          <a:srgbClr val="82C22C">
            <a:shade val="50000"/>
            <a:hueOff val="556893"/>
            <a:satOff val="-24608"/>
            <a:lumOff val="45927"/>
            <a:alphaOff val="0"/>
          </a:srgbClr>
        </a:solidFill>
        <a:ln w="25400" cap="flat" cmpd="sng" algn="ctr">
          <a:solidFill>
            <a:srgbClr val="FFFFFF">
              <a:hueOff val="0"/>
              <a:satOff val="0"/>
              <a:lumOff val="0"/>
              <a:alphaOff val="0"/>
            </a:srgbClr>
          </a:solidFill>
          <a:prstDash val="solid"/>
        </a:ln>
        <a:effectLst/>
      </dgm:spPr>
      <dgm:t>
        <a:bodyPr/>
        <a:lstStyle/>
        <a:p>
          <a:r>
            <a:rPr lang="de-DE" sz="1400" dirty="0">
              <a:solidFill>
                <a:srgbClr val="FFFFFF"/>
              </a:solidFill>
              <a:latin typeface="Arial"/>
              <a:ea typeface="+mn-ea"/>
              <a:cs typeface="+mn-cs"/>
            </a:rPr>
            <a:t>Wirkung von Emotionen </a:t>
          </a:r>
        </a:p>
      </dgm:t>
    </dgm:pt>
    <dgm:pt modelId="{8E905A46-E58B-4402-8DF6-A8AA0DFA247C}" type="parTrans" cxnId="{CBDDA525-0396-4E9E-8436-2A447B2BBDB1}">
      <dgm:prSet/>
      <dgm:spPr>
        <a:xfrm rot="5373772">
          <a:off x="4880933" y="4115413"/>
          <a:ext cx="605530" cy="0"/>
        </a:xfrm>
        <a:custGeom>
          <a:avLst/>
          <a:gdLst/>
          <a:ahLst/>
          <a:cxnLst/>
          <a:rect l="0" t="0" r="0" b="0"/>
          <a:pathLst>
            <a:path>
              <a:moveTo>
                <a:pt x="0" y="0"/>
              </a:moveTo>
              <a:lnTo>
                <a:pt x="605530" y="0"/>
              </a:lnTo>
            </a:path>
          </a:pathLst>
        </a:custGeom>
        <a:noFill/>
        <a:ln w="25400" cap="flat" cmpd="sng" algn="ctr">
          <a:solidFill>
            <a:srgbClr val="82C22C">
              <a:tint val="90000"/>
              <a:hueOff val="0"/>
              <a:satOff val="0"/>
              <a:lumOff val="0"/>
              <a:alphaOff val="0"/>
            </a:srgbClr>
          </a:solidFill>
          <a:prstDash val="solid"/>
        </a:ln>
        <a:effectLst/>
      </dgm:spPr>
      <dgm:t>
        <a:bodyPr/>
        <a:lstStyle/>
        <a:p>
          <a:endParaRPr lang="de-DE" sz="3200"/>
        </a:p>
      </dgm:t>
    </dgm:pt>
    <dgm:pt modelId="{29642666-0C88-4AF2-9FF0-0D8E3F8CE6F5}" type="sibTrans" cxnId="{CBDDA525-0396-4E9E-8436-2A447B2BBDB1}">
      <dgm:prSet/>
      <dgm:spPr/>
      <dgm:t>
        <a:bodyPr/>
        <a:lstStyle/>
        <a:p>
          <a:endParaRPr lang="de-DE" sz="3200"/>
        </a:p>
      </dgm:t>
    </dgm:pt>
    <dgm:pt modelId="{D072223D-955E-4011-AA85-9251825B09F0}">
      <dgm:prSet phldrT="[Text]" custT="1"/>
      <dgm:spPr>
        <a:xfrm>
          <a:off x="6741718" y="3800980"/>
          <a:ext cx="782392" cy="782392"/>
        </a:xfrm>
        <a:prstGeom prst="roundRect">
          <a:avLst/>
        </a:prstGeom>
        <a:solidFill>
          <a:srgbClr val="82C22C">
            <a:shade val="50000"/>
            <a:hueOff val="477337"/>
            <a:satOff val="-21093"/>
            <a:lumOff val="39366"/>
            <a:alphaOff val="0"/>
          </a:srgbClr>
        </a:solidFill>
        <a:ln w="25400" cap="flat" cmpd="sng" algn="ctr">
          <a:solidFill>
            <a:srgbClr val="FFFFFF">
              <a:hueOff val="0"/>
              <a:satOff val="0"/>
              <a:lumOff val="0"/>
              <a:alphaOff val="0"/>
            </a:srgbClr>
          </a:solidFill>
          <a:prstDash val="solid"/>
        </a:ln>
        <a:effectLst/>
      </dgm:spPr>
      <dgm:t>
        <a:bodyPr/>
        <a:lstStyle/>
        <a:p>
          <a:r>
            <a:rPr lang="de-DE" sz="900" dirty="0">
              <a:solidFill>
                <a:srgbClr val="FFFFFF"/>
              </a:solidFill>
              <a:latin typeface="Arial"/>
              <a:ea typeface="+mn-ea"/>
              <a:cs typeface="+mn-cs"/>
            </a:rPr>
            <a:t>…</a:t>
          </a:r>
        </a:p>
      </dgm:t>
    </dgm:pt>
    <dgm:pt modelId="{64B1E757-DBF7-4616-9EC8-522E7F6C5864}" type="parTrans" cxnId="{541B2209-8FCE-4741-BB1B-32EB84F63107}">
      <dgm:prSet/>
      <dgm:spPr>
        <a:xfrm rot="1573318">
          <a:off x="5939971" y="3812763"/>
          <a:ext cx="845239" cy="0"/>
        </a:xfrm>
        <a:custGeom>
          <a:avLst/>
          <a:gdLst/>
          <a:ahLst/>
          <a:cxnLst/>
          <a:rect l="0" t="0" r="0" b="0"/>
          <a:pathLst>
            <a:path>
              <a:moveTo>
                <a:pt x="0" y="0"/>
              </a:moveTo>
              <a:lnTo>
                <a:pt x="845239" y="0"/>
              </a:lnTo>
            </a:path>
          </a:pathLst>
        </a:custGeom>
        <a:noFill/>
        <a:ln w="25400" cap="flat" cmpd="sng" algn="ctr">
          <a:solidFill>
            <a:srgbClr val="82C22C">
              <a:tint val="90000"/>
              <a:hueOff val="0"/>
              <a:satOff val="0"/>
              <a:lumOff val="0"/>
              <a:alphaOff val="0"/>
            </a:srgbClr>
          </a:solidFill>
          <a:prstDash val="solid"/>
        </a:ln>
        <a:effectLst/>
      </dgm:spPr>
      <dgm:t>
        <a:bodyPr/>
        <a:lstStyle/>
        <a:p>
          <a:endParaRPr lang="de-DE" sz="3200"/>
        </a:p>
      </dgm:t>
    </dgm:pt>
    <dgm:pt modelId="{D2D9E8FA-8ACA-43F6-A525-04436BAC3D20}" type="sibTrans" cxnId="{541B2209-8FCE-4741-BB1B-32EB84F63107}">
      <dgm:prSet/>
      <dgm:spPr/>
      <dgm:t>
        <a:bodyPr/>
        <a:lstStyle/>
        <a:p>
          <a:endParaRPr lang="de-DE" sz="3200"/>
        </a:p>
      </dgm:t>
    </dgm:pt>
    <dgm:pt modelId="{EC5C5854-E072-4379-B53C-A1422774F272}">
      <dgm:prSet phldrT="[Text]" custT="1"/>
      <dgm:spPr>
        <a:xfrm>
          <a:off x="6586883" y="1840387"/>
          <a:ext cx="1016424" cy="850002"/>
        </a:xfrm>
        <a:prstGeom prst="roundRect">
          <a:avLst/>
        </a:prstGeom>
        <a:solidFill>
          <a:srgbClr val="82C22C">
            <a:shade val="50000"/>
            <a:hueOff val="397781"/>
            <a:satOff val="-17577"/>
            <a:lumOff val="32805"/>
            <a:alphaOff val="0"/>
          </a:srgbClr>
        </a:solidFill>
        <a:ln w="25400" cap="flat" cmpd="sng" algn="ctr">
          <a:solidFill>
            <a:srgbClr val="FFFFFF">
              <a:hueOff val="0"/>
              <a:satOff val="0"/>
              <a:lumOff val="0"/>
              <a:alphaOff val="0"/>
            </a:srgbClr>
          </a:solidFill>
          <a:prstDash val="solid"/>
        </a:ln>
        <a:effectLst/>
      </dgm:spPr>
      <dgm:t>
        <a:bodyPr/>
        <a:lstStyle/>
        <a:p>
          <a:r>
            <a:rPr lang="de-DE" sz="1400" dirty="0" err="1">
              <a:solidFill>
                <a:srgbClr val="FFFFFF"/>
              </a:solidFill>
              <a:latin typeface="Arial"/>
              <a:ea typeface="+mn-ea"/>
              <a:cs typeface="+mn-cs"/>
            </a:rPr>
            <a:t>Kompo-nenten</a:t>
          </a:r>
          <a:r>
            <a:rPr lang="de-DE" sz="1400" dirty="0">
              <a:solidFill>
                <a:srgbClr val="FFFFFF"/>
              </a:solidFill>
              <a:latin typeface="Arial"/>
              <a:ea typeface="+mn-ea"/>
              <a:cs typeface="+mn-cs"/>
            </a:rPr>
            <a:t> </a:t>
          </a:r>
        </a:p>
      </dgm:t>
    </dgm:pt>
    <dgm:pt modelId="{32BFF1ED-17CD-409B-A396-2071275834E5}" type="parTrans" cxnId="{1AB3B930-CA7B-46E0-8D44-83C92E1C2DDF}">
      <dgm:prSet/>
      <dgm:spPr>
        <a:xfrm rot="19999919">
          <a:off x="5947547" y="2672171"/>
          <a:ext cx="675251" cy="0"/>
        </a:xfrm>
        <a:custGeom>
          <a:avLst/>
          <a:gdLst/>
          <a:ahLst/>
          <a:cxnLst/>
          <a:rect l="0" t="0" r="0" b="0"/>
          <a:pathLst>
            <a:path>
              <a:moveTo>
                <a:pt x="0" y="0"/>
              </a:moveTo>
              <a:lnTo>
                <a:pt x="675251" y="0"/>
              </a:lnTo>
            </a:path>
          </a:pathLst>
        </a:custGeom>
        <a:noFill/>
        <a:ln w="25400" cap="flat" cmpd="sng" algn="ctr">
          <a:solidFill>
            <a:srgbClr val="82C22C">
              <a:tint val="90000"/>
              <a:hueOff val="0"/>
              <a:satOff val="0"/>
              <a:lumOff val="0"/>
              <a:alphaOff val="0"/>
            </a:srgbClr>
          </a:solidFill>
          <a:prstDash val="solid"/>
        </a:ln>
        <a:effectLst/>
      </dgm:spPr>
      <dgm:t>
        <a:bodyPr/>
        <a:lstStyle/>
        <a:p>
          <a:endParaRPr lang="de-DE" sz="3200"/>
        </a:p>
      </dgm:t>
    </dgm:pt>
    <dgm:pt modelId="{51471618-421B-40E6-B998-85075025E252}" type="sibTrans" cxnId="{1AB3B930-CA7B-46E0-8D44-83C92E1C2DDF}">
      <dgm:prSet/>
      <dgm:spPr/>
      <dgm:t>
        <a:bodyPr/>
        <a:lstStyle/>
        <a:p>
          <a:endParaRPr lang="de-DE" sz="3200"/>
        </a:p>
      </dgm:t>
    </dgm:pt>
    <dgm:pt modelId="{38B74778-4E84-4516-A684-7BB43BF5419A}">
      <dgm:prSet custT="1"/>
      <dgm:spPr>
        <a:xfrm>
          <a:off x="4576710" y="761864"/>
          <a:ext cx="1200448" cy="1021874"/>
        </a:xfrm>
        <a:prstGeom prst="roundRect">
          <a:avLst/>
        </a:prstGeom>
        <a:solidFill>
          <a:srgbClr val="82C22C">
            <a:shade val="50000"/>
            <a:hueOff val="79556"/>
            <a:satOff val="-3515"/>
            <a:lumOff val="6561"/>
            <a:alphaOff val="0"/>
          </a:srgbClr>
        </a:solidFill>
        <a:ln w="25400" cap="flat" cmpd="sng" algn="ctr">
          <a:solidFill>
            <a:srgbClr val="FFFFFF">
              <a:hueOff val="0"/>
              <a:satOff val="0"/>
              <a:lumOff val="0"/>
              <a:alphaOff val="0"/>
            </a:srgbClr>
          </a:solidFill>
          <a:prstDash val="solid"/>
        </a:ln>
        <a:effectLst/>
      </dgm:spPr>
      <dgm:t>
        <a:bodyPr/>
        <a:lstStyle/>
        <a:p>
          <a:r>
            <a:rPr lang="de-DE" sz="1400" dirty="0">
              <a:solidFill>
                <a:srgbClr val="FFFFFF"/>
              </a:solidFill>
              <a:latin typeface="Arial"/>
              <a:ea typeface="+mn-ea"/>
              <a:cs typeface="+mn-cs"/>
            </a:rPr>
            <a:t>Kontroll-Wert-Theorie</a:t>
          </a:r>
        </a:p>
      </dgm:t>
    </dgm:pt>
    <dgm:pt modelId="{CFC579D1-E365-44F0-A8D2-15E63C8B5300}" type="parTrans" cxnId="{5AFF0DCD-EAD6-4E5B-B3B2-868F4D866989}">
      <dgm:prSet/>
      <dgm:spPr>
        <a:xfrm rot="16200000">
          <a:off x="4746349" y="2214323"/>
          <a:ext cx="861168" cy="0"/>
        </a:xfrm>
        <a:custGeom>
          <a:avLst/>
          <a:gdLst/>
          <a:ahLst/>
          <a:cxnLst/>
          <a:rect l="0" t="0" r="0" b="0"/>
          <a:pathLst>
            <a:path>
              <a:moveTo>
                <a:pt x="0" y="0"/>
              </a:moveTo>
              <a:lnTo>
                <a:pt x="861168" y="0"/>
              </a:lnTo>
            </a:path>
          </a:pathLst>
        </a:custGeom>
        <a:noFill/>
        <a:ln w="25400" cap="flat" cmpd="sng" algn="ctr">
          <a:solidFill>
            <a:srgbClr val="82C22C">
              <a:tint val="90000"/>
              <a:hueOff val="0"/>
              <a:satOff val="0"/>
              <a:lumOff val="0"/>
              <a:alphaOff val="0"/>
            </a:srgbClr>
          </a:solidFill>
          <a:prstDash val="solid"/>
        </a:ln>
        <a:effectLst/>
      </dgm:spPr>
      <dgm:t>
        <a:bodyPr/>
        <a:lstStyle/>
        <a:p>
          <a:endParaRPr lang="de-DE" sz="3200"/>
        </a:p>
      </dgm:t>
    </dgm:pt>
    <dgm:pt modelId="{968D21D4-8F75-4DC3-9CCC-EEADB364A2D5}" type="sibTrans" cxnId="{5AFF0DCD-EAD6-4E5B-B3B2-868F4D866989}">
      <dgm:prSet/>
      <dgm:spPr/>
      <dgm:t>
        <a:bodyPr/>
        <a:lstStyle/>
        <a:p>
          <a:endParaRPr lang="de-DE" sz="3200"/>
        </a:p>
      </dgm:t>
    </dgm:pt>
    <dgm:pt modelId="{CDC7BB4D-2F29-4E73-AB7C-FFE9E42C987A}">
      <dgm:prSet custT="1"/>
      <dgm:spPr>
        <a:xfrm>
          <a:off x="2623651" y="1740822"/>
          <a:ext cx="1194603" cy="1049133"/>
        </a:xfrm>
        <a:prstGeom prst="roundRect">
          <a:avLst/>
        </a:prstGeom>
        <a:solidFill>
          <a:srgbClr val="82C22C">
            <a:shade val="50000"/>
            <a:hueOff val="159112"/>
            <a:satOff val="-7031"/>
            <a:lumOff val="13122"/>
            <a:alphaOff val="0"/>
          </a:srgbClr>
        </a:solidFill>
        <a:ln w="25400" cap="flat" cmpd="sng" algn="ctr">
          <a:solidFill>
            <a:srgbClr val="FFFFFF">
              <a:hueOff val="0"/>
              <a:satOff val="0"/>
              <a:lumOff val="0"/>
              <a:alphaOff val="0"/>
            </a:srgbClr>
          </a:solidFill>
          <a:prstDash val="solid"/>
        </a:ln>
        <a:effectLst/>
      </dgm:spPr>
      <dgm:t>
        <a:bodyPr/>
        <a:lstStyle/>
        <a:p>
          <a:r>
            <a:rPr lang="de-DE" sz="1400" dirty="0">
              <a:solidFill>
                <a:srgbClr val="FFFFFF"/>
              </a:solidFill>
              <a:latin typeface="Arial"/>
              <a:ea typeface="+mn-ea"/>
              <a:cs typeface="+mn-cs"/>
            </a:rPr>
            <a:t>Emotions-transmission </a:t>
          </a:r>
        </a:p>
      </dgm:t>
    </dgm:pt>
    <dgm:pt modelId="{E62BECD1-83E2-463C-AA6B-6AAE27AD9A57}" type="parTrans" cxnId="{4F03F68B-A9B0-4155-BFA5-029744ABAAE6}">
      <dgm:prSet/>
      <dgm:spPr>
        <a:xfrm rot="12373318">
          <a:off x="3786584" y="2695559"/>
          <a:ext cx="615490" cy="0"/>
        </a:xfrm>
        <a:custGeom>
          <a:avLst/>
          <a:gdLst/>
          <a:ahLst/>
          <a:cxnLst/>
          <a:rect l="0" t="0" r="0" b="0"/>
          <a:pathLst>
            <a:path>
              <a:moveTo>
                <a:pt x="0" y="0"/>
              </a:moveTo>
              <a:lnTo>
                <a:pt x="615490" y="0"/>
              </a:lnTo>
            </a:path>
          </a:pathLst>
        </a:custGeom>
        <a:noFill/>
        <a:ln w="25400" cap="flat" cmpd="sng" algn="ctr">
          <a:solidFill>
            <a:srgbClr val="82C22C">
              <a:tint val="90000"/>
              <a:hueOff val="0"/>
              <a:satOff val="0"/>
              <a:lumOff val="0"/>
              <a:alphaOff val="0"/>
            </a:srgbClr>
          </a:solidFill>
          <a:prstDash val="solid"/>
        </a:ln>
        <a:effectLst/>
      </dgm:spPr>
      <dgm:t>
        <a:bodyPr/>
        <a:lstStyle/>
        <a:p>
          <a:endParaRPr lang="de-DE" sz="3200"/>
        </a:p>
      </dgm:t>
    </dgm:pt>
    <dgm:pt modelId="{928B2F0B-5B80-4C00-9A91-EC55C333CEA4}" type="sibTrans" cxnId="{4F03F68B-A9B0-4155-BFA5-029744ABAAE6}">
      <dgm:prSet/>
      <dgm:spPr/>
      <dgm:t>
        <a:bodyPr/>
        <a:lstStyle/>
        <a:p>
          <a:endParaRPr lang="de-DE" sz="3200"/>
        </a:p>
      </dgm:t>
    </dgm:pt>
    <dgm:pt modelId="{B2A31DB6-45C1-4656-BACE-15BC296A020D}">
      <dgm:prSet phldrT="[Text]" custT="1"/>
      <dgm:spPr>
        <a:xfrm>
          <a:off x="2888570" y="3324947"/>
          <a:ext cx="664765" cy="544497"/>
        </a:xfrm>
        <a:prstGeom prst="roundRect">
          <a:avLst/>
        </a:prstGeom>
        <a:solidFill>
          <a:srgbClr val="82C22C">
            <a:shade val="50000"/>
            <a:hueOff val="318224"/>
            <a:satOff val="-14062"/>
            <a:lumOff val="26244"/>
            <a:alphaOff val="0"/>
          </a:srgbClr>
        </a:solidFill>
        <a:ln w="25400" cap="flat" cmpd="sng" algn="ctr">
          <a:solidFill>
            <a:srgbClr val="FFFFFF">
              <a:hueOff val="0"/>
              <a:satOff val="0"/>
              <a:lumOff val="0"/>
              <a:alphaOff val="0"/>
            </a:srgbClr>
          </a:solidFill>
          <a:prstDash val="solid"/>
        </a:ln>
        <a:effectLst/>
      </dgm:spPr>
      <dgm:t>
        <a:bodyPr/>
        <a:lstStyle/>
        <a:p>
          <a:r>
            <a:rPr lang="de-DE" sz="900" dirty="0">
              <a:solidFill>
                <a:srgbClr val="FFFFFF"/>
              </a:solidFill>
              <a:latin typeface="Arial"/>
              <a:ea typeface="+mn-ea"/>
              <a:cs typeface="+mn-cs"/>
            </a:rPr>
            <a:t>Leistungs-emotionen</a:t>
          </a:r>
        </a:p>
      </dgm:t>
    </dgm:pt>
    <dgm:pt modelId="{566CD8BA-3969-44E0-B540-605C37E0CB79}" type="parTrans" cxnId="{FBD0BC84-B32D-4DF0-816B-6984F69E8698}">
      <dgm:prSet/>
      <dgm:spPr>
        <a:xfrm rot="16200000">
          <a:off x="3166032" y="3924365"/>
          <a:ext cx="109840" cy="0"/>
        </a:xfrm>
        <a:custGeom>
          <a:avLst/>
          <a:gdLst/>
          <a:ahLst/>
          <a:cxnLst/>
          <a:rect l="0" t="0" r="0" b="0"/>
          <a:pathLst>
            <a:path>
              <a:moveTo>
                <a:pt x="0" y="0"/>
              </a:moveTo>
              <a:lnTo>
                <a:pt x="109840" y="0"/>
              </a:lnTo>
            </a:path>
          </a:pathLst>
        </a:custGeom>
        <a:noFill/>
        <a:ln w="25400" cap="flat" cmpd="sng" algn="ctr">
          <a:solidFill>
            <a:srgbClr val="82C22C">
              <a:tint val="70000"/>
              <a:hueOff val="0"/>
              <a:satOff val="0"/>
              <a:lumOff val="0"/>
              <a:alphaOff val="0"/>
            </a:srgbClr>
          </a:solidFill>
          <a:prstDash val="solid"/>
        </a:ln>
        <a:effectLst/>
      </dgm:spPr>
      <dgm:t>
        <a:bodyPr/>
        <a:lstStyle/>
        <a:p>
          <a:endParaRPr lang="de-DE" sz="3200"/>
        </a:p>
      </dgm:t>
    </dgm:pt>
    <dgm:pt modelId="{A5704813-FA25-4CCA-870A-417E26168897}" type="sibTrans" cxnId="{FBD0BC84-B32D-4DF0-816B-6984F69E8698}">
      <dgm:prSet/>
      <dgm:spPr/>
      <dgm:t>
        <a:bodyPr/>
        <a:lstStyle/>
        <a:p>
          <a:endParaRPr lang="de-DE" sz="3200"/>
        </a:p>
      </dgm:t>
    </dgm:pt>
    <dgm:pt modelId="{56EDE8B9-9183-4F28-AE94-DCAF5508DFE7}">
      <dgm:prSet phldrT="[Text]" custT="1"/>
      <dgm:spPr>
        <a:xfrm>
          <a:off x="1953277" y="4146136"/>
          <a:ext cx="561580" cy="561580"/>
        </a:xfrm>
        <a:prstGeom prst="roundRect">
          <a:avLst/>
        </a:prstGeom>
        <a:solidFill>
          <a:srgbClr val="82C22C">
            <a:shade val="50000"/>
            <a:hueOff val="397781"/>
            <a:satOff val="-17577"/>
            <a:lumOff val="32805"/>
            <a:alphaOff val="0"/>
          </a:srgbClr>
        </a:solidFill>
        <a:ln w="25400" cap="flat" cmpd="sng" algn="ctr">
          <a:solidFill>
            <a:srgbClr val="FFFFFF">
              <a:hueOff val="0"/>
              <a:satOff val="0"/>
              <a:lumOff val="0"/>
              <a:alphaOff val="0"/>
            </a:srgbClr>
          </a:solidFill>
          <a:prstDash val="solid"/>
        </a:ln>
        <a:effectLst/>
      </dgm:spPr>
      <dgm:t>
        <a:bodyPr/>
        <a:lstStyle/>
        <a:p>
          <a:r>
            <a:rPr lang="de-DE" sz="900" dirty="0">
              <a:solidFill>
                <a:srgbClr val="FFFFFF"/>
              </a:solidFill>
              <a:latin typeface="Arial"/>
              <a:ea typeface="+mn-ea"/>
              <a:cs typeface="+mn-cs"/>
            </a:rPr>
            <a:t>Themenemotionen</a:t>
          </a:r>
        </a:p>
      </dgm:t>
    </dgm:pt>
    <dgm:pt modelId="{85F9434D-955D-4518-A942-C6D978F06EBC}" type="parTrans" cxnId="{43194A20-2611-475D-A64B-FAEE93D3891E}">
      <dgm:prSet/>
      <dgm:spPr>
        <a:xfrm rot="10653372">
          <a:off x="2514784" y="4411471"/>
          <a:ext cx="162843" cy="0"/>
        </a:xfrm>
        <a:custGeom>
          <a:avLst/>
          <a:gdLst/>
          <a:ahLst/>
          <a:cxnLst/>
          <a:rect l="0" t="0" r="0" b="0"/>
          <a:pathLst>
            <a:path>
              <a:moveTo>
                <a:pt x="0" y="0"/>
              </a:moveTo>
              <a:lnTo>
                <a:pt x="162843" y="0"/>
              </a:lnTo>
            </a:path>
          </a:pathLst>
        </a:custGeom>
        <a:noFill/>
        <a:ln w="25400" cap="flat" cmpd="sng" algn="ctr">
          <a:solidFill>
            <a:srgbClr val="82C22C">
              <a:tint val="70000"/>
              <a:hueOff val="0"/>
              <a:satOff val="0"/>
              <a:lumOff val="0"/>
              <a:alphaOff val="0"/>
            </a:srgbClr>
          </a:solidFill>
          <a:prstDash val="solid"/>
        </a:ln>
        <a:effectLst/>
      </dgm:spPr>
      <dgm:t>
        <a:bodyPr/>
        <a:lstStyle/>
        <a:p>
          <a:endParaRPr lang="de-DE" sz="3200"/>
        </a:p>
      </dgm:t>
    </dgm:pt>
    <dgm:pt modelId="{7096B950-805C-485B-8EED-0C2FC825F931}" type="sibTrans" cxnId="{43194A20-2611-475D-A64B-FAEE93D3891E}">
      <dgm:prSet/>
      <dgm:spPr/>
      <dgm:t>
        <a:bodyPr/>
        <a:lstStyle/>
        <a:p>
          <a:endParaRPr lang="de-DE" sz="3200"/>
        </a:p>
      </dgm:t>
    </dgm:pt>
    <dgm:pt modelId="{0912CF39-770E-45FD-B208-5110674BD953}">
      <dgm:prSet phldrT="[Text]" custT="1"/>
      <dgm:spPr>
        <a:xfrm>
          <a:off x="2910757" y="5013636"/>
          <a:ext cx="561580" cy="561580"/>
        </a:xfrm>
        <a:prstGeom prst="roundRect">
          <a:avLst/>
        </a:prstGeom>
        <a:solidFill>
          <a:srgbClr val="82C22C">
            <a:shade val="50000"/>
            <a:hueOff val="477337"/>
            <a:satOff val="-21093"/>
            <a:lumOff val="39366"/>
            <a:alphaOff val="0"/>
          </a:srgbClr>
        </a:solidFill>
        <a:ln w="25400" cap="flat" cmpd="sng" algn="ctr">
          <a:solidFill>
            <a:srgbClr val="FFFFFF">
              <a:hueOff val="0"/>
              <a:satOff val="0"/>
              <a:lumOff val="0"/>
              <a:alphaOff val="0"/>
            </a:srgbClr>
          </a:solidFill>
          <a:prstDash val="solid"/>
        </a:ln>
        <a:effectLst/>
      </dgm:spPr>
      <dgm:t>
        <a:bodyPr/>
        <a:lstStyle/>
        <a:p>
          <a:r>
            <a:rPr lang="de-DE" sz="900" dirty="0">
              <a:solidFill>
                <a:srgbClr val="FFFFFF"/>
              </a:solidFill>
              <a:latin typeface="Arial"/>
              <a:ea typeface="+mn-ea"/>
              <a:cs typeface="+mn-cs"/>
            </a:rPr>
            <a:t>… </a:t>
          </a:r>
        </a:p>
      </dgm:t>
    </dgm:pt>
    <dgm:pt modelId="{5124C709-4577-4F8F-BC0C-B9A898BD32DF}" type="parTrans" cxnId="{C71091D2-6045-49D7-9F32-ADC7F21268BA}">
      <dgm:prSet/>
      <dgm:spPr>
        <a:xfrm rot="5511096">
          <a:off x="3092523" y="4901983"/>
          <a:ext cx="223421" cy="0"/>
        </a:xfrm>
        <a:custGeom>
          <a:avLst/>
          <a:gdLst/>
          <a:ahLst/>
          <a:cxnLst/>
          <a:rect l="0" t="0" r="0" b="0"/>
          <a:pathLst>
            <a:path>
              <a:moveTo>
                <a:pt x="0" y="0"/>
              </a:moveTo>
              <a:lnTo>
                <a:pt x="223421" y="0"/>
              </a:lnTo>
            </a:path>
          </a:pathLst>
        </a:custGeom>
        <a:noFill/>
        <a:ln w="25400" cap="flat" cmpd="sng" algn="ctr">
          <a:solidFill>
            <a:srgbClr val="82C22C">
              <a:tint val="70000"/>
              <a:hueOff val="0"/>
              <a:satOff val="0"/>
              <a:lumOff val="0"/>
              <a:alphaOff val="0"/>
            </a:srgbClr>
          </a:solidFill>
          <a:prstDash val="solid"/>
        </a:ln>
        <a:effectLst/>
      </dgm:spPr>
      <dgm:t>
        <a:bodyPr/>
        <a:lstStyle/>
        <a:p>
          <a:endParaRPr lang="de-DE" sz="3200"/>
        </a:p>
      </dgm:t>
    </dgm:pt>
    <dgm:pt modelId="{5EB03D3F-3AB9-469E-8FFE-378ABFEC703C}" type="sibTrans" cxnId="{C71091D2-6045-49D7-9F32-ADC7F21268BA}">
      <dgm:prSet/>
      <dgm:spPr/>
      <dgm:t>
        <a:bodyPr/>
        <a:lstStyle/>
        <a:p>
          <a:endParaRPr lang="de-DE" sz="3200"/>
        </a:p>
      </dgm:t>
    </dgm:pt>
    <dgm:pt modelId="{FA3A7896-7F82-45CE-8808-2470EB1BC9EC}">
      <dgm:prSet phldrT="[Text]" custT="1"/>
      <dgm:spPr>
        <a:xfrm>
          <a:off x="6819653" y="1112038"/>
          <a:ext cx="550883" cy="550883"/>
        </a:xfrm>
        <a:prstGeom prst="roundRect">
          <a:avLst/>
        </a:prstGeom>
        <a:solidFill>
          <a:srgbClr val="82C22C">
            <a:shade val="50000"/>
            <a:hueOff val="318224"/>
            <a:satOff val="-14062"/>
            <a:lumOff val="26244"/>
            <a:alphaOff val="0"/>
          </a:srgbClr>
        </a:solidFill>
        <a:ln w="25400" cap="flat" cmpd="sng" algn="ctr">
          <a:solidFill>
            <a:srgbClr val="FFFFFF">
              <a:hueOff val="0"/>
              <a:satOff val="0"/>
              <a:lumOff val="0"/>
              <a:alphaOff val="0"/>
            </a:srgbClr>
          </a:solidFill>
          <a:prstDash val="solid"/>
        </a:ln>
        <a:effectLst/>
      </dgm:spPr>
      <dgm:t>
        <a:bodyPr/>
        <a:lstStyle/>
        <a:p>
          <a:r>
            <a:rPr lang="de-DE" sz="900" dirty="0">
              <a:solidFill>
                <a:srgbClr val="FFFFFF"/>
              </a:solidFill>
              <a:latin typeface="Arial"/>
              <a:ea typeface="+mn-ea"/>
              <a:cs typeface="+mn-cs"/>
            </a:rPr>
            <a:t>Affektiv</a:t>
          </a:r>
        </a:p>
      </dgm:t>
    </dgm:pt>
    <dgm:pt modelId="{9F86CEBC-4F06-4E4C-9731-FF5ADA7727A2}" type="parTrans" cxnId="{3E607FE6-2B09-4824-A1A5-2DAF4DB34F95}">
      <dgm:prSet/>
      <dgm:spPr>
        <a:xfrm rot="16200000">
          <a:off x="7006362" y="1751655"/>
          <a:ext cx="177465" cy="0"/>
        </a:xfrm>
        <a:custGeom>
          <a:avLst/>
          <a:gdLst/>
          <a:ahLst/>
          <a:cxnLst/>
          <a:rect l="0" t="0" r="0" b="0"/>
          <a:pathLst>
            <a:path>
              <a:moveTo>
                <a:pt x="0" y="0"/>
              </a:moveTo>
              <a:lnTo>
                <a:pt x="177465" y="0"/>
              </a:lnTo>
            </a:path>
          </a:pathLst>
        </a:custGeom>
        <a:noFill/>
        <a:ln w="25400" cap="flat" cmpd="sng" algn="ctr">
          <a:solidFill>
            <a:srgbClr val="82C22C">
              <a:tint val="70000"/>
              <a:hueOff val="0"/>
              <a:satOff val="0"/>
              <a:lumOff val="0"/>
              <a:alphaOff val="0"/>
            </a:srgbClr>
          </a:solidFill>
          <a:prstDash val="solid"/>
        </a:ln>
        <a:effectLst/>
      </dgm:spPr>
      <dgm:t>
        <a:bodyPr/>
        <a:lstStyle/>
        <a:p>
          <a:endParaRPr lang="de-DE" sz="3200"/>
        </a:p>
      </dgm:t>
    </dgm:pt>
    <dgm:pt modelId="{4484E4CE-AF1B-432C-910D-4D675B0BF594}" type="sibTrans" cxnId="{3E607FE6-2B09-4824-A1A5-2DAF4DB34F95}">
      <dgm:prSet/>
      <dgm:spPr/>
      <dgm:t>
        <a:bodyPr/>
        <a:lstStyle/>
        <a:p>
          <a:endParaRPr lang="de-DE" sz="3200"/>
        </a:p>
      </dgm:t>
    </dgm:pt>
    <dgm:pt modelId="{F8FC8432-671E-4843-8918-60929750F87F}">
      <dgm:prSet phldrT="[Text]" custT="1"/>
      <dgm:spPr>
        <a:xfrm>
          <a:off x="5897591" y="1954778"/>
          <a:ext cx="550883" cy="550883"/>
        </a:xfrm>
        <a:prstGeom prst="roundRect">
          <a:avLst/>
        </a:prstGeom>
        <a:solidFill>
          <a:srgbClr val="82C22C">
            <a:shade val="50000"/>
            <a:hueOff val="238668"/>
            <a:satOff val="-10546"/>
            <a:lumOff val="19683"/>
            <a:alphaOff val="0"/>
          </a:srgbClr>
        </a:solidFill>
        <a:ln w="25400" cap="flat" cmpd="sng" algn="ctr">
          <a:solidFill>
            <a:srgbClr val="FFFFFF">
              <a:hueOff val="0"/>
              <a:satOff val="0"/>
              <a:lumOff val="0"/>
              <a:alphaOff val="0"/>
            </a:srgbClr>
          </a:solidFill>
          <a:prstDash val="solid"/>
        </a:ln>
        <a:effectLst/>
      </dgm:spPr>
      <dgm:t>
        <a:bodyPr/>
        <a:lstStyle/>
        <a:p>
          <a:r>
            <a:rPr lang="de-DE" sz="900" dirty="0">
              <a:solidFill>
                <a:srgbClr val="FFFFFF"/>
              </a:solidFill>
              <a:latin typeface="Arial"/>
              <a:ea typeface="+mn-ea"/>
              <a:cs typeface="+mn-cs"/>
            </a:rPr>
            <a:t>Kognitiv</a:t>
          </a:r>
        </a:p>
      </dgm:t>
    </dgm:pt>
    <dgm:pt modelId="{E69511AE-8D85-41DB-A7FD-B246A198559F}" type="parTrans" cxnId="{C06732B2-9FFF-4628-B320-79C5C2A45C13}">
      <dgm:prSet/>
      <dgm:spPr>
        <a:xfrm rot="10931058">
          <a:off x="6448424" y="2243365"/>
          <a:ext cx="138509" cy="0"/>
        </a:xfrm>
        <a:custGeom>
          <a:avLst/>
          <a:gdLst/>
          <a:ahLst/>
          <a:cxnLst/>
          <a:rect l="0" t="0" r="0" b="0"/>
          <a:pathLst>
            <a:path>
              <a:moveTo>
                <a:pt x="0" y="0"/>
              </a:moveTo>
              <a:lnTo>
                <a:pt x="138509" y="0"/>
              </a:lnTo>
            </a:path>
          </a:pathLst>
        </a:custGeom>
        <a:noFill/>
        <a:ln w="25400" cap="flat" cmpd="sng" algn="ctr">
          <a:solidFill>
            <a:srgbClr val="82C22C">
              <a:tint val="70000"/>
              <a:hueOff val="0"/>
              <a:satOff val="0"/>
              <a:lumOff val="0"/>
              <a:alphaOff val="0"/>
            </a:srgbClr>
          </a:solidFill>
          <a:prstDash val="solid"/>
        </a:ln>
        <a:effectLst/>
      </dgm:spPr>
      <dgm:t>
        <a:bodyPr/>
        <a:lstStyle/>
        <a:p>
          <a:endParaRPr lang="de-DE" sz="3200"/>
        </a:p>
      </dgm:t>
    </dgm:pt>
    <dgm:pt modelId="{CD10110C-241B-4DE0-A15A-139AC2D460F7}" type="sibTrans" cxnId="{C06732B2-9FFF-4628-B320-79C5C2A45C13}">
      <dgm:prSet/>
      <dgm:spPr/>
      <dgm:t>
        <a:bodyPr/>
        <a:lstStyle/>
        <a:p>
          <a:endParaRPr lang="de-DE" sz="3200"/>
        </a:p>
      </dgm:t>
    </dgm:pt>
    <dgm:pt modelId="{EC3C2A21-494F-4DDE-BC09-7B6D92DE4BC2}">
      <dgm:prSet phldrT="[Text]" custT="1"/>
      <dgm:spPr>
        <a:xfrm>
          <a:off x="6819653" y="2794777"/>
          <a:ext cx="550883" cy="550883"/>
        </a:xfrm>
        <a:prstGeom prst="roundRect">
          <a:avLst/>
        </a:prstGeom>
        <a:solidFill>
          <a:srgbClr val="82C22C">
            <a:shade val="50000"/>
            <a:hueOff val="159112"/>
            <a:satOff val="-7031"/>
            <a:lumOff val="13122"/>
            <a:alphaOff val="0"/>
          </a:srgbClr>
        </a:solidFill>
        <a:ln w="25400" cap="flat" cmpd="sng" algn="ctr">
          <a:solidFill>
            <a:srgbClr val="FFFFFF">
              <a:hueOff val="0"/>
              <a:satOff val="0"/>
              <a:lumOff val="0"/>
              <a:alphaOff val="0"/>
            </a:srgbClr>
          </a:solidFill>
          <a:prstDash val="solid"/>
        </a:ln>
        <a:effectLst/>
      </dgm:spPr>
      <dgm:t>
        <a:bodyPr/>
        <a:lstStyle/>
        <a:p>
          <a:r>
            <a:rPr lang="de-DE" sz="900" dirty="0" err="1">
              <a:solidFill>
                <a:srgbClr val="FFFFFF"/>
              </a:solidFill>
              <a:latin typeface="Arial"/>
              <a:ea typeface="+mn-ea"/>
              <a:cs typeface="+mn-cs"/>
            </a:rPr>
            <a:t>Motiva-tional</a:t>
          </a:r>
          <a:r>
            <a:rPr lang="de-DE" sz="900" dirty="0">
              <a:solidFill>
                <a:srgbClr val="FFFFFF"/>
              </a:solidFill>
              <a:latin typeface="Arial"/>
              <a:ea typeface="+mn-ea"/>
              <a:cs typeface="+mn-cs"/>
            </a:rPr>
            <a:t> </a:t>
          </a:r>
        </a:p>
      </dgm:t>
    </dgm:pt>
    <dgm:pt modelId="{D2233042-2E8F-45E8-B29B-3DF57B204243}" type="parTrans" cxnId="{F7A3FE9F-4EFB-46B8-ABC6-81FEE0A9DECD}">
      <dgm:prSet/>
      <dgm:spPr>
        <a:xfrm rot="5400000">
          <a:off x="7042901" y="2742583"/>
          <a:ext cx="104387" cy="0"/>
        </a:xfrm>
        <a:custGeom>
          <a:avLst/>
          <a:gdLst/>
          <a:ahLst/>
          <a:cxnLst/>
          <a:rect l="0" t="0" r="0" b="0"/>
          <a:pathLst>
            <a:path>
              <a:moveTo>
                <a:pt x="0" y="0"/>
              </a:moveTo>
              <a:lnTo>
                <a:pt x="104387" y="0"/>
              </a:lnTo>
            </a:path>
          </a:pathLst>
        </a:custGeom>
        <a:noFill/>
        <a:ln w="25400" cap="flat" cmpd="sng" algn="ctr">
          <a:solidFill>
            <a:srgbClr val="82C22C">
              <a:tint val="70000"/>
              <a:hueOff val="0"/>
              <a:satOff val="0"/>
              <a:lumOff val="0"/>
              <a:alphaOff val="0"/>
            </a:srgbClr>
          </a:solidFill>
          <a:prstDash val="solid"/>
        </a:ln>
        <a:effectLst/>
      </dgm:spPr>
      <dgm:t>
        <a:bodyPr/>
        <a:lstStyle/>
        <a:p>
          <a:endParaRPr lang="de-DE" sz="3200"/>
        </a:p>
      </dgm:t>
    </dgm:pt>
    <dgm:pt modelId="{8BE30B90-4602-4611-8A2E-43CA7B90EFDA}" type="sibTrans" cxnId="{F7A3FE9F-4EFB-46B8-ABC6-81FEE0A9DECD}">
      <dgm:prSet/>
      <dgm:spPr/>
      <dgm:t>
        <a:bodyPr/>
        <a:lstStyle/>
        <a:p>
          <a:endParaRPr lang="de-DE" sz="3200"/>
        </a:p>
      </dgm:t>
    </dgm:pt>
    <dgm:pt modelId="{0389AA42-3E7E-4943-BF92-BDD2B2B0185B}">
      <dgm:prSet phldrT="[Text]" custT="1"/>
      <dgm:spPr>
        <a:xfrm>
          <a:off x="7748138" y="2004509"/>
          <a:ext cx="702161" cy="521758"/>
        </a:xfrm>
        <a:prstGeom prst="roundRect">
          <a:avLst/>
        </a:prstGeom>
        <a:solidFill>
          <a:srgbClr val="82C22C">
            <a:shade val="50000"/>
            <a:hueOff val="79556"/>
            <a:satOff val="-3515"/>
            <a:lumOff val="6561"/>
            <a:alphaOff val="0"/>
          </a:srgbClr>
        </a:solidFill>
        <a:ln w="25400" cap="flat" cmpd="sng" algn="ctr">
          <a:solidFill>
            <a:srgbClr val="FFFFFF">
              <a:hueOff val="0"/>
              <a:satOff val="0"/>
              <a:lumOff val="0"/>
              <a:alphaOff val="0"/>
            </a:srgbClr>
          </a:solidFill>
          <a:prstDash val="solid"/>
        </a:ln>
        <a:effectLst/>
      </dgm:spPr>
      <dgm:t>
        <a:bodyPr/>
        <a:lstStyle/>
        <a:p>
          <a:r>
            <a:rPr lang="de-DE" sz="900" dirty="0">
              <a:solidFill>
                <a:srgbClr val="FFFFFF"/>
              </a:solidFill>
              <a:latin typeface="Arial"/>
              <a:ea typeface="+mn-ea"/>
              <a:cs typeface="+mn-cs"/>
            </a:rPr>
            <a:t>…</a:t>
          </a:r>
        </a:p>
      </dgm:t>
    </dgm:pt>
    <dgm:pt modelId="{E65ABC57-033C-4389-9AD8-EC4A23030812}" type="parTrans" cxnId="{4B36630F-B719-4D76-8AFA-B357F3EDB140}">
      <dgm:prSet/>
      <dgm:spPr>
        <a:xfrm>
          <a:off x="7603307" y="2265389"/>
          <a:ext cx="144831" cy="0"/>
        </a:xfrm>
        <a:custGeom>
          <a:avLst/>
          <a:gdLst/>
          <a:ahLst/>
          <a:cxnLst/>
          <a:rect l="0" t="0" r="0" b="0"/>
          <a:pathLst>
            <a:path>
              <a:moveTo>
                <a:pt x="0" y="0"/>
              </a:moveTo>
              <a:lnTo>
                <a:pt x="144831" y="0"/>
              </a:lnTo>
            </a:path>
          </a:pathLst>
        </a:custGeom>
        <a:noFill/>
        <a:ln w="25400" cap="flat" cmpd="sng" algn="ctr">
          <a:solidFill>
            <a:srgbClr val="82C22C">
              <a:tint val="70000"/>
              <a:hueOff val="0"/>
              <a:satOff val="0"/>
              <a:lumOff val="0"/>
              <a:alphaOff val="0"/>
            </a:srgbClr>
          </a:solidFill>
          <a:prstDash val="solid"/>
        </a:ln>
        <a:effectLst/>
      </dgm:spPr>
      <dgm:t>
        <a:bodyPr/>
        <a:lstStyle/>
        <a:p>
          <a:endParaRPr lang="de-DE" sz="3200"/>
        </a:p>
      </dgm:t>
    </dgm:pt>
    <dgm:pt modelId="{00627B75-F45C-448B-AD34-93A33377328A}" type="sibTrans" cxnId="{4B36630F-B719-4D76-8AFA-B357F3EDB140}">
      <dgm:prSet/>
      <dgm:spPr/>
      <dgm:t>
        <a:bodyPr/>
        <a:lstStyle/>
        <a:p>
          <a:endParaRPr lang="de-DE" sz="3200"/>
        </a:p>
      </dgm:t>
    </dgm:pt>
    <dgm:pt modelId="{44CD2CFB-6D06-40E3-ACAF-14CB88919574}" type="pres">
      <dgm:prSet presAssocID="{FDF2DB42-3F62-43DD-A061-693826DB876F}" presName="Name0" presStyleCnt="0">
        <dgm:presLayoutVars>
          <dgm:chMax val="1"/>
          <dgm:chPref val="1"/>
          <dgm:dir val="rev"/>
          <dgm:animOne val="branch"/>
          <dgm:animLvl val="lvl"/>
        </dgm:presLayoutVars>
      </dgm:prSet>
      <dgm:spPr/>
    </dgm:pt>
    <dgm:pt modelId="{14F3F53E-D9B3-41B7-973B-12E0E07196EC}" type="pres">
      <dgm:prSet presAssocID="{BF43E513-5FBA-46BC-945E-9AD2C20E04E3}" presName="textCenter" presStyleLbl="node1" presStyleIdx="0" presStyleCnt="14" custScaleX="138134"/>
      <dgm:spPr/>
    </dgm:pt>
    <dgm:pt modelId="{4F764E36-BB62-4B88-9531-1EAAFDD7118C}" type="pres">
      <dgm:prSet presAssocID="{BF43E513-5FBA-46BC-945E-9AD2C20E04E3}" presName="cycle_1" presStyleCnt="0"/>
      <dgm:spPr/>
    </dgm:pt>
    <dgm:pt modelId="{9E67BA19-B3B4-47FD-989A-71C13E672255}" type="pres">
      <dgm:prSet presAssocID="{38B74778-4E84-4516-A684-7BB43BF5419A}" presName="childCenter1" presStyleLbl="node1" presStyleIdx="1" presStyleCnt="14" custScaleX="153433" custScaleY="130609"/>
      <dgm:spPr/>
    </dgm:pt>
    <dgm:pt modelId="{CC6E5C7D-859F-4ABA-8ECB-095CD7A61486}" type="pres">
      <dgm:prSet presAssocID="{CFC579D1-E365-44F0-A8D2-15E63C8B5300}" presName="Name144" presStyleLbl="parChTrans1D2" presStyleIdx="0" presStyleCnt="6"/>
      <dgm:spPr/>
    </dgm:pt>
    <dgm:pt modelId="{E73E18DF-4FED-407B-8A93-19C1C23CB097}" type="pres">
      <dgm:prSet presAssocID="{BF43E513-5FBA-46BC-945E-9AD2C20E04E3}" presName="cycle_2" presStyleCnt="0"/>
      <dgm:spPr/>
    </dgm:pt>
    <dgm:pt modelId="{619B19AB-FA2A-47CB-A94A-BEAB75099783}" type="pres">
      <dgm:prSet presAssocID="{CDC7BB4D-2F29-4E73-AB7C-FFE9E42C987A}" presName="childCenter2" presStyleLbl="node1" presStyleIdx="2" presStyleCnt="14" custScaleX="152686" custScaleY="134093"/>
      <dgm:spPr/>
    </dgm:pt>
    <dgm:pt modelId="{A552A81C-97FA-4D62-95A0-33CC0B1B00E4}" type="pres">
      <dgm:prSet presAssocID="{E62BECD1-83E2-463C-AA6B-6AAE27AD9A57}" presName="Name221" presStyleLbl="parChTrans1D2" presStyleIdx="1" presStyleCnt="6"/>
      <dgm:spPr/>
    </dgm:pt>
    <dgm:pt modelId="{EBF08D26-1526-40E3-A6CF-91F8F20514FD}" type="pres">
      <dgm:prSet presAssocID="{BF43E513-5FBA-46BC-945E-9AD2C20E04E3}" presName="cycle_3" presStyleCnt="0"/>
      <dgm:spPr/>
    </dgm:pt>
    <dgm:pt modelId="{33E29680-E91D-4DCD-92D9-2442DFEDECD7}" type="pres">
      <dgm:prSet presAssocID="{563D19FD-B078-4F9A-8054-B2E388D4E854}" presName="childCenter3" presStyleLbl="node1" presStyleIdx="3" presStyleCnt="14" custScaleX="193525" custScaleY="144422"/>
      <dgm:spPr/>
    </dgm:pt>
    <dgm:pt modelId="{88AF37E8-EC11-4E07-81B3-B1D583501E4E}" type="pres">
      <dgm:prSet presAssocID="{566CD8BA-3969-44E0-B540-605C37E0CB79}" presName="Name285" presStyleLbl="parChTrans1D3" presStyleIdx="0" presStyleCnt="7"/>
      <dgm:spPr/>
    </dgm:pt>
    <dgm:pt modelId="{14FA339A-9DA9-4CBF-98FE-6A21D5CFF01B}" type="pres">
      <dgm:prSet presAssocID="{B2A31DB6-45C1-4656-BACE-15BC296A020D}" presName="text3" presStyleLbl="node1" presStyleIdx="4" presStyleCnt="14" custScaleX="118374" custScaleY="96958">
        <dgm:presLayoutVars>
          <dgm:bulletEnabled val="1"/>
        </dgm:presLayoutVars>
      </dgm:prSet>
      <dgm:spPr/>
    </dgm:pt>
    <dgm:pt modelId="{3D26BC39-0FE9-4DC0-BE69-E7A43DD7B6E0}" type="pres">
      <dgm:prSet presAssocID="{85F9434D-955D-4518-A942-C6D978F06EBC}" presName="Name285" presStyleLbl="parChTrans1D3" presStyleIdx="1" presStyleCnt="7"/>
      <dgm:spPr/>
    </dgm:pt>
    <dgm:pt modelId="{8552D480-A96A-49BA-92E9-9C7670943F4C}" type="pres">
      <dgm:prSet presAssocID="{56EDE8B9-9183-4F28-AE94-DCAF5508DFE7}" presName="text3" presStyleLbl="node1" presStyleIdx="5" presStyleCnt="14" custRadScaleRad="125415" custRadScaleInc="45927">
        <dgm:presLayoutVars>
          <dgm:bulletEnabled val="1"/>
        </dgm:presLayoutVars>
      </dgm:prSet>
      <dgm:spPr/>
    </dgm:pt>
    <dgm:pt modelId="{58923F2A-2891-4751-8BAA-E23081A28BAD}" type="pres">
      <dgm:prSet presAssocID="{5124C709-4577-4F8F-BC0C-B9A898BD32DF}" presName="Name285" presStyleLbl="parChTrans1D3" presStyleIdx="2" presStyleCnt="7"/>
      <dgm:spPr/>
    </dgm:pt>
    <dgm:pt modelId="{F2B42AAF-F131-4379-A38F-500BD50CD576}" type="pres">
      <dgm:prSet presAssocID="{0912CF39-770E-45FD-B208-5110674BD953}" presName="text3" presStyleLbl="node1" presStyleIdx="6" presStyleCnt="14" custRadScaleRad="115551" custRadScaleInc="103086">
        <dgm:presLayoutVars>
          <dgm:bulletEnabled val="1"/>
        </dgm:presLayoutVars>
      </dgm:prSet>
      <dgm:spPr/>
    </dgm:pt>
    <dgm:pt modelId="{6B5FC280-2189-410E-919A-CC0649EB8E31}" type="pres">
      <dgm:prSet presAssocID="{E9201C5C-F4F1-4183-BBB4-D4332FD92C54}" presName="Name288" presStyleLbl="parChTrans1D2" presStyleIdx="2" presStyleCnt="6"/>
      <dgm:spPr/>
    </dgm:pt>
    <dgm:pt modelId="{1B686F9C-32AD-4456-8D19-D70EBCACFFE6}" type="pres">
      <dgm:prSet presAssocID="{BF43E513-5FBA-46BC-945E-9AD2C20E04E3}" presName="cycle_4" presStyleCnt="0"/>
      <dgm:spPr/>
    </dgm:pt>
    <dgm:pt modelId="{50DD4470-6A64-47A4-AAAC-2B4E6B3E98F8}" type="pres">
      <dgm:prSet presAssocID="{5429998D-062D-43B0-AE78-BE0E675595DD}" presName="childCenter4" presStyleLbl="node1" presStyleIdx="7" presStyleCnt="14" custScaleX="146235" custScaleY="88083" custLinFactNeighborX="152" custLinFactNeighborY="-5481"/>
      <dgm:spPr/>
    </dgm:pt>
    <dgm:pt modelId="{4A2FC3A5-8A46-4A03-98C8-AE53105EEF9B}" type="pres">
      <dgm:prSet presAssocID="{8E905A46-E58B-4402-8DF6-A8AA0DFA247C}" presName="Name345" presStyleLbl="parChTrans1D2" presStyleIdx="3" presStyleCnt="6"/>
      <dgm:spPr/>
    </dgm:pt>
    <dgm:pt modelId="{7F5A487C-E907-44E8-BEB1-FC85CD7D3EA2}" type="pres">
      <dgm:prSet presAssocID="{BF43E513-5FBA-46BC-945E-9AD2C20E04E3}" presName="cycle_5" presStyleCnt="0"/>
      <dgm:spPr/>
    </dgm:pt>
    <dgm:pt modelId="{2D18F16A-B87E-4FCE-A109-732AD41D9DBB}" type="pres">
      <dgm:prSet presAssocID="{D072223D-955E-4011-AA85-9251825B09F0}" presName="childCenter5" presStyleLbl="node1" presStyleIdx="8" presStyleCnt="14"/>
      <dgm:spPr/>
    </dgm:pt>
    <dgm:pt modelId="{0A176355-B600-431A-A1CF-8E69853AD834}" type="pres">
      <dgm:prSet presAssocID="{64B1E757-DBF7-4616-9EC8-522E7F6C5864}" presName="Name392" presStyleLbl="parChTrans1D2" presStyleIdx="4" presStyleCnt="6"/>
      <dgm:spPr/>
    </dgm:pt>
    <dgm:pt modelId="{E3BFFDA8-8F02-4A5A-BF0D-FE397F3CB135}" type="pres">
      <dgm:prSet presAssocID="{BF43E513-5FBA-46BC-945E-9AD2C20E04E3}" presName="cycle_6" presStyleCnt="0"/>
      <dgm:spPr/>
    </dgm:pt>
    <dgm:pt modelId="{DB6656A5-B09A-44BF-9DB3-1DED7F6FF15C}" type="pres">
      <dgm:prSet presAssocID="{EC5C5854-E072-4379-B53C-A1422774F272}" presName="childCenter6" presStyleLbl="node1" presStyleIdx="9" presStyleCnt="14" custScaleX="184508" custScaleY="154298"/>
      <dgm:spPr/>
    </dgm:pt>
    <dgm:pt modelId="{16E9CC8B-72FA-4E01-A14D-7D39F337CCA2}" type="pres">
      <dgm:prSet presAssocID="{9F86CEBC-4F06-4E4C-9731-FF5ADA7727A2}" presName="Name426" presStyleLbl="parChTrans1D3" presStyleIdx="3" presStyleCnt="7"/>
      <dgm:spPr/>
    </dgm:pt>
    <dgm:pt modelId="{FC2956D0-B9CB-40CC-B83F-A7EA4B0333A3}" type="pres">
      <dgm:prSet presAssocID="{FA3A7896-7F82-45CE-8808-2470EB1BC9EC}" presName="text6" presStyleLbl="node1" presStyleIdx="10" presStyleCnt="14" custRadScaleRad="127677">
        <dgm:presLayoutVars>
          <dgm:bulletEnabled val="1"/>
        </dgm:presLayoutVars>
      </dgm:prSet>
      <dgm:spPr/>
    </dgm:pt>
    <dgm:pt modelId="{3DAFA6A7-9F1B-4C3C-9A9F-6B6C617D4211}" type="pres">
      <dgm:prSet presAssocID="{E69511AE-8D85-41DB-A7FD-B246A198559F}" presName="Name426" presStyleLbl="parChTrans1D3" presStyleIdx="4" presStyleCnt="7"/>
      <dgm:spPr/>
    </dgm:pt>
    <dgm:pt modelId="{710EFCE8-3185-4A84-9223-BE2BF990B3F1}" type="pres">
      <dgm:prSet presAssocID="{F8FC8432-671E-4843-8918-60929750F87F}" presName="text6" presStyleLbl="node1" presStyleIdx="11" presStyleCnt="14" custRadScaleRad="134196" custRadScaleInc="4854">
        <dgm:presLayoutVars>
          <dgm:bulletEnabled val="1"/>
        </dgm:presLayoutVars>
      </dgm:prSet>
      <dgm:spPr/>
    </dgm:pt>
    <dgm:pt modelId="{2F54BB05-115F-4ADC-9015-118A35265392}" type="pres">
      <dgm:prSet presAssocID="{D2233042-2E8F-45E8-B29B-3DF57B204243}" presName="Name426" presStyleLbl="parChTrans1D3" presStyleIdx="5" presStyleCnt="7"/>
      <dgm:spPr/>
    </dgm:pt>
    <dgm:pt modelId="{FB590933-3A31-4047-8AFD-4FC50EB65692}" type="pres">
      <dgm:prSet presAssocID="{EC3C2A21-494F-4DDE-BC09-7B6D92DE4BC2}" presName="text6" presStyleLbl="node1" presStyleIdx="12" presStyleCnt="14" custRadScaleRad="117049">
        <dgm:presLayoutVars>
          <dgm:bulletEnabled val="1"/>
        </dgm:presLayoutVars>
      </dgm:prSet>
      <dgm:spPr/>
    </dgm:pt>
    <dgm:pt modelId="{792C0A44-C411-4A81-BC10-C130F47A3D83}" type="pres">
      <dgm:prSet presAssocID="{E65ABC57-033C-4389-9AD8-EC4A23030812}" presName="Name426" presStyleLbl="parChTrans1D3" presStyleIdx="6" presStyleCnt="7"/>
      <dgm:spPr/>
    </dgm:pt>
    <dgm:pt modelId="{D7088F86-4979-41D8-8A01-E7D7B75EED5F}" type="pres">
      <dgm:prSet presAssocID="{0389AA42-3E7E-4943-BF92-BDD2B2B0185B}" presName="text6" presStyleLbl="node1" presStyleIdx="13" presStyleCnt="14" custScaleX="127461" custScaleY="94713" custRadScaleRad="146033">
        <dgm:presLayoutVars>
          <dgm:bulletEnabled val="1"/>
        </dgm:presLayoutVars>
      </dgm:prSet>
      <dgm:spPr/>
    </dgm:pt>
    <dgm:pt modelId="{296B26D8-2657-4447-B8D8-A0E020D0299B}" type="pres">
      <dgm:prSet presAssocID="{32BFF1ED-17CD-409B-A396-2071275834E5}" presName="Name429" presStyleLbl="parChTrans1D2" presStyleIdx="5" presStyleCnt="6"/>
      <dgm:spPr/>
    </dgm:pt>
  </dgm:ptLst>
  <dgm:cxnLst>
    <dgm:cxn modelId="{541B2209-8FCE-4741-BB1B-32EB84F63107}" srcId="{BF43E513-5FBA-46BC-945E-9AD2C20E04E3}" destId="{D072223D-955E-4011-AA85-9251825B09F0}" srcOrd="4" destOrd="0" parTransId="{64B1E757-DBF7-4616-9EC8-522E7F6C5864}" sibTransId="{D2D9E8FA-8ACA-43F6-A525-04436BAC3D20}"/>
    <dgm:cxn modelId="{47CCA30A-5835-4664-8223-165B7C243381}" type="presOf" srcId="{FDF2DB42-3F62-43DD-A061-693826DB876F}" destId="{44CD2CFB-6D06-40E3-ACAF-14CB88919574}" srcOrd="0" destOrd="0" presId="urn:microsoft.com/office/officeart/2008/layout/RadialCluster"/>
    <dgm:cxn modelId="{4B36630F-B719-4D76-8AFA-B357F3EDB140}" srcId="{EC5C5854-E072-4379-B53C-A1422774F272}" destId="{0389AA42-3E7E-4943-BF92-BDD2B2B0185B}" srcOrd="3" destOrd="0" parTransId="{E65ABC57-033C-4389-9AD8-EC4A23030812}" sibTransId="{00627B75-F45C-448B-AD34-93A33377328A}"/>
    <dgm:cxn modelId="{D80CC918-9668-4AE7-8252-20F6943129D6}" type="presOf" srcId="{EC3C2A21-494F-4DDE-BC09-7B6D92DE4BC2}" destId="{FB590933-3A31-4047-8AFD-4FC50EB65692}" srcOrd="0" destOrd="0" presId="urn:microsoft.com/office/officeart/2008/layout/RadialCluster"/>
    <dgm:cxn modelId="{43194A20-2611-475D-A64B-FAEE93D3891E}" srcId="{563D19FD-B078-4F9A-8054-B2E388D4E854}" destId="{56EDE8B9-9183-4F28-AE94-DCAF5508DFE7}" srcOrd="1" destOrd="0" parTransId="{85F9434D-955D-4518-A942-C6D978F06EBC}" sibTransId="{7096B950-805C-485B-8EED-0C2FC825F931}"/>
    <dgm:cxn modelId="{CBDDA525-0396-4E9E-8436-2A447B2BBDB1}" srcId="{BF43E513-5FBA-46BC-945E-9AD2C20E04E3}" destId="{5429998D-062D-43B0-AE78-BE0E675595DD}" srcOrd="3" destOrd="0" parTransId="{8E905A46-E58B-4402-8DF6-A8AA0DFA247C}" sibTransId="{29642666-0C88-4AF2-9FF0-0D8E3F8CE6F5}"/>
    <dgm:cxn modelId="{1AB3B930-CA7B-46E0-8D44-83C92E1C2DDF}" srcId="{BF43E513-5FBA-46BC-945E-9AD2C20E04E3}" destId="{EC5C5854-E072-4379-B53C-A1422774F272}" srcOrd="5" destOrd="0" parTransId="{32BFF1ED-17CD-409B-A396-2071275834E5}" sibTransId="{51471618-421B-40E6-B998-85075025E252}"/>
    <dgm:cxn modelId="{708D0732-D368-4284-AC9D-D575630DD0C9}" type="presOf" srcId="{0912CF39-770E-45FD-B208-5110674BD953}" destId="{F2B42AAF-F131-4379-A38F-500BD50CD576}" srcOrd="0" destOrd="0" presId="urn:microsoft.com/office/officeart/2008/layout/RadialCluster"/>
    <dgm:cxn modelId="{D35C6E5B-73F2-41A8-A2E8-B01E614AD75D}" srcId="{BF43E513-5FBA-46BC-945E-9AD2C20E04E3}" destId="{563D19FD-B078-4F9A-8054-B2E388D4E854}" srcOrd="2" destOrd="0" parTransId="{E9201C5C-F4F1-4183-BBB4-D4332FD92C54}" sibTransId="{3E0B56E5-7F60-4A46-A0F7-92150B835E02}"/>
    <dgm:cxn modelId="{AFB9BD62-E028-400D-9AAD-A56D340E016A}" srcId="{FDF2DB42-3F62-43DD-A061-693826DB876F}" destId="{BF43E513-5FBA-46BC-945E-9AD2C20E04E3}" srcOrd="0" destOrd="0" parTransId="{0221439A-D059-4019-8EBA-AD97D74724B8}" sibTransId="{F2DF74E8-A0E6-4C89-8DC9-700254073C90}"/>
    <dgm:cxn modelId="{41F80163-57DC-4ECD-AC06-DB596BF2BE66}" type="presOf" srcId="{D2233042-2E8F-45E8-B29B-3DF57B204243}" destId="{2F54BB05-115F-4ADC-9015-118A35265392}" srcOrd="0" destOrd="0" presId="urn:microsoft.com/office/officeart/2008/layout/RadialCluster"/>
    <dgm:cxn modelId="{8EA10F63-E464-4DE9-BA8F-37797F400A59}" type="presOf" srcId="{566CD8BA-3969-44E0-B540-605C37E0CB79}" destId="{88AF37E8-EC11-4E07-81B3-B1D583501E4E}" srcOrd="0" destOrd="0" presId="urn:microsoft.com/office/officeart/2008/layout/RadialCluster"/>
    <dgm:cxn modelId="{71A46444-1513-4516-BEB5-5787E6CF4A50}" type="presOf" srcId="{38B74778-4E84-4516-A684-7BB43BF5419A}" destId="{9E67BA19-B3B4-47FD-989A-71C13E672255}" srcOrd="0" destOrd="0" presId="urn:microsoft.com/office/officeart/2008/layout/RadialCluster"/>
    <dgm:cxn modelId="{E9904A6B-2CA5-43E2-96AB-BC02604CAE5C}" type="presOf" srcId="{85F9434D-955D-4518-A942-C6D978F06EBC}" destId="{3D26BC39-0FE9-4DC0-BE69-E7A43DD7B6E0}" srcOrd="0" destOrd="0" presId="urn:microsoft.com/office/officeart/2008/layout/RadialCluster"/>
    <dgm:cxn modelId="{A2D9C74B-7633-4384-B687-37BF96113A17}" type="presOf" srcId="{32BFF1ED-17CD-409B-A396-2071275834E5}" destId="{296B26D8-2657-4447-B8D8-A0E020D0299B}" srcOrd="0" destOrd="0" presId="urn:microsoft.com/office/officeart/2008/layout/RadialCluster"/>
    <dgm:cxn modelId="{875DD451-122B-4A42-B9E5-9EED79A7BB1E}" type="presOf" srcId="{E9201C5C-F4F1-4183-BBB4-D4332FD92C54}" destId="{6B5FC280-2189-410E-919A-CC0649EB8E31}" srcOrd="0" destOrd="0" presId="urn:microsoft.com/office/officeart/2008/layout/RadialCluster"/>
    <dgm:cxn modelId="{E1A1AB53-946D-4E5E-A089-110AC757B920}" type="presOf" srcId="{E65ABC57-033C-4389-9AD8-EC4A23030812}" destId="{792C0A44-C411-4A81-BC10-C130F47A3D83}" srcOrd="0" destOrd="0" presId="urn:microsoft.com/office/officeart/2008/layout/RadialCluster"/>
    <dgm:cxn modelId="{B879B973-3558-4C46-A3BD-2A7392AD13BF}" type="presOf" srcId="{E69511AE-8D85-41DB-A7FD-B246A198559F}" destId="{3DAFA6A7-9F1B-4C3C-9A9F-6B6C617D4211}" srcOrd="0" destOrd="0" presId="urn:microsoft.com/office/officeart/2008/layout/RadialCluster"/>
    <dgm:cxn modelId="{123D8D74-636F-4F04-9EAD-A0DE1827DFB5}" type="presOf" srcId="{CFC579D1-E365-44F0-A8D2-15E63C8B5300}" destId="{CC6E5C7D-859F-4ABA-8ECB-095CD7A61486}" srcOrd="0" destOrd="0" presId="urn:microsoft.com/office/officeart/2008/layout/RadialCluster"/>
    <dgm:cxn modelId="{D2F1E978-F428-4EFE-A3B8-7D1A92966B79}" type="presOf" srcId="{BF43E513-5FBA-46BC-945E-9AD2C20E04E3}" destId="{14F3F53E-D9B3-41B7-973B-12E0E07196EC}" srcOrd="0" destOrd="0" presId="urn:microsoft.com/office/officeart/2008/layout/RadialCluster"/>
    <dgm:cxn modelId="{E23DE77A-2587-4504-AB5F-D75B57F5BDD9}" type="presOf" srcId="{64B1E757-DBF7-4616-9EC8-522E7F6C5864}" destId="{0A176355-B600-431A-A1CF-8E69853AD834}" srcOrd="0" destOrd="0" presId="urn:microsoft.com/office/officeart/2008/layout/RadialCluster"/>
    <dgm:cxn modelId="{FBD0BC84-B32D-4DF0-816B-6984F69E8698}" srcId="{563D19FD-B078-4F9A-8054-B2E388D4E854}" destId="{B2A31DB6-45C1-4656-BACE-15BC296A020D}" srcOrd="0" destOrd="0" parTransId="{566CD8BA-3969-44E0-B540-605C37E0CB79}" sibTransId="{A5704813-FA25-4CCA-870A-417E26168897}"/>
    <dgm:cxn modelId="{4F03F68B-A9B0-4155-BFA5-029744ABAAE6}" srcId="{BF43E513-5FBA-46BC-945E-9AD2C20E04E3}" destId="{CDC7BB4D-2F29-4E73-AB7C-FFE9E42C987A}" srcOrd="1" destOrd="0" parTransId="{E62BECD1-83E2-463C-AA6B-6AAE27AD9A57}" sibTransId="{928B2F0B-5B80-4C00-9A91-EC55C333CEA4}"/>
    <dgm:cxn modelId="{546CBE90-871B-4B9A-A66C-810ED5002665}" type="presOf" srcId="{E62BECD1-83E2-463C-AA6B-6AAE27AD9A57}" destId="{A552A81C-97FA-4D62-95A0-33CC0B1B00E4}" srcOrd="0" destOrd="0" presId="urn:microsoft.com/office/officeart/2008/layout/RadialCluster"/>
    <dgm:cxn modelId="{F7A3FE9F-4EFB-46B8-ABC6-81FEE0A9DECD}" srcId="{EC5C5854-E072-4379-B53C-A1422774F272}" destId="{EC3C2A21-494F-4DDE-BC09-7B6D92DE4BC2}" srcOrd="2" destOrd="0" parTransId="{D2233042-2E8F-45E8-B29B-3DF57B204243}" sibTransId="{8BE30B90-4602-4611-8A2E-43CA7B90EFDA}"/>
    <dgm:cxn modelId="{1DB31FA7-E0DA-4859-868B-4E854608D376}" type="presOf" srcId="{5429998D-062D-43B0-AE78-BE0E675595DD}" destId="{50DD4470-6A64-47A4-AAAC-2B4E6B3E98F8}" srcOrd="0" destOrd="0" presId="urn:microsoft.com/office/officeart/2008/layout/RadialCluster"/>
    <dgm:cxn modelId="{03D341AA-166F-464A-AA6E-6C698CFDBA7C}" type="presOf" srcId="{56EDE8B9-9183-4F28-AE94-DCAF5508DFE7}" destId="{8552D480-A96A-49BA-92E9-9C7670943F4C}" srcOrd="0" destOrd="0" presId="urn:microsoft.com/office/officeart/2008/layout/RadialCluster"/>
    <dgm:cxn modelId="{4F4263B0-4968-4E21-B73A-6B24E9951C7D}" type="presOf" srcId="{CDC7BB4D-2F29-4E73-AB7C-FFE9E42C987A}" destId="{619B19AB-FA2A-47CB-A94A-BEAB75099783}" srcOrd="0" destOrd="0" presId="urn:microsoft.com/office/officeart/2008/layout/RadialCluster"/>
    <dgm:cxn modelId="{C06732B2-9FFF-4628-B320-79C5C2A45C13}" srcId="{EC5C5854-E072-4379-B53C-A1422774F272}" destId="{F8FC8432-671E-4843-8918-60929750F87F}" srcOrd="1" destOrd="0" parTransId="{E69511AE-8D85-41DB-A7FD-B246A198559F}" sibTransId="{CD10110C-241B-4DE0-A15A-139AC2D460F7}"/>
    <dgm:cxn modelId="{E0B4BCB8-363E-40A2-98F8-60E0EE0E940A}" type="presOf" srcId="{5124C709-4577-4F8F-BC0C-B9A898BD32DF}" destId="{58923F2A-2891-4751-8BAA-E23081A28BAD}" srcOrd="0" destOrd="0" presId="urn:microsoft.com/office/officeart/2008/layout/RadialCluster"/>
    <dgm:cxn modelId="{DAFF7ACA-52E0-40E0-8B2A-02725E71E884}" type="presOf" srcId="{B2A31DB6-45C1-4656-BACE-15BC296A020D}" destId="{14FA339A-9DA9-4CBF-98FE-6A21D5CFF01B}" srcOrd="0" destOrd="0" presId="urn:microsoft.com/office/officeart/2008/layout/RadialCluster"/>
    <dgm:cxn modelId="{5AFF0DCD-EAD6-4E5B-B3B2-868F4D866989}" srcId="{BF43E513-5FBA-46BC-945E-9AD2C20E04E3}" destId="{38B74778-4E84-4516-A684-7BB43BF5419A}" srcOrd="0" destOrd="0" parTransId="{CFC579D1-E365-44F0-A8D2-15E63C8B5300}" sibTransId="{968D21D4-8F75-4DC3-9CCC-EEADB364A2D5}"/>
    <dgm:cxn modelId="{33F1E5CE-D1ED-4DD0-BDAA-A6CAFD6825F4}" type="presOf" srcId="{9F86CEBC-4F06-4E4C-9731-FF5ADA7727A2}" destId="{16E9CC8B-72FA-4E01-A14D-7D39F337CCA2}" srcOrd="0" destOrd="0" presId="urn:microsoft.com/office/officeart/2008/layout/RadialCluster"/>
    <dgm:cxn modelId="{C71091D2-6045-49D7-9F32-ADC7F21268BA}" srcId="{563D19FD-B078-4F9A-8054-B2E388D4E854}" destId="{0912CF39-770E-45FD-B208-5110674BD953}" srcOrd="2" destOrd="0" parTransId="{5124C709-4577-4F8F-BC0C-B9A898BD32DF}" sibTransId="{5EB03D3F-3AB9-469E-8FFE-378ABFEC703C}"/>
    <dgm:cxn modelId="{FAF43ED6-7254-4050-A3DC-FFE72F3B5A36}" type="presOf" srcId="{8E905A46-E58B-4402-8DF6-A8AA0DFA247C}" destId="{4A2FC3A5-8A46-4A03-98C8-AE53105EEF9B}" srcOrd="0" destOrd="0" presId="urn:microsoft.com/office/officeart/2008/layout/RadialCluster"/>
    <dgm:cxn modelId="{7804B6DE-7A7D-4467-910E-4A4E32D61891}" type="presOf" srcId="{563D19FD-B078-4F9A-8054-B2E388D4E854}" destId="{33E29680-E91D-4DCD-92D9-2442DFEDECD7}" srcOrd="0" destOrd="0" presId="urn:microsoft.com/office/officeart/2008/layout/RadialCluster"/>
    <dgm:cxn modelId="{3E607FE6-2B09-4824-A1A5-2DAF4DB34F95}" srcId="{EC5C5854-E072-4379-B53C-A1422774F272}" destId="{FA3A7896-7F82-45CE-8808-2470EB1BC9EC}" srcOrd="0" destOrd="0" parTransId="{9F86CEBC-4F06-4E4C-9731-FF5ADA7727A2}" sibTransId="{4484E4CE-AF1B-432C-910D-4D675B0BF594}"/>
    <dgm:cxn modelId="{E3B171E7-74E0-4E30-8019-4046082DD64F}" type="presOf" srcId="{F8FC8432-671E-4843-8918-60929750F87F}" destId="{710EFCE8-3185-4A84-9223-BE2BF990B3F1}" srcOrd="0" destOrd="0" presId="urn:microsoft.com/office/officeart/2008/layout/RadialCluster"/>
    <dgm:cxn modelId="{36AD96EB-2525-4540-A8F2-BFBBBD00EDA1}" type="presOf" srcId="{FA3A7896-7F82-45CE-8808-2470EB1BC9EC}" destId="{FC2956D0-B9CB-40CC-B83F-A7EA4B0333A3}" srcOrd="0" destOrd="0" presId="urn:microsoft.com/office/officeart/2008/layout/RadialCluster"/>
    <dgm:cxn modelId="{5B1A64F1-E3F8-48C6-B2B8-36D7044ED902}" type="presOf" srcId="{D072223D-955E-4011-AA85-9251825B09F0}" destId="{2D18F16A-B87E-4FCE-A109-732AD41D9DBB}" srcOrd="0" destOrd="0" presId="urn:microsoft.com/office/officeart/2008/layout/RadialCluster"/>
    <dgm:cxn modelId="{159E9BF1-5649-4031-ACC3-61412E78FE65}" type="presOf" srcId="{EC5C5854-E072-4379-B53C-A1422774F272}" destId="{DB6656A5-B09A-44BF-9DB3-1DED7F6FF15C}" srcOrd="0" destOrd="0" presId="urn:microsoft.com/office/officeart/2008/layout/RadialCluster"/>
    <dgm:cxn modelId="{F282E4FD-F306-464B-A144-DF439A46A6E4}" type="presOf" srcId="{0389AA42-3E7E-4943-BF92-BDD2B2B0185B}" destId="{D7088F86-4979-41D8-8A01-E7D7B75EED5F}" srcOrd="0" destOrd="0" presId="urn:microsoft.com/office/officeart/2008/layout/RadialCluster"/>
    <dgm:cxn modelId="{9D4CC822-DF29-4566-BDEC-68DEAB5FD915}" type="presParOf" srcId="{44CD2CFB-6D06-40E3-ACAF-14CB88919574}" destId="{14F3F53E-D9B3-41B7-973B-12E0E07196EC}" srcOrd="0" destOrd="0" presId="urn:microsoft.com/office/officeart/2008/layout/RadialCluster"/>
    <dgm:cxn modelId="{1BCF9652-469A-407A-B079-BB5DD3AA24B3}" type="presParOf" srcId="{44CD2CFB-6D06-40E3-ACAF-14CB88919574}" destId="{4F764E36-BB62-4B88-9531-1EAAFDD7118C}" srcOrd="1" destOrd="0" presId="urn:microsoft.com/office/officeart/2008/layout/RadialCluster"/>
    <dgm:cxn modelId="{3E731C19-3CC5-48DD-BB46-98AF6A5DC053}" type="presParOf" srcId="{4F764E36-BB62-4B88-9531-1EAAFDD7118C}" destId="{9E67BA19-B3B4-47FD-989A-71C13E672255}" srcOrd="0" destOrd="0" presId="urn:microsoft.com/office/officeart/2008/layout/RadialCluster"/>
    <dgm:cxn modelId="{A3A90DCB-3098-4E66-8963-A2852014B178}" type="presParOf" srcId="{44CD2CFB-6D06-40E3-ACAF-14CB88919574}" destId="{CC6E5C7D-859F-4ABA-8ECB-095CD7A61486}" srcOrd="2" destOrd="0" presId="urn:microsoft.com/office/officeart/2008/layout/RadialCluster"/>
    <dgm:cxn modelId="{967F202A-3192-442B-8AB3-85EE9631A5B9}" type="presParOf" srcId="{44CD2CFB-6D06-40E3-ACAF-14CB88919574}" destId="{E73E18DF-4FED-407B-8A93-19C1C23CB097}" srcOrd="3" destOrd="0" presId="urn:microsoft.com/office/officeart/2008/layout/RadialCluster"/>
    <dgm:cxn modelId="{876CF549-ACDE-423C-A1E3-385F31700B29}" type="presParOf" srcId="{E73E18DF-4FED-407B-8A93-19C1C23CB097}" destId="{619B19AB-FA2A-47CB-A94A-BEAB75099783}" srcOrd="0" destOrd="0" presId="urn:microsoft.com/office/officeart/2008/layout/RadialCluster"/>
    <dgm:cxn modelId="{C3C9F9D2-E3E0-48E3-ACB7-FD005D70FD8C}" type="presParOf" srcId="{44CD2CFB-6D06-40E3-ACAF-14CB88919574}" destId="{A552A81C-97FA-4D62-95A0-33CC0B1B00E4}" srcOrd="4" destOrd="0" presId="urn:microsoft.com/office/officeart/2008/layout/RadialCluster"/>
    <dgm:cxn modelId="{06617766-586E-44EF-956C-983ADB27887E}" type="presParOf" srcId="{44CD2CFB-6D06-40E3-ACAF-14CB88919574}" destId="{EBF08D26-1526-40E3-A6CF-91F8F20514FD}" srcOrd="5" destOrd="0" presId="urn:microsoft.com/office/officeart/2008/layout/RadialCluster"/>
    <dgm:cxn modelId="{5D3D81DD-D331-4B2A-ADE8-2DE8684EFBF1}" type="presParOf" srcId="{EBF08D26-1526-40E3-A6CF-91F8F20514FD}" destId="{33E29680-E91D-4DCD-92D9-2442DFEDECD7}" srcOrd="0" destOrd="0" presId="urn:microsoft.com/office/officeart/2008/layout/RadialCluster"/>
    <dgm:cxn modelId="{D9C8ED53-93AB-46C0-9EE3-86719013EA4B}" type="presParOf" srcId="{EBF08D26-1526-40E3-A6CF-91F8F20514FD}" destId="{88AF37E8-EC11-4E07-81B3-B1D583501E4E}" srcOrd="1" destOrd="0" presId="urn:microsoft.com/office/officeart/2008/layout/RadialCluster"/>
    <dgm:cxn modelId="{195F8C8B-C116-44F6-9045-5DD339AAAA1E}" type="presParOf" srcId="{EBF08D26-1526-40E3-A6CF-91F8F20514FD}" destId="{14FA339A-9DA9-4CBF-98FE-6A21D5CFF01B}" srcOrd="2" destOrd="0" presId="urn:microsoft.com/office/officeart/2008/layout/RadialCluster"/>
    <dgm:cxn modelId="{1943DD6C-C6F5-4F9A-A1D1-4B28EB1B6ACF}" type="presParOf" srcId="{EBF08D26-1526-40E3-A6CF-91F8F20514FD}" destId="{3D26BC39-0FE9-4DC0-BE69-E7A43DD7B6E0}" srcOrd="3" destOrd="0" presId="urn:microsoft.com/office/officeart/2008/layout/RadialCluster"/>
    <dgm:cxn modelId="{F4405FF5-FFF4-4323-BEC6-2B45CC8DE92A}" type="presParOf" srcId="{EBF08D26-1526-40E3-A6CF-91F8F20514FD}" destId="{8552D480-A96A-49BA-92E9-9C7670943F4C}" srcOrd="4" destOrd="0" presId="urn:microsoft.com/office/officeart/2008/layout/RadialCluster"/>
    <dgm:cxn modelId="{E1161837-FA7A-4871-909E-76436389BDAB}" type="presParOf" srcId="{EBF08D26-1526-40E3-A6CF-91F8F20514FD}" destId="{58923F2A-2891-4751-8BAA-E23081A28BAD}" srcOrd="5" destOrd="0" presId="urn:microsoft.com/office/officeart/2008/layout/RadialCluster"/>
    <dgm:cxn modelId="{CFD10CA3-A4F0-4C5A-BA3D-413CA0E3C5FB}" type="presParOf" srcId="{EBF08D26-1526-40E3-A6CF-91F8F20514FD}" destId="{F2B42AAF-F131-4379-A38F-500BD50CD576}" srcOrd="6" destOrd="0" presId="urn:microsoft.com/office/officeart/2008/layout/RadialCluster"/>
    <dgm:cxn modelId="{7FBCD129-7BDB-4379-AF79-28CA241C032D}" type="presParOf" srcId="{44CD2CFB-6D06-40E3-ACAF-14CB88919574}" destId="{6B5FC280-2189-410E-919A-CC0649EB8E31}" srcOrd="6" destOrd="0" presId="urn:microsoft.com/office/officeart/2008/layout/RadialCluster"/>
    <dgm:cxn modelId="{97349B37-0F88-49AC-88FB-7ECD54A1C51C}" type="presParOf" srcId="{44CD2CFB-6D06-40E3-ACAF-14CB88919574}" destId="{1B686F9C-32AD-4456-8D19-D70EBCACFFE6}" srcOrd="7" destOrd="0" presId="urn:microsoft.com/office/officeart/2008/layout/RadialCluster"/>
    <dgm:cxn modelId="{248B83B8-A266-4923-BAD9-4037EBC10DB7}" type="presParOf" srcId="{1B686F9C-32AD-4456-8D19-D70EBCACFFE6}" destId="{50DD4470-6A64-47A4-AAAC-2B4E6B3E98F8}" srcOrd="0" destOrd="0" presId="urn:microsoft.com/office/officeart/2008/layout/RadialCluster"/>
    <dgm:cxn modelId="{4878FF37-AE69-4145-AE3F-344FC309DAD5}" type="presParOf" srcId="{44CD2CFB-6D06-40E3-ACAF-14CB88919574}" destId="{4A2FC3A5-8A46-4A03-98C8-AE53105EEF9B}" srcOrd="8" destOrd="0" presId="urn:microsoft.com/office/officeart/2008/layout/RadialCluster"/>
    <dgm:cxn modelId="{79F0447A-0F8B-42B8-9113-F74B620BFFB4}" type="presParOf" srcId="{44CD2CFB-6D06-40E3-ACAF-14CB88919574}" destId="{7F5A487C-E907-44E8-BEB1-FC85CD7D3EA2}" srcOrd="9" destOrd="0" presId="urn:microsoft.com/office/officeart/2008/layout/RadialCluster"/>
    <dgm:cxn modelId="{41857C63-4A76-435E-9F2B-21F07988D7CD}" type="presParOf" srcId="{7F5A487C-E907-44E8-BEB1-FC85CD7D3EA2}" destId="{2D18F16A-B87E-4FCE-A109-732AD41D9DBB}" srcOrd="0" destOrd="0" presId="urn:microsoft.com/office/officeart/2008/layout/RadialCluster"/>
    <dgm:cxn modelId="{FECB2D1A-D02A-4C3E-AC52-1FDA0B130EE4}" type="presParOf" srcId="{44CD2CFB-6D06-40E3-ACAF-14CB88919574}" destId="{0A176355-B600-431A-A1CF-8E69853AD834}" srcOrd="10" destOrd="0" presId="urn:microsoft.com/office/officeart/2008/layout/RadialCluster"/>
    <dgm:cxn modelId="{0F0A245C-C3D5-4491-8B55-55FAF11B0D79}" type="presParOf" srcId="{44CD2CFB-6D06-40E3-ACAF-14CB88919574}" destId="{E3BFFDA8-8F02-4A5A-BF0D-FE397F3CB135}" srcOrd="11" destOrd="0" presId="urn:microsoft.com/office/officeart/2008/layout/RadialCluster"/>
    <dgm:cxn modelId="{149CE6EB-1DA1-4096-917C-98F4772567EF}" type="presParOf" srcId="{E3BFFDA8-8F02-4A5A-BF0D-FE397F3CB135}" destId="{DB6656A5-B09A-44BF-9DB3-1DED7F6FF15C}" srcOrd="0" destOrd="0" presId="urn:microsoft.com/office/officeart/2008/layout/RadialCluster"/>
    <dgm:cxn modelId="{B76EE8CD-7D1D-4038-B5C6-C60D75E6FE34}" type="presParOf" srcId="{E3BFFDA8-8F02-4A5A-BF0D-FE397F3CB135}" destId="{16E9CC8B-72FA-4E01-A14D-7D39F337CCA2}" srcOrd="1" destOrd="0" presId="urn:microsoft.com/office/officeart/2008/layout/RadialCluster"/>
    <dgm:cxn modelId="{E50C3DB8-D406-4BBA-BFB9-EFF13D0725A1}" type="presParOf" srcId="{E3BFFDA8-8F02-4A5A-BF0D-FE397F3CB135}" destId="{FC2956D0-B9CB-40CC-B83F-A7EA4B0333A3}" srcOrd="2" destOrd="0" presId="urn:microsoft.com/office/officeart/2008/layout/RadialCluster"/>
    <dgm:cxn modelId="{900A61AD-F85E-48C1-A11E-3D22AFE879D1}" type="presParOf" srcId="{E3BFFDA8-8F02-4A5A-BF0D-FE397F3CB135}" destId="{3DAFA6A7-9F1B-4C3C-9A9F-6B6C617D4211}" srcOrd="3" destOrd="0" presId="urn:microsoft.com/office/officeart/2008/layout/RadialCluster"/>
    <dgm:cxn modelId="{907E3893-772D-4120-AECF-8F7486246C9A}" type="presParOf" srcId="{E3BFFDA8-8F02-4A5A-BF0D-FE397F3CB135}" destId="{710EFCE8-3185-4A84-9223-BE2BF990B3F1}" srcOrd="4" destOrd="0" presId="urn:microsoft.com/office/officeart/2008/layout/RadialCluster"/>
    <dgm:cxn modelId="{4F34324D-6A56-4292-A605-3F2E444EE063}" type="presParOf" srcId="{E3BFFDA8-8F02-4A5A-BF0D-FE397F3CB135}" destId="{2F54BB05-115F-4ADC-9015-118A35265392}" srcOrd="5" destOrd="0" presId="urn:microsoft.com/office/officeart/2008/layout/RadialCluster"/>
    <dgm:cxn modelId="{563734FE-D478-4056-9559-337166E8A050}" type="presParOf" srcId="{E3BFFDA8-8F02-4A5A-BF0D-FE397F3CB135}" destId="{FB590933-3A31-4047-8AFD-4FC50EB65692}" srcOrd="6" destOrd="0" presId="urn:microsoft.com/office/officeart/2008/layout/RadialCluster"/>
    <dgm:cxn modelId="{309B7F76-242F-4E1A-B73F-3822EBAE37E1}" type="presParOf" srcId="{E3BFFDA8-8F02-4A5A-BF0D-FE397F3CB135}" destId="{792C0A44-C411-4A81-BC10-C130F47A3D83}" srcOrd="7" destOrd="0" presId="urn:microsoft.com/office/officeart/2008/layout/RadialCluster"/>
    <dgm:cxn modelId="{99A79D9C-2B77-49A9-AE01-6E29A901766D}" type="presParOf" srcId="{E3BFFDA8-8F02-4A5A-BF0D-FE397F3CB135}" destId="{D7088F86-4979-41D8-8A01-E7D7B75EED5F}" srcOrd="8" destOrd="0" presId="urn:microsoft.com/office/officeart/2008/layout/RadialCluster"/>
    <dgm:cxn modelId="{3E08AD1C-83AA-4C62-B4EB-E762E9C1261C}" type="presParOf" srcId="{44CD2CFB-6D06-40E3-ACAF-14CB88919574}" destId="{296B26D8-2657-4447-B8D8-A0E020D0299B}" srcOrd="1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B26D8-2657-4447-B8D8-A0E020D0299B}">
      <dsp:nvSpPr>
        <dsp:cNvPr id="0" name=""/>
        <dsp:cNvSpPr/>
      </dsp:nvSpPr>
      <dsp:spPr>
        <a:xfrm rot="19999919">
          <a:off x="5947547" y="2672171"/>
          <a:ext cx="675251" cy="0"/>
        </a:xfrm>
        <a:custGeom>
          <a:avLst/>
          <a:gdLst/>
          <a:ahLst/>
          <a:cxnLst/>
          <a:rect l="0" t="0" r="0" b="0"/>
          <a:pathLst>
            <a:path>
              <a:moveTo>
                <a:pt x="0" y="0"/>
              </a:moveTo>
              <a:lnTo>
                <a:pt x="675251" y="0"/>
              </a:lnTo>
            </a:path>
          </a:pathLst>
        </a:custGeom>
        <a:noFill/>
        <a:ln w="25400" cap="flat" cmpd="sng" algn="ctr">
          <a:solidFill>
            <a:srgbClr val="82C22C">
              <a:tint val="9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0A176355-B600-431A-A1CF-8E69853AD834}">
      <dsp:nvSpPr>
        <dsp:cNvPr id="0" name=""/>
        <dsp:cNvSpPr/>
      </dsp:nvSpPr>
      <dsp:spPr>
        <a:xfrm rot="1573318">
          <a:off x="5939971" y="3812763"/>
          <a:ext cx="845239" cy="0"/>
        </a:xfrm>
        <a:custGeom>
          <a:avLst/>
          <a:gdLst/>
          <a:ahLst/>
          <a:cxnLst/>
          <a:rect l="0" t="0" r="0" b="0"/>
          <a:pathLst>
            <a:path>
              <a:moveTo>
                <a:pt x="0" y="0"/>
              </a:moveTo>
              <a:lnTo>
                <a:pt x="845239" y="0"/>
              </a:lnTo>
            </a:path>
          </a:pathLst>
        </a:custGeom>
        <a:noFill/>
        <a:ln w="25400" cap="flat" cmpd="sng" algn="ctr">
          <a:solidFill>
            <a:srgbClr val="82C22C">
              <a:tint val="9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4A2FC3A5-8A46-4A03-98C8-AE53105EEF9B}">
      <dsp:nvSpPr>
        <dsp:cNvPr id="0" name=""/>
        <dsp:cNvSpPr/>
      </dsp:nvSpPr>
      <dsp:spPr>
        <a:xfrm rot="5373772">
          <a:off x="4880933" y="4115413"/>
          <a:ext cx="605530" cy="0"/>
        </a:xfrm>
        <a:custGeom>
          <a:avLst/>
          <a:gdLst/>
          <a:ahLst/>
          <a:cxnLst/>
          <a:rect l="0" t="0" r="0" b="0"/>
          <a:pathLst>
            <a:path>
              <a:moveTo>
                <a:pt x="0" y="0"/>
              </a:moveTo>
              <a:lnTo>
                <a:pt x="605530" y="0"/>
              </a:lnTo>
            </a:path>
          </a:pathLst>
        </a:custGeom>
        <a:noFill/>
        <a:ln w="25400" cap="flat" cmpd="sng" algn="ctr">
          <a:solidFill>
            <a:srgbClr val="82C22C">
              <a:tint val="9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6B5FC280-2189-410E-919A-CC0649EB8E31}">
      <dsp:nvSpPr>
        <dsp:cNvPr id="0" name=""/>
        <dsp:cNvSpPr/>
      </dsp:nvSpPr>
      <dsp:spPr>
        <a:xfrm rot="8964961">
          <a:off x="3715384" y="3884553"/>
          <a:ext cx="703987" cy="0"/>
        </a:xfrm>
        <a:custGeom>
          <a:avLst/>
          <a:gdLst/>
          <a:ahLst/>
          <a:cxnLst/>
          <a:rect l="0" t="0" r="0" b="0"/>
          <a:pathLst>
            <a:path>
              <a:moveTo>
                <a:pt x="0" y="0"/>
              </a:moveTo>
              <a:lnTo>
                <a:pt x="703987" y="0"/>
              </a:lnTo>
            </a:path>
          </a:pathLst>
        </a:custGeom>
        <a:noFill/>
        <a:ln w="25400" cap="flat" cmpd="sng" algn="ctr">
          <a:solidFill>
            <a:srgbClr val="82C22C">
              <a:tint val="9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A552A81C-97FA-4D62-95A0-33CC0B1B00E4}">
      <dsp:nvSpPr>
        <dsp:cNvPr id="0" name=""/>
        <dsp:cNvSpPr/>
      </dsp:nvSpPr>
      <dsp:spPr>
        <a:xfrm rot="12373318">
          <a:off x="3786584" y="2695559"/>
          <a:ext cx="615490" cy="0"/>
        </a:xfrm>
        <a:custGeom>
          <a:avLst/>
          <a:gdLst/>
          <a:ahLst/>
          <a:cxnLst/>
          <a:rect l="0" t="0" r="0" b="0"/>
          <a:pathLst>
            <a:path>
              <a:moveTo>
                <a:pt x="0" y="0"/>
              </a:moveTo>
              <a:lnTo>
                <a:pt x="615490" y="0"/>
              </a:lnTo>
            </a:path>
          </a:pathLst>
        </a:custGeom>
        <a:noFill/>
        <a:ln w="25400" cap="flat" cmpd="sng" algn="ctr">
          <a:solidFill>
            <a:srgbClr val="82C22C">
              <a:tint val="9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CC6E5C7D-859F-4ABA-8ECB-095CD7A61486}">
      <dsp:nvSpPr>
        <dsp:cNvPr id="0" name=""/>
        <dsp:cNvSpPr/>
      </dsp:nvSpPr>
      <dsp:spPr>
        <a:xfrm rot="16200000">
          <a:off x="4746349" y="2214323"/>
          <a:ext cx="861168" cy="0"/>
        </a:xfrm>
        <a:custGeom>
          <a:avLst/>
          <a:gdLst/>
          <a:ahLst/>
          <a:cxnLst/>
          <a:rect l="0" t="0" r="0" b="0"/>
          <a:pathLst>
            <a:path>
              <a:moveTo>
                <a:pt x="0" y="0"/>
              </a:moveTo>
              <a:lnTo>
                <a:pt x="861168" y="0"/>
              </a:lnTo>
            </a:path>
          </a:pathLst>
        </a:custGeom>
        <a:noFill/>
        <a:ln w="25400" cap="flat" cmpd="sng" algn="ctr">
          <a:solidFill>
            <a:srgbClr val="82C22C">
              <a:tint val="9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4F3F53E-D9B3-41B7-973B-12E0E07196EC}">
      <dsp:nvSpPr>
        <dsp:cNvPr id="0" name=""/>
        <dsp:cNvSpPr/>
      </dsp:nvSpPr>
      <dsp:spPr>
        <a:xfrm>
          <a:off x="4370404" y="2644907"/>
          <a:ext cx="1613059" cy="1167749"/>
        </a:xfrm>
        <a:prstGeom prst="roundRect">
          <a:avLst/>
        </a:prstGeom>
        <a:solidFill>
          <a:srgbClr val="82C22C">
            <a:shade val="50000"/>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de-DE" sz="2000" kern="1200" dirty="0">
              <a:solidFill>
                <a:srgbClr val="FFFFFF"/>
              </a:solidFill>
              <a:latin typeface="Arial"/>
              <a:ea typeface="+mn-ea"/>
              <a:cs typeface="+mn-cs"/>
            </a:rPr>
            <a:t>Emotionen</a:t>
          </a:r>
        </a:p>
        <a:p>
          <a:pPr marL="0" lvl="0" indent="0" algn="ctr" defTabSz="889000">
            <a:lnSpc>
              <a:spcPct val="90000"/>
            </a:lnSpc>
            <a:spcBef>
              <a:spcPct val="0"/>
            </a:spcBef>
            <a:spcAft>
              <a:spcPct val="35000"/>
            </a:spcAft>
            <a:buNone/>
          </a:pPr>
          <a:r>
            <a:rPr lang="de-DE" sz="2000" kern="1200" dirty="0">
              <a:solidFill>
                <a:srgbClr val="FFFFFF"/>
              </a:solidFill>
              <a:latin typeface="Arial"/>
              <a:ea typeface="+mn-ea"/>
              <a:cs typeface="+mn-cs"/>
            </a:rPr>
            <a:t>Im Unterricht</a:t>
          </a:r>
        </a:p>
      </dsp:txBody>
      <dsp:txXfrm>
        <a:off x="4427409" y="2701912"/>
        <a:ext cx="1499049" cy="1053739"/>
      </dsp:txXfrm>
    </dsp:sp>
    <dsp:sp modelId="{9E67BA19-B3B4-47FD-989A-71C13E672255}">
      <dsp:nvSpPr>
        <dsp:cNvPr id="0" name=""/>
        <dsp:cNvSpPr/>
      </dsp:nvSpPr>
      <dsp:spPr>
        <a:xfrm>
          <a:off x="4576710" y="761864"/>
          <a:ext cx="1200448" cy="1021874"/>
        </a:xfrm>
        <a:prstGeom prst="roundRect">
          <a:avLst/>
        </a:prstGeom>
        <a:solidFill>
          <a:srgbClr val="82C22C">
            <a:shade val="50000"/>
            <a:hueOff val="79556"/>
            <a:satOff val="-3515"/>
            <a:lumOff val="6561"/>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FFFFFF"/>
              </a:solidFill>
              <a:latin typeface="Arial"/>
              <a:ea typeface="+mn-ea"/>
              <a:cs typeface="+mn-cs"/>
            </a:rPr>
            <a:t>Kontroll-Wert-Theorie</a:t>
          </a:r>
        </a:p>
      </dsp:txBody>
      <dsp:txXfrm>
        <a:off x="4626594" y="811748"/>
        <a:ext cx="1100680" cy="922106"/>
      </dsp:txXfrm>
    </dsp:sp>
    <dsp:sp modelId="{619B19AB-FA2A-47CB-A94A-BEAB75099783}">
      <dsp:nvSpPr>
        <dsp:cNvPr id="0" name=""/>
        <dsp:cNvSpPr/>
      </dsp:nvSpPr>
      <dsp:spPr>
        <a:xfrm>
          <a:off x="2623651" y="1740822"/>
          <a:ext cx="1194603" cy="1049133"/>
        </a:xfrm>
        <a:prstGeom prst="roundRect">
          <a:avLst/>
        </a:prstGeom>
        <a:solidFill>
          <a:srgbClr val="82C22C">
            <a:shade val="50000"/>
            <a:hueOff val="159112"/>
            <a:satOff val="-7031"/>
            <a:lumOff val="13122"/>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FFFFFF"/>
              </a:solidFill>
              <a:latin typeface="Arial"/>
              <a:ea typeface="+mn-ea"/>
              <a:cs typeface="+mn-cs"/>
            </a:rPr>
            <a:t>Emotions-transmission </a:t>
          </a:r>
        </a:p>
      </dsp:txBody>
      <dsp:txXfrm>
        <a:off x="2674865" y="1792036"/>
        <a:ext cx="1092175" cy="946705"/>
      </dsp:txXfrm>
    </dsp:sp>
    <dsp:sp modelId="{33E29680-E91D-4DCD-92D9-2442DFEDECD7}">
      <dsp:nvSpPr>
        <dsp:cNvPr id="0" name=""/>
        <dsp:cNvSpPr/>
      </dsp:nvSpPr>
      <dsp:spPr>
        <a:xfrm>
          <a:off x="2677553" y="3979285"/>
          <a:ext cx="1086798" cy="811045"/>
        </a:xfrm>
        <a:prstGeom prst="roundRect">
          <a:avLst/>
        </a:prstGeom>
        <a:solidFill>
          <a:srgbClr val="82C22C">
            <a:shade val="50000"/>
            <a:hueOff val="238668"/>
            <a:satOff val="-10546"/>
            <a:lumOff val="19683"/>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FFFFFF"/>
              </a:solidFill>
              <a:latin typeface="Arial"/>
              <a:ea typeface="+mn-ea"/>
              <a:cs typeface="+mn-cs"/>
            </a:rPr>
            <a:t>Arten von Emotionen </a:t>
          </a:r>
        </a:p>
      </dsp:txBody>
      <dsp:txXfrm>
        <a:off x="2717145" y="4018877"/>
        <a:ext cx="1007614" cy="731861"/>
      </dsp:txXfrm>
    </dsp:sp>
    <dsp:sp modelId="{88AF37E8-EC11-4E07-81B3-B1D583501E4E}">
      <dsp:nvSpPr>
        <dsp:cNvPr id="0" name=""/>
        <dsp:cNvSpPr/>
      </dsp:nvSpPr>
      <dsp:spPr>
        <a:xfrm rot="16200000">
          <a:off x="3166032" y="3924365"/>
          <a:ext cx="109840" cy="0"/>
        </a:xfrm>
        <a:custGeom>
          <a:avLst/>
          <a:gdLst/>
          <a:ahLst/>
          <a:cxnLst/>
          <a:rect l="0" t="0" r="0" b="0"/>
          <a:pathLst>
            <a:path>
              <a:moveTo>
                <a:pt x="0" y="0"/>
              </a:moveTo>
              <a:lnTo>
                <a:pt x="109840" y="0"/>
              </a:lnTo>
            </a:path>
          </a:pathLst>
        </a:custGeom>
        <a:noFill/>
        <a:ln w="25400" cap="flat" cmpd="sng" algn="ctr">
          <a:solidFill>
            <a:srgbClr val="82C22C">
              <a:tint val="7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4FA339A-9DA9-4CBF-98FE-6A21D5CFF01B}">
      <dsp:nvSpPr>
        <dsp:cNvPr id="0" name=""/>
        <dsp:cNvSpPr/>
      </dsp:nvSpPr>
      <dsp:spPr>
        <a:xfrm>
          <a:off x="2888570" y="3324947"/>
          <a:ext cx="664765" cy="544497"/>
        </a:xfrm>
        <a:prstGeom prst="roundRect">
          <a:avLst/>
        </a:prstGeom>
        <a:solidFill>
          <a:srgbClr val="82C22C">
            <a:shade val="50000"/>
            <a:hueOff val="318224"/>
            <a:satOff val="-14062"/>
            <a:lumOff val="26244"/>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de-DE" sz="900" kern="1200" dirty="0">
              <a:solidFill>
                <a:srgbClr val="FFFFFF"/>
              </a:solidFill>
              <a:latin typeface="Arial"/>
              <a:ea typeface="+mn-ea"/>
              <a:cs typeface="+mn-cs"/>
            </a:rPr>
            <a:t>Leistungs-emotionen</a:t>
          </a:r>
        </a:p>
      </dsp:txBody>
      <dsp:txXfrm>
        <a:off x="2915150" y="3351527"/>
        <a:ext cx="611605" cy="491337"/>
      </dsp:txXfrm>
    </dsp:sp>
    <dsp:sp modelId="{3D26BC39-0FE9-4DC0-BE69-E7A43DD7B6E0}">
      <dsp:nvSpPr>
        <dsp:cNvPr id="0" name=""/>
        <dsp:cNvSpPr/>
      </dsp:nvSpPr>
      <dsp:spPr>
        <a:xfrm rot="10653372">
          <a:off x="2514784" y="4411471"/>
          <a:ext cx="162843" cy="0"/>
        </a:xfrm>
        <a:custGeom>
          <a:avLst/>
          <a:gdLst/>
          <a:ahLst/>
          <a:cxnLst/>
          <a:rect l="0" t="0" r="0" b="0"/>
          <a:pathLst>
            <a:path>
              <a:moveTo>
                <a:pt x="0" y="0"/>
              </a:moveTo>
              <a:lnTo>
                <a:pt x="162843" y="0"/>
              </a:lnTo>
            </a:path>
          </a:pathLst>
        </a:custGeom>
        <a:noFill/>
        <a:ln w="25400" cap="flat" cmpd="sng" algn="ctr">
          <a:solidFill>
            <a:srgbClr val="82C22C">
              <a:tint val="7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8552D480-A96A-49BA-92E9-9C7670943F4C}">
      <dsp:nvSpPr>
        <dsp:cNvPr id="0" name=""/>
        <dsp:cNvSpPr/>
      </dsp:nvSpPr>
      <dsp:spPr>
        <a:xfrm>
          <a:off x="1953277" y="4146136"/>
          <a:ext cx="561580" cy="561580"/>
        </a:xfrm>
        <a:prstGeom prst="roundRect">
          <a:avLst/>
        </a:prstGeom>
        <a:solidFill>
          <a:srgbClr val="82C22C">
            <a:shade val="50000"/>
            <a:hueOff val="397781"/>
            <a:satOff val="-17577"/>
            <a:lumOff val="32805"/>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de-DE" sz="900" kern="1200" dirty="0">
              <a:solidFill>
                <a:srgbClr val="FFFFFF"/>
              </a:solidFill>
              <a:latin typeface="Arial"/>
              <a:ea typeface="+mn-ea"/>
              <a:cs typeface="+mn-cs"/>
            </a:rPr>
            <a:t>Themenemotionen</a:t>
          </a:r>
        </a:p>
      </dsp:txBody>
      <dsp:txXfrm>
        <a:off x="1980691" y="4173550"/>
        <a:ext cx="506752" cy="506752"/>
      </dsp:txXfrm>
    </dsp:sp>
    <dsp:sp modelId="{58923F2A-2891-4751-8BAA-E23081A28BAD}">
      <dsp:nvSpPr>
        <dsp:cNvPr id="0" name=""/>
        <dsp:cNvSpPr/>
      </dsp:nvSpPr>
      <dsp:spPr>
        <a:xfrm rot="5511096">
          <a:off x="3092523" y="4901983"/>
          <a:ext cx="223421" cy="0"/>
        </a:xfrm>
        <a:custGeom>
          <a:avLst/>
          <a:gdLst/>
          <a:ahLst/>
          <a:cxnLst/>
          <a:rect l="0" t="0" r="0" b="0"/>
          <a:pathLst>
            <a:path>
              <a:moveTo>
                <a:pt x="0" y="0"/>
              </a:moveTo>
              <a:lnTo>
                <a:pt x="223421" y="0"/>
              </a:lnTo>
            </a:path>
          </a:pathLst>
        </a:custGeom>
        <a:noFill/>
        <a:ln w="25400" cap="flat" cmpd="sng" algn="ctr">
          <a:solidFill>
            <a:srgbClr val="82C22C">
              <a:tint val="7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2B42AAF-F131-4379-A38F-500BD50CD576}">
      <dsp:nvSpPr>
        <dsp:cNvPr id="0" name=""/>
        <dsp:cNvSpPr/>
      </dsp:nvSpPr>
      <dsp:spPr>
        <a:xfrm>
          <a:off x="2910757" y="5013636"/>
          <a:ext cx="561580" cy="561580"/>
        </a:xfrm>
        <a:prstGeom prst="roundRect">
          <a:avLst/>
        </a:prstGeom>
        <a:solidFill>
          <a:srgbClr val="82C22C">
            <a:shade val="50000"/>
            <a:hueOff val="477337"/>
            <a:satOff val="-21093"/>
            <a:lumOff val="39366"/>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de-DE" sz="900" kern="1200" dirty="0">
              <a:solidFill>
                <a:srgbClr val="FFFFFF"/>
              </a:solidFill>
              <a:latin typeface="Arial"/>
              <a:ea typeface="+mn-ea"/>
              <a:cs typeface="+mn-cs"/>
            </a:rPr>
            <a:t>… </a:t>
          </a:r>
        </a:p>
      </dsp:txBody>
      <dsp:txXfrm>
        <a:off x="2938171" y="5041050"/>
        <a:ext cx="506752" cy="506752"/>
      </dsp:txXfrm>
    </dsp:sp>
    <dsp:sp modelId="{50DD4470-6A64-47A4-AAAC-2B4E6B3E98F8}">
      <dsp:nvSpPr>
        <dsp:cNvPr id="0" name=""/>
        <dsp:cNvSpPr/>
      </dsp:nvSpPr>
      <dsp:spPr>
        <a:xfrm>
          <a:off x="4616571" y="4418169"/>
          <a:ext cx="1144131" cy="689154"/>
        </a:xfrm>
        <a:prstGeom prst="roundRect">
          <a:avLst/>
        </a:prstGeom>
        <a:solidFill>
          <a:srgbClr val="82C22C">
            <a:shade val="50000"/>
            <a:hueOff val="556893"/>
            <a:satOff val="-24608"/>
            <a:lumOff val="45927"/>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FFFFFF"/>
              </a:solidFill>
              <a:latin typeface="Arial"/>
              <a:ea typeface="+mn-ea"/>
              <a:cs typeface="+mn-cs"/>
            </a:rPr>
            <a:t>Wirkung von Emotionen </a:t>
          </a:r>
        </a:p>
      </dsp:txBody>
      <dsp:txXfrm>
        <a:off x="4650213" y="4451811"/>
        <a:ext cx="1076847" cy="621870"/>
      </dsp:txXfrm>
    </dsp:sp>
    <dsp:sp modelId="{2D18F16A-B87E-4FCE-A109-732AD41D9DBB}">
      <dsp:nvSpPr>
        <dsp:cNvPr id="0" name=""/>
        <dsp:cNvSpPr/>
      </dsp:nvSpPr>
      <dsp:spPr>
        <a:xfrm>
          <a:off x="6741718" y="3800980"/>
          <a:ext cx="782392" cy="782392"/>
        </a:xfrm>
        <a:prstGeom prst="roundRect">
          <a:avLst/>
        </a:prstGeom>
        <a:solidFill>
          <a:srgbClr val="82C22C">
            <a:shade val="50000"/>
            <a:hueOff val="477337"/>
            <a:satOff val="-21093"/>
            <a:lumOff val="39366"/>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de-DE" sz="900" kern="1200" dirty="0">
              <a:solidFill>
                <a:srgbClr val="FFFFFF"/>
              </a:solidFill>
              <a:latin typeface="Arial"/>
              <a:ea typeface="+mn-ea"/>
              <a:cs typeface="+mn-cs"/>
            </a:rPr>
            <a:t>…</a:t>
          </a:r>
        </a:p>
      </dsp:txBody>
      <dsp:txXfrm>
        <a:off x="6779911" y="3839173"/>
        <a:ext cx="706006" cy="706006"/>
      </dsp:txXfrm>
    </dsp:sp>
    <dsp:sp modelId="{DB6656A5-B09A-44BF-9DB3-1DED7F6FF15C}">
      <dsp:nvSpPr>
        <dsp:cNvPr id="0" name=""/>
        <dsp:cNvSpPr/>
      </dsp:nvSpPr>
      <dsp:spPr>
        <a:xfrm>
          <a:off x="6586883" y="1840387"/>
          <a:ext cx="1016424" cy="850002"/>
        </a:xfrm>
        <a:prstGeom prst="roundRect">
          <a:avLst/>
        </a:prstGeom>
        <a:solidFill>
          <a:srgbClr val="82C22C">
            <a:shade val="50000"/>
            <a:hueOff val="397781"/>
            <a:satOff val="-17577"/>
            <a:lumOff val="32805"/>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err="1">
              <a:solidFill>
                <a:srgbClr val="FFFFFF"/>
              </a:solidFill>
              <a:latin typeface="Arial"/>
              <a:ea typeface="+mn-ea"/>
              <a:cs typeface="+mn-cs"/>
            </a:rPr>
            <a:t>Kompo-nenten</a:t>
          </a:r>
          <a:r>
            <a:rPr lang="de-DE" sz="1400" kern="1200" dirty="0">
              <a:solidFill>
                <a:srgbClr val="FFFFFF"/>
              </a:solidFill>
              <a:latin typeface="Arial"/>
              <a:ea typeface="+mn-ea"/>
              <a:cs typeface="+mn-cs"/>
            </a:rPr>
            <a:t> </a:t>
          </a:r>
        </a:p>
      </dsp:txBody>
      <dsp:txXfrm>
        <a:off x="6628377" y="1881881"/>
        <a:ext cx="933436" cy="767014"/>
      </dsp:txXfrm>
    </dsp:sp>
    <dsp:sp modelId="{16E9CC8B-72FA-4E01-A14D-7D39F337CCA2}">
      <dsp:nvSpPr>
        <dsp:cNvPr id="0" name=""/>
        <dsp:cNvSpPr/>
      </dsp:nvSpPr>
      <dsp:spPr>
        <a:xfrm rot="16200000">
          <a:off x="7006362" y="1751655"/>
          <a:ext cx="177465" cy="0"/>
        </a:xfrm>
        <a:custGeom>
          <a:avLst/>
          <a:gdLst/>
          <a:ahLst/>
          <a:cxnLst/>
          <a:rect l="0" t="0" r="0" b="0"/>
          <a:pathLst>
            <a:path>
              <a:moveTo>
                <a:pt x="0" y="0"/>
              </a:moveTo>
              <a:lnTo>
                <a:pt x="177465" y="0"/>
              </a:lnTo>
            </a:path>
          </a:pathLst>
        </a:custGeom>
        <a:noFill/>
        <a:ln w="25400" cap="flat" cmpd="sng" algn="ctr">
          <a:solidFill>
            <a:srgbClr val="82C22C">
              <a:tint val="7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C2956D0-B9CB-40CC-B83F-A7EA4B0333A3}">
      <dsp:nvSpPr>
        <dsp:cNvPr id="0" name=""/>
        <dsp:cNvSpPr/>
      </dsp:nvSpPr>
      <dsp:spPr>
        <a:xfrm>
          <a:off x="6819653" y="1112038"/>
          <a:ext cx="550883" cy="550883"/>
        </a:xfrm>
        <a:prstGeom prst="roundRect">
          <a:avLst/>
        </a:prstGeom>
        <a:solidFill>
          <a:srgbClr val="82C22C">
            <a:shade val="50000"/>
            <a:hueOff val="318224"/>
            <a:satOff val="-14062"/>
            <a:lumOff val="26244"/>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de-DE" sz="900" kern="1200" dirty="0">
              <a:solidFill>
                <a:srgbClr val="FFFFFF"/>
              </a:solidFill>
              <a:latin typeface="Arial"/>
              <a:ea typeface="+mn-ea"/>
              <a:cs typeface="+mn-cs"/>
            </a:rPr>
            <a:t>Affektiv</a:t>
          </a:r>
        </a:p>
      </dsp:txBody>
      <dsp:txXfrm>
        <a:off x="6846545" y="1138930"/>
        <a:ext cx="497099" cy="497099"/>
      </dsp:txXfrm>
    </dsp:sp>
    <dsp:sp modelId="{3DAFA6A7-9F1B-4C3C-9A9F-6B6C617D4211}">
      <dsp:nvSpPr>
        <dsp:cNvPr id="0" name=""/>
        <dsp:cNvSpPr/>
      </dsp:nvSpPr>
      <dsp:spPr>
        <a:xfrm rot="10931058">
          <a:off x="6448424" y="2243365"/>
          <a:ext cx="138509" cy="0"/>
        </a:xfrm>
        <a:custGeom>
          <a:avLst/>
          <a:gdLst/>
          <a:ahLst/>
          <a:cxnLst/>
          <a:rect l="0" t="0" r="0" b="0"/>
          <a:pathLst>
            <a:path>
              <a:moveTo>
                <a:pt x="0" y="0"/>
              </a:moveTo>
              <a:lnTo>
                <a:pt x="138509" y="0"/>
              </a:lnTo>
            </a:path>
          </a:pathLst>
        </a:custGeom>
        <a:noFill/>
        <a:ln w="25400" cap="flat" cmpd="sng" algn="ctr">
          <a:solidFill>
            <a:srgbClr val="82C22C">
              <a:tint val="7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10EFCE8-3185-4A84-9223-BE2BF990B3F1}">
      <dsp:nvSpPr>
        <dsp:cNvPr id="0" name=""/>
        <dsp:cNvSpPr/>
      </dsp:nvSpPr>
      <dsp:spPr>
        <a:xfrm>
          <a:off x="5897591" y="1954778"/>
          <a:ext cx="550883" cy="550883"/>
        </a:xfrm>
        <a:prstGeom prst="roundRect">
          <a:avLst/>
        </a:prstGeom>
        <a:solidFill>
          <a:srgbClr val="82C22C">
            <a:shade val="50000"/>
            <a:hueOff val="238668"/>
            <a:satOff val="-10546"/>
            <a:lumOff val="19683"/>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de-DE" sz="900" kern="1200" dirty="0">
              <a:solidFill>
                <a:srgbClr val="FFFFFF"/>
              </a:solidFill>
              <a:latin typeface="Arial"/>
              <a:ea typeface="+mn-ea"/>
              <a:cs typeface="+mn-cs"/>
            </a:rPr>
            <a:t>Kognitiv</a:t>
          </a:r>
        </a:p>
      </dsp:txBody>
      <dsp:txXfrm>
        <a:off x="5924483" y="1981670"/>
        <a:ext cx="497099" cy="497099"/>
      </dsp:txXfrm>
    </dsp:sp>
    <dsp:sp modelId="{2F54BB05-115F-4ADC-9015-118A35265392}">
      <dsp:nvSpPr>
        <dsp:cNvPr id="0" name=""/>
        <dsp:cNvSpPr/>
      </dsp:nvSpPr>
      <dsp:spPr>
        <a:xfrm rot="5400000">
          <a:off x="7042901" y="2742583"/>
          <a:ext cx="104387" cy="0"/>
        </a:xfrm>
        <a:custGeom>
          <a:avLst/>
          <a:gdLst/>
          <a:ahLst/>
          <a:cxnLst/>
          <a:rect l="0" t="0" r="0" b="0"/>
          <a:pathLst>
            <a:path>
              <a:moveTo>
                <a:pt x="0" y="0"/>
              </a:moveTo>
              <a:lnTo>
                <a:pt x="104387" y="0"/>
              </a:lnTo>
            </a:path>
          </a:pathLst>
        </a:custGeom>
        <a:noFill/>
        <a:ln w="25400" cap="flat" cmpd="sng" algn="ctr">
          <a:solidFill>
            <a:srgbClr val="82C22C">
              <a:tint val="7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FB590933-3A31-4047-8AFD-4FC50EB65692}">
      <dsp:nvSpPr>
        <dsp:cNvPr id="0" name=""/>
        <dsp:cNvSpPr/>
      </dsp:nvSpPr>
      <dsp:spPr>
        <a:xfrm>
          <a:off x="6819653" y="2794777"/>
          <a:ext cx="550883" cy="550883"/>
        </a:xfrm>
        <a:prstGeom prst="roundRect">
          <a:avLst/>
        </a:prstGeom>
        <a:solidFill>
          <a:srgbClr val="82C22C">
            <a:shade val="50000"/>
            <a:hueOff val="159112"/>
            <a:satOff val="-7031"/>
            <a:lumOff val="13122"/>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de-DE" sz="900" kern="1200" dirty="0" err="1">
              <a:solidFill>
                <a:srgbClr val="FFFFFF"/>
              </a:solidFill>
              <a:latin typeface="Arial"/>
              <a:ea typeface="+mn-ea"/>
              <a:cs typeface="+mn-cs"/>
            </a:rPr>
            <a:t>Motiva-tional</a:t>
          </a:r>
          <a:r>
            <a:rPr lang="de-DE" sz="900" kern="1200" dirty="0">
              <a:solidFill>
                <a:srgbClr val="FFFFFF"/>
              </a:solidFill>
              <a:latin typeface="Arial"/>
              <a:ea typeface="+mn-ea"/>
              <a:cs typeface="+mn-cs"/>
            </a:rPr>
            <a:t> </a:t>
          </a:r>
        </a:p>
      </dsp:txBody>
      <dsp:txXfrm>
        <a:off x="6846545" y="2821669"/>
        <a:ext cx="497099" cy="497099"/>
      </dsp:txXfrm>
    </dsp:sp>
    <dsp:sp modelId="{792C0A44-C411-4A81-BC10-C130F47A3D83}">
      <dsp:nvSpPr>
        <dsp:cNvPr id="0" name=""/>
        <dsp:cNvSpPr/>
      </dsp:nvSpPr>
      <dsp:spPr>
        <a:xfrm>
          <a:off x="7603307" y="2265389"/>
          <a:ext cx="144831" cy="0"/>
        </a:xfrm>
        <a:custGeom>
          <a:avLst/>
          <a:gdLst/>
          <a:ahLst/>
          <a:cxnLst/>
          <a:rect l="0" t="0" r="0" b="0"/>
          <a:pathLst>
            <a:path>
              <a:moveTo>
                <a:pt x="0" y="0"/>
              </a:moveTo>
              <a:lnTo>
                <a:pt x="144831" y="0"/>
              </a:lnTo>
            </a:path>
          </a:pathLst>
        </a:custGeom>
        <a:noFill/>
        <a:ln w="25400" cap="flat" cmpd="sng" algn="ctr">
          <a:solidFill>
            <a:srgbClr val="82C22C">
              <a:tint val="7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7088F86-4979-41D8-8A01-E7D7B75EED5F}">
      <dsp:nvSpPr>
        <dsp:cNvPr id="0" name=""/>
        <dsp:cNvSpPr/>
      </dsp:nvSpPr>
      <dsp:spPr>
        <a:xfrm>
          <a:off x="7748138" y="2004509"/>
          <a:ext cx="702161" cy="521758"/>
        </a:xfrm>
        <a:prstGeom prst="roundRect">
          <a:avLst/>
        </a:prstGeom>
        <a:solidFill>
          <a:srgbClr val="82C22C">
            <a:shade val="50000"/>
            <a:hueOff val="79556"/>
            <a:satOff val="-3515"/>
            <a:lumOff val="6561"/>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de-DE" sz="900" kern="1200" dirty="0">
              <a:solidFill>
                <a:srgbClr val="FFFFFF"/>
              </a:solidFill>
              <a:latin typeface="Arial"/>
              <a:ea typeface="+mn-ea"/>
              <a:cs typeface="+mn-cs"/>
            </a:rPr>
            <a:t>…</a:t>
          </a:r>
        </a:p>
      </dsp:txBody>
      <dsp:txXfrm>
        <a:off x="7773608" y="2029979"/>
        <a:ext cx="651221" cy="47081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81488"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sz="quarter" idx="1"/>
          </p:nvPr>
        </p:nvSpPr>
        <p:spPr>
          <a:xfrm>
            <a:off x="5591175" y="0"/>
            <a:ext cx="4281488" cy="339725"/>
          </a:xfrm>
          <a:prstGeom prst="rect">
            <a:avLst/>
          </a:prstGeom>
        </p:spPr>
        <p:txBody>
          <a:bodyPr vert="horz" lIns="90723" tIns="45362" rIns="90723" bIns="45362" rtlCol="0"/>
          <a:lstStyle>
            <a:lvl1pPr algn="r">
              <a:defRPr sz="1200">
                <a:latin typeface="Arial" charset="0"/>
                <a:cs typeface="+mn-cs"/>
              </a:defRPr>
            </a:lvl1pPr>
          </a:lstStyle>
          <a:p>
            <a:pPr>
              <a:defRPr/>
            </a:pPr>
            <a:fld id="{E26EC946-A657-4FF3-BCA4-E69589DF94C9}" type="datetimeFigureOut">
              <a:rPr lang="de-DE"/>
              <a:pPr>
                <a:defRPr/>
              </a:pPr>
              <a:t>25.04.2022</a:t>
            </a:fld>
            <a:endParaRPr lang="de-DE"/>
          </a:p>
        </p:txBody>
      </p:sp>
      <p:sp>
        <p:nvSpPr>
          <p:cNvPr id="4" name="Fußzeilenplatzhalter 3"/>
          <p:cNvSpPr>
            <a:spLocks noGrp="1"/>
          </p:cNvSpPr>
          <p:nvPr>
            <p:ph type="ftr" sz="quarter" idx="2"/>
          </p:nvPr>
        </p:nvSpPr>
        <p:spPr>
          <a:xfrm>
            <a:off x="0" y="6456363"/>
            <a:ext cx="4281488"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5" name="Foliennummernplatzhalter 4"/>
          <p:cNvSpPr>
            <a:spLocks noGrp="1"/>
          </p:cNvSpPr>
          <p:nvPr>
            <p:ph type="sldNum" sz="quarter" idx="3"/>
          </p:nvPr>
        </p:nvSpPr>
        <p:spPr>
          <a:xfrm>
            <a:off x="5591175" y="6456363"/>
            <a:ext cx="4281488"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8A090C10-CBC2-46C1-96A6-5B300C7E5F8D}" type="slidenum">
              <a:rPr lang="de-DE" altLang="de-DE"/>
              <a:pPr/>
              <a:t>‹#›</a:t>
            </a:fld>
            <a:endParaRPr lang="de-DE" altLang="de-DE"/>
          </a:p>
        </p:txBody>
      </p:sp>
    </p:spTree>
    <p:extLst>
      <p:ext uri="{BB962C8B-B14F-4D97-AF65-F5344CB8AC3E}">
        <p14:creationId xmlns:p14="http://schemas.microsoft.com/office/powerpoint/2010/main" val="1238332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78313"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idx="1"/>
          </p:nvPr>
        </p:nvSpPr>
        <p:spPr>
          <a:xfrm>
            <a:off x="5592763" y="0"/>
            <a:ext cx="4279900" cy="339725"/>
          </a:xfrm>
          <a:prstGeom prst="rect">
            <a:avLst/>
          </a:prstGeom>
        </p:spPr>
        <p:txBody>
          <a:bodyPr vert="horz" lIns="90723" tIns="45362" rIns="90723" bIns="45362" rtlCol="0"/>
          <a:lstStyle>
            <a:lvl1pPr algn="r">
              <a:defRPr sz="1200">
                <a:latin typeface="Arial" charset="0"/>
                <a:cs typeface="+mn-cs"/>
              </a:defRPr>
            </a:lvl1pPr>
          </a:lstStyle>
          <a:p>
            <a:pPr>
              <a:defRPr/>
            </a:pPr>
            <a:fld id="{DEF58958-E184-46E3-879D-770BF97E5F5D}" type="datetimeFigureOut">
              <a:rPr lang="de-DE"/>
              <a:pPr>
                <a:defRPr/>
              </a:pPr>
              <a:t>25.04.2022</a:t>
            </a:fld>
            <a:endParaRPr lang="de-DE"/>
          </a:p>
        </p:txBody>
      </p:sp>
      <p:sp>
        <p:nvSpPr>
          <p:cNvPr id="4" name="Folienbildplatzhalter 3"/>
          <p:cNvSpPr>
            <a:spLocks noGrp="1" noRot="1" noChangeAspect="1"/>
          </p:cNvSpPr>
          <p:nvPr>
            <p:ph type="sldImg" idx="2"/>
          </p:nvPr>
        </p:nvSpPr>
        <p:spPr>
          <a:xfrm>
            <a:off x="3233738" y="504825"/>
            <a:ext cx="3406775" cy="2555875"/>
          </a:xfrm>
          <a:prstGeom prst="rect">
            <a:avLst/>
          </a:prstGeom>
          <a:noFill/>
          <a:ln w="12700">
            <a:solidFill>
              <a:prstClr val="black"/>
            </a:solidFill>
          </a:ln>
        </p:spPr>
        <p:txBody>
          <a:bodyPr vert="horz" lIns="90723" tIns="45362" rIns="90723" bIns="45362" rtlCol="0" anchor="ctr"/>
          <a:lstStyle/>
          <a:p>
            <a:pPr lvl="0"/>
            <a:endParaRPr lang="de-DE" noProof="0"/>
          </a:p>
        </p:txBody>
      </p:sp>
      <p:sp>
        <p:nvSpPr>
          <p:cNvPr id="5" name="Notizenplatzhalter 4"/>
          <p:cNvSpPr>
            <a:spLocks noGrp="1"/>
          </p:cNvSpPr>
          <p:nvPr>
            <p:ph type="body" sz="quarter" idx="3"/>
          </p:nvPr>
        </p:nvSpPr>
        <p:spPr>
          <a:xfrm>
            <a:off x="985838" y="3228975"/>
            <a:ext cx="7902575" cy="3059113"/>
          </a:xfrm>
          <a:prstGeom prst="rect">
            <a:avLst/>
          </a:prstGeom>
        </p:spPr>
        <p:txBody>
          <a:bodyPr vert="horz" lIns="90723" tIns="45362" rIns="90723" bIns="45362"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6456363"/>
            <a:ext cx="4278313"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7" name="Foliennummernplatzhalter 6"/>
          <p:cNvSpPr>
            <a:spLocks noGrp="1"/>
          </p:cNvSpPr>
          <p:nvPr>
            <p:ph type="sldNum" sz="quarter" idx="5"/>
          </p:nvPr>
        </p:nvSpPr>
        <p:spPr>
          <a:xfrm>
            <a:off x="5592763" y="6456363"/>
            <a:ext cx="4279900"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90157F59-6216-46F3-91AD-B5D7290D1FC5}" type="slidenum">
              <a:rPr lang="de-DE" altLang="de-DE"/>
              <a:pPr/>
              <a:t>‹#›</a:t>
            </a:fld>
            <a:endParaRPr lang="de-DE" altLang="de-DE"/>
          </a:p>
        </p:txBody>
      </p:sp>
    </p:spTree>
    <p:extLst>
      <p:ext uri="{BB962C8B-B14F-4D97-AF65-F5344CB8AC3E}">
        <p14:creationId xmlns:p14="http://schemas.microsoft.com/office/powerpoint/2010/main" val="166166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a:t>
            </a:fld>
            <a:endParaRPr lang="de-DE" altLang="de-DE"/>
          </a:p>
        </p:txBody>
      </p:sp>
    </p:spTree>
    <p:extLst>
      <p:ext uri="{BB962C8B-B14F-4D97-AF65-F5344CB8AC3E}">
        <p14:creationId xmlns:p14="http://schemas.microsoft.com/office/powerpoint/2010/main" val="1370179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18</a:t>
            </a:fld>
            <a:endParaRPr lang="de-DE" altLang="de-DE"/>
          </a:p>
        </p:txBody>
      </p:sp>
    </p:spTree>
    <p:extLst>
      <p:ext uri="{BB962C8B-B14F-4D97-AF65-F5344CB8AC3E}">
        <p14:creationId xmlns:p14="http://schemas.microsoft.com/office/powerpoint/2010/main" val="3754116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Wie würden Sie jetzt entscheiden,</a:t>
            </a:r>
            <a:r>
              <a:rPr lang="de-DE" baseline="0" dirty="0"/>
              <a:t> welcher Artikel relevant ist für ihr Thema? Nach welchen Kriterien?</a:t>
            </a:r>
            <a:endParaRPr lang="de-DE" dirty="0"/>
          </a:p>
          <a:p>
            <a:endParaRPr lang="de-DE" dirty="0"/>
          </a:p>
          <a:p>
            <a:r>
              <a:rPr lang="de-DE" dirty="0"/>
              <a:t>Was steht in einem Abstract</a:t>
            </a:r>
            <a:r>
              <a:rPr lang="de-DE" baseline="0" dirty="0"/>
              <a:t> (Ausblick):</a:t>
            </a:r>
          </a:p>
          <a:p>
            <a:r>
              <a:rPr lang="de-DE" baseline="0" dirty="0"/>
              <a:t>Fragestellung, Stichprobe, Kernmethode und Design, zentrale Ergebnisse, Konklusion/Implikation</a:t>
            </a:r>
          </a:p>
          <a:p>
            <a:r>
              <a:rPr lang="de-DE" baseline="0" dirty="0"/>
              <a:t>insgesamt kurz und prägnant, verständlich, beschreibend.</a:t>
            </a:r>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24</a:t>
            </a:fld>
            <a:endParaRPr lang="de-DE" altLang="de-DE"/>
          </a:p>
        </p:txBody>
      </p:sp>
    </p:spTree>
    <p:extLst>
      <p:ext uri="{BB962C8B-B14F-4D97-AF65-F5344CB8AC3E}">
        <p14:creationId xmlns:p14="http://schemas.microsoft.com/office/powerpoint/2010/main" val="4277273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Wie würden Sie jetzt entscheiden,</a:t>
            </a:r>
            <a:r>
              <a:rPr lang="de-DE" baseline="0" dirty="0"/>
              <a:t> welcher Artikel relevant ist für ihr Thema? Nach welchen Kriterien?</a:t>
            </a:r>
            <a:endParaRPr lang="de-DE" dirty="0"/>
          </a:p>
          <a:p>
            <a:endParaRPr lang="de-DE" dirty="0"/>
          </a:p>
          <a:p>
            <a:r>
              <a:rPr lang="de-DE" dirty="0"/>
              <a:t>Was steht in einem Abstract</a:t>
            </a:r>
            <a:r>
              <a:rPr lang="de-DE" baseline="0" dirty="0"/>
              <a:t> (Ausblick):</a:t>
            </a:r>
          </a:p>
          <a:p>
            <a:r>
              <a:rPr lang="de-DE" baseline="0" dirty="0"/>
              <a:t>Fragestellung, Stichprobe, Kernmethode und Design, zentrale Ergebnisse, Konklusion/Implikation</a:t>
            </a:r>
          </a:p>
          <a:p>
            <a:r>
              <a:rPr lang="de-DE" baseline="0" dirty="0"/>
              <a:t>insgesamt kurz und prägnant, verständlich, beschreibend.</a:t>
            </a:r>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25</a:t>
            </a:fld>
            <a:endParaRPr lang="de-DE" altLang="de-DE"/>
          </a:p>
        </p:txBody>
      </p:sp>
    </p:spTree>
    <p:extLst>
      <p:ext uri="{BB962C8B-B14F-4D97-AF65-F5344CB8AC3E}">
        <p14:creationId xmlns:p14="http://schemas.microsoft.com/office/powerpoint/2010/main" val="4039039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Nützlich Quellen identifizieren (Übersichtartikel wie Review/Metanalyse, aktuelle Studien, Dissertationen)</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900" b="0" i="0" kern="1200" dirty="0">
              <a:solidFill>
                <a:schemeClr val="tx1"/>
              </a:solidFill>
              <a:effectLst/>
              <a:latin typeface="Arial" pitchFamily="-109" charset="0"/>
              <a:ea typeface="ＭＳ Ｐゴシック" pitchFamily="-109" charset="-128"/>
              <a:cs typeface="ＭＳ Ｐゴシック" pitchFamily="-109" charset="-128"/>
            </a:endParaRPr>
          </a:p>
          <a:p>
            <a:endParaRPr lang="en-US" dirty="0"/>
          </a:p>
        </p:txBody>
      </p:sp>
      <p:sp>
        <p:nvSpPr>
          <p:cNvPr id="4" name="Foliennummernplatzhalter 3"/>
          <p:cNvSpPr>
            <a:spLocks noGrp="1"/>
          </p:cNvSpPr>
          <p:nvPr>
            <p:ph type="sldNum" sz="quarter" idx="10"/>
          </p:nvPr>
        </p:nvSpPr>
        <p:spPr/>
        <p:txBody>
          <a:bodyPr/>
          <a:lstStyle/>
          <a:p>
            <a:pPr>
              <a:defRPr/>
            </a:pPr>
            <a:fld id="{A9A593A6-8C95-4B28-ABF1-C4CAEDAF20C2}" type="slidenum">
              <a:rPr lang="en-US" smtClean="0"/>
              <a:pPr>
                <a:defRPr/>
              </a:pPr>
              <a:t>28</a:t>
            </a:fld>
            <a:endParaRPr lang="en-US"/>
          </a:p>
        </p:txBody>
      </p:sp>
    </p:spTree>
    <p:extLst>
      <p:ext uri="{BB962C8B-B14F-4D97-AF65-F5344CB8AC3E}">
        <p14:creationId xmlns:p14="http://schemas.microsoft.com/office/powerpoint/2010/main" val="1861860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Mindmap zu Emotion oder zu Zeitzeugenbegegnung</a:t>
            </a:r>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29</a:t>
            </a:fld>
            <a:endParaRPr lang="de-DE" altLang="de-DE"/>
          </a:p>
        </p:txBody>
      </p:sp>
    </p:spTree>
    <p:extLst>
      <p:ext uri="{BB962C8B-B14F-4D97-AF65-F5344CB8AC3E}">
        <p14:creationId xmlns:p14="http://schemas.microsoft.com/office/powerpoint/2010/main" val="1308910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a:p>
        </p:txBody>
      </p:sp>
      <p:sp>
        <p:nvSpPr>
          <p:cNvPr id="4" name="Foliennummernplatzhalter 3"/>
          <p:cNvSpPr>
            <a:spLocks noGrp="1"/>
          </p:cNvSpPr>
          <p:nvPr>
            <p:ph type="sldNum" sz="quarter" idx="10"/>
          </p:nvPr>
        </p:nvSpPr>
        <p:spPr/>
        <p:txBody>
          <a:bodyPr/>
          <a:lstStyle/>
          <a:p>
            <a:pPr>
              <a:defRPr/>
            </a:pPr>
            <a:fld id="{A9A593A6-8C95-4B28-ABF1-C4CAEDAF20C2}" type="slidenum">
              <a:rPr lang="en-US" smtClean="0"/>
              <a:pPr>
                <a:defRPr/>
              </a:pPr>
              <a:t>31</a:t>
            </a:fld>
            <a:endParaRPr lang="en-US"/>
          </a:p>
        </p:txBody>
      </p:sp>
    </p:spTree>
    <p:extLst>
      <p:ext uri="{BB962C8B-B14F-4D97-AF65-F5344CB8AC3E}">
        <p14:creationId xmlns:p14="http://schemas.microsoft.com/office/powerpoint/2010/main" val="2259133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Laptop mitbringen oder Online-Meeting?</a:t>
            </a:r>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33</a:t>
            </a:fld>
            <a:endParaRPr lang="de-DE" altLang="de-DE"/>
          </a:p>
        </p:txBody>
      </p:sp>
    </p:spTree>
    <p:extLst>
      <p:ext uri="{BB962C8B-B14F-4D97-AF65-F5344CB8AC3E}">
        <p14:creationId xmlns:p14="http://schemas.microsoft.com/office/powerpoint/2010/main" val="285955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man sich damit lange und intensiv beschäftigt,</a:t>
            </a:r>
            <a:r>
              <a:rPr lang="de-DE" baseline="0" dirty="0"/>
              <a:t> sollten sie interessiert und motiviert sein sich mit dem Thema auseinanderzusetzen</a:t>
            </a:r>
            <a:endParaRPr lang="de-DE" dirty="0"/>
          </a:p>
          <a:p>
            <a:r>
              <a:rPr lang="de-DE" dirty="0"/>
              <a:t>2. (</a:t>
            </a:r>
            <a:r>
              <a:rPr lang="de-DE" dirty="0" err="1"/>
              <a:t>zB</a:t>
            </a:r>
            <a:r>
              <a:rPr lang="de-DE" dirty="0"/>
              <a:t> durch</a:t>
            </a:r>
            <a:r>
              <a:rPr lang="de-DE" baseline="0" dirty="0"/>
              <a:t> Hausarbeiten oder Praktika) erleichtert Erarbeitung, da selbstständig</a:t>
            </a:r>
            <a:endParaRPr lang="de-DE" dirty="0"/>
          </a:p>
          <a:p>
            <a:r>
              <a:rPr lang="de-DE" dirty="0"/>
              <a:t>3. Das Thema sollte nicht nur</a:t>
            </a:r>
            <a:r>
              <a:rPr lang="de-DE" baseline="0" dirty="0"/>
              <a:t> Sie persönlich interessieren. Der Erkenntnisgewinn sollte der gesamten </a:t>
            </a:r>
            <a:r>
              <a:rPr lang="de-DE" baseline="0" dirty="0" err="1"/>
              <a:t>Forschungscummunity</a:t>
            </a:r>
            <a:r>
              <a:rPr lang="de-DE" baseline="0" dirty="0"/>
              <a:t> dienen</a:t>
            </a:r>
          </a:p>
          <a:p>
            <a:r>
              <a:rPr lang="de-DE" baseline="0" dirty="0"/>
              <a:t>4. Anwendungs- und Auftragsforschung auch relevant (z.B. Evaluationsstudien),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Kooperation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mit</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1" i="0" u="none" strike="noStrike" kern="1200" baseline="0" dirty="0" err="1">
                <a:solidFill>
                  <a:schemeClr val="tx1"/>
                </a:solidFill>
                <a:latin typeface="Arial" pitchFamily="-109" charset="0"/>
                <a:ea typeface="ＭＳ Ｐゴシック" pitchFamily="-109" charset="-128"/>
                <a:cs typeface="ＭＳ Ｐゴシック" pitchFamily="-109" charset="-128"/>
              </a:rPr>
              <a:t>Praxispartnern</a:t>
            </a:r>
            <a:r>
              <a:rPr lang="en-GB" sz="900" b="1"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gesellschaftliche</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Relevanz</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durch</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Beiträge</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zur</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1" i="0" u="none" strike="noStrike" kern="1200" baseline="0" dirty="0" err="1">
                <a:solidFill>
                  <a:schemeClr val="tx1"/>
                </a:solidFill>
                <a:latin typeface="Arial" pitchFamily="-109" charset="0"/>
                <a:ea typeface="ＭＳ Ｐゴシック" pitchFamily="-109" charset="-128"/>
                <a:cs typeface="ＭＳ Ｐゴシック" pitchFamily="-109" charset="-128"/>
              </a:rPr>
              <a:t>Lösung</a:t>
            </a:r>
            <a:r>
              <a:rPr lang="en-GB" sz="900" b="1"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1" i="0" u="none" strike="noStrike" kern="1200" baseline="0" dirty="0" err="1">
                <a:solidFill>
                  <a:schemeClr val="tx1"/>
                </a:solidFill>
                <a:latin typeface="Arial" pitchFamily="-109" charset="0"/>
                <a:ea typeface="ＭＳ Ｐゴシック" pitchFamily="-109" charset="-128"/>
                <a:cs typeface="ＭＳ Ｐゴシック" pitchFamily="-109" charset="-128"/>
              </a:rPr>
              <a:t>gesamtgesellschaftlicher</a:t>
            </a:r>
            <a:r>
              <a:rPr lang="en-GB" sz="900" b="1"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1" i="0" u="none" strike="noStrike" kern="1200" baseline="0" dirty="0" err="1">
                <a:solidFill>
                  <a:schemeClr val="tx1"/>
                </a:solidFill>
                <a:latin typeface="Arial" pitchFamily="-109" charset="0"/>
                <a:ea typeface="ＭＳ Ｐゴシック" pitchFamily="-109" charset="-128"/>
                <a:cs typeface="ＭＳ Ｐゴシック" pitchFamily="-109" charset="-128"/>
              </a:rPr>
              <a:t>Probleme</a:t>
            </a:r>
            <a:endParaRPr lang="de-DE" b="0" baseline="0" dirty="0"/>
          </a:p>
          <a:p>
            <a:r>
              <a:rPr lang="de-DE" dirty="0"/>
              <a:t>5. Angst auslösen nicht ok; Leistung</a:t>
            </a:r>
            <a:r>
              <a:rPr lang="de-DE" baseline="0" dirty="0"/>
              <a:t> gefährden nicht ok; technische Kosten zu hoch, Zeitlicher Rahmen für Versuchspersonen oder </a:t>
            </a:r>
            <a:r>
              <a:rPr lang="de-DE" baseline="0" dirty="0" err="1"/>
              <a:t>Forrscher</a:t>
            </a:r>
            <a:r>
              <a:rPr lang="de-DE" baseline="0" dirty="0"/>
              <a:t> unrealistisch</a:t>
            </a:r>
          </a:p>
          <a:p>
            <a:r>
              <a:rPr lang="de-DE" baseline="0" dirty="0"/>
              <a:t>6. Betreuer nicht sehr hilfreich oder motiviert, wenn sie gar keine Ahnung haben; </a:t>
            </a: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selbst rechtzeitig darum bemühen, eine entsprechend inhaltlich qualifizierte und motivierte Betreuung zu finden. </a:t>
            </a:r>
            <a:endParaRPr lang="de-DE" baseline="0" dirty="0"/>
          </a:p>
        </p:txBody>
      </p:sp>
      <p:sp>
        <p:nvSpPr>
          <p:cNvPr id="4" name="Foliennummernplatzhalter 3"/>
          <p:cNvSpPr>
            <a:spLocks noGrp="1"/>
          </p:cNvSpPr>
          <p:nvPr>
            <p:ph type="sldNum" sz="quarter" idx="10"/>
          </p:nvPr>
        </p:nvSpPr>
        <p:spPr/>
        <p:txBody>
          <a:bodyPr/>
          <a:lstStyle/>
          <a:p>
            <a:pPr>
              <a:defRPr/>
            </a:pPr>
            <a:fld id="{A9A593A6-8C95-4B28-ABF1-C4CAEDAF20C2}" type="slidenum">
              <a:rPr lang="en-US" smtClean="0"/>
              <a:pPr>
                <a:defRPr/>
              </a:pPr>
              <a:t>5</a:t>
            </a:fld>
            <a:endParaRPr lang="en-US"/>
          </a:p>
        </p:txBody>
      </p:sp>
    </p:spTree>
    <p:extLst>
      <p:ext uri="{BB962C8B-B14F-4D97-AF65-F5344CB8AC3E}">
        <p14:creationId xmlns:p14="http://schemas.microsoft.com/office/powerpoint/2010/main" val="2275942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b="1" dirty="0"/>
              <a:t>Thema: </a:t>
            </a:r>
            <a:r>
              <a:rPr lang="de-DE" dirty="0"/>
              <a:t>Untersuchungsgegenstand oder Sachverhalt einer Disziplin</a:t>
            </a:r>
          </a:p>
          <a:p>
            <a:pPr marL="0" indent="0">
              <a:buNone/>
            </a:pPr>
            <a:r>
              <a:rPr lang="de-DE" b="1" dirty="0"/>
              <a:t>Problem: </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Das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Forschungsproblem</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wird</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auch oft als </a:t>
            </a:r>
            <a:r>
              <a:rPr lang="de-DE" sz="900" b="1" i="0" u="none" strike="noStrike" kern="1200" baseline="0" dirty="0">
                <a:solidFill>
                  <a:schemeClr val="tx1"/>
                </a:solidFill>
                <a:latin typeface="Arial" pitchFamily="-109" charset="0"/>
                <a:ea typeface="ＭＳ Ｐゴシック" pitchFamily="-109" charset="-128"/>
                <a:cs typeface="ＭＳ Ｐゴシック" pitchFamily="-109" charset="-128"/>
              </a:rPr>
              <a:t>Fragestellung einer Studie </a:t>
            </a: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bezeichnet und in mehrere Forschungshypothesen </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und/</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oder</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Forschungsfragen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ausdifferenziert</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a:t>
            </a: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In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Einzelarbeit</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zusortieren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lassen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Dann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dran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nehmen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a:t>
            </a:r>
          </a:p>
          <a:p>
            <a:endPar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endPar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Was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kennzeichnet</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Unterschiede</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p>
          <a:p>
            <a:pPr lvl="1"/>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Thema</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sehr</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viel</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breiter</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Aus</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verschiedenen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fachlichen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Perspektiven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untersuchbar</a:t>
            </a:r>
            <a:endPar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pPr lvl="1"/>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Forschungsproblem: Welche Erkenntnisse zu einem Thema gewonnen werden sollen</a:t>
            </a:r>
            <a:endPar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pPr marL="0" indent="0">
              <a:buNone/>
            </a:pPr>
            <a:endParaRPr lang="de-DE" sz="900" b="0" i="0" u="none" strike="noStrike" kern="1200" baseline="0" dirty="0">
              <a:solidFill>
                <a:schemeClr val="tx1"/>
              </a:solidFill>
              <a:latin typeface="Arial" pitchFamily="-109" charset="0"/>
              <a:ea typeface="ＭＳ Ｐゴシック" pitchFamily="-109" charset="-128"/>
            </a:endParaRPr>
          </a:p>
          <a:p>
            <a:r>
              <a:rPr lang="de-DE" sz="900" b="0" i="0" u="none" strike="noStrike" kern="1200" baseline="0" dirty="0">
                <a:solidFill>
                  <a:schemeClr val="tx1"/>
                </a:solidFill>
                <a:latin typeface="Arial" pitchFamily="-109" charset="0"/>
                <a:ea typeface="ＭＳ Ｐゴシック" pitchFamily="-109" charset="-128"/>
              </a:rPr>
              <a:t>ABER: Fragestellungen sind manchmal sehr allgemein</a:t>
            </a:r>
          </a:p>
          <a:p>
            <a:r>
              <a:rPr lang="de-DE" sz="900" b="0" i="0" u="none" strike="noStrike" kern="1200" baseline="0" dirty="0">
                <a:solidFill>
                  <a:schemeClr val="tx1"/>
                </a:solidFill>
                <a:latin typeface="Arial" pitchFamily="-109" charset="0"/>
                <a:ea typeface="ＭＳ Ｐゴシック" pitchFamily="-109" charset="-128"/>
              </a:rPr>
              <a:t>Versuchen Sie in Ihren Abstracts, Fragen zu formulieren und nicht nur Sachverhalte zusammenzufassen. </a:t>
            </a:r>
          </a:p>
          <a:p>
            <a:endParaRPr lang="de-DE" sz="900" b="0" i="0" u="none" strike="noStrike" kern="1200" baseline="0" dirty="0">
              <a:solidFill>
                <a:schemeClr val="tx1"/>
              </a:solidFill>
              <a:latin typeface="Arial" pitchFamily="-109" charset="0"/>
              <a:ea typeface="ＭＳ Ｐゴシック" pitchFamily="-109" charset="-128"/>
            </a:endParaRPr>
          </a:p>
          <a:p>
            <a:r>
              <a:rPr lang="de-DE" sz="900" b="0" i="0" u="none" strike="noStrike" kern="1200" baseline="0" dirty="0">
                <a:solidFill>
                  <a:schemeClr val="tx1"/>
                </a:solidFill>
                <a:latin typeface="Arial" pitchFamily="-109" charset="0"/>
                <a:ea typeface="ＭＳ Ｐゴシック" pitchFamily="-109" charset="-128"/>
              </a:rPr>
              <a:t>Ich möchte Leistungsangst untersuchen. Das reicht nicht aus. Sie brauchen auch eine Fragestellung und das ist das Ziel der Formulierung des Abschnitt zur theoretischen </a:t>
            </a:r>
            <a:r>
              <a:rPr lang="de-DE" sz="900" b="0" i="0" u="none" strike="noStrike" kern="1200" baseline="0" dirty="0" err="1">
                <a:solidFill>
                  <a:schemeClr val="tx1"/>
                </a:solidFill>
                <a:latin typeface="Arial" pitchFamily="-109" charset="0"/>
                <a:ea typeface="ＭＳ Ｐゴシック" pitchFamily="-109" charset="-128"/>
              </a:rPr>
              <a:t>iIntergrund</a:t>
            </a:r>
            <a:r>
              <a:rPr lang="de-DE" sz="900" b="0" i="0" u="none" strike="noStrike" kern="1200" baseline="0" dirty="0">
                <a:solidFill>
                  <a:schemeClr val="tx1"/>
                </a:solidFill>
                <a:latin typeface="Arial" pitchFamily="-109" charset="0"/>
                <a:ea typeface="ＭＳ Ｐゴシック" pitchFamily="-109" charset="-128"/>
              </a:rPr>
              <a:t>. Sind Mädchen ängstlicher als Jungen? </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A9A593A6-8C95-4B28-ABF1-C4CAEDAF20C2}" type="slidenum">
              <a:rPr lang="en-US" smtClean="0"/>
              <a:pPr>
                <a:defRPr/>
              </a:pPr>
              <a:t>7</a:t>
            </a:fld>
            <a:endParaRPr lang="en-US"/>
          </a:p>
        </p:txBody>
      </p:sp>
    </p:spTree>
    <p:extLst>
      <p:ext uri="{BB962C8B-B14F-4D97-AF65-F5344CB8AC3E}">
        <p14:creationId xmlns:p14="http://schemas.microsoft.com/office/powerpoint/2010/main" val="2779061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a:t>
            </a:r>
            <a:r>
              <a:rPr lang="de-DE" baseline="0" dirty="0"/>
              <a:t> 2 typische Probleme bei der Themenwahl und bei der Definition von Fragestellungen. </a:t>
            </a:r>
          </a:p>
          <a:p>
            <a:r>
              <a:rPr lang="de-DE" baseline="0" dirty="0"/>
              <a:t>Allgemein: nicht sinnvoll untersuchbar, da nicht klar eingegrenzt</a:t>
            </a:r>
          </a:p>
          <a:p>
            <a:pPr lvl="1"/>
            <a:r>
              <a:rPr lang="de-DE" baseline="0" dirty="0"/>
              <a:t>Rolle für was – unterschiedliche Bedeutung für unterschiedliche Aspekte: für die Leistung (inkonsistente Korrelationen), für das Wohlbefinden in der Schule (negative Korrelation)</a:t>
            </a:r>
          </a:p>
          <a:p>
            <a:pPr lvl="1"/>
            <a:r>
              <a:rPr lang="de-DE" baseline="0" dirty="0"/>
              <a:t>Bessere Frage: „Warum ist der Zusammenhang zwischen Angst und Leistung nicht immer negativ?“ (basiert auf bisheriger Forschung zu inkonsistenten Befunden)</a:t>
            </a:r>
          </a:p>
          <a:p>
            <a:pPr lvl="1"/>
            <a:r>
              <a:rPr lang="de-DE" baseline="0" dirty="0"/>
              <a:t>Definition/Messung von Angst: Physiologische Messungen, Fragebögen (geringe Korrelation)</a:t>
            </a:r>
          </a:p>
        </p:txBody>
      </p:sp>
      <p:sp>
        <p:nvSpPr>
          <p:cNvPr id="4" name="Foliennummernplatzhalter 3"/>
          <p:cNvSpPr>
            <a:spLocks noGrp="1"/>
          </p:cNvSpPr>
          <p:nvPr>
            <p:ph type="sldNum" sz="quarter" idx="10"/>
          </p:nvPr>
        </p:nvSpPr>
        <p:spPr/>
        <p:txBody>
          <a:bodyPr/>
          <a:lstStyle/>
          <a:p>
            <a:pPr>
              <a:defRPr/>
            </a:pPr>
            <a:fld id="{A9A593A6-8C95-4B28-ABF1-C4CAEDAF20C2}" type="slidenum">
              <a:rPr lang="en-US" smtClean="0"/>
              <a:pPr>
                <a:defRPr/>
              </a:pPr>
              <a:t>8</a:t>
            </a:fld>
            <a:endParaRPr lang="en-US"/>
          </a:p>
        </p:txBody>
      </p:sp>
    </p:spTree>
    <p:extLst>
      <p:ext uri="{BB962C8B-B14F-4D97-AF65-F5344CB8AC3E}">
        <p14:creationId xmlns:p14="http://schemas.microsoft.com/office/powerpoint/2010/main" val="3969395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Soziale Ungleichheit in welchem Bereich? Schulbildung? In Deutschland oder global betrachtet?</a:t>
            </a:r>
          </a:p>
          <a:p>
            <a:r>
              <a:rPr lang="de-DE" baseline="0" dirty="0"/>
              <a:t>Und es muss untersuchbar sein!</a:t>
            </a:r>
          </a:p>
          <a:p>
            <a:r>
              <a:rPr lang="de-DE" baseline="0" dirty="0"/>
              <a:t>Wie lösen wir diese Probleme? 1) Umfassende Literaturrecherchen, 2) Bezug auf Studien – Sie sollten den Forschungsstand sehr gut kennen, bevor Sie einen eigenen Beitrag leisten können. </a:t>
            </a:r>
          </a:p>
          <a:p>
            <a:r>
              <a:rPr lang="de-DE" baseline="0" dirty="0"/>
              <a:t>Forschungsproblem (also die Forschungslücke) meist in 2-3 Forschungsfragen aufgegliedert, die einzeln beantwortet werden und ein Gesamtbild ergeben</a:t>
            </a:r>
            <a:endParaRPr lang="en-US" dirty="0"/>
          </a:p>
        </p:txBody>
      </p:sp>
      <p:sp>
        <p:nvSpPr>
          <p:cNvPr id="4" name="Foliennummernplatzhalter 3"/>
          <p:cNvSpPr>
            <a:spLocks noGrp="1"/>
          </p:cNvSpPr>
          <p:nvPr>
            <p:ph type="sldNum" sz="quarter" idx="10"/>
          </p:nvPr>
        </p:nvSpPr>
        <p:spPr/>
        <p:txBody>
          <a:bodyPr/>
          <a:lstStyle/>
          <a:p>
            <a:pPr>
              <a:defRPr/>
            </a:pPr>
            <a:fld id="{A9A593A6-8C95-4B28-ABF1-C4CAEDAF20C2}" type="slidenum">
              <a:rPr lang="en-US" smtClean="0"/>
              <a:pPr>
                <a:defRPr/>
              </a:pPr>
              <a:t>9</a:t>
            </a:fld>
            <a:endParaRPr lang="en-US"/>
          </a:p>
        </p:txBody>
      </p:sp>
    </p:spTree>
    <p:extLst>
      <p:ext uri="{BB962C8B-B14F-4D97-AF65-F5344CB8AC3E}">
        <p14:creationId xmlns:p14="http://schemas.microsoft.com/office/powerpoint/2010/main" val="3831882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Unterscheidung eher für </a:t>
            </a:r>
            <a:r>
              <a:rPr lang="de-DE" sz="900" b="1" i="0" u="none" strike="noStrike" kern="1200" baseline="0" dirty="0">
                <a:solidFill>
                  <a:schemeClr val="tx1"/>
                </a:solidFill>
                <a:latin typeface="Arial" pitchFamily="-109" charset="0"/>
                <a:ea typeface="ＭＳ Ｐゴシック" pitchFamily="-109" charset="-128"/>
                <a:cs typeface="ＭＳ Ｐゴシック" pitchFamily="-109" charset="-128"/>
              </a:rPr>
              <a:t>quantitative Studien </a:t>
            </a: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bedeutsam:</a:t>
            </a: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Bei Forschungsfragen wird ergebnisoffen gefragt, ob ein Effekt existiert. Wenn empirische Befunde zur Forschungsfrage schon vorliegen, kann eine bestimmte Effektrichtung erwartet werden: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Hypothesenbildung</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a:t>
            </a:r>
          </a:p>
          <a:p>
            <a:pPr marL="0" indent="0">
              <a:buNone/>
            </a:pPr>
            <a:endPar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GB" sz="900" b="1" i="0" u="none" strike="noStrike" kern="1200" baseline="0" dirty="0">
                <a:solidFill>
                  <a:schemeClr val="tx1"/>
                </a:solidFill>
                <a:latin typeface="Arial" pitchFamily="-109" charset="0"/>
                <a:ea typeface="ＭＳ Ｐゴシック" pitchFamily="-109" charset="-128"/>
                <a:cs typeface="ＭＳ Ｐゴシック" pitchFamily="-109" charset="-128"/>
              </a:rPr>
              <a:t>Qualitative </a:t>
            </a:r>
            <a:r>
              <a:rPr lang="de-DE" sz="900" b="1" i="0" u="none" strike="noStrike" kern="1200" baseline="0" dirty="0">
                <a:solidFill>
                  <a:schemeClr val="tx1"/>
                </a:solidFill>
                <a:latin typeface="Arial" pitchFamily="-109" charset="0"/>
                <a:ea typeface="ＭＳ Ｐゴシック" pitchFamily="-109" charset="-128"/>
                <a:cs typeface="ＭＳ Ｐゴシック" pitchFamily="-109" charset="-128"/>
              </a:rPr>
              <a:t>Studien </a:t>
            </a: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haben meist offene Forschungsfragen </a:t>
            </a: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sym typeface="Wingdings" panose="05000000000000000000" pitchFamily="2" charset="2"/>
              </a:rPr>
              <a:t> </a:t>
            </a: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zur Erkundung eines Sachverhaltes sowie zur Generierung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neuer</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Theorien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Zum</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Beispiel</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Wie</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erleben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Mädchen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die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Leistungsangst</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Welche</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körperlichen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und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psychischen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Symptome</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haben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Sie</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in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Leistungssituationen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oder</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wie</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gehen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sie</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mit</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der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Leistungsangst</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im</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Mathematikunterricht</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um?)</a:t>
            </a:r>
            <a:endParaRPr lang="de-DE" dirty="0"/>
          </a:p>
          <a:p>
            <a:endPar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r>
              <a:rPr lang="de-DE" baseline="0" dirty="0"/>
              <a:t>H1: Eine Zusammenhangshypothese. </a:t>
            </a:r>
          </a:p>
          <a:p>
            <a:r>
              <a:rPr lang="de-DE" baseline="0" dirty="0"/>
              <a:t>H2: Eine Unterschiedshypothese. </a:t>
            </a:r>
          </a:p>
          <a:p>
            <a:endParaRPr lang="en-US" dirty="0"/>
          </a:p>
          <a:p>
            <a:r>
              <a:rPr lang="de-DE" dirty="0"/>
              <a:t>Mädchen berichten mehr Angst </a:t>
            </a:r>
            <a:r>
              <a:rPr lang="de-DE" baseline="0" dirty="0"/>
              <a:t>im Allgemeinen aber nicht in konkreten Situationen (z.B. nicht bei ESM im Mathematikunterricht; Götz et al., </a:t>
            </a:r>
            <a:r>
              <a:rPr lang="de-DE" baseline="0" dirty="0" err="1"/>
              <a:t>Psych</a:t>
            </a:r>
            <a:r>
              <a:rPr lang="de-DE" baseline="0" dirty="0"/>
              <a:t> Science). </a:t>
            </a:r>
          </a:p>
          <a:p>
            <a:endParaRPr lang="de-DE" baseline="0" dirty="0"/>
          </a:p>
        </p:txBody>
      </p:sp>
      <p:sp>
        <p:nvSpPr>
          <p:cNvPr id="4" name="Foliennummernplatzhalter 3"/>
          <p:cNvSpPr>
            <a:spLocks noGrp="1"/>
          </p:cNvSpPr>
          <p:nvPr>
            <p:ph type="sldNum" sz="quarter" idx="10"/>
          </p:nvPr>
        </p:nvSpPr>
        <p:spPr/>
        <p:txBody>
          <a:bodyPr/>
          <a:lstStyle/>
          <a:p>
            <a:pPr>
              <a:defRPr/>
            </a:pPr>
            <a:fld id="{A9A593A6-8C95-4B28-ABF1-C4CAEDAF20C2}" type="slidenum">
              <a:rPr lang="en-US" smtClean="0"/>
              <a:pPr>
                <a:defRPr/>
              </a:pPr>
              <a:t>10</a:t>
            </a:fld>
            <a:endParaRPr lang="en-US"/>
          </a:p>
        </p:txBody>
      </p:sp>
    </p:spTree>
    <p:extLst>
      <p:ext uri="{BB962C8B-B14F-4D97-AF65-F5344CB8AC3E}">
        <p14:creationId xmlns:p14="http://schemas.microsoft.com/office/powerpoint/2010/main" val="294330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Primär: Oberbegriffe, zentrale Begriffe</a:t>
            </a:r>
            <a:r>
              <a:rPr lang="de-DE" baseline="0" dirty="0"/>
              <a:t> (Urteilsfehler)</a:t>
            </a:r>
            <a:endParaRPr lang="de-DE" dirty="0"/>
          </a:p>
          <a:p>
            <a:r>
              <a:rPr lang="de-DE" dirty="0"/>
              <a:t>Sekundär:</a:t>
            </a:r>
            <a:r>
              <a:rPr lang="de-DE" baseline="0" dirty="0"/>
              <a:t> Spezifische Begriffe, Unterkategorien (Arten von Urteilsfehlern)</a:t>
            </a:r>
          </a:p>
          <a:p>
            <a:endParaRPr lang="de-DE" baseline="0" dirty="0"/>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900" b="0" i="0" kern="1200" dirty="0">
                <a:solidFill>
                  <a:schemeClr val="tx1"/>
                </a:solidFill>
                <a:effectLst/>
                <a:latin typeface="Arial" pitchFamily="-109" charset="0"/>
                <a:ea typeface="ＭＳ Ｐゴシック" pitchFamily="-109" charset="-128"/>
                <a:cs typeface="ＭＳ Ｐゴシック" pitchFamily="-109" charset="-128"/>
              </a:rPr>
              <a:t>Halo-</a:t>
            </a:r>
            <a:r>
              <a:rPr lang="en-US" sz="900" b="0" i="0" kern="1200" dirty="0" err="1">
                <a:solidFill>
                  <a:schemeClr val="tx1"/>
                </a:solidFill>
                <a:effectLst/>
                <a:latin typeface="Arial" pitchFamily="-109" charset="0"/>
                <a:ea typeface="ＭＳ Ｐゴシック" pitchFamily="-109" charset="-128"/>
                <a:cs typeface="ＭＳ Ｐゴシック" pitchFamily="-109" charset="-128"/>
              </a:rPr>
              <a:t>Effekt</a:t>
            </a:r>
            <a:r>
              <a:rPr lang="en-US" sz="900" b="0" i="0" kern="1200" dirty="0">
                <a:solidFill>
                  <a:schemeClr val="tx1"/>
                </a:solidFill>
                <a:effectLst/>
                <a:latin typeface="Arial" pitchFamily="-109" charset="0"/>
                <a:ea typeface="ＭＳ Ｐゴシック" pitchFamily="-109" charset="-128"/>
                <a:cs typeface="ＭＳ Ｐゴシック" pitchFamily="-109" charset="-128"/>
              </a:rPr>
              <a:t>: </a:t>
            </a:r>
            <a:r>
              <a:rPr lang="de-DE" sz="900" b="0" i="0" kern="1200" dirty="0">
                <a:solidFill>
                  <a:schemeClr val="tx1"/>
                </a:solidFill>
                <a:effectLst/>
                <a:latin typeface="Arial" pitchFamily="-109" charset="0"/>
                <a:ea typeface="ＭＳ Ｐゴシック" pitchFamily="-109" charset="-128"/>
                <a:cs typeface="ＭＳ Ｐゴシック" pitchFamily="-109" charset="-128"/>
              </a:rPr>
              <a:t>Wie ein Heiligenschein überstrahlen einzelne als positiv oder negativ wahrgenommene Merkmale das Gesamtbild. </a:t>
            </a: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900" b="0" i="0" kern="1200" dirty="0" err="1">
                <a:solidFill>
                  <a:schemeClr val="tx1"/>
                </a:solidFill>
                <a:effectLst/>
                <a:latin typeface="Arial" pitchFamily="-109" charset="0"/>
                <a:ea typeface="ＭＳ Ｐゴシック" pitchFamily="-109" charset="-128"/>
                <a:cs typeface="ＭＳ Ｐゴシック" pitchFamily="-109" charset="-128"/>
              </a:rPr>
              <a:t>Milde</a:t>
            </a:r>
            <a:r>
              <a:rPr lang="en-US" sz="900" b="0" i="0" kern="1200" dirty="0">
                <a:solidFill>
                  <a:schemeClr val="tx1"/>
                </a:solidFill>
                <a:effectLst/>
                <a:latin typeface="Arial" pitchFamily="-109" charset="0"/>
                <a:ea typeface="ＭＳ Ｐゴシック" pitchFamily="-109" charset="-128"/>
                <a:cs typeface="ＭＳ Ｐゴシック" pitchFamily="-109" charset="-128"/>
              </a:rPr>
              <a:t>-/</a:t>
            </a:r>
            <a:r>
              <a:rPr lang="en-US" sz="900" b="0" i="0" kern="1200" dirty="0" err="1">
                <a:solidFill>
                  <a:schemeClr val="tx1"/>
                </a:solidFill>
                <a:effectLst/>
                <a:latin typeface="Arial" pitchFamily="-109" charset="0"/>
                <a:ea typeface="ＭＳ Ｐゴシック" pitchFamily="-109" charset="-128"/>
                <a:cs typeface="ＭＳ Ｐゴシック" pitchFamily="-109" charset="-128"/>
              </a:rPr>
              <a:t>Strenge-Effekt</a:t>
            </a:r>
            <a:r>
              <a:rPr lang="en-US" sz="900" b="0" i="0" kern="1200" dirty="0">
                <a:solidFill>
                  <a:schemeClr val="tx1"/>
                </a:solidFill>
                <a:effectLst/>
                <a:latin typeface="Arial" pitchFamily="-109" charset="0"/>
                <a:ea typeface="ＭＳ Ｐゴシック" pitchFamily="-109" charset="-128"/>
                <a:cs typeface="ＭＳ Ｐゴシック" pitchFamily="-109" charset="-128"/>
              </a:rPr>
              <a:t>: </a:t>
            </a:r>
            <a:r>
              <a:rPr lang="de-DE" sz="900" b="0" i="0" kern="1200" dirty="0">
                <a:solidFill>
                  <a:schemeClr val="tx1"/>
                </a:solidFill>
                <a:effectLst/>
                <a:latin typeface="Arial" pitchFamily="-109" charset="0"/>
                <a:ea typeface="ＭＳ Ｐゴシック" pitchFamily="-109" charset="-128"/>
                <a:cs typeface="ＭＳ Ｐゴシック" pitchFamily="-109" charset="-128"/>
              </a:rPr>
              <a:t>Dieser Beurteilungsfehler steht in unmittelbaren Zusammenhang mit dem Anspruchsniveau der beurteilenden Führungskraft. Dabei neigt der eine zu einer durchweg zu milden Beurteilung (Ursache kann Angst sein), während ein anderer zu unangemessener Strenge bei der Einschätzung neigt (Ursache kann u. U. ein eigenes hohes Leistungsniveau sein, aus dem die </a:t>
            </a:r>
            <a:r>
              <a:rPr lang="de-DE" sz="900" b="0" i="0" kern="1200" dirty="0" err="1">
                <a:solidFill>
                  <a:schemeClr val="tx1"/>
                </a:solidFill>
                <a:effectLst/>
                <a:latin typeface="Arial" pitchFamily="-109" charset="0"/>
                <a:ea typeface="ＭＳ Ｐゴシック" pitchFamily="-109" charset="-128"/>
                <a:cs typeface="ＭＳ Ｐゴシック" pitchFamily="-109" charset="-128"/>
              </a:rPr>
              <a:t>Meßlatte</a:t>
            </a:r>
            <a:r>
              <a:rPr lang="de-DE" sz="900" b="0" i="0" kern="1200" dirty="0">
                <a:solidFill>
                  <a:schemeClr val="tx1"/>
                </a:solidFill>
                <a:effectLst/>
                <a:latin typeface="Arial" pitchFamily="-109" charset="0"/>
                <a:ea typeface="ＭＳ Ｐゴシック" pitchFamily="-109" charset="-128"/>
                <a:cs typeface="ＭＳ Ｐゴシック" pitchFamily="-109" charset="-128"/>
              </a:rPr>
              <a:t> für alle anderen erwächst - besonders ausgeprägt bei exzellenten Fachkräften, die befördert werden).</a:t>
            </a:r>
            <a:endParaRPr lang="en-US" sz="900" b="0" i="0" kern="1200" dirty="0">
              <a:solidFill>
                <a:schemeClr val="tx1"/>
              </a:solidFill>
              <a:effectLst/>
              <a:latin typeface="Arial" pitchFamily="-109" charset="0"/>
              <a:ea typeface="ＭＳ Ｐゴシック" pitchFamily="-109" charset="-128"/>
              <a:cs typeface="ＭＳ Ｐゴシック" pitchFamily="-109" charset="-128"/>
            </a:endParaRP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sz="900" b="0" i="0" kern="1200" dirty="0">
              <a:solidFill>
                <a:schemeClr val="tx1"/>
              </a:solidFill>
              <a:effectLst/>
              <a:latin typeface="Arial" pitchFamily="-109" charset="0"/>
              <a:ea typeface="ＭＳ Ｐゴシック" pitchFamily="-109" charset="-128"/>
              <a:cs typeface="ＭＳ Ｐゴシック" pitchFamily="-109" charset="-128"/>
            </a:endParaRPr>
          </a:p>
          <a:p>
            <a:endParaRPr lang="en-US" dirty="0"/>
          </a:p>
        </p:txBody>
      </p:sp>
      <p:sp>
        <p:nvSpPr>
          <p:cNvPr id="4" name="Foliennummernplatzhalter 3"/>
          <p:cNvSpPr>
            <a:spLocks noGrp="1"/>
          </p:cNvSpPr>
          <p:nvPr>
            <p:ph type="sldNum" sz="quarter" idx="10"/>
          </p:nvPr>
        </p:nvSpPr>
        <p:spPr/>
        <p:txBody>
          <a:bodyPr/>
          <a:lstStyle/>
          <a:p>
            <a:pPr>
              <a:defRPr/>
            </a:pPr>
            <a:fld id="{A9A593A6-8C95-4B28-ABF1-C4CAEDAF20C2}" type="slidenum">
              <a:rPr lang="en-US" smtClean="0"/>
              <a:pPr>
                <a:defRPr/>
              </a:pPr>
              <a:t>13</a:t>
            </a:fld>
            <a:endParaRPr lang="en-US"/>
          </a:p>
        </p:txBody>
      </p:sp>
    </p:spTree>
    <p:extLst>
      <p:ext uri="{BB962C8B-B14F-4D97-AF65-F5344CB8AC3E}">
        <p14:creationId xmlns:p14="http://schemas.microsoft.com/office/powerpoint/2010/main" val="215257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Für eine breite Recherche mehrere Datenbanken nutzen und ggf. auch eine allgemeine </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Online-</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Suche</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mittels</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Internet-</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Suchmaschine</a:t>
            </a:r>
            <a:endPar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r>
              <a:rPr lang="de-DE" baseline="0" dirty="0"/>
              <a:t>Wenn schon viele Studien zu einem Thema (zum Beispiel Selbstkonzept von Lernenden), Suchbegriffskombinationen zur Einschränkung nutzen (AND </a:t>
            </a:r>
            <a:r>
              <a:rPr lang="de-DE" baseline="0" dirty="0" err="1"/>
              <a:t>gender</a:t>
            </a:r>
            <a:r>
              <a:rPr lang="de-DE" baseline="0" dirty="0"/>
              <a:t>)</a:t>
            </a:r>
            <a:endParaRPr lang="en-US" sz="900" b="0" i="0" kern="1200" dirty="0">
              <a:solidFill>
                <a:schemeClr val="tx1"/>
              </a:solidFill>
              <a:effectLst/>
              <a:latin typeface="Arial" pitchFamily="-109" charset="0"/>
              <a:ea typeface="ＭＳ Ｐゴシック" pitchFamily="-109" charset="-128"/>
              <a:cs typeface="ＭＳ Ｐゴシック" pitchFamily="-109" charset="-128"/>
            </a:endParaRPr>
          </a:p>
          <a:p>
            <a:endParaRPr lang="en-US" dirty="0"/>
          </a:p>
        </p:txBody>
      </p:sp>
      <p:sp>
        <p:nvSpPr>
          <p:cNvPr id="4" name="Foliennummernplatzhalter 3"/>
          <p:cNvSpPr>
            <a:spLocks noGrp="1"/>
          </p:cNvSpPr>
          <p:nvPr>
            <p:ph type="sldNum" sz="quarter" idx="10"/>
          </p:nvPr>
        </p:nvSpPr>
        <p:spPr/>
        <p:txBody>
          <a:bodyPr/>
          <a:lstStyle/>
          <a:p>
            <a:pPr>
              <a:defRPr/>
            </a:pPr>
            <a:fld id="{A9A593A6-8C95-4B28-ABF1-C4CAEDAF20C2}" type="slidenum">
              <a:rPr lang="en-US" smtClean="0"/>
              <a:pPr>
                <a:defRPr/>
              </a:pPr>
              <a:t>14</a:t>
            </a:fld>
            <a:endParaRPr lang="en-US"/>
          </a:p>
        </p:txBody>
      </p:sp>
    </p:spTree>
    <p:extLst>
      <p:ext uri="{BB962C8B-B14F-4D97-AF65-F5344CB8AC3E}">
        <p14:creationId xmlns:p14="http://schemas.microsoft.com/office/powerpoint/2010/main" val="973207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Nützlich Quellen identifizieren (Übersichtartikel wie Review/Metanalyse, aktuelle Studien, Dissertationen)</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900" b="0" i="0" kern="1200" dirty="0">
              <a:solidFill>
                <a:schemeClr val="tx1"/>
              </a:solidFill>
              <a:effectLst/>
              <a:latin typeface="Arial" pitchFamily="-109" charset="0"/>
              <a:ea typeface="ＭＳ Ｐゴシック" pitchFamily="-109" charset="-128"/>
              <a:cs typeface="ＭＳ Ｐゴシック" pitchFamily="-109" charset="-128"/>
            </a:endParaRPr>
          </a:p>
          <a:p>
            <a:endParaRPr lang="en-US" dirty="0"/>
          </a:p>
        </p:txBody>
      </p:sp>
      <p:sp>
        <p:nvSpPr>
          <p:cNvPr id="4" name="Foliennummernplatzhalter 3"/>
          <p:cNvSpPr>
            <a:spLocks noGrp="1"/>
          </p:cNvSpPr>
          <p:nvPr>
            <p:ph type="sldNum" sz="quarter" idx="10"/>
          </p:nvPr>
        </p:nvSpPr>
        <p:spPr/>
        <p:txBody>
          <a:bodyPr/>
          <a:lstStyle/>
          <a:p>
            <a:pPr>
              <a:defRPr/>
            </a:pPr>
            <a:fld id="{A9A593A6-8C95-4B28-ABF1-C4CAEDAF20C2}" type="slidenum">
              <a:rPr lang="en-US" smtClean="0"/>
              <a:pPr>
                <a:defRPr/>
              </a:pPr>
              <a:t>17</a:t>
            </a:fld>
            <a:endParaRPr lang="en-US"/>
          </a:p>
        </p:txBody>
      </p:sp>
    </p:spTree>
    <p:extLst>
      <p:ext uri="{BB962C8B-B14F-4D97-AF65-F5344CB8AC3E}">
        <p14:creationId xmlns:p14="http://schemas.microsoft.com/office/powerpoint/2010/main" val="3155008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4" name="Picture 12" descr="xEKUT_WortBildMarke_W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358775"/>
            <a:ext cx="2806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719138" y="1258888"/>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Picture 46" descr="5wi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371475"/>
            <a:ext cx="4179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12"/>
          <p:cNvSpPr txBox="1">
            <a:spLocks noChangeArrowheads="1"/>
          </p:cNvSpPr>
          <p:nvPr/>
        </p:nvSpPr>
        <p:spPr bwMode="auto">
          <a:xfrm>
            <a:off x="3913188" y="927100"/>
            <a:ext cx="36306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200" b="1">
                <a:solidFill>
                  <a:schemeClr val="tx2"/>
                </a:solidFill>
              </a:rPr>
              <a:t>Hector-Institut für Empirische Bildungsforschung</a:t>
            </a:r>
          </a:p>
        </p:txBody>
      </p:sp>
      <p:pic>
        <p:nvPicPr>
          <p:cNvPr id="8" name="Grafik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6411913"/>
            <a:ext cx="16906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16" name="Rectangle 20"/>
          <p:cNvSpPr>
            <a:spLocks noGrp="1" noChangeArrowheads="1"/>
          </p:cNvSpPr>
          <p:nvPr>
            <p:ph type="ctrTitle" sz="quarter"/>
          </p:nvPr>
        </p:nvSpPr>
        <p:spPr>
          <a:xfrm>
            <a:off x="719138" y="4186783"/>
            <a:ext cx="7700962" cy="436017"/>
          </a:xfrm>
        </p:spPr>
        <p:txBody>
          <a:bodyPr/>
          <a:lstStyle>
            <a:lvl1pPr>
              <a:lnSpc>
                <a:spcPts val="3400"/>
              </a:lnSpc>
              <a:defRPr sz="2800">
                <a:solidFill>
                  <a:schemeClr val="tx2"/>
                </a:solidFill>
              </a:defRPr>
            </a:lvl1pPr>
          </a:lstStyle>
          <a:p>
            <a:r>
              <a:rPr lang="de-DE"/>
              <a:t>Titelmasterformat durch Klicken bearbeiten</a:t>
            </a:r>
            <a:endParaRPr lang="de-DE" dirty="0"/>
          </a:p>
        </p:txBody>
      </p:sp>
      <p:sp>
        <p:nvSpPr>
          <p:cNvPr id="10" name="Rectangle 17"/>
          <p:cNvSpPr>
            <a:spLocks noGrp="1" noChangeArrowheads="1"/>
          </p:cNvSpPr>
          <p:nvPr>
            <p:ph type="subTitle" sz="quarter" idx="1"/>
          </p:nvPr>
        </p:nvSpPr>
        <p:spPr>
          <a:xfrm>
            <a:off x="719138" y="4670425"/>
            <a:ext cx="7700962" cy="769441"/>
          </a:xfrm>
          <a:prstGeom prst="rect">
            <a:avLst/>
          </a:prstGeom>
        </p:spPr>
        <p:txBody>
          <a:bodyPr lIns="0" tIns="0" rIns="0" bIns="0">
            <a:spAutoFit/>
          </a:bodyPr>
          <a:lstStyle>
            <a:lvl1pPr marL="0" indent="0">
              <a:lnSpc>
                <a:spcPts val="3000"/>
              </a:lnSpc>
              <a:buFontTx/>
              <a:buNone/>
              <a:defRPr sz="2400">
                <a:solidFill>
                  <a:srgbClr val="000000"/>
                </a:solidFill>
              </a:defRPr>
            </a:lvl1pPr>
          </a:lstStyle>
          <a:p>
            <a:r>
              <a:rPr lang="de-DE"/>
              <a:t>Formatvorlage des Untertitelmasters durch Klicken bearbeiten</a:t>
            </a:r>
            <a:endParaRPr lang="de-DE" dirty="0"/>
          </a:p>
        </p:txBody>
      </p:sp>
    </p:spTree>
    <p:extLst>
      <p:ext uri="{BB962C8B-B14F-4D97-AF65-F5344CB8AC3E}">
        <p14:creationId xmlns:p14="http://schemas.microsoft.com/office/powerpoint/2010/main" val="81320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Rectangle 6"/>
          <p:cNvSpPr>
            <a:spLocks noGrp="1" noChangeArrowheads="1"/>
          </p:cNvSpPr>
          <p:nvPr>
            <p:ph type="sldNum" sz="quarter" idx="10"/>
          </p:nvPr>
        </p:nvSpPr>
        <p:spPr>
          <a:ln/>
        </p:spPr>
        <p:txBody>
          <a:bodyPr/>
          <a:lstStyle>
            <a:lvl1pPr>
              <a:defRPr/>
            </a:lvl1pPr>
          </a:lstStyle>
          <a:p>
            <a:pPr>
              <a:defRPr/>
            </a:pPr>
            <a:fld id="{FEB0DDB5-7E73-474A-B734-C508058F7977}" type="slidenum">
              <a:rPr lang="de-DE" altLang="en-US"/>
              <a:pPr>
                <a:defRPr/>
              </a:pPr>
              <a:t>‹#›</a:t>
            </a:fld>
            <a:endParaRPr lang="de-DE" altLang="en-US"/>
          </a:p>
        </p:txBody>
      </p:sp>
    </p:spTree>
    <p:extLst>
      <p:ext uri="{BB962C8B-B14F-4D97-AF65-F5344CB8AC3E}">
        <p14:creationId xmlns:p14="http://schemas.microsoft.com/office/powerpoint/2010/main" val="75069938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D360B49-AB81-47D4-982F-B4FE0905BF33}" type="slidenum">
              <a:rPr lang="de-DE" smtClean="0"/>
              <a:pPr>
                <a:defRPr/>
              </a:pPr>
              <a:t>‹#›</a:t>
            </a:fld>
            <a:r>
              <a:rPr lang="de-DE"/>
              <a:t> | Autor/Verfasser/Thema/Rubrik/Titel etc.	© 2010 Universität Tübingen</a:t>
            </a:r>
          </a:p>
        </p:txBody>
      </p:sp>
    </p:spTree>
    <p:extLst>
      <p:ext uri="{BB962C8B-B14F-4D97-AF65-F5344CB8AC3E}">
        <p14:creationId xmlns:p14="http://schemas.microsoft.com/office/powerpoint/2010/main" val="65974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en-GB"/>
          </a:p>
        </p:txBody>
      </p:sp>
      <p:sp>
        <p:nvSpPr>
          <p:cNvPr id="3" name="Inhaltsplatzhalter 2"/>
          <p:cNvSpPr>
            <a:spLocks noGrp="1"/>
          </p:cNvSpPr>
          <p:nvPr>
            <p:ph idx="1"/>
          </p:nvPr>
        </p:nvSpPr>
        <p:spPr>
          <a:xfrm>
            <a:off x="3575050" y="273050"/>
            <a:ext cx="5111750" cy="5853113"/>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1A4E08AD-8612-4505-B61B-26072FB3F54A}" type="slidenum">
              <a:rPr lang="de-DE" altLang="en-US"/>
              <a:pPr>
                <a:defRPr/>
              </a:pPr>
              <a:t>‹#›</a:t>
            </a:fld>
            <a:endParaRPr lang="de-DE" altLang="en-US"/>
          </a:p>
        </p:txBody>
      </p:sp>
    </p:spTree>
    <p:extLst>
      <p:ext uri="{BB962C8B-B14F-4D97-AF65-F5344CB8AC3E}">
        <p14:creationId xmlns:p14="http://schemas.microsoft.com/office/powerpoint/2010/main" val="41576155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en-GB"/>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GB"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D36740A9-A062-48A0-8333-2A7581C7BC0C}" type="slidenum">
              <a:rPr lang="de-DE" altLang="en-US"/>
              <a:pPr>
                <a:defRPr/>
              </a:pPr>
              <a:t>‹#›</a:t>
            </a:fld>
            <a:endParaRPr lang="de-DE" altLang="en-US"/>
          </a:p>
        </p:txBody>
      </p:sp>
    </p:spTree>
    <p:extLst>
      <p:ext uri="{BB962C8B-B14F-4D97-AF65-F5344CB8AC3E}">
        <p14:creationId xmlns:p14="http://schemas.microsoft.com/office/powerpoint/2010/main" val="313884990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1220755"/>
            <a:ext cx="8640960" cy="672075"/>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988841"/>
            <a:ext cx="8642350" cy="4320116"/>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6501342"/>
            <a:ext cx="550360" cy="279917"/>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468794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halt mit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173152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mit Rubrik/Kapitel">
    <p:spTree>
      <p:nvGrpSpPr>
        <p:cNvPr id="1" name=""/>
        <p:cNvGrpSpPr/>
        <p:nvPr/>
      </p:nvGrpSpPr>
      <p:grpSpPr>
        <a:xfrm>
          <a:off x="0" y="0"/>
          <a:ext cx="0" cy="0"/>
          <a:chOff x="0" y="0"/>
          <a:chExt cx="0" cy="0"/>
        </a:xfrm>
      </p:grpSpPr>
      <p:sp>
        <p:nvSpPr>
          <p:cNvPr id="4" name="Rectangle 7"/>
          <p:cNvSpPr>
            <a:spLocks noChangeArrowheads="1"/>
          </p:cNvSpPr>
          <p:nvPr/>
        </p:nvSpPr>
        <p:spPr bwMode="auto">
          <a:xfrm>
            <a:off x="6118225" y="319088"/>
            <a:ext cx="23018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lnSpc>
                <a:spcPts val="1400"/>
              </a:lnSpc>
              <a:defRPr/>
            </a:pPr>
            <a:r>
              <a:rPr lang="de-DE" altLang="de-DE" sz="1000"/>
              <a:t>RUBRIK UND/ODER</a:t>
            </a:r>
          </a:p>
          <a:p>
            <a:pPr algn="r" eaLnBrk="1" hangingPunct="1">
              <a:lnSpc>
                <a:spcPts val="1400"/>
              </a:lnSpc>
              <a:defRPr/>
            </a:pPr>
            <a:r>
              <a:rPr lang="de-DE" altLang="de-DE" sz="1000" b="1"/>
              <a:t>KAPITELANGABE</a:t>
            </a:r>
          </a:p>
        </p:txBody>
      </p:sp>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764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ohne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06605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719138" y="1788511"/>
            <a:ext cx="7700962" cy="4359275"/>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294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xfrm>
            <a:off x="719138" y="6519863"/>
            <a:ext cx="7705725" cy="153888"/>
          </a:xfrm>
          <a:prstGeom prst="rect">
            <a:avLst/>
          </a:prstGeom>
        </p:spPr>
        <p:txBody>
          <a:bodyPr/>
          <a:lstStyle>
            <a:lvl1pPr>
              <a:defRPr/>
            </a:lvl1pPr>
          </a:lstStyle>
          <a:p>
            <a:pPr>
              <a:defRPr/>
            </a:pPr>
            <a:fld id="{ED360B49-AB81-47D4-982F-B4FE0905BF33}" type="slidenum">
              <a:rPr lang="de-DE"/>
              <a:pPr>
                <a:defRPr/>
              </a:pPr>
              <a:t>‹#›</a:t>
            </a:fld>
            <a:r>
              <a:rPr lang="de-DE"/>
              <a:t> | Autor/Verfasser/Thema/Rubrik/Titel etc.	© 2010 Universität Tübingen</a:t>
            </a:r>
          </a:p>
        </p:txBody>
      </p:sp>
      <p:sp>
        <p:nvSpPr>
          <p:cNvPr id="3" name="Fußzeilenplatzhalter 2"/>
          <p:cNvSpPr>
            <a:spLocks noGrp="1"/>
          </p:cNvSpPr>
          <p:nvPr>
            <p:ph type="ftr" sz="quarter" idx="11"/>
          </p:nvPr>
        </p:nvSpPr>
        <p:spPr>
          <a:xfrm>
            <a:off x="6118225" y="319088"/>
            <a:ext cx="2301875" cy="355600"/>
          </a:xfrm>
          <a:prstGeom prst="rect">
            <a:avLst/>
          </a:prstGeom>
        </p:spPr>
        <p:txBody>
          <a:bodyPr/>
          <a:lstStyle>
            <a:lvl1pPr>
              <a:defRPr b="0"/>
            </a:lvl1pPr>
          </a:lstStyle>
          <a:p>
            <a:pPr>
              <a:defRPr/>
            </a:pPr>
            <a:endParaRPr lang="de-DE" dirty="0"/>
          </a:p>
        </p:txBody>
      </p:sp>
    </p:spTree>
    <p:extLst>
      <p:ext uri="{BB962C8B-B14F-4D97-AF65-F5344CB8AC3E}">
        <p14:creationId xmlns:p14="http://schemas.microsoft.com/office/powerpoint/2010/main" val="154746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4" descr="ifs_logo_rgb"/>
          <p:cNvPicPr>
            <a:picLocks noChangeAspect="1" noChangeArrowheads="1"/>
          </p:cNvPicPr>
          <p:nvPr/>
        </p:nvPicPr>
        <p:blipFill>
          <a:blip r:embed="rId2">
            <a:extLst>
              <a:ext uri="{28A0092B-C50C-407E-A947-70E740481C1C}">
                <a14:useLocalDpi xmlns:a14="http://schemas.microsoft.com/office/drawing/2010/main" val="0"/>
              </a:ext>
            </a:extLst>
          </a:blip>
          <a:srcRect l="3394" t="15681" r="4524" b="12727"/>
          <a:stretch>
            <a:fillRect/>
          </a:stretch>
        </p:blipFill>
        <p:spPr bwMode="auto">
          <a:xfrm>
            <a:off x="3203575" y="6242050"/>
            <a:ext cx="22050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tud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6308725"/>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Rectangle 2"/>
          <p:cNvSpPr>
            <a:spLocks noGrp="1" noChangeArrowheads="1"/>
          </p:cNvSpPr>
          <p:nvPr>
            <p:ph type="ctrTitle"/>
          </p:nvPr>
        </p:nvSpPr>
        <p:spPr>
          <a:xfrm>
            <a:off x="914400" y="1524000"/>
            <a:ext cx="7623175" cy="1752600"/>
          </a:xfrm>
        </p:spPr>
        <p:txBody>
          <a:bodyPr/>
          <a:lstStyle>
            <a:lvl1pPr>
              <a:defRPr sz="5000"/>
            </a:lvl1pPr>
          </a:lstStyle>
          <a:p>
            <a:r>
              <a:rPr lang="de-DE" altLang="en-US"/>
              <a:t>Titelmasterformat durch Klicken bearbeiten</a:t>
            </a:r>
            <a:endParaRPr lang="de-DE" altLang="en-US" dirty="0"/>
          </a:p>
        </p:txBody>
      </p:sp>
      <p:sp>
        <p:nvSpPr>
          <p:cNvPr id="204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de-DE" altLang="en-US"/>
              <a:t>Formatvorlage des Untertitelmasters durch Klicken bearbeiten</a:t>
            </a:r>
            <a:endParaRPr lang="de-DE" altLang="en-US" dirty="0"/>
          </a:p>
        </p:txBody>
      </p:sp>
      <p:sp>
        <p:nvSpPr>
          <p:cNvPr id="8" name="Rectangle 6"/>
          <p:cNvSpPr>
            <a:spLocks noGrp="1" noChangeArrowheads="1"/>
          </p:cNvSpPr>
          <p:nvPr>
            <p:ph type="sldNum" sz="quarter" idx="10"/>
          </p:nvPr>
        </p:nvSpPr>
        <p:spPr/>
        <p:txBody>
          <a:bodyPr/>
          <a:lstStyle>
            <a:lvl1pPr>
              <a:defRPr/>
            </a:lvl1pPr>
          </a:lstStyle>
          <a:p>
            <a:pPr>
              <a:defRPr/>
            </a:pPr>
            <a:fld id="{3CBDED74-1E99-4B8A-B3ED-70DBB74FEF17}" type="slidenum">
              <a:rPr lang="de-DE" altLang="en-US"/>
              <a:pPr>
                <a:defRPr/>
              </a:pPr>
              <a:t>‹#›</a:t>
            </a:fld>
            <a:endParaRPr lang="de-DE" altLang="en-US"/>
          </a:p>
        </p:txBody>
      </p:sp>
    </p:spTree>
    <p:extLst>
      <p:ext uri="{BB962C8B-B14F-4D97-AF65-F5344CB8AC3E}">
        <p14:creationId xmlns:p14="http://schemas.microsoft.com/office/powerpoint/2010/main" val="110350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Rectangle 6"/>
          <p:cNvSpPr>
            <a:spLocks noGrp="1" noChangeArrowheads="1"/>
          </p:cNvSpPr>
          <p:nvPr>
            <p:ph type="sldNum" sz="quarter" idx="10"/>
          </p:nvPr>
        </p:nvSpPr>
        <p:spPr>
          <a:ln/>
        </p:spPr>
        <p:txBody>
          <a:bodyPr/>
          <a:lstStyle>
            <a:lvl1pPr>
              <a:defRPr/>
            </a:lvl1pPr>
          </a:lstStyle>
          <a:p>
            <a:pPr>
              <a:defRPr/>
            </a:pPr>
            <a:fld id="{2C23C119-43D2-4BB6-A9D1-9059390EACA3}" type="slidenum">
              <a:rPr lang="de-DE" altLang="en-US"/>
              <a:pPr>
                <a:defRPr/>
              </a:pPr>
              <a:t>‹#›</a:t>
            </a:fld>
            <a:endParaRPr lang="de-DE" altLang="en-US"/>
          </a:p>
        </p:txBody>
      </p:sp>
    </p:spTree>
    <p:extLst>
      <p:ext uri="{BB962C8B-B14F-4D97-AF65-F5344CB8AC3E}">
        <p14:creationId xmlns:p14="http://schemas.microsoft.com/office/powerpoint/2010/main" val="283225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dirty="0"/>
          </a:p>
        </p:txBody>
      </p:sp>
      <p:sp>
        <p:nvSpPr>
          <p:cNvPr id="3" name="Inhaltsplatzhalter 2"/>
          <p:cNvSpPr>
            <a:spLocks noGrp="1"/>
          </p:cNvSpPr>
          <p:nvPr>
            <p:ph sz="half" idx="1"/>
          </p:nvPr>
        </p:nvSpPr>
        <p:spPr>
          <a:xfrm>
            <a:off x="457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Inhaltsplatzhalter 3"/>
          <p:cNvSpPr>
            <a:spLocks noGrp="1"/>
          </p:cNvSpPr>
          <p:nvPr>
            <p:ph sz="half" idx="2"/>
          </p:nvPr>
        </p:nvSpPr>
        <p:spPr>
          <a:xfrm>
            <a:off x="4648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Rectangle 6"/>
          <p:cNvSpPr>
            <a:spLocks noGrp="1" noChangeArrowheads="1"/>
          </p:cNvSpPr>
          <p:nvPr>
            <p:ph type="sldNum" sz="quarter" idx="10"/>
          </p:nvPr>
        </p:nvSpPr>
        <p:spPr>
          <a:ln/>
        </p:spPr>
        <p:txBody>
          <a:bodyPr/>
          <a:lstStyle>
            <a:lvl1pPr>
              <a:defRPr/>
            </a:lvl1pPr>
          </a:lstStyle>
          <a:p>
            <a:pPr>
              <a:defRPr/>
            </a:pPr>
            <a:fld id="{72D51B8A-B262-4E10-993B-3E8F92320B84}" type="slidenum">
              <a:rPr lang="de-DE" altLang="en-US"/>
              <a:pPr>
                <a:defRPr/>
              </a:pPr>
              <a:t>‹#›</a:t>
            </a:fld>
            <a:endParaRPr lang="de-DE" altLang="en-US"/>
          </a:p>
        </p:txBody>
      </p:sp>
    </p:spTree>
    <p:extLst>
      <p:ext uri="{BB962C8B-B14F-4D97-AF65-F5344CB8AC3E}">
        <p14:creationId xmlns:p14="http://schemas.microsoft.com/office/powerpoint/2010/main" val="289138716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en-GB"/>
          </a:p>
        </p:txBody>
      </p:sp>
      <p:sp>
        <p:nvSpPr>
          <p:cNvPr id="3" name="Textplatzhalt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7" name="Rectangle 6"/>
          <p:cNvSpPr>
            <a:spLocks noGrp="1" noChangeArrowheads="1"/>
          </p:cNvSpPr>
          <p:nvPr>
            <p:ph type="sldNum" sz="quarter" idx="10"/>
          </p:nvPr>
        </p:nvSpPr>
        <p:spPr>
          <a:ln/>
        </p:spPr>
        <p:txBody>
          <a:bodyPr/>
          <a:lstStyle>
            <a:lvl1pPr>
              <a:defRPr/>
            </a:lvl1pPr>
          </a:lstStyle>
          <a:p>
            <a:pPr>
              <a:defRPr/>
            </a:pPr>
            <a:fld id="{361F562A-3F16-4F13-96D9-C11769B21754}" type="slidenum">
              <a:rPr lang="de-DE" altLang="en-US"/>
              <a:pPr>
                <a:defRPr/>
              </a:pPr>
              <a:t>‹#›</a:t>
            </a:fld>
            <a:endParaRPr lang="de-DE" altLang="en-US"/>
          </a:p>
        </p:txBody>
      </p:sp>
    </p:spTree>
    <p:extLst>
      <p:ext uri="{BB962C8B-B14F-4D97-AF65-F5344CB8AC3E}">
        <p14:creationId xmlns:p14="http://schemas.microsoft.com/office/powerpoint/2010/main" val="38282912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7.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a:off x="719138" y="809625"/>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7" name="Rectangle 14"/>
          <p:cNvSpPr>
            <a:spLocks noGrp="1" noChangeArrowheads="1"/>
          </p:cNvSpPr>
          <p:nvPr>
            <p:ph type="title"/>
          </p:nvPr>
        </p:nvSpPr>
        <p:spPr bwMode="auto">
          <a:xfrm>
            <a:off x="719138" y="1287463"/>
            <a:ext cx="7700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altLang="en-US"/>
              <a:t>Mastertitelformat bearbeiten</a:t>
            </a:r>
          </a:p>
        </p:txBody>
      </p:sp>
      <p:sp>
        <p:nvSpPr>
          <p:cNvPr id="1028"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1029" name="Picture 22" descr="xEKUT_WortBildMarke_W_RG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179388"/>
            <a:ext cx="1763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platzhalter 12"/>
          <p:cNvSpPr txBox="1">
            <a:spLocks/>
          </p:cNvSpPr>
          <p:nvPr/>
        </p:nvSpPr>
        <p:spPr bwMode="auto">
          <a:xfrm>
            <a:off x="1127125" y="6519863"/>
            <a:ext cx="4267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541338" indent="-180975" eaLnBrk="0" hangingPunct="0">
              <a:defRPr>
                <a:solidFill>
                  <a:schemeClr val="tx1"/>
                </a:solidFill>
                <a:latin typeface="Arial" charset="0"/>
                <a:cs typeface="Arial" charset="0"/>
              </a:defRPr>
            </a:lvl2pPr>
            <a:lvl3pPr marL="895350" indent="-174625" eaLnBrk="0" hangingPunct="0">
              <a:defRPr>
                <a:solidFill>
                  <a:schemeClr val="tx1"/>
                </a:solidFill>
                <a:latin typeface="Arial" charset="0"/>
                <a:cs typeface="Arial" charset="0"/>
              </a:defRPr>
            </a:lvl3pPr>
            <a:lvl4pPr marL="1260475" indent="-185738" eaLnBrk="0" hangingPunct="0">
              <a:defRPr>
                <a:solidFill>
                  <a:schemeClr val="tx1"/>
                </a:solidFill>
                <a:latin typeface="Arial" charset="0"/>
                <a:cs typeface="Arial" charset="0"/>
              </a:defRPr>
            </a:lvl4pPr>
            <a:lvl5pPr marL="1622425" indent="-182563" eaLnBrk="0" hangingPunct="0">
              <a:defRPr>
                <a:solidFill>
                  <a:schemeClr val="tx1"/>
                </a:solidFill>
                <a:latin typeface="Arial" charset="0"/>
                <a:cs typeface="Arial" charset="0"/>
              </a:defRPr>
            </a:lvl5pPr>
            <a:lvl6pPr marL="2079625" indent="-182563" eaLnBrk="0" fontAlgn="base" hangingPunct="0">
              <a:spcBef>
                <a:spcPct val="0"/>
              </a:spcBef>
              <a:spcAft>
                <a:spcPct val="0"/>
              </a:spcAft>
              <a:defRPr>
                <a:solidFill>
                  <a:schemeClr val="tx1"/>
                </a:solidFill>
                <a:latin typeface="Arial" charset="0"/>
                <a:cs typeface="Arial" charset="0"/>
              </a:defRPr>
            </a:lvl6pPr>
            <a:lvl7pPr marL="2536825" indent="-182563" eaLnBrk="0" fontAlgn="base" hangingPunct="0">
              <a:spcBef>
                <a:spcPct val="0"/>
              </a:spcBef>
              <a:spcAft>
                <a:spcPct val="0"/>
              </a:spcAft>
              <a:defRPr>
                <a:solidFill>
                  <a:schemeClr val="tx1"/>
                </a:solidFill>
                <a:latin typeface="Arial" charset="0"/>
                <a:cs typeface="Arial" charset="0"/>
              </a:defRPr>
            </a:lvl7pPr>
            <a:lvl8pPr marL="2994025" indent="-182563" eaLnBrk="0" fontAlgn="base" hangingPunct="0">
              <a:spcBef>
                <a:spcPct val="0"/>
              </a:spcBef>
              <a:spcAft>
                <a:spcPct val="0"/>
              </a:spcAft>
              <a:defRPr>
                <a:solidFill>
                  <a:schemeClr val="tx1"/>
                </a:solidFill>
                <a:latin typeface="Arial" charset="0"/>
                <a:cs typeface="Arial" charset="0"/>
              </a:defRPr>
            </a:lvl8pPr>
            <a:lvl9pPr marL="3451225" indent="-182563" eaLnBrk="0" fontAlgn="base" hangingPunct="0">
              <a:spcBef>
                <a:spcPct val="0"/>
              </a:spcBef>
              <a:spcAft>
                <a:spcPct val="0"/>
              </a:spcAft>
              <a:defRPr>
                <a:solidFill>
                  <a:schemeClr val="tx1"/>
                </a:solidFill>
                <a:latin typeface="Arial" charset="0"/>
                <a:cs typeface="Arial" charset="0"/>
              </a:defRPr>
            </a:lvl9pPr>
          </a:lstStyle>
          <a:p>
            <a:pPr>
              <a:lnSpc>
                <a:spcPct val="110000"/>
              </a:lnSpc>
              <a:defRPr/>
            </a:pPr>
            <a:r>
              <a:rPr lang="de-DE" altLang="de-DE" sz="900" dirty="0">
                <a:solidFill>
                  <a:schemeClr val="accent5">
                    <a:lumMod val="50000"/>
                  </a:schemeClr>
                </a:solidFill>
              </a:rPr>
              <a:t>Motivationsforschung </a:t>
            </a:r>
            <a:r>
              <a:rPr lang="de-DE" altLang="de-DE" sz="900" baseline="0" dirty="0">
                <a:solidFill>
                  <a:schemeClr val="accent5">
                    <a:lumMod val="50000"/>
                  </a:schemeClr>
                </a:solidFill>
              </a:rPr>
              <a:t>– Sitzung 1</a:t>
            </a:r>
            <a:endParaRPr lang="de-DE" altLang="de-DE" sz="900" dirty="0">
              <a:solidFill>
                <a:schemeClr val="accent5">
                  <a:lumMod val="50000"/>
                </a:schemeClr>
              </a:solidFill>
            </a:endParaRPr>
          </a:p>
        </p:txBody>
      </p:sp>
      <p:sp>
        <p:nvSpPr>
          <p:cNvPr id="8" name="Foliennummernplatzhalter 5"/>
          <p:cNvSpPr txBox="1">
            <a:spLocks/>
          </p:cNvSpPr>
          <p:nvPr/>
        </p:nvSpPr>
        <p:spPr>
          <a:xfrm>
            <a:off x="723900" y="6519863"/>
            <a:ext cx="2133600" cy="201612"/>
          </a:xfrm>
          <a:prstGeom prst="rect">
            <a:avLst/>
          </a:prstGeom>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7BA3FD-5C3A-44CB-92F9-80FF82FD1679}" type="slidenum">
              <a:rPr lang="de-DE" altLang="de-DE" sz="900">
                <a:solidFill>
                  <a:srgbClr val="000000"/>
                </a:solidFill>
              </a:rPr>
              <a:pPr eaLnBrk="1" hangingPunct="1"/>
              <a:t>‹#›</a:t>
            </a:fld>
            <a:endParaRPr lang="de-DE" altLang="de-DE" sz="900">
              <a:solidFill>
                <a:srgbClr val="000000"/>
              </a:solidFill>
            </a:endParaRPr>
          </a:p>
        </p:txBody>
      </p:sp>
      <p:pic>
        <p:nvPicPr>
          <p:cNvPr id="1032" name="Grafik 9"/>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8188" y="6413500"/>
            <a:ext cx="13319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03" r:id="rId1"/>
    <p:sldLayoutId id="2147485404" r:id="rId2"/>
    <p:sldLayoutId id="2147485402" r:id="rId3"/>
    <p:sldLayoutId id="2147485405" r:id="rId4"/>
    <p:sldLayoutId id="2147485407" r:id="rId5"/>
  </p:sldLayoutIdLst>
  <p:hf hdr="0" dt="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p:titleStyle>
    <p:bodyStyle>
      <a:lvl1pPr marL="180975" indent="-180975" algn="l" rtl="0" eaLnBrk="1" fontAlgn="base" hangingPunct="1">
        <a:lnSpc>
          <a:spcPct val="110000"/>
        </a:lnSpc>
        <a:spcBef>
          <a:spcPct val="0"/>
        </a:spcBef>
        <a:spcAft>
          <a:spcPct val="0"/>
        </a:spcAft>
        <a:buChar char="•"/>
        <a:defRPr sz="2000">
          <a:solidFill>
            <a:schemeClr val="tx1"/>
          </a:solidFill>
          <a:latin typeface="+mn-lt"/>
          <a:ea typeface="+mn-ea"/>
          <a:cs typeface="+mn-cs"/>
        </a:defRPr>
      </a:lvl1pPr>
      <a:lvl2pPr marL="541338" indent="-180975" algn="l" rtl="0" eaLnBrk="1" fontAlgn="base" hangingPunct="1">
        <a:lnSpc>
          <a:spcPct val="110000"/>
        </a:lnSpc>
        <a:spcBef>
          <a:spcPct val="0"/>
        </a:spcBef>
        <a:spcAft>
          <a:spcPct val="0"/>
        </a:spcAft>
        <a:buSzPct val="80000"/>
        <a:buChar char="-"/>
        <a:defRPr sz="2000">
          <a:solidFill>
            <a:schemeClr val="tx1"/>
          </a:solidFill>
          <a:latin typeface="+mn-lt"/>
        </a:defRPr>
      </a:lvl2pPr>
      <a:lvl3pPr marL="895350" indent="-174625" algn="l" rtl="0" eaLnBrk="1" fontAlgn="base" hangingPunct="1">
        <a:lnSpc>
          <a:spcPct val="110000"/>
        </a:lnSpc>
        <a:spcBef>
          <a:spcPct val="0"/>
        </a:spcBef>
        <a:spcAft>
          <a:spcPct val="0"/>
        </a:spcAft>
        <a:buFont typeface="Wingdings" panose="05000000000000000000" pitchFamily="2" charset="2"/>
        <a:buChar char="§"/>
        <a:defRPr sz="1400">
          <a:solidFill>
            <a:schemeClr val="tx1"/>
          </a:solidFill>
          <a:latin typeface="+mn-lt"/>
        </a:defRPr>
      </a:lvl3pPr>
      <a:lvl4pPr marL="1260475" indent="-185738" algn="l" rtl="0" eaLnBrk="1" fontAlgn="base" hangingPunct="1">
        <a:lnSpc>
          <a:spcPct val="110000"/>
        </a:lnSpc>
        <a:spcBef>
          <a:spcPct val="0"/>
        </a:spcBef>
        <a:spcAft>
          <a:spcPct val="0"/>
        </a:spcAft>
        <a:buChar char="•"/>
        <a:defRPr sz="1200">
          <a:solidFill>
            <a:schemeClr val="tx1"/>
          </a:solidFill>
          <a:latin typeface="+mn-lt"/>
        </a:defRPr>
      </a:lvl4pPr>
      <a:lvl5pPr marL="1622425" indent="-182563" algn="l" rtl="0" eaLnBrk="1" fontAlgn="base" hangingPunct="1">
        <a:lnSpc>
          <a:spcPct val="110000"/>
        </a:lnSpc>
        <a:spcBef>
          <a:spcPct val="0"/>
        </a:spcBef>
        <a:spcAft>
          <a:spcPct val="0"/>
        </a:spcAft>
        <a:buChar char="-"/>
        <a:defRPr sz="1200">
          <a:solidFill>
            <a:schemeClr val="tx1"/>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457200" y="15224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E2FF4F-CB74-43B4-B19C-42B68AB1912B}" type="slidenum">
              <a:rPr lang="de-DE" altLang="en-US"/>
              <a:pPr>
                <a:defRPr/>
              </a:pPr>
              <a:t>‹#›</a:t>
            </a:fld>
            <a:endParaRPr lang="de-DE" altLang="en-US"/>
          </a:p>
        </p:txBody>
      </p:sp>
      <p:sp>
        <p:nvSpPr>
          <p:cNvPr id="1029"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0"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1" name="Picture 4" descr="ifs_logo_rgb"/>
          <p:cNvPicPr>
            <a:picLocks noChangeAspect="1" noChangeArrowheads="1"/>
          </p:cNvPicPr>
          <p:nvPr/>
        </p:nvPicPr>
        <p:blipFill>
          <a:blip r:embed="rId12">
            <a:extLst>
              <a:ext uri="{28A0092B-C50C-407E-A947-70E740481C1C}">
                <a14:useLocalDpi xmlns:a14="http://schemas.microsoft.com/office/drawing/2010/main" val="0"/>
              </a:ext>
            </a:extLst>
          </a:blip>
          <a:srcRect l="3394" t="15681" r="4524" b="12727"/>
          <a:stretch>
            <a:fillRect/>
          </a:stretch>
        </p:blipFill>
        <p:spPr bwMode="auto">
          <a:xfrm>
            <a:off x="3203575" y="6237288"/>
            <a:ext cx="22050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descr="tud_logo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200" y="6292850"/>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665240"/>
      </p:ext>
    </p:extLst>
  </p:cSld>
  <p:clrMap bg1="lt1" tx1="dk1" bg2="lt2" tx2="dk2" accent1="accent1" accent2="accent2" accent3="accent3" accent4="accent4" accent5="accent5" accent6="accent6" hlink="hlink" folHlink="folHlink"/>
  <p:sldLayoutIdLst>
    <p:sldLayoutId id="2147485409" r:id="rId1"/>
    <p:sldLayoutId id="2147485410" r:id="rId2"/>
    <p:sldLayoutId id="2147485411" r:id="rId3"/>
    <p:sldLayoutId id="2147485412" r:id="rId4"/>
    <p:sldLayoutId id="2147485413" r:id="rId5"/>
    <p:sldLayoutId id="2147485414" r:id="rId6"/>
    <p:sldLayoutId id="2147485415" r:id="rId7"/>
    <p:sldLayoutId id="2147485416" r:id="rId8"/>
    <p:sldLayoutId id="2147485419" r:id="rId9"/>
    <p:sldLayoutId id="2147485420" r:id="rId10"/>
  </p:sldLayoutIdLst>
  <p:hf hdr="0" dt="0"/>
  <p:txStyles>
    <p:titleStyle>
      <a:lvl1pPr algn="l" rtl="0" eaLnBrk="1" fontAlgn="base" hangingPunct="1">
        <a:spcBef>
          <a:spcPct val="0"/>
        </a:spcBef>
        <a:spcAft>
          <a:spcPct val="0"/>
        </a:spcAft>
        <a:defRPr sz="3600">
          <a:solidFill>
            <a:schemeClr val="tx2"/>
          </a:solidFill>
          <a:latin typeface="Calibri" pitchFamily="34" charset="0"/>
          <a:ea typeface="+mj-ea"/>
          <a:cs typeface="+mj-cs"/>
        </a:defRPr>
      </a:lvl1pPr>
      <a:lvl2pPr algn="l" rtl="0" eaLnBrk="1" fontAlgn="base" hangingPunct="1">
        <a:spcBef>
          <a:spcPct val="0"/>
        </a:spcBef>
        <a:spcAft>
          <a:spcPct val="0"/>
        </a:spcAft>
        <a:defRPr sz="3600">
          <a:solidFill>
            <a:schemeClr val="tx2"/>
          </a:solidFill>
          <a:latin typeface="Calibri" pitchFamily="34" charset="0"/>
        </a:defRPr>
      </a:lvl2pPr>
      <a:lvl3pPr algn="l" rtl="0" eaLnBrk="1" fontAlgn="base" hangingPunct="1">
        <a:spcBef>
          <a:spcPct val="0"/>
        </a:spcBef>
        <a:spcAft>
          <a:spcPct val="0"/>
        </a:spcAft>
        <a:defRPr sz="3600">
          <a:solidFill>
            <a:schemeClr val="tx2"/>
          </a:solidFill>
          <a:latin typeface="Calibri" pitchFamily="34" charset="0"/>
        </a:defRPr>
      </a:lvl3pPr>
      <a:lvl4pPr algn="l" rtl="0" eaLnBrk="1" fontAlgn="base" hangingPunct="1">
        <a:spcBef>
          <a:spcPct val="0"/>
        </a:spcBef>
        <a:spcAft>
          <a:spcPct val="0"/>
        </a:spcAft>
        <a:defRPr sz="3600">
          <a:solidFill>
            <a:schemeClr val="tx2"/>
          </a:solidFill>
          <a:latin typeface="Calibri" pitchFamily="34" charset="0"/>
        </a:defRPr>
      </a:lvl4pPr>
      <a:lvl5pPr algn="l" rtl="0" eaLnBrk="1" fontAlgn="base" hangingPunct="1">
        <a:spcBef>
          <a:spcPct val="0"/>
        </a:spcBef>
        <a:spcAft>
          <a:spcPct val="0"/>
        </a:spcAft>
        <a:defRPr sz="3600">
          <a:solidFill>
            <a:schemeClr val="tx2"/>
          </a:solidFill>
          <a:latin typeface="Calibri" pitchFamily="34"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2800">
          <a:solidFill>
            <a:schemeClr val="tx1"/>
          </a:solidFill>
          <a:latin typeface="Calibri" pitchFamily="34" charset="0"/>
          <a:ea typeface="+mn-ea"/>
          <a:cs typeface="+mn-cs"/>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400">
          <a:solidFill>
            <a:schemeClr val="tx1"/>
          </a:solidFill>
          <a:latin typeface="Calibri" pitchFamily="34"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000">
          <a:solidFill>
            <a:schemeClr val="tx1"/>
          </a:solidFill>
          <a:latin typeface="Calibri" pitchFamily="34"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a:solidFill>
            <a:schemeClr val="tx1"/>
          </a:solidFill>
          <a:latin typeface="Calibri" pitchFamily="34"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a:solidFill>
            <a:schemeClr val="tx1"/>
          </a:solidFill>
          <a:latin typeface="Calibri" pitchFamily="34"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fachportal-paedagogik.de/" TargetMode="External"/><Relationship Id="rId2" Type="http://schemas.openxmlformats.org/officeDocument/2006/relationships/hyperlink" Target="http://www.eric.ed.gov/" TargetMode="External"/><Relationship Id="rId1" Type="http://schemas.openxmlformats.org/officeDocument/2006/relationships/slideLayout" Target="../slideLayouts/slideLayout7.xml"/><Relationship Id="rId4" Type="http://schemas.openxmlformats.org/officeDocument/2006/relationships/hyperlink" Target="http://scholar.google.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146/annurev.psych.53.100901.135153" TargetMode="External"/><Relationship Id="rId7" Type="http://schemas.openxmlformats.org/officeDocument/2006/relationships/hyperlink" Target="https://psycnet.apa.org/doi/10.1037/10976-000"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doi.org/10.3389/feduc.2019.00060" TargetMode="External"/><Relationship Id="rId5" Type="http://schemas.openxmlformats.org/officeDocument/2006/relationships/hyperlink" Target="https://doi.org/10.1007/978-3-531-19994-8_3" TargetMode="External"/><Relationship Id="rId4" Type="http://schemas.openxmlformats.org/officeDocument/2006/relationships/hyperlink" Target="https://doi.org/10.1016/j.edurev.2008.02.003"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katalog.ub.tu-dortmund.de/id/ir01388a:ubd.lobid:990207878740206441"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hyperlink" Target="https://docs.google.com/document/d/1kNAHW0nj-utosTAROapECEKiFeY79x5vU78W2AMyIW0/edit?usp=sharin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s://www.ub.tu-dortmund.de/literatursuche/citavi.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1"/>
          <p:cNvSpPr>
            <a:spLocks noGrp="1" noChangeArrowheads="1"/>
          </p:cNvSpPr>
          <p:nvPr>
            <p:ph type="subTitle" idx="1"/>
          </p:nvPr>
        </p:nvSpPr>
        <p:spPr bwMode="auto">
          <a:xfrm>
            <a:off x="716437" y="5152162"/>
            <a:ext cx="7700962" cy="3847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numCol="1" anchor="t" anchorCtr="0" compatLnSpc="1">
            <a:prstTxWarp prst="textNoShape">
              <a:avLst/>
            </a:prstTxWarp>
          </a:bodyPr>
          <a:lstStyle/>
          <a:p>
            <a:r>
              <a:rPr lang="de-DE" altLang="de-DE" dirty="0"/>
              <a:t>4. Sitzung: Literaturrecherche</a:t>
            </a:r>
          </a:p>
          <a:p>
            <a:endParaRPr lang="de-DE" altLang="de-DE" dirty="0"/>
          </a:p>
        </p:txBody>
      </p:sp>
      <p:sp>
        <p:nvSpPr>
          <p:cNvPr id="4100" name="Rectangle 9"/>
          <p:cNvSpPr txBox="1">
            <a:spLocks noChangeArrowheads="1"/>
          </p:cNvSpPr>
          <p:nvPr/>
        </p:nvSpPr>
        <p:spPr bwMode="auto">
          <a:xfrm>
            <a:off x="716437" y="5676900"/>
            <a:ext cx="77009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dirty="0">
                <a:latin typeface="Calibri" panose="020F0502020204030204" pitchFamily="34" charset="0"/>
                <a:cs typeface="Calibri" panose="020F0502020204030204" pitchFamily="34" charset="0"/>
              </a:rPr>
              <a:t>26.04.2022, Job Schepens</a:t>
            </a:r>
          </a:p>
        </p:txBody>
      </p:sp>
      <p:sp>
        <p:nvSpPr>
          <p:cNvPr id="2" name="Titel 1"/>
          <p:cNvSpPr>
            <a:spLocks noGrp="1"/>
          </p:cNvSpPr>
          <p:nvPr>
            <p:ph type="ctrTitle"/>
          </p:nvPr>
        </p:nvSpPr>
        <p:spPr>
          <a:xfrm>
            <a:off x="625033" y="4051300"/>
            <a:ext cx="7623175" cy="1078727"/>
          </a:xfrm>
        </p:spPr>
        <p:txBody>
          <a:bodyPr/>
          <a:lstStyle/>
          <a:p>
            <a:r>
              <a:rPr lang="de-DE" sz="2800" b="1" dirty="0"/>
              <a:t>Einführung in die Methoden der Textanalyse und des wissenschaftlichen Arbeitens</a:t>
            </a:r>
            <a:endParaRPr lang="en-US" sz="2800" dirty="0"/>
          </a:p>
        </p:txBody>
      </p:sp>
      <p:pic>
        <p:nvPicPr>
          <p:cNvPr id="10"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25808"/>
          <a:stretch/>
        </p:blipFill>
        <p:spPr>
          <a:xfrm>
            <a:off x="6143448" y="1504720"/>
            <a:ext cx="2394408" cy="2151557"/>
          </a:xfrm>
          <a:prstGeom prst="rect">
            <a:avLst/>
          </a:prstGeom>
        </p:spPr>
      </p:pic>
      <p:pic>
        <p:nvPicPr>
          <p:cNvPr id="11"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0054" y="1503525"/>
            <a:ext cx="3233394" cy="2158138"/>
          </a:xfrm>
          <a:prstGeom prst="rect">
            <a:avLst/>
          </a:prstGeom>
        </p:spPr>
      </p:pic>
      <p:pic>
        <p:nvPicPr>
          <p:cNvPr id="12"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302" y="1503525"/>
            <a:ext cx="2152752" cy="21527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Hypothesen vs. Forschungsfragen</a:t>
            </a:r>
            <a:endParaRPr lang="en-US" dirty="0"/>
          </a:p>
        </p:txBody>
      </p:sp>
      <p:sp>
        <p:nvSpPr>
          <p:cNvPr id="3" name="Inhaltsplatzhalter 2"/>
          <p:cNvSpPr>
            <a:spLocks noGrp="1"/>
          </p:cNvSpPr>
          <p:nvPr>
            <p:ph idx="1"/>
          </p:nvPr>
        </p:nvSpPr>
        <p:spPr>
          <a:xfrm>
            <a:off x="294640" y="1105262"/>
            <a:ext cx="8925560" cy="5567680"/>
          </a:xfrm>
        </p:spPr>
        <p:txBody>
          <a:bodyPr/>
          <a:lstStyle/>
          <a:p>
            <a:r>
              <a:rPr lang="de-DE" dirty="0"/>
              <a:t>Wann sollten Sie </a:t>
            </a:r>
            <a:r>
              <a:rPr lang="de-DE" dirty="0">
                <a:solidFill>
                  <a:srgbClr val="92D050"/>
                </a:solidFill>
              </a:rPr>
              <a:t>Hypothesen</a:t>
            </a:r>
            <a:r>
              <a:rPr lang="de-DE" dirty="0"/>
              <a:t> formulieren? </a:t>
            </a:r>
          </a:p>
          <a:p>
            <a:pPr lvl="1"/>
            <a:r>
              <a:rPr lang="de-DE" sz="2000" dirty="0"/>
              <a:t>Eine klare theoretische Grundlage („Wenn A, dann B“)</a:t>
            </a:r>
          </a:p>
          <a:p>
            <a:pPr lvl="2"/>
            <a:r>
              <a:rPr lang="de-DE" sz="1800" dirty="0"/>
              <a:t>„Angst“ </a:t>
            </a:r>
            <a:r>
              <a:rPr lang="de-DE" sz="1800" b="1" dirty="0">
                <a:solidFill>
                  <a:srgbClr val="92D050"/>
                </a:solidFill>
              </a:rPr>
              <a:t>=</a:t>
            </a:r>
            <a:r>
              <a:rPr lang="de-DE" sz="1800" dirty="0"/>
              <a:t> „Geringe Erfolgserwartung“ </a:t>
            </a:r>
            <a:r>
              <a:rPr lang="de-DE" sz="1800" b="1" dirty="0">
                <a:solidFill>
                  <a:srgbClr val="92D050"/>
                </a:solidFill>
              </a:rPr>
              <a:t>&amp;</a:t>
            </a:r>
            <a:r>
              <a:rPr lang="de-DE" sz="1800" dirty="0"/>
              <a:t> „Subjektive Wichtigkeit“</a:t>
            </a:r>
          </a:p>
          <a:p>
            <a:pPr lvl="1"/>
            <a:r>
              <a:rPr lang="de-DE" sz="2000" dirty="0"/>
              <a:t>Stützen sich auf vorherige Studien (z.B. </a:t>
            </a:r>
            <a:r>
              <a:rPr lang="de-DE" sz="2000" dirty="0" err="1"/>
              <a:t>Pekrun</a:t>
            </a:r>
            <a:r>
              <a:rPr lang="de-DE" sz="2000" dirty="0"/>
              <a:t>, 1992, 2002)</a:t>
            </a:r>
          </a:p>
          <a:p>
            <a:pPr lvl="2"/>
            <a:endParaRPr lang="de-DE" dirty="0"/>
          </a:p>
          <a:p>
            <a:pPr lvl="2"/>
            <a:endParaRPr lang="de-DE" dirty="0"/>
          </a:p>
          <a:p>
            <a:pPr lvl="2"/>
            <a:endParaRPr lang="de-DE" dirty="0"/>
          </a:p>
          <a:p>
            <a:pPr lvl="2"/>
            <a:endParaRPr lang="de-DE" dirty="0"/>
          </a:p>
          <a:p>
            <a:r>
              <a:rPr lang="de-DE" dirty="0"/>
              <a:t>Wann sollten Sie </a:t>
            </a:r>
            <a:r>
              <a:rPr lang="de-DE" dirty="0">
                <a:solidFill>
                  <a:srgbClr val="92D050"/>
                </a:solidFill>
              </a:rPr>
              <a:t>Forschungsfragen</a:t>
            </a:r>
            <a:r>
              <a:rPr lang="de-DE" dirty="0"/>
              <a:t> formulieren? </a:t>
            </a:r>
          </a:p>
          <a:p>
            <a:pPr lvl="1">
              <a:spcBef>
                <a:spcPts val="0"/>
              </a:spcBef>
            </a:pPr>
            <a:r>
              <a:rPr lang="de-DE" sz="2000" dirty="0"/>
              <a:t>Zu wenig Vorwissen, um Hypothesen aufstellen zu können</a:t>
            </a:r>
          </a:p>
          <a:p>
            <a:pPr lvl="1"/>
            <a:r>
              <a:rPr lang="de-DE" sz="2000" dirty="0"/>
              <a:t>Widersprüchliche Evidenz = eindeutige Hypothese nicht möglich</a:t>
            </a:r>
          </a:p>
        </p:txBody>
      </p:sp>
      <p:sp>
        <p:nvSpPr>
          <p:cNvPr id="4" name="Abgerundete rechteckige Legende 3"/>
          <p:cNvSpPr/>
          <p:nvPr/>
        </p:nvSpPr>
        <p:spPr bwMode="auto">
          <a:xfrm>
            <a:off x="952137" y="3391649"/>
            <a:ext cx="7571378" cy="877978"/>
          </a:xfrm>
          <a:prstGeom prst="wedgeRoundRectCallout">
            <a:avLst>
              <a:gd name="adj1" fmla="val -7158"/>
              <a:gd name="adj2" fmla="val -34254"/>
              <a:gd name="adj3" fmla="val 16667"/>
            </a:avLst>
          </a:prstGeom>
          <a:solidFill>
            <a:schemeClr val="bg2">
              <a:lumMod val="60000"/>
              <a:lumOff val="40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de-DE" sz="1800" b="1" i="1" dirty="0">
                <a:solidFill>
                  <a:schemeClr val="tx1"/>
                </a:solidFill>
                <a:latin typeface="Arial" pitchFamily="-109" charset="0"/>
                <a:ea typeface="ＭＳ Ｐゴシック" pitchFamily="-109" charset="-128"/>
                <a:cs typeface="ＭＳ Ｐゴシック" pitchFamily="-109" charset="-128"/>
              </a:rPr>
              <a:t>H2: </a:t>
            </a:r>
            <a:r>
              <a:rPr lang="de-DE" sz="1800" b="1" dirty="0">
                <a:solidFill>
                  <a:schemeClr val="tx1"/>
                </a:solidFill>
                <a:latin typeface="Arial" pitchFamily="-109" charset="0"/>
                <a:ea typeface="ＭＳ Ｐゴシック" pitchFamily="-109" charset="-128"/>
                <a:cs typeface="ＭＳ Ｐゴシック" pitchFamily="-109" charset="-128"/>
              </a:rPr>
              <a:t>Im Durchschnitt haben Mädchen im Fach Mathematik ein geringeres Fähigkeitsselbstkonzept und berichten mehr Leistungsangst als Jungen.</a:t>
            </a:r>
            <a:endParaRPr lang="en-US" sz="1800" b="1" dirty="0">
              <a:solidFill>
                <a:schemeClr val="tx1"/>
              </a:solidFill>
              <a:latin typeface="Arial" pitchFamily="-109" charset="0"/>
              <a:ea typeface="ＭＳ Ｐゴシック" pitchFamily="-109" charset="-128"/>
              <a:cs typeface="ＭＳ Ｐゴシック" pitchFamily="-109" charset="-128"/>
            </a:endParaRPr>
          </a:p>
        </p:txBody>
      </p:sp>
      <p:sp>
        <p:nvSpPr>
          <p:cNvPr id="5" name="Abgerundete rechteckige Legende 4"/>
          <p:cNvSpPr/>
          <p:nvPr/>
        </p:nvSpPr>
        <p:spPr bwMode="auto">
          <a:xfrm>
            <a:off x="971731" y="5467948"/>
            <a:ext cx="7571378" cy="647717"/>
          </a:xfrm>
          <a:prstGeom prst="wedgeRoundRectCallout">
            <a:avLst>
              <a:gd name="adj1" fmla="val -13544"/>
              <a:gd name="adj2" fmla="val -20223"/>
              <a:gd name="adj3" fmla="val 16667"/>
            </a:avLst>
          </a:prstGeom>
          <a:solidFill>
            <a:schemeClr val="bg2">
              <a:lumMod val="60000"/>
              <a:lumOff val="40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de-DE" sz="1800" b="1" i="1" dirty="0">
                <a:solidFill>
                  <a:schemeClr val="tx1"/>
                </a:solidFill>
                <a:latin typeface="Arial" pitchFamily="-109" charset="0"/>
                <a:ea typeface="ＭＳ Ｐゴシック" pitchFamily="-109" charset="-128"/>
                <a:cs typeface="ＭＳ Ｐゴシック" pitchFamily="-109" charset="-128"/>
              </a:rPr>
              <a:t>Forschungsfrage: Gibt es Geschlechtsunterschiede bzgl. Leistungsangst im </a:t>
            </a:r>
            <a:r>
              <a:rPr lang="de-DE" sz="1800" b="1" i="1" dirty="0" err="1">
                <a:solidFill>
                  <a:schemeClr val="tx1"/>
                </a:solidFill>
                <a:latin typeface="Arial" pitchFamily="-109" charset="0"/>
                <a:ea typeface="ＭＳ Ｐゴシック" pitchFamily="-109" charset="-128"/>
                <a:cs typeface="ＭＳ Ｐゴシック" pitchFamily="-109" charset="-128"/>
              </a:rPr>
              <a:t>Trait</a:t>
            </a:r>
            <a:r>
              <a:rPr lang="de-DE" sz="1800" b="1" i="1" dirty="0">
                <a:solidFill>
                  <a:schemeClr val="tx1"/>
                </a:solidFill>
                <a:latin typeface="Arial" pitchFamily="-109" charset="0"/>
                <a:ea typeface="ＭＳ Ｐゴシック" pitchFamily="-109" charset="-128"/>
                <a:cs typeface="ＭＳ Ｐゴシック" pitchFamily="-109" charset="-128"/>
              </a:rPr>
              <a:t> vs. State?  </a:t>
            </a:r>
            <a:endParaRPr lang="en-US" sz="1800" b="1" i="1" dirty="0">
              <a:solidFill>
                <a:schemeClr val="tx1"/>
              </a:solidFill>
              <a:latin typeface="Arial" pitchFamily="-109" charset="0"/>
              <a:ea typeface="ＭＳ Ｐゴシック" pitchFamily="-109" charset="-128"/>
              <a:cs typeface="ＭＳ Ｐゴシック" pitchFamily="-109" charset="-128"/>
            </a:endParaRPr>
          </a:p>
        </p:txBody>
      </p:sp>
      <p:sp>
        <p:nvSpPr>
          <p:cNvPr id="6" name="Abgerundete rechteckige Legende 5"/>
          <p:cNvSpPr/>
          <p:nvPr/>
        </p:nvSpPr>
        <p:spPr bwMode="auto">
          <a:xfrm>
            <a:off x="952137" y="2608653"/>
            <a:ext cx="7571378" cy="655658"/>
          </a:xfrm>
          <a:prstGeom prst="wedgeRoundRectCallout">
            <a:avLst>
              <a:gd name="adj1" fmla="val 23997"/>
              <a:gd name="adj2" fmla="val -4514"/>
              <a:gd name="adj3" fmla="val 16667"/>
            </a:avLst>
          </a:prstGeom>
          <a:solidFill>
            <a:schemeClr val="bg2">
              <a:lumMod val="60000"/>
              <a:lumOff val="40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800" b="1" i="1" dirty="0">
                <a:solidFill>
                  <a:schemeClr val="tx1"/>
                </a:solidFill>
                <a:latin typeface="Arial" pitchFamily="-109" charset="0"/>
                <a:ea typeface="ＭＳ Ｐゴシック" pitchFamily="-109" charset="-128"/>
                <a:cs typeface="ＭＳ Ｐゴシック" pitchFamily="-109" charset="-128"/>
              </a:rPr>
              <a:t>H1: </a:t>
            </a:r>
            <a:r>
              <a:rPr lang="de-DE" sz="1800" b="1" dirty="0">
                <a:solidFill>
                  <a:schemeClr val="tx1"/>
                </a:solidFill>
                <a:latin typeface="Arial" pitchFamily="-109" charset="0"/>
                <a:ea typeface="ＭＳ Ｐゴシック" pitchFamily="-109" charset="-128"/>
                <a:cs typeface="ＭＳ Ｐゴシック" pitchFamily="-109" charset="-128"/>
              </a:rPr>
              <a:t>Es besteht ein negativer Zusammenhang zwischen Fähigkeitsselbstkonzept und Leistungsangst im Fach Mathematik.</a:t>
            </a:r>
            <a:endParaRPr kumimoji="0" lang="en-US" sz="1800" b="1" i="0" u="none" strike="noStrike" cap="none" normalizeH="0" baseline="0" dirty="0">
              <a:ln>
                <a:noFill/>
              </a:ln>
              <a:solidFill>
                <a:schemeClr val="tx1"/>
              </a:solidFill>
              <a:effectLst/>
              <a:latin typeface="Arial" pitchFamily="-109" charset="0"/>
              <a:ea typeface="ＭＳ Ｐゴシック" pitchFamily="-109" charset="-128"/>
              <a:cs typeface="ＭＳ Ｐゴシック" pitchFamily="-109" charset="-128"/>
            </a:endParaRPr>
          </a:p>
        </p:txBody>
      </p:sp>
      <p:sp>
        <p:nvSpPr>
          <p:cNvPr id="7" name="Foliennummernplatzhalter 6"/>
          <p:cNvSpPr>
            <a:spLocks noGrp="1"/>
          </p:cNvSpPr>
          <p:nvPr>
            <p:ph type="sldNum" sz="quarter" idx="4294967295"/>
          </p:nvPr>
        </p:nvSpPr>
        <p:spPr/>
        <p:txBody>
          <a:bodyPr/>
          <a:lstStyle/>
          <a:p>
            <a:pPr>
              <a:defRPr/>
            </a:pPr>
            <a:endParaRPr lang="en-US" dirty="0"/>
          </a:p>
        </p:txBody>
      </p:sp>
      <p:sp>
        <p:nvSpPr>
          <p:cNvPr id="8" name="Foliennummernplatzhalter 5"/>
          <p:cNvSpPr>
            <a:spLocks noGrp="1"/>
          </p:cNvSpPr>
          <p:nvPr>
            <p:ph type="sldNum" sz="quarter" idx="10"/>
          </p:nvPr>
        </p:nvSpPr>
        <p:spPr>
          <a:xfrm>
            <a:off x="6553200" y="6243638"/>
            <a:ext cx="2133600" cy="457200"/>
          </a:xfrm>
        </p:spPr>
        <p:txBody>
          <a:bodyPr/>
          <a:lstStyle/>
          <a:p>
            <a:pPr>
              <a:defRPr/>
            </a:pPr>
            <a:fld id="{2C23C119-43D2-4BB6-A9D1-9059390EACA3}" type="slidenum">
              <a:rPr lang="de-DE" altLang="en-US" smtClean="0"/>
              <a:pPr>
                <a:defRPr/>
              </a:pPr>
              <a:t>10</a:t>
            </a:fld>
            <a:endParaRPr lang="de-DE" altLang="en-US"/>
          </a:p>
        </p:txBody>
      </p:sp>
    </p:spTree>
    <p:extLst>
      <p:ext uri="{BB962C8B-B14F-4D97-AF65-F5344CB8AC3E}">
        <p14:creationId xmlns:p14="http://schemas.microsoft.com/office/powerpoint/2010/main" val="248800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left)">
                                      <p:cBhvr>
                                        <p:cTn id="32" dur="500"/>
                                        <p:tgtEl>
                                          <p:spTgt spid="3">
                                            <p:txEl>
                                              <p:pRg st="9" end="9"/>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wipe(left)">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Beispielstudien: qualitativ vs. quantitativ</a:t>
            </a:r>
          </a:p>
        </p:txBody>
      </p:sp>
      <p:sp>
        <p:nvSpPr>
          <p:cNvPr id="3" name="Text Placeholder 2">
            <a:extLst>
              <a:ext uri="{FF2B5EF4-FFF2-40B4-BE49-F238E27FC236}">
                <a16:creationId xmlns:a16="http://schemas.microsoft.com/office/drawing/2014/main" id="{617EC3E3-1EB7-43E2-A7E4-C9A72A2A192A}"/>
              </a:ext>
            </a:extLst>
          </p:cNvPr>
          <p:cNvSpPr>
            <a:spLocks noGrp="1"/>
          </p:cNvSpPr>
          <p:nvPr>
            <p:ph type="body" sz="quarter" idx="4294967295"/>
          </p:nvPr>
        </p:nvSpPr>
        <p:spPr>
          <a:xfrm>
            <a:off x="0" y="1989138"/>
            <a:ext cx="8642350" cy="4319587"/>
          </a:xfrm>
        </p:spPr>
        <p:txBody>
          <a:bodyPr/>
          <a:lstStyle/>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pPr marL="0" indent="0" algn="r">
              <a:buNone/>
            </a:pPr>
            <a:endParaRPr lang="sv-SE" sz="1200" dirty="0"/>
          </a:p>
          <a:p>
            <a:pPr marL="0" indent="0" algn="r">
              <a:buNone/>
            </a:pPr>
            <a:endParaRPr lang="sv-SE" sz="1200" dirty="0"/>
          </a:p>
          <a:p>
            <a:pPr marL="0" indent="0" algn="r">
              <a:buNone/>
            </a:pPr>
            <a:endParaRPr lang="sv-SE" sz="1200" dirty="0"/>
          </a:p>
          <a:p>
            <a:pPr marL="0" indent="0" algn="r">
              <a:buNone/>
            </a:pPr>
            <a:endParaRPr lang="sv-SE" sz="1200" dirty="0"/>
          </a:p>
          <a:p>
            <a:pPr marL="0" indent="0" algn="r">
              <a:buNone/>
            </a:pPr>
            <a:endParaRPr lang="sv-SE" sz="1200" dirty="0"/>
          </a:p>
          <a:p>
            <a:pPr marL="0" indent="0" algn="r">
              <a:buNone/>
            </a:pPr>
            <a:endParaRPr lang="sv-SE" sz="1200" dirty="0"/>
          </a:p>
          <a:p>
            <a:pPr marL="0" indent="0" algn="r">
              <a:buNone/>
            </a:pPr>
            <a:r>
              <a:rPr lang="sv-SE" sz="1200" dirty="0"/>
              <a:t>(Döring &amp; Bortz, 2016)</a:t>
            </a:r>
            <a:endParaRPr lang="de-DE" sz="1200" dirty="0"/>
          </a:p>
        </p:txBody>
      </p:sp>
      <p:pic>
        <p:nvPicPr>
          <p:cNvPr id="5" name="Picture 4">
            <a:extLst>
              <a:ext uri="{FF2B5EF4-FFF2-40B4-BE49-F238E27FC236}">
                <a16:creationId xmlns:a16="http://schemas.microsoft.com/office/drawing/2014/main" id="{9BA80BE1-AF59-4C66-B9DB-26EDAEFFED37}"/>
              </a:ext>
            </a:extLst>
          </p:cNvPr>
          <p:cNvPicPr>
            <a:picLocks noChangeAspect="1"/>
          </p:cNvPicPr>
          <p:nvPr/>
        </p:nvPicPr>
        <p:blipFill>
          <a:blip r:embed="rId2"/>
          <a:stretch>
            <a:fillRect/>
          </a:stretch>
        </p:blipFill>
        <p:spPr>
          <a:xfrm>
            <a:off x="481812" y="1101212"/>
            <a:ext cx="8120951" cy="5043949"/>
          </a:xfrm>
          <a:prstGeom prst="rect">
            <a:avLst/>
          </a:prstGeom>
        </p:spPr>
      </p:pic>
    </p:spTree>
    <p:extLst>
      <p:ext uri="{BB962C8B-B14F-4D97-AF65-F5344CB8AC3E}">
        <p14:creationId xmlns:p14="http://schemas.microsoft.com/office/powerpoint/2010/main" val="136419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a:t>Agenda</a:t>
            </a:r>
          </a:p>
        </p:txBody>
      </p:sp>
      <p:sp>
        <p:nvSpPr>
          <p:cNvPr id="14" name="Inhaltsplatzhalter 13"/>
          <p:cNvSpPr>
            <a:spLocks noGrp="1"/>
          </p:cNvSpPr>
          <p:nvPr>
            <p:ph idx="1"/>
          </p:nvPr>
        </p:nvSpPr>
        <p:spPr/>
        <p:txBody>
          <a:bodyPr/>
          <a:lstStyle/>
          <a:p>
            <a:pPr marL="342900" indent="-342900">
              <a:buFont typeface="+mj-lt"/>
              <a:buAutoNum type="arabicPeriod"/>
            </a:pPr>
            <a:r>
              <a:rPr lang="de-DE" sz="1800" dirty="0"/>
              <a:t>Forschungsthema &amp; Forschungsfrage</a:t>
            </a:r>
          </a:p>
          <a:p>
            <a:pPr marL="342900" indent="-342900">
              <a:buFont typeface="+mj-lt"/>
              <a:buAutoNum type="arabicPeriod"/>
            </a:pPr>
            <a:endParaRPr lang="de-DE" sz="1800" dirty="0"/>
          </a:p>
          <a:p>
            <a:pPr marL="342900" indent="-342900">
              <a:buFont typeface="+mj-lt"/>
              <a:buAutoNum type="arabicPeriod"/>
            </a:pPr>
            <a:r>
              <a:rPr lang="de-DE" sz="1800" dirty="0"/>
              <a:t>Literaturrecherche: Input</a:t>
            </a:r>
          </a:p>
          <a:p>
            <a:pPr marL="342900" indent="-342900">
              <a:buFont typeface="+mj-lt"/>
              <a:buAutoNum type="arabicPeriod"/>
            </a:pPr>
            <a:endParaRPr lang="de-DE" sz="1800" dirty="0"/>
          </a:p>
          <a:p>
            <a:pPr marL="342900" indent="-342900">
              <a:buFont typeface="+mj-lt"/>
              <a:buAutoNum type="arabicPeriod"/>
            </a:pPr>
            <a:r>
              <a:rPr lang="de-DE" sz="1800" dirty="0"/>
              <a:t>Literaturrecherche: Gruppenarbeit</a:t>
            </a:r>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2112348"/>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5725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Systematische Literaturrecherchen</a:t>
            </a:r>
            <a:endParaRPr lang="en-US" dirty="0"/>
          </a:p>
        </p:txBody>
      </p:sp>
      <p:sp>
        <p:nvSpPr>
          <p:cNvPr id="3" name="Inhaltsplatzhalter 2"/>
          <p:cNvSpPr>
            <a:spLocks noGrp="1"/>
          </p:cNvSpPr>
          <p:nvPr>
            <p:ph idx="1"/>
          </p:nvPr>
        </p:nvSpPr>
        <p:spPr>
          <a:xfrm>
            <a:off x="294640" y="1290320"/>
            <a:ext cx="8722038" cy="5411422"/>
          </a:xfrm>
        </p:spPr>
        <p:txBody>
          <a:bodyPr>
            <a:normAutofit/>
          </a:bodyPr>
          <a:lstStyle/>
          <a:p>
            <a:pPr>
              <a:buFont typeface="+mj-lt"/>
              <a:buAutoNum type="arabicPeriod"/>
            </a:pPr>
            <a:r>
              <a:rPr lang="de-DE" dirty="0">
                <a:solidFill>
                  <a:srgbClr val="92D050"/>
                </a:solidFill>
              </a:rPr>
              <a:t>Suchbegriffe definieren: </a:t>
            </a:r>
            <a:r>
              <a:rPr lang="de-DE" dirty="0"/>
              <a:t>Was sind primäre vs. sekundäre Suchbegriffe und wo finden Sie diese? </a:t>
            </a:r>
          </a:p>
          <a:p>
            <a:pPr lvl="1"/>
            <a:r>
              <a:rPr lang="de-DE" dirty="0"/>
              <a:t>Grundlagenliteratur </a:t>
            </a:r>
          </a:p>
          <a:p>
            <a:pPr lvl="1"/>
            <a:r>
              <a:rPr lang="de-DE" dirty="0"/>
              <a:t>Primär: Diagnostische Kompetenz, Urteilsgenauigkeit, Urteilsfehler…</a:t>
            </a:r>
          </a:p>
          <a:p>
            <a:pPr lvl="1"/>
            <a:r>
              <a:rPr lang="de-DE" dirty="0"/>
              <a:t>Sekundär: Halo-Effekt, </a:t>
            </a:r>
            <a:r>
              <a:rPr lang="en-US" dirty="0" err="1"/>
              <a:t>Milde</a:t>
            </a:r>
            <a:r>
              <a:rPr lang="en-US" dirty="0"/>
              <a:t>-/</a:t>
            </a:r>
            <a:r>
              <a:rPr lang="en-US" dirty="0" err="1"/>
              <a:t>Strenge-Effekt</a:t>
            </a:r>
            <a:r>
              <a:rPr lang="en-US" dirty="0"/>
              <a:t>…</a:t>
            </a:r>
          </a:p>
          <a:p>
            <a:pPr lvl="1"/>
            <a:r>
              <a:rPr lang="en-US" dirty="0" err="1"/>
              <a:t>Englische</a:t>
            </a:r>
            <a:r>
              <a:rPr lang="en-US" dirty="0"/>
              <a:t> </a:t>
            </a:r>
            <a:r>
              <a:rPr lang="en-US" dirty="0" err="1"/>
              <a:t>Begriffe</a:t>
            </a:r>
            <a:r>
              <a:rPr lang="en-US" dirty="0"/>
              <a:t> </a:t>
            </a:r>
            <a:r>
              <a:rPr lang="en-US" dirty="0" err="1"/>
              <a:t>sowie</a:t>
            </a:r>
            <a:r>
              <a:rPr lang="en-US" dirty="0"/>
              <a:t> </a:t>
            </a:r>
            <a:r>
              <a:rPr lang="en-US" dirty="0" err="1"/>
              <a:t>ggf</a:t>
            </a:r>
            <a:r>
              <a:rPr lang="en-US" dirty="0"/>
              <a:t>. </a:t>
            </a:r>
            <a:r>
              <a:rPr lang="en-US" dirty="0" err="1"/>
              <a:t>verschiedene</a:t>
            </a:r>
            <a:r>
              <a:rPr lang="en-US" dirty="0"/>
              <a:t> </a:t>
            </a:r>
            <a:r>
              <a:rPr lang="en-US" dirty="0" err="1"/>
              <a:t>Begriffe</a:t>
            </a:r>
            <a:r>
              <a:rPr lang="en-US" dirty="0"/>
              <a:t>/</a:t>
            </a:r>
            <a:r>
              <a:rPr lang="en-US" dirty="0" err="1"/>
              <a:t>Synonyme</a:t>
            </a:r>
            <a:r>
              <a:rPr lang="en-US" dirty="0"/>
              <a:t> </a:t>
            </a:r>
            <a:r>
              <a:rPr lang="en-US" dirty="0" err="1"/>
              <a:t>verwenden</a:t>
            </a:r>
            <a:endParaRPr lang="en-US" dirty="0"/>
          </a:p>
          <a:p>
            <a:pPr lvl="2"/>
            <a:endParaRPr lang="en-US" dirty="0"/>
          </a:p>
        </p:txBody>
      </p:sp>
      <p:sp>
        <p:nvSpPr>
          <p:cNvPr id="4" name="Foliennummernplatzhalter 3"/>
          <p:cNvSpPr>
            <a:spLocks noGrp="1"/>
          </p:cNvSpPr>
          <p:nvPr>
            <p:ph type="sldNum" sz="quarter" idx="4294967295"/>
          </p:nvPr>
        </p:nvSpPr>
        <p:spPr/>
        <p:txBody>
          <a:bodyPr/>
          <a:lstStyle/>
          <a:p>
            <a:pPr>
              <a:defRPr/>
            </a:pPr>
            <a:endParaRPr lang="en-US" dirty="0"/>
          </a:p>
        </p:txBody>
      </p:sp>
      <p:sp>
        <p:nvSpPr>
          <p:cNvPr id="5" name="Foliennummernplatzhalter 5"/>
          <p:cNvSpPr>
            <a:spLocks noGrp="1"/>
          </p:cNvSpPr>
          <p:nvPr>
            <p:ph type="sldNum" sz="quarter" idx="10"/>
          </p:nvPr>
        </p:nvSpPr>
        <p:spPr>
          <a:xfrm>
            <a:off x="6553200" y="6243638"/>
            <a:ext cx="2133600" cy="457200"/>
          </a:xfrm>
        </p:spPr>
        <p:txBody>
          <a:bodyPr/>
          <a:lstStyle/>
          <a:p>
            <a:pPr>
              <a:defRPr/>
            </a:pPr>
            <a:fld id="{2C23C119-43D2-4BB6-A9D1-9059390EACA3}" type="slidenum">
              <a:rPr lang="de-DE" altLang="en-US" smtClean="0"/>
              <a:pPr>
                <a:defRPr/>
              </a:pPr>
              <a:t>13</a:t>
            </a:fld>
            <a:endParaRPr lang="de-DE" altLang="en-US"/>
          </a:p>
        </p:txBody>
      </p:sp>
    </p:spTree>
    <p:extLst>
      <p:ext uri="{BB962C8B-B14F-4D97-AF65-F5344CB8AC3E}">
        <p14:creationId xmlns:p14="http://schemas.microsoft.com/office/powerpoint/2010/main" val="75275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Systematische Literaturrecherchen</a:t>
            </a:r>
            <a:endParaRPr lang="en-US" dirty="0"/>
          </a:p>
        </p:txBody>
      </p:sp>
      <p:sp>
        <p:nvSpPr>
          <p:cNvPr id="3" name="Inhaltsplatzhalter 2"/>
          <p:cNvSpPr>
            <a:spLocks noGrp="1"/>
          </p:cNvSpPr>
          <p:nvPr>
            <p:ph idx="1"/>
          </p:nvPr>
        </p:nvSpPr>
        <p:spPr>
          <a:xfrm>
            <a:off x="294640" y="1290320"/>
            <a:ext cx="8722038" cy="5411422"/>
          </a:xfrm>
        </p:spPr>
        <p:txBody>
          <a:bodyPr>
            <a:normAutofit/>
          </a:bodyPr>
          <a:lstStyle/>
          <a:p>
            <a:pPr>
              <a:buFont typeface="+mj-lt"/>
              <a:buAutoNum type="arabicPeriod"/>
            </a:pPr>
            <a:r>
              <a:rPr lang="de-DE" dirty="0">
                <a:solidFill>
                  <a:srgbClr val="92D050"/>
                </a:solidFill>
              </a:rPr>
              <a:t>Suchbegriffe definieren</a:t>
            </a:r>
          </a:p>
          <a:p>
            <a:pPr marL="0" indent="0">
              <a:buNone/>
            </a:pPr>
            <a:endParaRPr lang="en-US" dirty="0"/>
          </a:p>
          <a:p>
            <a:pPr marL="457200" indent="-457200">
              <a:buFont typeface="+mj-lt"/>
              <a:buAutoNum type="arabicPeriod" startAt="2"/>
            </a:pPr>
            <a:r>
              <a:rPr lang="de-DE" dirty="0">
                <a:solidFill>
                  <a:srgbClr val="92D050"/>
                </a:solidFill>
              </a:rPr>
              <a:t>Datenbanken</a:t>
            </a:r>
            <a:r>
              <a:rPr lang="de-DE" dirty="0"/>
              <a:t> wählen und </a:t>
            </a:r>
            <a:r>
              <a:rPr lang="de-DE" dirty="0">
                <a:solidFill>
                  <a:srgbClr val="92D050"/>
                </a:solidFill>
              </a:rPr>
              <a:t>relevante Literatur </a:t>
            </a:r>
            <a:r>
              <a:rPr lang="de-DE" dirty="0"/>
              <a:t>finden: </a:t>
            </a:r>
          </a:p>
          <a:p>
            <a:pPr lvl="1"/>
            <a:r>
              <a:rPr lang="de-DE" b="1" dirty="0"/>
              <a:t>Schneeballverfahren: </a:t>
            </a:r>
            <a:r>
              <a:rPr lang="de-DE" dirty="0"/>
              <a:t>Quellen aus einschlägigen Studien/Grundlagenliteratur übernehmen (</a:t>
            </a:r>
            <a:r>
              <a:rPr lang="de-DE" i="1" dirty="0"/>
              <a:t>Wer wird häufig zitiert?</a:t>
            </a:r>
            <a:r>
              <a:rPr lang="de-DE" dirty="0"/>
              <a:t>)</a:t>
            </a:r>
          </a:p>
          <a:p>
            <a:pPr lvl="1"/>
            <a:r>
              <a:rPr lang="de-DE" b="1" dirty="0"/>
              <a:t>Autor*innensuche: </a:t>
            </a:r>
            <a:r>
              <a:rPr lang="de-DE" dirty="0"/>
              <a:t>Welche Publikationen hat Mareike </a:t>
            </a:r>
            <a:r>
              <a:rPr lang="de-DE" dirty="0" err="1"/>
              <a:t>Kunter</a:t>
            </a:r>
            <a:r>
              <a:rPr lang="de-DE" dirty="0"/>
              <a:t>? Ursula Kessels? Ewald </a:t>
            </a:r>
            <a:r>
              <a:rPr lang="de-DE" dirty="0" err="1"/>
              <a:t>Terhart</a:t>
            </a:r>
            <a:r>
              <a:rPr lang="de-DE" dirty="0"/>
              <a:t>? (</a:t>
            </a:r>
            <a:r>
              <a:rPr lang="de-DE" i="1" dirty="0"/>
              <a:t>vgl. Grundlagenliteratur</a:t>
            </a:r>
            <a:r>
              <a:rPr lang="de-DE" dirty="0"/>
              <a:t>)</a:t>
            </a:r>
          </a:p>
          <a:p>
            <a:pPr lvl="1"/>
            <a:r>
              <a:rPr lang="de-DE" b="1" dirty="0"/>
              <a:t>Suchbegriffskombinationen:</a:t>
            </a:r>
            <a:r>
              <a:rPr lang="de-DE" dirty="0"/>
              <a:t> „</a:t>
            </a:r>
            <a:r>
              <a:rPr lang="de-DE" dirty="0" err="1"/>
              <a:t>self-concept</a:t>
            </a:r>
            <a:r>
              <a:rPr lang="de-DE" dirty="0"/>
              <a:t>“ AND „</a:t>
            </a:r>
            <a:r>
              <a:rPr lang="de-DE" dirty="0" err="1"/>
              <a:t>gender</a:t>
            </a:r>
            <a:r>
              <a:rPr lang="de-DE" dirty="0"/>
              <a:t>“</a:t>
            </a:r>
          </a:p>
          <a:p>
            <a:pPr lvl="1"/>
            <a:r>
              <a:rPr lang="de-DE" dirty="0" err="1"/>
              <a:t>Trunking</a:t>
            </a:r>
            <a:r>
              <a:rPr lang="de-DE" dirty="0"/>
              <a:t> (</a:t>
            </a:r>
            <a:r>
              <a:rPr lang="de-DE" dirty="0" err="1"/>
              <a:t>depress</a:t>
            </a:r>
            <a:r>
              <a:rPr lang="de-DE" dirty="0"/>
              <a:t>*)</a:t>
            </a:r>
          </a:p>
          <a:p>
            <a:pPr lvl="2"/>
            <a:endParaRPr lang="de-DE" dirty="0"/>
          </a:p>
        </p:txBody>
      </p:sp>
      <p:sp>
        <p:nvSpPr>
          <p:cNvPr id="4" name="Foliennummernplatzhalter 3"/>
          <p:cNvSpPr>
            <a:spLocks noGrp="1"/>
          </p:cNvSpPr>
          <p:nvPr>
            <p:ph type="sldNum" sz="quarter" idx="4294967295"/>
          </p:nvPr>
        </p:nvSpPr>
        <p:spPr/>
        <p:txBody>
          <a:bodyPr/>
          <a:lstStyle/>
          <a:p>
            <a:pPr>
              <a:defRPr/>
            </a:pPr>
            <a:endParaRPr lang="en-US" dirty="0"/>
          </a:p>
        </p:txBody>
      </p:sp>
      <p:sp>
        <p:nvSpPr>
          <p:cNvPr id="5" name="Foliennummernplatzhalter 5"/>
          <p:cNvSpPr>
            <a:spLocks noGrp="1"/>
          </p:cNvSpPr>
          <p:nvPr>
            <p:ph type="sldNum" sz="quarter" idx="10"/>
          </p:nvPr>
        </p:nvSpPr>
        <p:spPr>
          <a:xfrm>
            <a:off x="6553200" y="6243638"/>
            <a:ext cx="2133600" cy="457200"/>
          </a:xfrm>
        </p:spPr>
        <p:txBody>
          <a:bodyPr/>
          <a:lstStyle/>
          <a:p>
            <a:pPr>
              <a:defRPr/>
            </a:pPr>
            <a:fld id="{2C23C119-43D2-4BB6-A9D1-9059390EACA3}" type="slidenum">
              <a:rPr lang="de-DE" altLang="en-US" smtClean="0"/>
              <a:pPr>
                <a:defRPr/>
              </a:pPr>
              <a:t>14</a:t>
            </a:fld>
            <a:endParaRPr lang="de-DE" altLang="en-US"/>
          </a:p>
        </p:txBody>
      </p:sp>
    </p:spTree>
    <p:extLst>
      <p:ext uri="{BB962C8B-B14F-4D97-AF65-F5344CB8AC3E}">
        <p14:creationId xmlns:p14="http://schemas.microsoft.com/office/powerpoint/2010/main" val="3054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500"/>
                                        <p:tgtEl>
                                          <p:spTgt spid="3">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Literaturbeschaffung</a:t>
            </a:r>
          </a:p>
        </p:txBody>
      </p:sp>
      <p:sp>
        <p:nvSpPr>
          <p:cNvPr id="3" name="Inhaltsplatzhalter 2"/>
          <p:cNvSpPr>
            <a:spLocks noGrp="1"/>
          </p:cNvSpPr>
          <p:nvPr>
            <p:ph idx="1"/>
          </p:nvPr>
        </p:nvSpPr>
        <p:spPr/>
        <p:txBody>
          <a:bodyPr/>
          <a:lstStyle/>
          <a:p>
            <a:r>
              <a:rPr lang="de-DE" dirty="0"/>
              <a:t>Datenbanken</a:t>
            </a:r>
          </a:p>
          <a:p>
            <a:r>
              <a:rPr lang="de-DE" dirty="0"/>
              <a:t>Repositorien</a:t>
            </a:r>
          </a:p>
          <a:p>
            <a:r>
              <a:rPr lang="de-DE" dirty="0"/>
              <a:t>Online-Suchmaschine</a:t>
            </a:r>
          </a:p>
          <a:p>
            <a:r>
              <a:rPr lang="de-DE" dirty="0"/>
              <a:t>Lokaler Bibliotheksbestand</a:t>
            </a:r>
          </a:p>
          <a:p>
            <a:r>
              <a:rPr lang="de-DE" dirty="0"/>
              <a:t>Elektronische Zeitschriftenbibliothek (EZB)</a:t>
            </a:r>
          </a:p>
          <a:p>
            <a:r>
              <a:rPr lang="de-DE" dirty="0"/>
              <a:t>Fernleihe</a:t>
            </a:r>
          </a:p>
          <a:p>
            <a:r>
              <a:rPr lang="de-DE" dirty="0"/>
              <a:t>Dokumentenlieferdienste</a:t>
            </a:r>
          </a:p>
          <a:p>
            <a:r>
              <a:rPr lang="de-DE" dirty="0"/>
              <a:t>Autor*innen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15</a:t>
            </a:fld>
            <a:endParaRPr lang="de-DE" altLang="en-US"/>
          </a:p>
        </p:txBody>
      </p:sp>
    </p:spTree>
    <p:extLst>
      <p:ext uri="{BB962C8B-B14F-4D97-AF65-F5344CB8AC3E}">
        <p14:creationId xmlns:p14="http://schemas.microsoft.com/office/powerpoint/2010/main" val="398505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Literaturrecherche: Datenbanken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16</a:t>
            </a:fld>
            <a:endParaRPr lang="de-DE" altLang="en-US"/>
          </a:p>
        </p:txBody>
      </p:sp>
      <p:graphicFrame>
        <p:nvGraphicFramePr>
          <p:cNvPr id="6" name="Tabelle 5"/>
          <p:cNvGraphicFramePr>
            <a:graphicFrameLocks noGrp="1"/>
          </p:cNvGraphicFramePr>
          <p:nvPr>
            <p:extLst>
              <p:ext uri="{D42A27DB-BD31-4B8C-83A1-F6EECF244321}">
                <p14:modId xmlns:p14="http://schemas.microsoft.com/office/powerpoint/2010/main" val="2761192101"/>
              </p:ext>
            </p:extLst>
          </p:nvPr>
        </p:nvGraphicFramePr>
        <p:xfrm>
          <a:off x="417872" y="1726005"/>
          <a:ext cx="8556435" cy="3418840"/>
        </p:xfrm>
        <a:graphic>
          <a:graphicData uri="http://schemas.openxmlformats.org/drawingml/2006/table">
            <a:tbl>
              <a:tblPr firstRow="1" bandRow="1">
                <a:tableStyleId>{5C22544A-7EE6-4342-B048-85BDC9FD1C3A}</a:tableStyleId>
              </a:tblPr>
              <a:tblGrid>
                <a:gridCol w="3025968">
                  <a:extLst>
                    <a:ext uri="{9D8B030D-6E8A-4147-A177-3AD203B41FA5}">
                      <a16:colId xmlns:a16="http://schemas.microsoft.com/office/drawing/2014/main" val="706129837"/>
                    </a:ext>
                  </a:extLst>
                </a:gridCol>
                <a:gridCol w="5530467">
                  <a:extLst>
                    <a:ext uri="{9D8B030D-6E8A-4147-A177-3AD203B41FA5}">
                      <a16:colId xmlns:a16="http://schemas.microsoft.com/office/drawing/2014/main" val="1851829651"/>
                    </a:ext>
                  </a:extLst>
                </a:gridCol>
              </a:tblGrid>
              <a:tr h="370840">
                <a:tc>
                  <a:txBody>
                    <a:bodyPr/>
                    <a:lstStyle/>
                    <a:p>
                      <a:r>
                        <a:rPr lang="de-DE" dirty="0"/>
                        <a:t>Fachrichtung</a:t>
                      </a:r>
                      <a:endParaRPr lang="en-GB" dirty="0"/>
                    </a:p>
                  </a:txBody>
                  <a:tcPr>
                    <a:solidFill>
                      <a:srgbClr val="92D050"/>
                    </a:solidFill>
                  </a:tcPr>
                </a:tc>
                <a:tc>
                  <a:txBody>
                    <a:bodyPr/>
                    <a:lstStyle/>
                    <a:p>
                      <a:r>
                        <a:rPr lang="de-DE" dirty="0"/>
                        <a:t>Datenbank</a:t>
                      </a:r>
                      <a:endParaRPr lang="en-GB" dirty="0"/>
                    </a:p>
                  </a:txBody>
                  <a:tcPr>
                    <a:solidFill>
                      <a:srgbClr val="92D050"/>
                    </a:solidFill>
                  </a:tcPr>
                </a:tc>
                <a:extLst>
                  <a:ext uri="{0D108BD9-81ED-4DB2-BD59-A6C34878D82A}">
                    <a16:rowId xmlns:a16="http://schemas.microsoft.com/office/drawing/2014/main" val="3507655504"/>
                  </a:ext>
                </a:extLst>
              </a:tr>
              <a:tr h="370840">
                <a:tc>
                  <a:txBody>
                    <a:bodyPr/>
                    <a:lstStyle/>
                    <a:p>
                      <a:r>
                        <a:rPr lang="en-GB" sz="1600" b="0" i="0" u="none" strike="noStrike" kern="1200" baseline="0" dirty="0" err="1">
                          <a:solidFill>
                            <a:schemeClr val="dk1"/>
                          </a:solidFill>
                          <a:latin typeface="+mn-lt"/>
                          <a:ea typeface="+mn-ea"/>
                          <a:cs typeface="+mn-cs"/>
                        </a:rPr>
                        <a:t>Erziehungswissenschaften</a:t>
                      </a:r>
                      <a:endParaRPr lang="en-GB" sz="1600" dirty="0"/>
                    </a:p>
                  </a:txBody>
                  <a:tcPr/>
                </a:tc>
                <a:tc>
                  <a:txBody>
                    <a:bodyPr/>
                    <a:lstStyle/>
                    <a:p>
                      <a:r>
                        <a:rPr lang="en-GB" sz="1600" b="1" i="0" u="none" strike="noStrike" kern="1200" baseline="0" dirty="0">
                          <a:solidFill>
                            <a:schemeClr val="dk1"/>
                          </a:solidFill>
                          <a:latin typeface="+mn-lt"/>
                          <a:ea typeface="+mn-ea"/>
                          <a:cs typeface="+mn-cs"/>
                        </a:rPr>
                        <a:t>ERIC </a:t>
                      </a:r>
                      <a:r>
                        <a:rPr lang="en-GB" sz="1600" b="0" i="0" u="none" strike="noStrike" kern="1200" baseline="0" dirty="0">
                          <a:solidFill>
                            <a:schemeClr val="dk1"/>
                          </a:solidFill>
                          <a:latin typeface="+mn-lt"/>
                          <a:ea typeface="+mn-ea"/>
                          <a:cs typeface="+mn-cs"/>
                        </a:rPr>
                        <a:t>(Education Resources Information </a:t>
                      </a:r>
                      <a:r>
                        <a:rPr lang="en-GB" sz="1600" b="0" i="0" u="none" strike="noStrike" kern="1200" baseline="0" dirty="0" err="1">
                          <a:solidFill>
                            <a:schemeClr val="dk1"/>
                          </a:solidFill>
                          <a:latin typeface="+mn-lt"/>
                          <a:ea typeface="+mn-ea"/>
                          <a:cs typeface="+mn-cs"/>
                        </a:rPr>
                        <a:t>Center</a:t>
                      </a:r>
                      <a:r>
                        <a:rPr lang="en-GB" sz="1600" b="0" i="0" u="none" strike="noStrike" kern="1200" baseline="0" dirty="0">
                          <a:solidFill>
                            <a:schemeClr val="dk1"/>
                          </a:solidFill>
                          <a:latin typeface="+mn-lt"/>
                          <a:ea typeface="+mn-ea"/>
                          <a:cs typeface="+mn-cs"/>
                        </a:rPr>
                        <a:t>)</a:t>
                      </a:r>
                    </a:p>
                    <a:p>
                      <a:r>
                        <a:rPr lang="en-GB" sz="1600" b="0" i="0" u="none" strike="noStrike" kern="1200" baseline="0" dirty="0">
                          <a:solidFill>
                            <a:schemeClr val="dk1"/>
                          </a:solidFill>
                          <a:latin typeface="+mn-lt"/>
                          <a:ea typeface="+mn-ea"/>
                          <a:cs typeface="+mn-cs"/>
                          <a:hlinkClick r:id="rId2"/>
                        </a:rPr>
                        <a:t>http://www.eric.ed.gov</a:t>
                      </a:r>
                      <a:endParaRPr lang="en-GB" sz="1600" b="0" i="0" u="none" strike="noStrike" kern="1200" baseline="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dirty="0"/>
                        <a:t>FIS  Bildung  Literaturdatenbank </a:t>
                      </a:r>
                      <a:br>
                        <a:rPr lang="de-DE" sz="1600" dirty="0"/>
                      </a:br>
                      <a:r>
                        <a:rPr lang="de-DE" sz="1600" dirty="0">
                          <a:hlinkClick r:id="rId3"/>
                        </a:rPr>
                        <a:t>www.fachportal-paedagogik.de</a:t>
                      </a:r>
                      <a:endParaRPr lang="de-DE" sz="1600" dirty="0"/>
                    </a:p>
                  </a:txBody>
                  <a:tcPr/>
                </a:tc>
                <a:extLst>
                  <a:ext uri="{0D108BD9-81ED-4DB2-BD59-A6C34878D82A}">
                    <a16:rowId xmlns:a16="http://schemas.microsoft.com/office/drawing/2014/main" val="3137872119"/>
                  </a:ext>
                </a:extLst>
              </a:tr>
              <a:tr h="370840">
                <a:tc>
                  <a:txBody>
                    <a:bodyPr/>
                    <a:lstStyle/>
                    <a:p>
                      <a:r>
                        <a:rPr lang="en-GB" sz="1600" b="0" i="0" u="none" strike="noStrike" kern="1200" baseline="0" dirty="0" err="1">
                          <a:solidFill>
                            <a:schemeClr val="dk1"/>
                          </a:solidFill>
                          <a:latin typeface="+mn-lt"/>
                          <a:ea typeface="+mn-ea"/>
                          <a:cs typeface="+mn-cs"/>
                        </a:rPr>
                        <a:t>Sozial</a:t>
                      </a:r>
                      <a:r>
                        <a:rPr lang="en-GB" sz="1600" b="0" i="0" u="none" strike="noStrike" kern="1200" baseline="0" dirty="0">
                          <a:solidFill>
                            <a:schemeClr val="dk1"/>
                          </a:solidFill>
                          <a:latin typeface="+mn-lt"/>
                          <a:ea typeface="+mn-ea"/>
                          <a:cs typeface="+mn-cs"/>
                        </a:rPr>
                        <a:t>- und </a:t>
                      </a:r>
                      <a:r>
                        <a:rPr lang="en-GB" sz="1600" b="0" i="0" u="none" strike="noStrike" kern="1200" baseline="0" dirty="0" err="1">
                          <a:solidFill>
                            <a:schemeClr val="dk1"/>
                          </a:solidFill>
                          <a:latin typeface="+mn-lt"/>
                          <a:ea typeface="+mn-ea"/>
                          <a:cs typeface="+mn-cs"/>
                        </a:rPr>
                        <a:t>Geisteswissenschaften</a:t>
                      </a:r>
                      <a:r>
                        <a:rPr lang="en-GB" sz="1600" b="0" i="0" u="none" strike="noStrike" kern="1200" baseline="0" dirty="0">
                          <a:solidFill>
                            <a:schemeClr val="dk1"/>
                          </a:solidFill>
                          <a:latin typeface="+mn-lt"/>
                          <a:ea typeface="+mn-ea"/>
                          <a:cs typeface="+mn-cs"/>
                        </a:rPr>
                        <a:t>,</a:t>
                      </a:r>
                    </a:p>
                    <a:p>
                      <a:r>
                        <a:rPr lang="en-GB" sz="1600" b="0" i="0" u="none" strike="noStrike" kern="1200" baseline="0" dirty="0" err="1">
                          <a:solidFill>
                            <a:schemeClr val="dk1"/>
                          </a:solidFill>
                          <a:latin typeface="+mn-lt"/>
                          <a:ea typeface="+mn-ea"/>
                          <a:cs typeface="+mn-cs"/>
                        </a:rPr>
                        <a:t>Naturwissenschaften</a:t>
                      </a:r>
                      <a:endParaRPr lang="en-GB" sz="1600" dirty="0"/>
                    </a:p>
                  </a:txBody>
                  <a:tcPr/>
                </a:tc>
                <a:tc>
                  <a:txBody>
                    <a:bodyPr/>
                    <a:lstStyle/>
                    <a:p>
                      <a:r>
                        <a:rPr lang="de-DE" sz="1600" b="1" dirty="0"/>
                        <a:t>Web </a:t>
                      </a:r>
                      <a:r>
                        <a:rPr lang="de-DE" sz="1600" b="1" dirty="0" err="1"/>
                        <a:t>of</a:t>
                      </a:r>
                      <a:r>
                        <a:rPr lang="de-DE" sz="1600" b="1" dirty="0"/>
                        <a:t> Science </a:t>
                      </a:r>
                      <a:r>
                        <a:rPr lang="en-US" sz="1600" b="0" i="0" u="none" strike="noStrike" kern="1200" baseline="0" dirty="0">
                          <a:solidFill>
                            <a:schemeClr val="dk1"/>
                          </a:solidFill>
                          <a:latin typeface="+mn-lt"/>
                          <a:ea typeface="+mn-ea"/>
                          <a:cs typeface="+mn-cs"/>
                        </a:rPr>
                        <a:t>(</a:t>
                      </a:r>
                      <a:r>
                        <a:rPr lang="en-US" sz="1600" b="0" i="0" u="none" strike="noStrike" kern="1200" baseline="0" dirty="0" err="1">
                          <a:solidFill>
                            <a:schemeClr val="dk1"/>
                          </a:solidFill>
                          <a:latin typeface="+mn-lt"/>
                          <a:ea typeface="+mn-ea"/>
                          <a:cs typeface="+mn-cs"/>
                        </a:rPr>
                        <a:t>Bestandteil</a:t>
                      </a:r>
                      <a:r>
                        <a:rPr lang="en-US" sz="1600" b="0" i="0" u="none" strike="noStrike" kern="1200" baseline="0" dirty="0">
                          <a:solidFill>
                            <a:schemeClr val="dk1"/>
                          </a:solidFill>
                          <a:latin typeface="+mn-lt"/>
                          <a:ea typeface="+mn-ea"/>
                          <a:cs typeface="+mn-cs"/>
                        </a:rPr>
                        <a:t> von ISI Web of Knowledge)</a:t>
                      </a:r>
                    </a:p>
                    <a:p>
                      <a:r>
                        <a:rPr lang="en-GB" sz="1600" b="0" i="0" u="none" strike="noStrike" kern="1200" baseline="0" dirty="0">
                          <a:solidFill>
                            <a:schemeClr val="dk1"/>
                          </a:solidFill>
                          <a:latin typeface="+mn-lt"/>
                          <a:ea typeface="+mn-ea"/>
                          <a:cs typeface="+mn-cs"/>
                        </a:rPr>
                        <a:t>http://www.isiknowledge.com</a:t>
                      </a:r>
                      <a:endParaRPr lang="en-GB" sz="1600" dirty="0"/>
                    </a:p>
                  </a:txBody>
                  <a:tcPr/>
                </a:tc>
                <a:extLst>
                  <a:ext uri="{0D108BD9-81ED-4DB2-BD59-A6C34878D82A}">
                    <a16:rowId xmlns:a16="http://schemas.microsoft.com/office/drawing/2014/main" val="1655721433"/>
                  </a:ext>
                </a:extLst>
              </a:tr>
              <a:tr h="370840">
                <a:tc>
                  <a:txBody>
                    <a:bodyPr/>
                    <a:lstStyle/>
                    <a:p>
                      <a:r>
                        <a:rPr lang="de-DE" sz="1600" dirty="0"/>
                        <a:t>Alle</a:t>
                      </a:r>
                      <a:endParaRPr lang="en-GB" sz="1600" dirty="0"/>
                    </a:p>
                  </a:txBody>
                  <a:tcPr/>
                </a:tc>
                <a:tc>
                  <a:txBody>
                    <a:bodyPr/>
                    <a:lstStyle/>
                    <a:p>
                      <a:r>
                        <a:rPr lang="en-GB" sz="1600" b="1" i="0" u="none" strike="noStrike" kern="1200" baseline="0" dirty="0">
                          <a:solidFill>
                            <a:schemeClr val="dk1"/>
                          </a:solidFill>
                          <a:latin typeface="+mn-lt"/>
                          <a:ea typeface="+mn-ea"/>
                          <a:cs typeface="+mn-cs"/>
                        </a:rPr>
                        <a:t>Google Scholar</a:t>
                      </a:r>
                    </a:p>
                    <a:p>
                      <a:r>
                        <a:rPr lang="en-GB" sz="1600" b="0" i="0" u="none" strike="noStrike" kern="1200" baseline="0" dirty="0">
                          <a:solidFill>
                            <a:schemeClr val="dk1"/>
                          </a:solidFill>
                          <a:latin typeface="+mn-lt"/>
                          <a:ea typeface="+mn-ea"/>
                          <a:cs typeface="+mn-cs"/>
                          <a:hlinkClick r:id="rId4"/>
                        </a:rPr>
                        <a:t>http://scholar.google.com</a:t>
                      </a:r>
                      <a:endParaRPr lang="en-GB" sz="1400" dirty="0"/>
                    </a:p>
                  </a:txBody>
                  <a:tcPr/>
                </a:tc>
                <a:extLst>
                  <a:ext uri="{0D108BD9-81ED-4DB2-BD59-A6C34878D82A}">
                    <a16:rowId xmlns:a16="http://schemas.microsoft.com/office/drawing/2014/main" val="2702953953"/>
                  </a:ext>
                </a:extLst>
              </a:tr>
              <a:tr h="370840">
                <a:tc>
                  <a:txBody>
                    <a:bodyPr/>
                    <a:lstStyle/>
                    <a:p>
                      <a:r>
                        <a:rPr lang="de-DE" sz="1600" dirty="0"/>
                        <a:t>Psychologie</a:t>
                      </a:r>
                      <a:endParaRPr lang="en-GB" sz="1600" dirty="0"/>
                    </a:p>
                  </a:txBody>
                  <a:tcPr/>
                </a:tc>
                <a:tc>
                  <a:txBody>
                    <a:bodyPr/>
                    <a:lstStyle/>
                    <a:p>
                      <a:r>
                        <a:rPr lang="en-GB" sz="1600" b="1" i="0" u="none" strike="noStrike" kern="1200" baseline="0" dirty="0" err="1">
                          <a:solidFill>
                            <a:schemeClr val="dk1"/>
                          </a:solidFill>
                          <a:latin typeface="+mn-lt"/>
                          <a:ea typeface="+mn-ea"/>
                          <a:cs typeface="+mn-cs"/>
                        </a:rPr>
                        <a:t>PsycINFO</a:t>
                      </a:r>
                      <a:endParaRPr lang="en-GB" sz="1600" b="1" i="0" u="none" strike="noStrike" kern="1200" baseline="0" dirty="0">
                        <a:solidFill>
                          <a:schemeClr val="dk1"/>
                        </a:solidFill>
                        <a:latin typeface="+mn-lt"/>
                        <a:ea typeface="+mn-ea"/>
                        <a:cs typeface="+mn-cs"/>
                      </a:endParaRPr>
                    </a:p>
                    <a:p>
                      <a:r>
                        <a:rPr lang="en-GB" sz="1600" b="0" i="0" u="none" strike="noStrike" kern="1200" baseline="0" dirty="0">
                          <a:solidFill>
                            <a:schemeClr val="dk1"/>
                          </a:solidFill>
                          <a:latin typeface="+mn-lt"/>
                          <a:ea typeface="+mn-ea"/>
                          <a:cs typeface="+mn-cs"/>
                        </a:rPr>
                        <a:t>http://www.apa.org/psycinfo/</a:t>
                      </a:r>
                      <a:endParaRPr lang="en-GB" sz="1600" dirty="0"/>
                    </a:p>
                  </a:txBody>
                  <a:tcPr/>
                </a:tc>
                <a:extLst>
                  <a:ext uri="{0D108BD9-81ED-4DB2-BD59-A6C34878D82A}">
                    <a16:rowId xmlns:a16="http://schemas.microsoft.com/office/drawing/2014/main" val="1443594116"/>
                  </a:ext>
                </a:extLst>
              </a:tr>
            </a:tbl>
          </a:graphicData>
        </a:graphic>
      </p:graphicFrame>
    </p:spTree>
    <p:extLst>
      <p:ext uri="{BB962C8B-B14F-4D97-AF65-F5344CB8AC3E}">
        <p14:creationId xmlns:p14="http://schemas.microsoft.com/office/powerpoint/2010/main" val="269908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Systematische Literaturrecherchen</a:t>
            </a:r>
            <a:endParaRPr lang="en-US" dirty="0"/>
          </a:p>
        </p:txBody>
      </p:sp>
      <p:sp>
        <p:nvSpPr>
          <p:cNvPr id="3" name="Inhaltsplatzhalter 2"/>
          <p:cNvSpPr>
            <a:spLocks noGrp="1"/>
          </p:cNvSpPr>
          <p:nvPr>
            <p:ph idx="1"/>
          </p:nvPr>
        </p:nvSpPr>
        <p:spPr>
          <a:xfrm>
            <a:off x="294640" y="1290320"/>
            <a:ext cx="8722038" cy="5411422"/>
          </a:xfrm>
        </p:spPr>
        <p:txBody>
          <a:bodyPr>
            <a:normAutofit/>
          </a:bodyPr>
          <a:lstStyle/>
          <a:p>
            <a:pPr>
              <a:buFont typeface="+mj-lt"/>
              <a:buAutoNum type="arabicPeriod"/>
            </a:pPr>
            <a:r>
              <a:rPr lang="de-DE" dirty="0">
                <a:solidFill>
                  <a:srgbClr val="92D050"/>
                </a:solidFill>
              </a:rPr>
              <a:t>Suchbegriffe definieren</a:t>
            </a:r>
          </a:p>
          <a:p>
            <a:pPr>
              <a:buFont typeface="+mj-lt"/>
              <a:buAutoNum type="arabicPeriod"/>
            </a:pPr>
            <a:endParaRPr lang="de-DE" dirty="0">
              <a:solidFill>
                <a:srgbClr val="92D050"/>
              </a:solidFill>
            </a:endParaRPr>
          </a:p>
          <a:p>
            <a:pPr>
              <a:buFont typeface="+mj-lt"/>
              <a:buAutoNum type="arabicPeriod"/>
            </a:pPr>
            <a:r>
              <a:rPr lang="de-DE" dirty="0">
                <a:solidFill>
                  <a:srgbClr val="92D050"/>
                </a:solidFill>
              </a:rPr>
              <a:t>Datenbanken</a:t>
            </a:r>
            <a:r>
              <a:rPr lang="de-DE" dirty="0"/>
              <a:t> wählen und </a:t>
            </a:r>
            <a:r>
              <a:rPr lang="de-DE" dirty="0">
                <a:solidFill>
                  <a:srgbClr val="92D050"/>
                </a:solidFill>
              </a:rPr>
              <a:t>relevante Literatur </a:t>
            </a:r>
            <a:r>
              <a:rPr lang="de-DE" dirty="0"/>
              <a:t>finden: </a:t>
            </a:r>
          </a:p>
          <a:p>
            <a:pPr lvl="2"/>
            <a:endParaRPr lang="de-DE" dirty="0"/>
          </a:p>
          <a:p>
            <a:pPr>
              <a:buFont typeface="+mj-lt"/>
              <a:buAutoNum type="arabicPeriod"/>
            </a:pPr>
            <a:r>
              <a:rPr lang="de-DE" dirty="0">
                <a:solidFill>
                  <a:srgbClr val="92D050"/>
                </a:solidFill>
              </a:rPr>
              <a:t>Forschungsstand systematisieren: </a:t>
            </a:r>
            <a:r>
              <a:rPr lang="de-DE" dirty="0"/>
              <a:t>Wo fange ich an? </a:t>
            </a:r>
          </a:p>
          <a:p>
            <a:pPr lvl="1"/>
            <a:r>
              <a:rPr lang="de-DE" dirty="0"/>
              <a:t>Grundlagenliteratur, Übersichtsartikel, aktuelle Studien…</a:t>
            </a:r>
          </a:p>
          <a:p>
            <a:pPr marL="344487" lvl="1" indent="0">
              <a:buNone/>
            </a:pPr>
            <a:endParaRPr lang="de-DE" dirty="0"/>
          </a:p>
        </p:txBody>
      </p:sp>
      <p:sp>
        <p:nvSpPr>
          <p:cNvPr id="4" name="Foliennummernplatzhalter 3"/>
          <p:cNvSpPr>
            <a:spLocks noGrp="1"/>
          </p:cNvSpPr>
          <p:nvPr>
            <p:ph type="sldNum" sz="quarter" idx="4294967295"/>
          </p:nvPr>
        </p:nvSpPr>
        <p:spPr/>
        <p:txBody>
          <a:bodyPr/>
          <a:lstStyle/>
          <a:p>
            <a:pPr>
              <a:defRPr/>
            </a:pPr>
            <a:fld id="{43A4F967-B96B-4E32-B984-210878E9D354}" type="slidenum">
              <a:rPr lang="en-US" smtClean="0"/>
              <a:pPr>
                <a:defRPr/>
              </a:pPr>
              <a:t>17</a:t>
            </a:fld>
            <a:endParaRPr lang="en-US"/>
          </a:p>
        </p:txBody>
      </p:sp>
    </p:spTree>
    <p:extLst>
      <p:ext uri="{BB962C8B-B14F-4D97-AF65-F5344CB8AC3E}">
        <p14:creationId xmlns:p14="http://schemas.microsoft.com/office/powerpoint/2010/main" val="176343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left)">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Nützliche Quellen identifizieren</a:t>
            </a:r>
          </a:p>
        </p:txBody>
      </p:sp>
      <p:sp>
        <p:nvSpPr>
          <p:cNvPr id="3" name="Content Placeholder 2"/>
          <p:cNvSpPr>
            <a:spLocks noGrp="1"/>
          </p:cNvSpPr>
          <p:nvPr>
            <p:ph idx="1"/>
          </p:nvPr>
        </p:nvSpPr>
        <p:spPr>
          <a:xfrm>
            <a:off x="457200" y="996633"/>
            <a:ext cx="8587740" cy="4530725"/>
          </a:xfrm>
        </p:spPr>
        <p:txBody>
          <a:bodyPr/>
          <a:lstStyle/>
          <a:p>
            <a:r>
              <a:rPr lang="de-DE" dirty="0"/>
              <a:t>Übersichtsartikel (Research Reviews) </a:t>
            </a:r>
          </a:p>
          <a:p>
            <a:pPr marL="0" indent="0">
              <a:buNone/>
            </a:pPr>
            <a:r>
              <a:rPr lang="en-US" sz="1200" dirty="0"/>
              <a:t>Eccles, J. S., &amp; </a:t>
            </a:r>
            <a:r>
              <a:rPr lang="en-US" sz="1200" dirty="0" err="1"/>
              <a:t>Wigfield</a:t>
            </a:r>
            <a:r>
              <a:rPr lang="en-US" sz="1200" dirty="0"/>
              <a:t>, A. (2002). Motivational beliefs, values, and goals. </a:t>
            </a:r>
            <a:r>
              <a:rPr lang="en-US" sz="1200" i="1" dirty="0"/>
              <a:t>Annual Review of Psychology</a:t>
            </a:r>
            <a:r>
              <a:rPr lang="en-US" sz="1200" dirty="0"/>
              <a:t>, </a:t>
            </a:r>
            <a:r>
              <a:rPr lang="en-US" sz="1200" i="1" dirty="0"/>
              <a:t>53</a:t>
            </a:r>
            <a:r>
              <a:rPr lang="en-US" sz="1200" dirty="0"/>
              <a:t>(1), 109–132. </a:t>
            </a:r>
            <a:r>
              <a:rPr lang="en-US" sz="1200" dirty="0">
                <a:hlinkClick r:id="rId3"/>
              </a:rPr>
              <a:t>https://doi.org/10.1146/annurev.psych.53.100901.135153</a:t>
            </a:r>
            <a:endParaRPr lang="en-US" sz="1200" dirty="0"/>
          </a:p>
          <a:p>
            <a:r>
              <a:rPr lang="de-DE" dirty="0"/>
              <a:t>Metaanalysen, </a:t>
            </a:r>
            <a:r>
              <a:rPr lang="de-DE" dirty="0" err="1"/>
              <a:t>zB</a:t>
            </a:r>
            <a:endParaRPr lang="de-DE" dirty="0"/>
          </a:p>
          <a:p>
            <a:pPr marL="0" indent="0">
              <a:buNone/>
            </a:pPr>
            <a:r>
              <a:rPr lang="en-US" sz="1200" dirty="0" err="1"/>
              <a:t>Dignath</a:t>
            </a:r>
            <a:r>
              <a:rPr lang="en-US" sz="1200" dirty="0"/>
              <a:t>, C., Buettner, G., &amp; </a:t>
            </a:r>
            <a:r>
              <a:rPr lang="en-US" sz="1200" dirty="0" err="1"/>
              <a:t>Langfeldt</a:t>
            </a:r>
            <a:r>
              <a:rPr lang="en-US" sz="1200" dirty="0"/>
              <a:t>, H.-P. (2008). How can primary school students learn self-regulated learning strategies most effectively?: A meta-analysis on self-regulation training </a:t>
            </a:r>
            <a:r>
              <a:rPr lang="en-US" sz="1200" dirty="0" err="1"/>
              <a:t>programmes</a:t>
            </a:r>
            <a:r>
              <a:rPr lang="en-US" sz="1200" dirty="0"/>
              <a:t>. </a:t>
            </a:r>
            <a:r>
              <a:rPr lang="en-US" sz="1200" i="1" dirty="0"/>
              <a:t>Educational Research Review</a:t>
            </a:r>
            <a:r>
              <a:rPr lang="en-US" sz="1200" dirty="0"/>
              <a:t>, </a:t>
            </a:r>
            <a:r>
              <a:rPr lang="en-US" sz="1200" i="1" dirty="0"/>
              <a:t>3</a:t>
            </a:r>
            <a:r>
              <a:rPr lang="en-US" sz="1200" dirty="0"/>
              <a:t>(2), 101–129. </a:t>
            </a:r>
            <a:r>
              <a:rPr lang="en-US" sz="1200" dirty="0">
                <a:hlinkClick r:id="rId4"/>
              </a:rPr>
              <a:t>https://doi.org/10.1016/j.edurev.2008.02.003</a:t>
            </a:r>
            <a:endParaRPr lang="en-US" sz="1200" dirty="0"/>
          </a:p>
          <a:p>
            <a:r>
              <a:rPr lang="de-DE" dirty="0"/>
              <a:t>Monografien &amp; Sammelbände, </a:t>
            </a:r>
            <a:r>
              <a:rPr lang="de-DE" dirty="0" err="1"/>
              <a:t>zB</a:t>
            </a:r>
            <a:r>
              <a:rPr lang="de-DE" dirty="0"/>
              <a:t> </a:t>
            </a:r>
          </a:p>
          <a:p>
            <a:pPr marL="0" indent="0">
              <a:buNone/>
            </a:pPr>
            <a:r>
              <a:rPr lang="de-DE" sz="1200" dirty="0"/>
              <a:t>Otto, B., </a:t>
            </a:r>
            <a:r>
              <a:rPr lang="de-DE" sz="1200" dirty="0" err="1"/>
              <a:t>Perels</a:t>
            </a:r>
            <a:r>
              <a:rPr lang="de-DE" sz="1200" dirty="0"/>
              <a:t>, F., &amp; Schmitz, B. (2015). VI-3 Selbstreguliertes Lernen. In H. Reinders, H. </a:t>
            </a:r>
            <a:r>
              <a:rPr lang="de-DE" sz="1200" dirty="0" err="1"/>
              <a:t>Ditton</a:t>
            </a:r>
            <a:r>
              <a:rPr lang="de-DE" sz="1200" dirty="0"/>
              <a:t>, C. </a:t>
            </a:r>
            <a:r>
              <a:rPr lang="de-DE" sz="1200" dirty="0" err="1"/>
              <a:t>Gräsel</a:t>
            </a:r>
            <a:r>
              <a:rPr lang="de-DE" sz="1200" dirty="0"/>
              <a:t>, &amp; B. </a:t>
            </a:r>
            <a:r>
              <a:rPr lang="de-DE" sz="1200" dirty="0" err="1"/>
              <a:t>Gniewosz</a:t>
            </a:r>
            <a:r>
              <a:rPr lang="de-DE" sz="1200" dirty="0"/>
              <a:t> (Eds.), </a:t>
            </a:r>
            <a:r>
              <a:rPr lang="de-DE" sz="1200" i="1" dirty="0"/>
              <a:t>Empirische Bildungsforschung: Gegenstandsbereiche</a:t>
            </a:r>
            <a:r>
              <a:rPr lang="de-DE" sz="1200" dirty="0"/>
              <a:t> (pp. 41–53). VS Verlag für Sozialwissenschaften. </a:t>
            </a:r>
            <a:r>
              <a:rPr lang="de-DE" sz="1200" dirty="0">
                <a:hlinkClick r:id="rId5"/>
              </a:rPr>
              <a:t>https://doi.org/10.1007/978-3-531-19994-8_3</a:t>
            </a:r>
            <a:endParaRPr lang="de-DE" dirty="0"/>
          </a:p>
          <a:p>
            <a:r>
              <a:rPr lang="de-DE" dirty="0"/>
              <a:t>Aktuelle theoretische und/oder empirische Zeitschriftenbeiträge</a:t>
            </a:r>
          </a:p>
          <a:p>
            <a:pPr marL="0" indent="0">
              <a:buNone/>
            </a:pPr>
            <a:r>
              <a:rPr lang="en-US" sz="1200" dirty="0"/>
              <a:t>Makarova, E., </a:t>
            </a:r>
            <a:r>
              <a:rPr lang="en-US" sz="1200" dirty="0" err="1"/>
              <a:t>Aeschlimann</a:t>
            </a:r>
            <a:r>
              <a:rPr lang="en-US" sz="1200" dirty="0"/>
              <a:t>, B., &amp; Herzog, W. (2019). The Gender Gap in STEM Fields: The Impact of the Gender Stereotype of Math and Science on Secondary Students’ Career Aspirations. </a:t>
            </a:r>
            <a:r>
              <a:rPr lang="en-US" sz="1200" i="1" dirty="0"/>
              <a:t>Frontiers in Education</a:t>
            </a:r>
            <a:r>
              <a:rPr lang="en-US" sz="1200" dirty="0"/>
              <a:t>, </a:t>
            </a:r>
            <a:r>
              <a:rPr lang="en-US" sz="1200" i="1" dirty="0"/>
              <a:t>4</a:t>
            </a:r>
            <a:r>
              <a:rPr lang="en-US" sz="1200" dirty="0"/>
              <a:t>. </a:t>
            </a:r>
            <a:r>
              <a:rPr lang="en-US" sz="1200" dirty="0">
                <a:hlinkClick r:id="rId6"/>
              </a:rPr>
              <a:t>https://doi.org/10.3389/feduc.2019.00060</a:t>
            </a:r>
            <a:endParaRPr lang="en-US" sz="1200" dirty="0"/>
          </a:p>
          <a:p>
            <a:r>
              <a:rPr lang="de-DE" dirty="0"/>
              <a:t>Pionierstudien bzw. „Klassiker“</a:t>
            </a:r>
          </a:p>
          <a:p>
            <a:pPr marL="0" indent="0">
              <a:buNone/>
            </a:pPr>
            <a:r>
              <a:rPr lang="en-US" sz="1200" dirty="0"/>
              <a:t>Thorndike, E. L. (1932). </a:t>
            </a:r>
            <a:r>
              <a:rPr lang="en-US" sz="1200" i="1" dirty="0"/>
              <a:t>The fundamentals of learning. </a:t>
            </a:r>
            <a:r>
              <a:rPr lang="en-US" sz="1200" dirty="0">
                <a:hlinkClick r:id="rId7"/>
              </a:rPr>
              <a:t>https://doi.org/10.1037/10976-000</a:t>
            </a:r>
            <a:r>
              <a:rPr lang="en-US" sz="1200" i="1" dirty="0"/>
              <a:t> </a:t>
            </a:r>
            <a:endParaRPr lang="en-US" sz="1200" dirty="0"/>
          </a:p>
          <a:p>
            <a:endParaRPr lang="de-DE" dirty="0"/>
          </a:p>
          <a:p>
            <a:endParaRPr lang="de-DE" dirty="0"/>
          </a:p>
          <a:p>
            <a:endParaRPr lang="de-DE" dirty="0"/>
          </a:p>
        </p:txBody>
      </p:sp>
    </p:spTree>
    <p:extLst>
      <p:ext uri="{BB962C8B-B14F-4D97-AF65-F5344CB8AC3E}">
        <p14:creationId xmlns:p14="http://schemas.microsoft.com/office/powerpoint/2010/main" val="665148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Beispiel: Sammelbände</a:t>
            </a:r>
          </a:p>
        </p:txBody>
      </p:sp>
      <p:sp>
        <p:nvSpPr>
          <p:cNvPr id="3" name="Inhaltsplatzhalter 2"/>
          <p:cNvSpPr>
            <a:spLocks noGrp="1"/>
          </p:cNvSpPr>
          <p:nvPr>
            <p:ph idx="1"/>
          </p:nvPr>
        </p:nvSpPr>
        <p:spPr/>
        <p:txBody>
          <a:bodyPr/>
          <a:lstStyle/>
          <a:p>
            <a:endParaRPr lang="de-DE"/>
          </a:p>
        </p:txBody>
      </p:sp>
      <p:pic>
        <p:nvPicPr>
          <p:cNvPr id="5" name="Picture 4"/>
          <p:cNvPicPr>
            <a:picLocks noChangeAspect="1"/>
          </p:cNvPicPr>
          <p:nvPr/>
        </p:nvPicPr>
        <p:blipFill>
          <a:blip r:embed="rId2">
            <a:duotone>
              <a:prstClr val="black"/>
              <a:schemeClr val="accent3">
                <a:tint val="45000"/>
                <a:satMod val="400000"/>
              </a:schemeClr>
            </a:duotone>
          </a:blip>
          <a:stretch>
            <a:fillRect/>
          </a:stretch>
        </p:blipFill>
        <p:spPr>
          <a:xfrm>
            <a:off x="5280223" y="2575560"/>
            <a:ext cx="3680169" cy="3302952"/>
          </a:xfrm>
          <a:prstGeom prst="rect">
            <a:avLst/>
          </a:prstGeom>
        </p:spPr>
      </p:pic>
      <p:sp>
        <p:nvSpPr>
          <p:cNvPr id="6" name="Content Placeholder 2"/>
          <p:cNvSpPr txBox="1">
            <a:spLocks/>
          </p:cNvSpPr>
          <p:nvPr/>
        </p:nvSpPr>
        <p:spPr>
          <a:xfrm>
            <a:off x="719138" y="1979613"/>
            <a:ext cx="7704138" cy="4170362"/>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buFontTx/>
              <a:buNone/>
            </a:pPr>
            <a:r>
              <a:rPr lang="de-DE" kern="0" dirty="0"/>
              <a:t>Schutz, P. A., &amp; Pekrun, R. (2007) (Eds.). </a:t>
            </a:r>
            <a:r>
              <a:rPr lang="de-DE" i="1" kern="0" dirty="0"/>
              <a:t>Emotion in Education</a:t>
            </a:r>
            <a:r>
              <a:rPr lang="de-DE" kern="0" dirty="0"/>
              <a:t>. Amsterdam: Academic Press.  </a:t>
            </a:r>
          </a:p>
        </p:txBody>
      </p:sp>
      <p:pic>
        <p:nvPicPr>
          <p:cNvPr id="8" name="Picture 7"/>
          <p:cNvPicPr>
            <a:picLocks noChangeAspect="1"/>
          </p:cNvPicPr>
          <p:nvPr/>
        </p:nvPicPr>
        <p:blipFill>
          <a:blip r:embed="rId3">
            <a:duotone>
              <a:prstClr val="black"/>
              <a:schemeClr val="accent3">
                <a:tint val="45000"/>
                <a:satMod val="400000"/>
              </a:schemeClr>
            </a:duotone>
          </a:blip>
          <a:stretch>
            <a:fillRect/>
          </a:stretch>
        </p:blipFill>
        <p:spPr>
          <a:xfrm>
            <a:off x="338138" y="2799464"/>
            <a:ext cx="4728725" cy="3218748"/>
          </a:xfrm>
          <a:prstGeom prst="rect">
            <a:avLst/>
          </a:prstGeom>
        </p:spPr>
      </p:pic>
    </p:spTree>
    <p:extLst>
      <p:ext uri="{BB962C8B-B14F-4D97-AF65-F5344CB8AC3E}">
        <p14:creationId xmlns:p14="http://schemas.microsoft.com/office/powerpoint/2010/main" val="163418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Ziele der heutigen Sitzung</a:t>
            </a:r>
          </a:p>
        </p:txBody>
      </p:sp>
      <p:sp>
        <p:nvSpPr>
          <p:cNvPr id="3" name="Inhaltsplatzhalter 2"/>
          <p:cNvSpPr>
            <a:spLocks noGrp="1"/>
          </p:cNvSpPr>
          <p:nvPr>
            <p:ph idx="1"/>
          </p:nvPr>
        </p:nvSpPr>
        <p:spPr/>
        <p:txBody>
          <a:bodyPr/>
          <a:lstStyle/>
          <a:p>
            <a:pPr marL="0" indent="0">
              <a:buNone/>
            </a:pPr>
            <a:r>
              <a:rPr lang="de-DE" dirty="0"/>
              <a:t>Sie können:</a:t>
            </a:r>
          </a:p>
          <a:p>
            <a:r>
              <a:rPr lang="de-DE" dirty="0"/>
              <a:t>Ein Forschungsthema auswählen und eine dazugehörige Forschungsfrage entwickeln</a:t>
            </a:r>
          </a:p>
          <a:p>
            <a:r>
              <a:rPr lang="de-DE" dirty="0"/>
              <a:t>Die Literaturrecherche inhaltlich sinnvoll vorbereiten und erste Artikel zu Ihrem gewählten Forschungsthema finden</a:t>
            </a:r>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a:t>
            </a:fld>
            <a:endParaRPr lang="de-DE" altLang="en-US"/>
          </a:p>
        </p:txBody>
      </p:sp>
    </p:spTree>
    <p:extLst>
      <p:ext uri="{BB962C8B-B14F-4D97-AF65-F5344CB8AC3E}">
        <p14:creationId xmlns:p14="http://schemas.microsoft.com/office/powerpoint/2010/main" val="2469114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Beispiel: Übersichtsartikel („Special </a:t>
            </a:r>
            <a:r>
              <a:rPr lang="de-DE" dirty="0" err="1"/>
              <a:t>Issue</a:t>
            </a:r>
            <a:r>
              <a:rPr lang="de-DE" dirty="0"/>
              <a:t>“) </a:t>
            </a:r>
          </a:p>
        </p:txBody>
      </p:sp>
      <p:sp>
        <p:nvSpPr>
          <p:cNvPr id="3" name="Content Placeholder 2"/>
          <p:cNvSpPr>
            <a:spLocks noGrp="1"/>
          </p:cNvSpPr>
          <p:nvPr>
            <p:ph idx="1"/>
          </p:nvPr>
        </p:nvSpPr>
        <p:spPr/>
        <p:txBody>
          <a:bodyPr/>
          <a:lstStyle/>
          <a:p>
            <a:pPr marL="0" indent="0">
              <a:buNone/>
            </a:pPr>
            <a:r>
              <a:rPr lang="de-DE" dirty="0" err="1"/>
              <a:t>Linnebrink</a:t>
            </a:r>
            <a:r>
              <a:rPr lang="de-DE" dirty="0"/>
              <a:t>, E. A. (2006). Emotion </a:t>
            </a:r>
            <a:r>
              <a:rPr lang="de-DE" dirty="0" err="1"/>
              <a:t>research</a:t>
            </a:r>
            <a:r>
              <a:rPr lang="de-DE" dirty="0"/>
              <a:t> in </a:t>
            </a:r>
            <a:r>
              <a:rPr lang="de-DE" dirty="0" err="1"/>
              <a:t>education</a:t>
            </a:r>
            <a:r>
              <a:rPr lang="de-DE" dirty="0"/>
              <a:t>: </a:t>
            </a:r>
            <a:r>
              <a:rPr lang="de-DE" dirty="0" err="1"/>
              <a:t>Theoretical</a:t>
            </a:r>
            <a:r>
              <a:rPr lang="de-DE" dirty="0"/>
              <a:t> </a:t>
            </a:r>
            <a:r>
              <a:rPr lang="de-DE" dirty="0" err="1"/>
              <a:t>and</a:t>
            </a:r>
            <a:r>
              <a:rPr lang="de-DE" dirty="0"/>
              <a:t> </a:t>
            </a:r>
            <a:r>
              <a:rPr lang="de-DE" dirty="0" err="1"/>
              <a:t>methodological</a:t>
            </a:r>
            <a:r>
              <a:rPr lang="de-DE" dirty="0"/>
              <a:t> </a:t>
            </a:r>
            <a:r>
              <a:rPr lang="de-DE" dirty="0" err="1"/>
              <a:t>perspectives</a:t>
            </a:r>
            <a:r>
              <a:rPr lang="de-DE" dirty="0"/>
              <a:t> on </a:t>
            </a:r>
            <a:r>
              <a:rPr lang="de-DE" dirty="0" err="1"/>
              <a:t>the</a:t>
            </a:r>
            <a:r>
              <a:rPr lang="de-DE" dirty="0"/>
              <a:t> </a:t>
            </a:r>
            <a:r>
              <a:rPr lang="de-DE" dirty="0" err="1"/>
              <a:t>integration</a:t>
            </a:r>
            <a:r>
              <a:rPr lang="de-DE" dirty="0"/>
              <a:t> </a:t>
            </a:r>
            <a:r>
              <a:rPr lang="de-DE" dirty="0" err="1"/>
              <a:t>of</a:t>
            </a:r>
            <a:r>
              <a:rPr lang="de-DE" dirty="0"/>
              <a:t> </a:t>
            </a:r>
            <a:r>
              <a:rPr lang="de-DE" dirty="0" err="1"/>
              <a:t>affect</a:t>
            </a:r>
            <a:r>
              <a:rPr lang="de-DE" dirty="0"/>
              <a:t>, </a:t>
            </a:r>
            <a:r>
              <a:rPr lang="de-DE" dirty="0" err="1"/>
              <a:t>motivation</a:t>
            </a:r>
            <a:r>
              <a:rPr lang="de-DE" dirty="0"/>
              <a:t>, </a:t>
            </a:r>
            <a:r>
              <a:rPr lang="de-DE" dirty="0" err="1"/>
              <a:t>and</a:t>
            </a:r>
            <a:r>
              <a:rPr lang="de-DE" dirty="0"/>
              <a:t> </a:t>
            </a:r>
            <a:r>
              <a:rPr lang="de-DE" dirty="0" err="1"/>
              <a:t>cognition</a:t>
            </a:r>
            <a:r>
              <a:rPr lang="de-DE" dirty="0"/>
              <a:t>. </a:t>
            </a:r>
            <a:r>
              <a:rPr lang="de-DE" i="1" dirty="0"/>
              <a:t>Educational Psychological Review</a:t>
            </a:r>
            <a:r>
              <a:rPr lang="de-DE" dirty="0"/>
              <a:t>, </a:t>
            </a:r>
            <a:r>
              <a:rPr lang="de-DE" i="1" dirty="0"/>
              <a:t>18, </a:t>
            </a:r>
            <a:r>
              <a:rPr lang="de-DE" dirty="0"/>
              <a:t>307-314.  </a:t>
            </a:r>
          </a:p>
        </p:txBody>
      </p:sp>
      <p:pic>
        <p:nvPicPr>
          <p:cNvPr id="4" name="Picture 3"/>
          <p:cNvPicPr>
            <a:picLocks noChangeAspect="1"/>
          </p:cNvPicPr>
          <p:nvPr/>
        </p:nvPicPr>
        <p:blipFill rotWithShape="1">
          <a:blip r:embed="rId2"/>
          <a:srcRect b="55360"/>
          <a:stretch/>
        </p:blipFill>
        <p:spPr>
          <a:xfrm>
            <a:off x="1190863" y="3300973"/>
            <a:ext cx="6770211" cy="2849002"/>
          </a:xfrm>
          <a:prstGeom prst="rect">
            <a:avLst/>
          </a:prstGeom>
        </p:spPr>
      </p:pic>
    </p:spTree>
    <p:extLst>
      <p:ext uri="{BB962C8B-B14F-4D97-AF65-F5344CB8AC3E}">
        <p14:creationId xmlns:p14="http://schemas.microsoft.com/office/powerpoint/2010/main" val="3491181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59404" b="13750"/>
          <a:stretch/>
        </p:blipFill>
        <p:spPr>
          <a:xfrm>
            <a:off x="2580322" y="4312920"/>
            <a:ext cx="6563678" cy="1753583"/>
          </a:xfrm>
          <a:prstGeom prst="rect">
            <a:avLst/>
          </a:prstGeom>
        </p:spPr>
      </p:pic>
      <p:sp>
        <p:nvSpPr>
          <p:cNvPr id="2" name="Title 1"/>
          <p:cNvSpPr>
            <a:spLocks noGrp="1"/>
          </p:cNvSpPr>
          <p:nvPr>
            <p:ph type="title"/>
          </p:nvPr>
        </p:nvSpPr>
        <p:spPr/>
        <p:txBody>
          <a:bodyPr/>
          <a:lstStyle/>
          <a:p>
            <a:r>
              <a:rPr lang="de-DE" dirty="0"/>
              <a:t>Beispiel: Meta-Analysis</a:t>
            </a:r>
          </a:p>
        </p:txBody>
      </p:sp>
      <p:sp>
        <p:nvSpPr>
          <p:cNvPr id="3" name="Content Placeholder 2"/>
          <p:cNvSpPr>
            <a:spLocks noGrp="1"/>
          </p:cNvSpPr>
          <p:nvPr>
            <p:ph idx="1"/>
          </p:nvPr>
        </p:nvSpPr>
        <p:spPr/>
        <p:txBody>
          <a:bodyPr/>
          <a:lstStyle/>
          <a:p>
            <a:pPr marL="0" indent="0">
              <a:buNone/>
            </a:pPr>
            <a:r>
              <a:rPr lang="de-DE" dirty="0"/>
              <a:t>Huang, C. (2011). </a:t>
            </a:r>
            <a:r>
              <a:rPr lang="de-DE" dirty="0" err="1"/>
              <a:t>Achievement</a:t>
            </a:r>
            <a:r>
              <a:rPr lang="de-DE" dirty="0"/>
              <a:t> </a:t>
            </a:r>
            <a:r>
              <a:rPr lang="de-DE" dirty="0" err="1"/>
              <a:t>goals</a:t>
            </a:r>
            <a:r>
              <a:rPr lang="de-DE" dirty="0"/>
              <a:t> </a:t>
            </a:r>
            <a:r>
              <a:rPr lang="de-DE" dirty="0" err="1"/>
              <a:t>and</a:t>
            </a:r>
            <a:r>
              <a:rPr lang="de-DE" dirty="0"/>
              <a:t> </a:t>
            </a:r>
            <a:r>
              <a:rPr lang="de-DE" dirty="0" err="1"/>
              <a:t>achievement</a:t>
            </a:r>
            <a:r>
              <a:rPr lang="de-DE" dirty="0"/>
              <a:t> </a:t>
            </a:r>
            <a:r>
              <a:rPr lang="de-DE" dirty="0" err="1"/>
              <a:t>emotions</a:t>
            </a:r>
            <a:r>
              <a:rPr lang="de-DE" dirty="0"/>
              <a:t>: A meta-analysis. </a:t>
            </a:r>
            <a:r>
              <a:rPr lang="de-DE" i="1" dirty="0"/>
              <a:t>Educational Psychological Review, 23</a:t>
            </a:r>
            <a:r>
              <a:rPr lang="de-DE" dirty="0"/>
              <a:t>, 359-388.</a:t>
            </a:r>
          </a:p>
        </p:txBody>
      </p:sp>
      <p:pic>
        <p:nvPicPr>
          <p:cNvPr id="5" name="Picture 4"/>
          <p:cNvPicPr>
            <a:picLocks noChangeAspect="1"/>
          </p:cNvPicPr>
          <p:nvPr/>
        </p:nvPicPr>
        <p:blipFill rotWithShape="1">
          <a:blip r:embed="rId2"/>
          <a:srcRect b="67290"/>
          <a:stretch/>
        </p:blipFill>
        <p:spPr>
          <a:xfrm>
            <a:off x="2580322" y="2381250"/>
            <a:ext cx="5934075" cy="1931670"/>
          </a:xfrm>
          <a:prstGeom prst="rect">
            <a:avLst/>
          </a:prstGeom>
        </p:spPr>
      </p:pic>
    </p:spTree>
    <p:extLst>
      <p:ext uri="{BB962C8B-B14F-4D97-AF65-F5344CB8AC3E}">
        <p14:creationId xmlns:p14="http://schemas.microsoft.com/office/powerpoint/2010/main" val="3283831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Beispiel: Aktuelle Zeitschriftenbeiträge</a:t>
            </a:r>
          </a:p>
        </p:txBody>
      </p:sp>
      <p:pic>
        <p:nvPicPr>
          <p:cNvPr id="4" name="Content Placeholder 3"/>
          <p:cNvPicPr>
            <a:picLocks noGrp="1" noChangeAspect="1"/>
          </p:cNvPicPr>
          <p:nvPr>
            <p:ph idx="1"/>
          </p:nvPr>
        </p:nvPicPr>
        <p:blipFill>
          <a:blip r:embed="rId2"/>
          <a:stretch>
            <a:fillRect/>
          </a:stretch>
        </p:blipFill>
        <p:spPr>
          <a:xfrm>
            <a:off x="457200" y="1836237"/>
            <a:ext cx="8229600" cy="3903076"/>
          </a:xfrm>
          <a:prstGeom prst="rect">
            <a:avLst/>
          </a:prstGeom>
        </p:spPr>
      </p:pic>
    </p:spTree>
    <p:extLst>
      <p:ext uri="{BB962C8B-B14F-4D97-AF65-F5344CB8AC3E}">
        <p14:creationId xmlns:p14="http://schemas.microsoft.com/office/powerpoint/2010/main" val="29251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Beispiel: Pionierstudien / Klassiker</a:t>
            </a:r>
          </a:p>
        </p:txBody>
      </p:sp>
      <p:pic>
        <p:nvPicPr>
          <p:cNvPr id="4" name="Content Placeholder 3"/>
          <p:cNvPicPr>
            <a:picLocks noGrp="1" noChangeAspect="1"/>
          </p:cNvPicPr>
          <p:nvPr>
            <p:ph idx="1"/>
          </p:nvPr>
        </p:nvPicPr>
        <p:blipFill>
          <a:blip r:embed="rId2"/>
          <a:stretch>
            <a:fillRect/>
          </a:stretch>
        </p:blipFill>
        <p:spPr>
          <a:xfrm>
            <a:off x="2684206" y="2081726"/>
            <a:ext cx="6107215" cy="4117534"/>
          </a:xfrm>
          <a:prstGeom prst="rect">
            <a:avLst/>
          </a:prstGeom>
        </p:spPr>
      </p:pic>
      <p:sp>
        <p:nvSpPr>
          <p:cNvPr id="5" name="Content Placeholder 2"/>
          <p:cNvSpPr txBox="1">
            <a:spLocks/>
          </p:cNvSpPr>
          <p:nvPr/>
        </p:nvSpPr>
        <p:spPr>
          <a:xfrm>
            <a:off x="719138" y="1209368"/>
            <a:ext cx="7704138" cy="4795192"/>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marL="0" indent="0">
              <a:buFontTx/>
              <a:buNone/>
            </a:pPr>
            <a:r>
              <a:rPr lang="de-DE" kern="0" dirty="0" err="1"/>
              <a:t>Marjoribanks</a:t>
            </a:r>
            <a:r>
              <a:rPr lang="de-DE" kern="0" dirty="0"/>
              <a:t>, K. (1980). Person-school </a:t>
            </a:r>
            <a:r>
              <a:rPr lang="de-DE" kern="0" dirty="0" err="1"/>
              <a:t>environment</a:t>
            </a:r>
            <a:r>
              <a:rPr lang="de-DE" kern="0" dirty="0"/>
              <a:t> </a:t>
            </a:r>
            <a:r>
              <a:rPr lang="de-DE" kern="0" dirty="0" err="1"/>
              <a:t>correlates</a:t>
            </a:r>
            <a:r>
              <a:rPr lang="de-DE" kern="0" dirty="0"/>
              <a:t> </a:t>
            </a:r>
            <a:r>
              <a:rPr lang="de-DE" kern="0" dirty="0" err="1"/>
              <a:t>of</a:t>
            </a:r>
            <a:r>
              <a:rPr lang="de-DE" kern="0" dirty="0"/>
              <a:t> </a:t>
            </a:r>
            <a:r>
              <a:rPr lang="de-DE" kern="0" dirty="0" err="1"/>
              <a:t>children‘s</a:t>
            </a:r>
            <a:r>
              <a:rPr lang="de-DE" kern="0" dirty="0"/>
              <a:t> </a:t>
            </a:r>
            <a:r>
              <a:rPr lang="de-DE" kern="0" dirty="0" err="1"/>
              <a:t>affective</a:t>
            </a:r>
            <a:r>
              <a:rPr lang="de-DE" kern="0" dirty="0"/>
              <a:t> </a:t>
            </a:r>
            <a:r>
              <a:rPr lang="de-DE" kern="0" dirty="0" err="1"/>
              <a:t>characteristics</a:t>
            </a:r>
            <a:r>
              <a:rPr lang="de-DE" kern="0" dirty="0"/>
              <a:t>. </a:t>
            </a:r>
            <a:r>
              <a:rPr lang="de-DE" i="1" kern="0" dirty="0"/>
              <a:t>Journal </a:t>
            </a:r>
            <a:r>
              <a:rPr lang="de-DE" i="1" kern="0" dirty="0" err="1"/>
              <a:t>of</a:t>
            </a:r>
            <a:r>
              <a:rPr lang="de-DE" i="1" kern="0" dirty="0"/>
              <a:t> Educational </a:t>
            </a:r>
            <a:r>
              <a:rPr lang="de-DE" i="1" kern="0" dirty="0" err="1"/>
              <a:t>Psychology</a:t>
            </a:r>
            <a:r>
              <a:rPr lang="de-DE" i="1" kern="0" dirty="0"/>
              <a:t>, 4, </a:t>
            </a:r>
            <a:r>
              <a:rPr lang="de-DE" kern="0" dirty="0"/>
              <a:t>583-591.</a:t>
            </a:r>
          </a:p>
        </p:txBody>
      </p:sp>
    </p:spTree>
    <p:extLst>
      <p:ext uri="{BB962C8B-B14F-4D97-AF65-F5344CB8AC3E}">
        <p14:creationId xmlns:p14="http://schemas.microsoft.com/office/powerpoint/2010/main" val="4044245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Nützliche Quellen identifizieren</a:t>
            </a:r>
          </a:p>
        </p:txBody>
      </p:sp>
      <p:sp>
        <p:nvSpPr>
          <p:cNvPr id="3" name="Content Placeholder 2"/>
          <p:cNvSpPr>
            <a:spLocks noGrp="1"/>
          </p:cNvSpPr>
          <p:nvPr>
            <p:ph idx="1"/>
          </p:nvPr>
        </p:nvSpPr>
        <p:spPr>
          <a:xfrm>
            <a:off x="205740" y="1522413"/>
            <a:ext cx="8229600" cy="4530725"/>
          </a:xfrm>
        </p:spPr>
        <p:txBody>
          <a:bodyPr/>
          <a:lstStyle/>
          <a:p>
            <a:r>
              <a:rPr lang="de-DE" sz="2000" dirty="0"/>
              <a:t>Datum, Relevanz (</a:t>
            </a:r>
            <a:r>
              <a:rPr lang="de-DE" sz="2000" dirty="0" err="1"/>
              <a:t>zB</a:t>
            </a:r>
            <a:r>
              <a:rPr lang="de-DE" sz="2000" dirty="0"/>
              <a:t> Anzahl Referenzen), Journal (</a:t>
            </a:r>
            <a:r>
              <a:rPr lang="de-DE" sz="2000" dirty="0" err="1"/>
              <a:t>zB</a:t>
            </a:r>
            <a:r>
              <a:rPr lang="de-DE" sz="2000" dirty="0"/>
              <a:t> IF), Abstract</a:t>
            </a:r>
          </a:p>
        </p:txBody>
      </p:sp>
      <p:pic>
        <p:nvPicPr>
          <p:cNvPr id="8" name="Picture 7">
            <a:extLst>
              <a:ext uri="{FF2B5EF4-FFF2-40B4-BE49-F238E27FC236}">
                <a16:creationId xmlns:a16="http://schemas.microsoft.com/office/drawing/2014/main" id="{AE497FAF-9A6E-4935-82E5-DF0732CB786B}"/>
              </a:ext>
            </a:extLst>
          </p:cNvPr>
          <p:cNvPicPr>
            <a:picLocks noChangeAspect="1"/>
          </p:cNvPicPr>
          <p:nvPr/>
        </p:nvPicPr>
        <p:blipFill>
          <a:blip r:embed="rId3"/>
          <a:stretch>
            <a:fillRect/>
          </a:stretch>
        </p:blipFill>
        <p:spPr>
          <a:xfrm>
            <a:off x="99060" y="2009027"/>
            <a:ext cx="8770620" cy="3412231"/>
          </a:xfrm>
          <a:prstGeom prst="rect">
            <a:avLst/>
          </a:prstGeom>
        </p:spPr>
      </p:pic>
    </p:spTree>
    <p:extLst>
      <p:ext uri="{BB962C8B-B14F-4D97-AF65-F5344CB8AC3E}">
        <p14:creationId xmlns:p14="http://schemas.microsoft.com/office/powerpoint/2010/main" val="389785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Nützliche Quellen identifizieren</a:t>
            </a:r>
          </a:p>
        </p:txBody>
      </p:sp>
      <p:sp>
        <p:nvSpPr>
          <p:cNvPr id="3" name="Content Placeholder 2"/>
          <p:cNvSpPr>
            <a:spLocks noGrp="1"/>
          </p:cNvSpPr>
          <p:nvPr>
            <p:ph idx="1"/>
          </p:nvPr>
        </p:nvSpPr>
        <p:spPr>
          <a:xfrm>
            <a:off x="205740" y="1522413"/>
            <a:ext cx="8229600" cy="4530725"/>
          </a:xfrm>
        </p:spPr>
        <p:txBody>
          <a:bodyPr/>
          <a:lstStyle/>
          <a:p>
            <a:r>
              <a:rPr lang="de-DE" sz="2000" dirty="0"/>
              <a:t>Datum, Relevanz (</a:t>
            </a:r>
            <a:r>
              <a:rPr lang="de-DE" sz="2000" dirty="0" err="1"/>
              <a:t>zB</a:t>
            </a:r>
            <a:r>
              <a:rPr lang="de-DE" sz="2000" dirty="0"/>
              <a:t> Anzahl Referenzen), Journal (</a:t>
            </a:r>
            <a:r>
              <a:rPr lang="de-DE" sz="2000" dirty="0" err="1"/>
              <a:t>zB</a:t>
            </a:r>
            <a:r>
              <a:rPr lang="de-DE" sz="2000" dirty="0"/>
              <a:t> IF), Abstract</a:t>
            </a:r>
          </a:p>
        </p:txBody>
      </p:sp>
      <p:pic>
        <p:nvPicPr>
          <p:cNvPr id="4" name="Picture 3"/>
          <p:cNvPicPr>
            <a:picLocks noChangeAspect="1"/>
          </p:cNvPicPr>
          <p:nvPr/>
        </p:nvPicPr>
        <p:blipFill rotWithShape="1">
          <a:blip r:embed="rId3"/>
          <a:srcRect l="1547" t="4650" r="6279" b="2311"/>
          <a:stretch/>
        </p:blipFill>
        <p:spPr>
          <a:xfrm>
            <a:off x="504154" y="2110741"/>
            <a:ext cx="7725446" cy="3942398"/>
          </a:xfrm>
          <a:prstGeom prst="rect">
            <a:avLst/>
          </a:prstGeom>
        </p:spPr>
      </p:pic>
    </p:spTree>
    <p:extLst>
      <p:ext uri="{BB962C8B-B14F-4D97-AF65-F5344CB8AC3E}">
        <p14:creationId xmlns:p14="http://schemas.microsoft.com/office/powerpoint/2010/main" val="175394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Zeitschriften in der Erziehungswissenschaft und Pädagogischen Psychologie (Beispiele)</a:t>
            </a:r>
          </a:p>
        </p:txBody>
      </p:sp>
      <p:sp>
        <p:nvSpPr>
          <p:cNvPr id="3" name="Inhaltsplatzhalter 2"/>
          <p:cNvSpPr>
            <a:spLocks noGrp="1"/>
          </p:cNvSpPr>
          <p:nvPr>
            <p:ph idx="1"/>
          </p:nvPr>
        </p:nvSpPr>
        <p:spPr/>
        <p:txBody>
          <a:bodyPr/>
          <a:lstStyle/>
          <a:p>
            <a:r>
              <a:rPr lang="de-DE" dirty="0"/>
              <a:t>Internationale Zeitschriften:</a:t>
            </a:r>
          </a:p>
          <a:p>
            <a:pPr lvl="1">
              <a:spcBef>
                <a:spcPts val="0"/>
              </a:spcBef>
            </a:pPr>
            <a:r>
              <a:rPr lang="de-DE" sz="1800" dirty="0"/>
              <a:t>Review of Educational Research </a:t>
            </a:r>
          </a:p>
          <a:p>
            <a:pPr lvl="1">
              <a:spcBef>
                <a:spcPts val="0"/>
              </a:spcBef>
            </a:pPr>
            <a:r>
              <a:rPr lang="de-DE" sz="1800" dirty="0"/>
              <a:t>Educational Research Review </a:t>
            </a:r>
          </a:p>
          <a:p>
            <a:pPr lvl="1">
              <a:spcBef>
                <a:spcPts val="0"/>
              </a:spcBef>
            </a:pPr>
            <a:r>
              <a:rPr lang="de-DE" sz="1800" dirty="0"/>
              <a:t>Learning </a:t>
            </a:r>
            <a:r>
              <a:rPr lang="de-DE" sz="1800" dirty="0" err="1"/>
              <a:t>and</a:t>
            </a:r>
            <a:r>
              <a:rPr lang="de-DE" sz="1800" dirty="0"/>
              <a:t> </a:t>
            </a:r>
            <a:r>
              <a:rPr lang="de-DE" sz="1800" dirty="0" err="1"/>
              <a:t>Instruction</a:t>
            </a:r>
            <a:r>
              <a:rPr lang="de-DE" sz="1800" dirty="0"/>
              <a:t> </a:t>
            </a:r>
          </a:p>
          <a:p>
            <a:pPr lvl="1">
              <a:spcBef>
                <a:spcPts val="0"/>
              </a:spcBef>
            </a:pPr>
            <a:r>
              <a:rPr lang="de-DE" sz="1800" dirty="0"/>
              <a:t>Teaching </a:t>
            </a:r>
            <a:r>
              <a:rPr lang="de-DE" sz="1800" dirty="0" err="1"/>
              <a:t>and</a:t>
            </a:r>
            <a:r>
              <a:rPr lang="de-DE" sz="1800" dirty="0"/>
              <a:t> </a:t>
            </a:r>
            <a:r>
              <a:rPr lang="de-DE" sz="1800" dirty="0" err="1"/>
              <a:t>Teacher</a:t>
            </a:r>
            <a:r>
              <a:rPr lang="de-DE" sz="1800" dirty="0"/>
              <a:t> Education </a:t>
            </a:r>
          </a:p>
          <a:p>
            <a:pPr lvl="1">
              <a:spcBef>
                <a:spcPts val="0"/>
              </a:spcBef>
            </a:pPr>
            <a:r>
              <a:rPr lang="de-DE" sz="1800" dirty="0"/>
              <a:t>Journal of Educational Psychology </a:t>
            </a:r>
          </a:p>
          <a:p>
            <a:pPr lvl="1">
              <a:spcBef>
                <a:spcPts val="0"/>
              </a:spcBef>
            </a:pPr>
            <a:r>
              <a:rPr lang="de-DE" sz="1800" dirty="0"/>
              <a:t>Contemporary Educational Psychology </a:t>
            </a:r>
          </a:p>
          <a:p>
            <a:pPr lvl="1">
              <a:spcBef>
                <a:spcPts val="0"/>
              </a:spcBef>
            </a:pPr>
            <a:r>
              <a:rPr lang="de-DE" sz="1800" dirty="0"/>
              <a:t>American Educational Research Journal </a:t>
            </a:r>
          </a:p>
          <a:p>
            <a:pPr marL="344487" lvl="1" indent="0">
              <a:spcBef>
                <a:spcPts val="0"/>
              </a:spcBef>
              <a:buNone/>
            </a:pPr>
            <a:endParaRPr lang="de-DE" sz="1800" dirty="0"/>
          </a:p>
          <a:p>
            <a:r>
              <a:rPr lang="de-DE" dirty="0"/>
              <a:t>Deutschsprachige Zeitschriften:</a:t>
            </a:r>
          </a:p>
          <a:p>
            <a:pPr lvl="1">
              <a:spcBef>
                <a:spcPts val="0"/>
              </a:spcBef>
            </a:pPr>
            <a:r>
              <a:rPr lang="de-DE" sz="1800" dirty="0"/>
              <a:t>Zeitschrift für Erziehungswissenschaft </a:t>
            </a:r>
          </a:p>
          <a:p>
            <a:pPr lvl="1">
              <a:spcBef>
                <a:spcPts val="0"/>
              </a:spcBef>
            </a:pPr>
            <a:r>
              <a:rPr lang="de-DE" sz="1800" dirty="0"/>
              <a:t>Zeitschrift für Pädagogische Psychologie </a:t>
            </a:r>
          </a:p>
          <a:p>
            <a:pPr lvl="1">
              <a:spcBef>
                <a:spcPts val="0"/>
              </a:spcBef>
            </a:pPr>
            <a:r>
              <a:rPr lang="de-DE" sz="1800" dirty="0"/>
              <a:t>Zeitschrift für Entwicklungspsychologie und Pädagogische Psychologie </a:t>
            </a:r>
          </a:p>
          <a:p>
            <a:pPr lvl="1">
              <a:spcBef>
                <a:spcPts val="0"/>
              </a:spcBef>
            </a:pPr>
            <a:r>
              <a:rPr lang="de-DE" sz="1800" dirty="0"/>
              <a:t>Zeitschrift für Pädagogik </a:t>
            </a:r>
          </a:p>
          <a:p>
            <a:pPr lvl="1"/>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26</a:t>
            </a:fld>
            <a:endParaRPr lang="de-DE" altLang="en-US"/>
          </a:p>
        </p:txBody>
      </p:sp>
    </p:spTree>
    <p:extLst>
      <p:ext uri="{BB962C8B-B14F-4D97-AF65-F5344CB8AC3E}">
        <p14:creationId xmlns:p14="http://schemas.microsoft.com/office/powerpoint/2010/main" val="3311876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Zeitschriften in der Erziehungswissenschaft und Pädagogischen Psychologie (Beispiele)</a:t>
            </a:r>
          </a:p>
        </p:txBody>
      </p:sp>
      <p:sp>
        <p:nvSpPr>
          <p:cNvPr id="3" name="Inhaltsplatzhalter 2"/>
          <p:cNvSpPr>
            <a:spLocks noGrp="1"/>
          </p:cNvSpPr>
          <p:nvPr>
            <p:ph idx="1"/>
          </p:nvPr>
        </p:nvSpPr>
        <p:spPr/>
        <p:txBody>
          <a:bodyPr/>
          <a:lstStyle/>
          <a:p>
            <a:r>
              <a:rPr lang="de-DE" dirty="0"/>
              <a:t>Internationale Zeitschriften:</a:t>
            </a:r>
          </a:p>
          <a:p>
            <a:pPr lvl="1">
              <a:spcBef>
                <a:spcPts val="0"/>
              </a:spcBef>
            </a:pPr>
            <a:r>
              <a:rPr lang="de-DE" sz="1800" dirty="0"/>
              <a:t>Review of Educational Research </a:t>
            </a:r>
          </a:p>
          <a:p>
            <a:pPr lvl="1">
              <a:spcBef>
                <a:spcPts val="0"/>
              </a:spcBef>
            </a:pPr>
            <a:r>
              <a:rPr lang="de-DE" sz="1800" dirty="0"/>
              <a:t>Educational Research Review </a:t>
            </a:r>
          </a:p>
          <a:p>
            <a:pPr lvl="1">
              <a:spcBef>
                <a:spcPts val="0"/>
              </a:spcBef>
            </a:pPr>
            <a:r>
              <a:rPr lang="de-DE" sz="1800" dirty="0"/>
              <a:t>Learning </a:t>
            </a:r>
            <a:r>
              <a:rPr lang="de-DE" sz="1800" dirty="0" err="1"/>
              <a:t>and</a:t>
            </a:r>
            <a:r>
              <a:rPr lang="de-DE" sz="1800" dirty="0"/>
              <a:t> </a:t>
            </a:r>
            <a:r>
              <a:rPr lang="de-DE" sz="1800" dirty="0" err="1"/>
              <a:t>Instruction</a:t>
            </a:r>
            <a:r>
              <a:rPr lang="de-DE" sz="1800" dirty="0"/>
              <a:t> </a:t>
            </a:r>
          </a:p>
          <a:p>
            <a:pPr lvl="1">
              <a:spcBef>
                <a:spcPts val="0"/>
              </a:spcBef>
            </a:pPr>
            <a:r>
              <a:rPr lang="de-DE" sz="1800" dirty="0"/>
              <a:t>Teaching </a:t>
            </a:r>
            <a:r>
              <a:rPr lang="de-DE" sz="1800" dirty="0" err="1"/>
              <a:t>and</a:t>
            </a:r>
            <a:r>
              <a:rPr lang="de-DE" sz="1800" dirty="0"/>
              <a:t> </a:t>
            </a:r>
            <a:r>
              <a:rPr lang="de-DE" sz="1800" dirty="0" err="1"/>
              <a:t>Teacher</a:t>
            </a:r>
            <a:r>
              <a:rPr lang="de-DE" sz="1800" dirty="0"/>
              <a:t> Education </a:t>
            </a:r>
          </a:p>
          <a:p>
            <a:pPr lvl="1">
              <a:spcBef>
                <a:spcPts val="0"/>
              </a:spcBef>
            </a:pPr>
            <a:r>
              <a:rPr lang="de-DE" sz="1800" dirty="0"/>
              <a:t>Journal of Educational Psychology </a:t>
            </a:r>
          </a:p>
          <a:p>
            <a:pPr lvl="1">
              <a:spcBef>
                <a:spcPts val="0"/>
              </a:spcBef>
            </a:pPr>
            <a:r>
              <a:rPr lang="de-DE" sz="1800" dirty="0"/>
              <a:t>Contemporary Educational Psychology </a:t>
            </a:r>
          </a:p>
          <a:p>
            <a:pPr lvl="1">
              <a:spcBef>
                <a:spcPts val="0"/>
              </a:spcBef>
            </a:pPr>
            <a:r>
              <a:rPr lang="de-DE" sz="1800" dirty="0"/>
              <a:t>American Educational Research Journal </a:t>
            </a:r>
          </a:p>
          <a:p>
            <a:pPr marL="344487" lvl="1" indent="0">
              <a:spcBef>
                <a:spcPts val="0"/>
              </a:spcBef>
              <a:buNone/>
            </a:pPr>
            <a:endParaRPr lang="de-DE" sz="1800" dirty="0"/>
          </a:p>
          <a:p>
            <a:r>
              <a:rPr lang="de-DE" dirty="0"/>
              <a:t>Deutschsprachige Zeitschriften:</a:t>
            </a:r>
          </a:p>
          <a:p>
            <a:pPr lvl="1">
              <a:spcBef>
                <a:spcPts val="0"/>
              </a:spcBef>
            </a:pPr>
            <a:r>
              <a:rPr lang="de-DE" sz="1800" dirty="0"/>
              <a:t>Zeitschrift für Erziehungswissenschaft </a:t>
            </a:r>
          </a:p>
          <a:p>
            <a:pPr lvl="1">
              <a:spcBef>
                <a:spcPts val="0"/>
              </a:spcBef>
            </a:pPr>
            <a:r>
              <a:rPr lang="de-DE" sz="1800" dirty="0"/>
              <a:t>Zeitschrift für Pädagogische Psychologie </a:t>
            </a:r>
          </a:p>
          <a:p>
            <a:pPr lvl="1">
              <a:spcBef>
                <a:spcPts val="0"/>
              </a:spcBef>
            </a:pPr>
            <a:r>
              <a:rPr lang="de-DE" sz="1800" dirty="0"/>
              <a:t>Zeitschrift für Entwicklungspsychologie und Pädagogische Psychologie </a:t>
            </a:r>
          </a:p>
          <a:p>
            <a:pPr lvl="1">
              <a:spcBef>
                <a:spcPts val="0"/>
              </a:spcBef>
            </a:pPr>
            <a:r>
              <a:rPr lang="de-DE" sz="1800" dirty="0"/>
              <a:t>Zeitschrift für Pädagogik </a:t>
            </a:r>
          </a:p>
          <a:p>
            <a:pPr lvl="1"/>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27</a:t>
            </a:fld>
            <a:endParaRPr lang="de-DE" altLang="en-US"/>
          </a:p>
        </p:txBody>
      </p:sp>
      <p:pic>
        <p:nvPicPr>
          <p:cNvPr id="6" name="Picture 5">
            <a:extLst>
              <a:ext uri="{FF2B5EF4-FFF2-40B4-BE49-F238E27FC236}">
                <a16:creationId xmlns:a16="http://schemas.microsoft.com/office/drawing/2014/main" id="{3B9440FB-44DF-4547-B710-113628CCE8E9}"/>
              </a:ext>
            </a:extLst>
          </p:cNvPr>
          <p:cNvPicPr>
            <a:picLocks noChangeAspect="1"/>
          </p:cNvPicPr>
          <p:nvPr/>
        </p:nvPicPr>
        <p:blipFill>
          <a:blip r:embed="rId2"/>
          <a:stretch>
            <a:fillRect/>
          </a:stretch>
        </p:blipFill>
        <p:spPr>
          <a:xfrm>
            <a:off x="457200" y="1608138"/>
            <a:ext cx="7948518" cy="4144962"/>
          </a:xfrm>
          <a:prstGeom prst="rect">
            <a:avLst/>
          </a:prstGeom>
        </p:spPr>
      </p:pic>
    </p:spTree>
    <p:extLst>
      <p:ext uri="{BB962C8B-B14F-4D97-AF65-F5344CB8AC3E}">
        <p14:creationId xmlns:p14="http://schemas.microsoft.com/office/powerpoint/2010/main" val="315841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Systematische Literaturrecherchen</a:t>
            </a:r>
            <a:endParaRPr lang="en-US" dirty="0"/>
          </a:p>
        </p:txBody>
      </p:sp>
      <p:sp>
        <p:nvSpPr>
          <p:cNvPr id="3" name="Inhaltsplatzhalter 2"/>
          <p:cNvSpPr>
            <a:spLocks noGrp="1"/>
          </p:cNvSpPr>
          <p:nvPr>
            <p:ph idx="1"/>
          </p:nvPr>
        </p:nvSpPr>
        <p:spPr>
          <a:xfrm>
            <a:off x="294640" y="1290320"/>
            <a:ext cx="8722038" cy="5411422"/>
          </a:xfrm>
        </p:spPr>
        <p:txBody>
          <a:bodyPr>
            <a:normAutofit/>
          </a:bodyPr>
          <a:lstStyle/>
          <a:p>
            <a:pPr>
              <a:buFont typeface="+mj-lt"/>
              <a:buAutoNum type="arabicPeriod"/>
            </a:pPr>
            <a:r>
              <a:rPr lang="de-DE" dirty="0">
                <a:solidFill>
                  <a:srgbClr val="92D050"/>
                </a:solidFill>
              </a:rPr>
              <a:t>Suchbegriffe definieren</a:t>
            </a:r>
          </a:p>
          <a:p>
            <a:pPr>
              <a:buFont typeface="+mj-lt"/>
              <a:buAutoNum type="arabicPeriod"/>
            </a:pPr>
            <a:endParaRPr lang="de-DE" dirty="0">
              <a:solidFill>
                <a:srgbClr val="92D050"/>
              </a:solidFill>
            </a:endParaRPr>
          </a:p>
          <a:p>
            <a:pPr>
              <a:buFont typeface="+mj-lt"/>
              <a:buAutoNum type="arabicPeriod"/>
            </a:pPr>
            <a:r>
              <a:rPr lang="de-DE" dirty="0">
                <a:solidFill>
                  <a:srgbClr val="92D050"/>
                </a:solidFill>
              </a:rPr>
              <a:t>Datenbanken</a:t>
            </a:r>
            <a:r>
              <a:rPr lang="de-DE" dirty="0"/>
              <a:t> wählen und </a:t>
            </a:r>
            <a:r>
              <a:rPr lang="de-DE" dirty="0">
                <a:solidFill>
                  <a:srgbClr val="92D050"/>
                </a:solidFill>
              </a:rPr>
              <a:t>relevante Literatur </a:t>
            </a:r>
            <a:r>
              <a:rPr lang="de-DE" dirty="0"/>
              <a:t>finden: </a:t>
            </a:r>
          </a:p>
          <a:p>
            <a:pPr lvl="2"/>
            <a:endParaRPr lang="de-DE" dirty="0"/>
          </a:p>
          <a:p>
            <a:pPr>
              <a:buFont typeface="+mj-lt"/>
              <a:buAutoNum type="arabicPeriod"/>
            </a:pPr>
            <a:r>
              <a:rPr lang="de-DE" dirty="0">
                <a:solidFill>
                  <a:srgbClr val="92D050"/>
                </a:solidFill>
              </a:rPr>
              <a:t>Forschungsstand systematisieren: </a:t>
            </a:r>
            <a:r>
              <a:rPr lang="de-DE" dirty="0"/>
              <a:t>Wo fange ich an? </a:t>
            </a:r>
          </a:p>
          <a:p>
            <a:pPr lvl="1"/>
            <a:r>
              <a:rPr lang="de-DE" dirty="0"/>
              <a:t>Grundlagenliteratur, Übersichtsartikel, aktuelle Studien…</a:t>
            </a:r>
          </a:p>
          <a:p>
            <a:pPr lvl="1"/>
            <a:endParaRPr lang="de-DE" dirty="0"/>
          </a:p>
          <a:p>
            <a:pPr marL="457200" indent="-457200">
              <a:buFont typeface="+mj-lt"/>
              <a:buAutoNum type="arabicPeriod"/>
            </a:pPr>
            <a:r>
              <a:rPr lang="de-DE" dirty="0">
                <a:solidFill>
                  <a:schemeClr val="accent1"/>
                </a:solidFill>
              </a:rPr>
              <a:t>Literaturliste sichten und reduzieren </a:t>
            </a:r>
          </a:p>
        </p:txBody>
      </p:sp>
      <p:sp>
        <p:nvSpPr>
          <p:cNvPr id="4" name="Foliennummernplatzhalter 3"/>
          <p:cNvSpPr>
            <a:spLocks noGrp="1"/>
          </p:cNvSpPr>
          <p:nvPr>
            <p:ph type="sldNum" sz="quarter" idx="4294967295"/>
          </p:nvPr>
        </p:nvSpPr>
        <p:spPr/>
        <p:txBody>
          <a:bodyPr/>
          <a:lstStyle/>
          <a:p>
            <a:pPr>
              <a:defRPr/>
            </a:pPr>
            <a:fld id="{43A4F967-B96B-4E32-B984-210878E9D354}" type="slidenum">
              <a:rPr lang="en-US" smtClean="0"/>
              <a:pPr>
                <a:defRPr/>
              </a:pPr>
              <a:t>28</a:t>
            </a:fld>
            <a:endParaRPr lang="en-US"/>
          </a:p>
        </p:txBody>
      </p:sp>
    </p:spTree>
    <p:extLst>
      <p:ext uri="{BB962C8B-B14F-4D97-AF65-F5344CB8AC3E}">
        <p14:creationId xmlns:p14="http://schemas.microsoft.com/office/powerpoint/2010/main" val="4276892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Inhaltliche Vorbereitung der Recherche: Beispiel </a:t>
            </a:r>
          </a:p>
        </p:txBody>
      </p:sp>
      <p:graphicFrame>
        <p:nvGraphicFramePr>
          <p:cNvPr id="9" name="Diagram 4"/>
          <p:cNvGraphicFramePr/>
          <p:nvPr>
            <p:extLst>
              <p:ext uri="{D42A27DB-BD31-4B8C-83A1-F6EECF244321}">
                <p14:modId xmlns:p14="http://schemas.microsoft.com/office/powerpoint/2010/main" val="1595165727"/>
              </p:ext>
            </p:extLst>
          </p:nvPr>
        </p:nvGraphicFramePr>
        <p:xfrm>
          <a:off x="-683046" y="256219"/>
          <a:ext cx="10391337" cy="5838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30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dirty="0"/>
              <a:t>Aufgabe von letzte Woche</a:t>
            </a:r>
          </a:p>
        </p:txBody>
      </p:sp>
      <p:sp>
        <p:nvSpPr>
          <p:cNvPr id="4" name="Inhaltsplatzhalter 3"/>
          <p:cNvSpPr>
            <a:spLocks noGrp="1"/>
          </p:cNvSpPr>
          <p:nvPr>
            <p:ph idx="1"/>
          </p:nvPr>
        </p:nvSpPr>
        <p:spPr/>
        <p:txBody>
          <a:bodyPr/>
          <a:lstStyle/>
          <a:p>
            <a:r>
              <a:rPr lang="de-DE" dirty="0"/>
              <a:t>Suchen Sie sich einen thematischen Schwerpunkt aus (oder ordnen Sie sich gleich einem Thema zu)</a:t>
            </a:r>
          </a:p>
          <a:p>
            <a:pPr marL="361950" lvl="2" indent="0">
              <a:buClr>
                <a:schemeClr val="tx2"/>
              </a:buClr>
              <a:buSzPct val="100000"/>
              <a:buNone/>
            </a:pPr>
            <a:r>
              <a:rPr lang="de-DE" sz="2000" b="1" dirty="0"/>
              <a:t>Typische Forschungsschwerpunkte der Empirischen Bildungsforschung am IFS: Kompetenzentwicklung, Motivation, Selbstreguliertes Lernen, Schulqualität, Unterrichtsqualität, Medien, soziale Ungleichheiten, Geschlechtsbezogene Disparitäten</a:t>
            </a:r>
          </a:p>
          <a:p>
            <a:r>
              <a:rPr lang="de-DE" dirty="0"/>
              <a:t>Laden Sie sich bis nächste Woche das entsprechende Kapitel aus Reinders (2015). </a:t>
            </a:r>
            <a:r>
              <a:rPr lang="de-DE" i="1" dirty="0"/>
              <a:t>Empirische Bildungsforschung - Gegenstandsbereiche</a:t>
            </a:r>
            <a:r>
              <a:rPr lang="de-DE" dirty="0"/>
              <a:t> herunter und verschaffen sich einen Überblick</a:t>
            </a:r>
          </a:p>
          <a:p>
            <a:pPr marL="355600" indent="0">
              <a:buNone/>
            </a:pPr>
            <a:r>
              <a:rPr lang="de-DE" sz="2000" dirty="0">
                <a:hlinkClick r:id="rId2"/>
              </a:rPr>
              <a:t>https://katalog.ub.tu-dortmund.de/id/ir01388a:ubd.lobid:990207878740206441</a:t>
            </a:r>
            <a:endParaRPr lang="de-DE" sz="2000" dirty="0"/>
          </a:p>
          <a:p>
            <a:pPr marL="361950" lvl="2" indent="0">
              <a:buClr>
                <a:schemeClr val="tx2"/>
              </a:buClr>
              <a:buSzPct val="100000"/>
              <a:buNone/>
            </a:pPr>
            <a:endParaRPr lang="de-DE" sz="1600" b="1" dirty="0"/>
          </a:p>
          <a:p>
            <a:endParaRPr lang="de-DE" dirty="0"/>
          </a:p>
        </p:txBody>
      </p:sp>
    </p:spTree>
    <p:extLst>
      <p:ext uri="{BB962C8B-B14F-4D97-AF65-F5344CB8AC3E}">
        <p14:creationId xmlns:p14="http://schemas.microsoft.com/office/powerpoint/2010/main" val="1551148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a:t>Agenda</a:t>
            </a:r>
          </a:p>
        </p:txBody>
      </p:sp>
      <p:sp>
        <p:nvSpPr>
          <p:cNvPr id="14" name="Inhaltsplatzhalter 13"/>
          <p:cNvSpPr>
            <a:spLocks noGrp="1"/>
          </p:cNvSpPr>
          <p:nvPr>
            <p:ph idx="1"/>
          </p:nvPr>
        </p:nvSpPr>
        <p:spPr/>
        <p:txBody>
          <a:bodyPr/>
          <a:lstStyle/>
          <a:p>
            <a:pPr marL="342900" indent="-342900">
              <a:buFont typeface="+mj-lt"/>
              <a:buAutoNum type="arabicPeriod"/>
            </a:pPr>
            <a:r>
              <a:rPr lang="de-DE" sz="1800" dirty="0"/>
              <a:t>Forschungsthema &amp; Forschungsfrage</a:t>
            </a:r>
          </a:p>
          <a:p>
            <a:pPr marL="342900" indent="-342900">
              <a:buFont typeface="+mj-lt"/>
              <a:buAutoNum type="arabicPeriod"/>
            </a:pPr>
            <a:endParaRPr lang="de-DE" sz="1800" dirty="0"/>
          </a:p>
          <a:p>
            <a:pPr marL="342900" indent="-342900">
              <a:buFont typeface="+mj-lt"/>
              <a:buAutoNum type="arabicPeriod"/>
            </a:pPr>
            <a:r>
              <a:rPr lang="de-DE" sz="1800" dirty="0"/>
              <a:t>Literaturrecherche: Input</a:t>
            </a:r>
          </a:p>
          <a:p>
            <a:pPr marL="342900" indent="-342900">
              <a:buFont typeface="+mj-lt"/>
              <a:buAutoNum type="arabicPeriod"/>
            </a:pPr>
            <a:endParaRPr lang="de-DE" sz="1800" dirty="0"/>
          </a:p>
          <a:p>
            <a:pPr marL="342900" indent="-342900">
              <a:buFont typeface="+mj-lt"/>
              <a:buAutoNum type="arabicPeriod"/>
            </a:pPr>
            <a:r>
              <a:rPr lang="de-DE" sz="1800" dirty="0"/>
              <a:t>Literaturrecherche: Gruppenarbeit</a:t>
            </a:r>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2771110"/>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28500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Literaturrecherche: Werkstatt</a:t>
            </a:r>
            <a:endParaRPr lang="en-GB" dirty="0"/>
          </a:p>
        </p:txBody>
      </p:sp>
      <p:sp>
        <p:nvSpPr>
          <p:cNvPr id="3" name="Inhaltsplatzhalter 2"/>
          <p:cNvSpPr>
            <a:spLocks noGrp="1"/>
          </p:cNvSpPr>
          <p:nvPr>
            <p:ph idx="1"/>
          </p:nvPr>
        </p:nvSpPr>
        <p:spPr>
          <a:xfrm>
            <a:off x="457200" y="1522413"/>
            <a:ext cx="7546258" cy="4530725"/>
          </a:xfrm>
        </p:spPr>
        <p:txBody>
          <a:bodyPr/>
          <a:lstStyle/>
          <a:p>
            <a:pPr marL="542925" lvl="2" indent="-342900">
              <a:spcBef>
                <a:spcPts val="0"/>
              </a:spcBef>
              <a:buClr>
                <a:schemeClr val="tx2"/>
              </a:buClr>
              <a:buSzPct val="100000"/>
              <a:buAutoNum type="arabicPeriod"/>
            </a:pPr>
            <a:r>
              <a:rPr lang="de-DE" b="1" dirty="0"/>
              <a:t>Inhaltliche Vorüberlegungen:</a:t>
            </a:r>
          </a:p>
          <a:p>
            <a:pPr marL="657225" lvl="2" indent="-457200">
              <a:spcBef>
                <a:spcPts val="0"/>
              </a:spcBef>
              <a:buClr>
                <a:schemeClr val="tx2"/>
              </a:buClr>
            </a:pPr>
            <a:r>
              <a:rPr lang="de-DE" sz="1800" dirty="0"/>
              <a:t>Tauschen Sie sich in ihren Gruppen zu ihrem jeweiligen Themengebiet aus und erstellen Sie gemeinsam eine </a:t>
            </a:r>
            <a:r>
              <a:rPr lang="de-DE" sz="1800" dirty="0" err="1"/>
              <a:t>Mind-Map</a:t>
            </a:r>
            <a:r>
              <a:rPr lang="de-DE" sz="1800" dirty="0"/>
              <a:t>: Welche Bereiche, Unterthemen gehören zu ihrem Themengebiet?</a:t>
            </a:r>
          </a:p>
          <a:p>
            <a:pPr marL="657225" lvl="2" indent="-457200">
              <a:spcBef>
                <a:spcPts val="0"/>
              </a:spcBef>
              <a:buClr>
                <a:schemeClr val="tx2"/>
              </a:buClr>
            </a:pPr>
            <a:r>
              <a:rPr lang="de-DE" sz="1800" dirty="0"/>
              <a:t>Konkretisieren Sie ein Forschungsproblem, das sich aus dem Überthema ableiten lässt</a:t>
            </a:r>
          </a:p>
          <a:p>
            <a:pPr marL="200025" lvl="2" indent="0">
              <a:spcBef>
                <a:spcPts val="0"/>
              </a:spcBef>
              <a:buClr>
                <a:schemeClr val="tx2"/>
              </a:buClr>
              <a:buNone/>
            </a:pPr>
            <a:endParaRPr lang="de-DE" sz="2000" dirty="0"/>
          </a:p>
          <a:p>
            <a:pPr marL="200025" lvl="2" indent="0">
              <a:spcBef>
                <a:spcPts val="0"/>
              </a:spcBef>
              <a:buClr>
                <a:schemeClr val="tx2"/>
              </a:buClr>
              <a:buNone/>
            </a:pPr>
            <a:r>
              <a:rPr lang="de-DE" b="1" dirty="0"/>
              <a:t>2. Start Literaturrecherche:</a:t>
            </a:r>
          </a:p>
          <a:p>
            <a:pPr marL="657225" lvl="2" indent="-457200">
              <a:spcBef>
                <a:spcPts val="0"/>
              </a:spcBef>
              <a:buClr>
                <a:schemeClr val="tx2"/>
              </a:buClr>
            </a:pPr>
            <a:r>
              <a:rPr lang="de-DE" sz="1800" dirty="0"/>
              <a:t>Überlegen Sie sich </a:t>
            </a:r>
            <a:r>
              <a:rPr lang="de-DE" sz="1800" b="1" dirty="0"/>
              <a:t>primäre (und sekundäre) Suchbegriffe               </a:t>
            </a:r>
            <a:r>
              <a:rPr lang="de-DE" sz="1800" dirty="0"/>
              <a:t>(anhand der Mindmap)</a:t>
            </a:r>
          </a:p>
          <a:p>
            <a:pPr marL="657225" lvl="2" indent="-457200">
              <a:spcBef>
                <a:spcPts val="0"/>
              </a:spcBef>
              <a:buClr>
                <a:schemeClr val="tx2"/>
              </a:buClr>
            </a:pPr>
            <a:r>
              <a:rPr lang="de-DE" sz="1800" dirty="0"/>
              <a:t>Suchen Sie nach zwei der definierten Schlagworte in einer passenden Datenbank (vgl. Informationsblatt Literaturrecherche in </a:t>
            </a:r>
            <a:r>
              <a:rPr lang="de-DE" sz="1800" dirty="0" err="1"/>
              <a:t>Moodle</a:t>
            </a:r>
            <a:r>
              <a:rPr lang="de-DE" sz="1800" dirty="0"/>
              <a:t>)</a:t>
            </a:r>
          </a:p>
          <a:p>
            <a:pPr marL="657225" lvl="2" indent="-457200">
              <a:spcBef>
                <a:spcPts val="0"/>
              </a:spcBef>
              <a:buClr>
                <a:schemeClr val="tx2"/>
              </a:buClr>
            </a:pPr>
            <a:r>
              <a:rPr lang="de-DE" sz="1800" dirty="0"/>
              <a:t>Identifizieren Sie 1-2 Artikel, die Sie für relevant halten</a:t>
            </a:r>
          </a:p>
          <a:p>
            <a:pPr marL="657225" lvl="2" indent="-457200">
              <a:spcBef>
                <a:spcPts val="0"/>
              </a:spcBef>
              <a:buClr>
                <a:schemeClr val="tx2"/>
              </a:buClr>
            </a:pPr>
            <a:r>
              <a:rPr lang="de-DE" sz="1800" dirty="0"/>
              <a:t>Ordnen Sie den/die Artikel ihrer Mindmap zu</a:t>
            </a:r>
          </a:p>
          <a:p>
            <a:pPr marL="657225" lvl="2" indent="-457200">
              <a:spcBef>
                <a:spcPts val="0"/>
              </a:spcBef>
              <a:buClr>
                <a:schemeClr val="tx2"/>
              </a:buClr>
            </a:pPr>
            <a:r>
              <a:rPr lang="de-DE" sz="1800" dirty="0"/>
              <a:t>Passen Sie ggf. die Mindmap an</a:t>
            </a:r>
          </a:p>
          <a:p>
            <a:pPr marL="657225" lvl="2" indent="-457200">
              <a:spcBef>
                <a:spcPts val="0"/>
              </a:spcBef>
              <a:buClr>
                <a:schemeClr val="tx2"/>
              </a:buClr>
            </a:pPr>
            <a:endParaRPr lang="de-DE" dirty="0"/>
          </a:p>
          <a:p>
            <a:pPr marL="200025" lvl="2" indent="0">
              <a:spcBef>
                <a:spcPts val="0"/>
              </a:spcBef>
              <a:buClr>
                <a:schemeClr val="tx2"/>
              </a:buClr>
              <a:buNone/>
            </a:pPr>
            <a:endParaRPr lang="de-DE" dirty="0"/>
          </a:p>
        </p:txBody>
      </p:sp>
      <p:sp>
        <p:nvSpPr>
          <p:cNvPr id="4" name="Foliennummernplatzhalter 3"/>
          <p:cNvSpPr>
            <a:spLocks noGrp="1"/>
          </p:cNvSpPr>
          <p:nvPr>
            <p:ph type="sldNum" sz="quarter" idx="4294967295"/>
          </p:nvPr>
        </p:nvSpPr>
        <p:spPr/>
        <p:txBody>
          <a:bodyPr/>
          <a:lstStyle/>
          <a:p>
            <a:pPr>
              <a:defRPr/>
            </a:pPr>
            <a:fld id="{43A4F967-B96B-4E32-B984-210878E9D354}" type="slidenum">
              <a:rPr lang="en-US" smtClean="0"/>
              <a:pPr>
                <a:defRPr/>
              </a:pPr>
              <a:t>31</a:t>
            </a:fld>
            <a:endParaRPr lang="en-US"/>
          </a:p>
        </p:txBody>
      </p:sp>
      <p:pic>
        <p:nvPicPr>
          <p:cNvPr id="6" name="Grafik 5"/>
          <p:cNvPicPr>
            <a:picLocks noChangeAspect="1"/>
          </p:cNvPicPr>
          <p:nvPr/>
        </p:nvPicPr>
        <p:blipFill>
          <a:blip r:embed="rId3"/>
          <a:stretch>
            <a:fillRect/>
          </a:stretch>
        </p:blipFill>
        <p:spPr>
          <a:xfrm>
            <a:off x="7707452" y="1331913"/>
            <a:ext cx="1239541" cy="871285"/>
          </a:xfrm>
          <a:prstGeom prst="rect">
            <a:avLst/>
          </a:prstGeom>
        </p:spPr>
      </p:pic>
      <p:pic>
        <p:nvPicPr>
          <p:cNvPr id="7" name="Grafik 6"/>
          <p:cNvPicPr>
            <a:picLocks noChangeAspect="1"/>
          </p:cNvPicPr>
          <p:nvPr/>
        </p:nvPicPr>
        <p:blipFill rotWithShape="1">
          <a:blip r:embed="rId4" cstate="print">
            <a:extLst>
              <a:ext uri="{28A0092B-C50C-407E-A947-70E740481C1C}">
                <a14:useLocalDpi xmlns:a14="http://schemas.microsoft.com/office/drawing/2010/main" val="0"/>
              </a:ext>
            </a:extLst>
          </a:blip>
          <a:srcRect l="14723" t="13325" r="12554" b="11108"/>
          <a:stretch/>
        </p:blipFill>
        <p:spPr>
          <a:xfrm>
            <a:off x="7770875" y="3416747"/>
            <a:ext cx="1112697" cy="867151"/>
          </a:xfrm>
          <a:prstGeom prst="rect">
            <a:avLst/>
          </a:prstGeom>
        </p:spPr>
      </p:pic>
      <p:sp>
        <p:nvSpPr>
          <p:cNvPr id="8" name="Foliennummernplatzhalter 5"/>
          <p:cNvSpPr>
            <a:spLocks noGrp="1"/>
          </p:cNvSpPr>
          <p:nvPr>
            <p:ph type="sldNum" sz="quarter" idx="10"/>
          </p:nvPr>
        </p:nvSpPr>
        <p:spPr>
          <a:xfrm>
            <a:off x="6553200" y="6243638"/>
            <a:ext cx="2133600" cy="457200"/>
          </a:xfrm>
        </p:spPr>
        <p:txBody>
          <a:bodyPr/>
          <a:lstStyle/>
          <a:p>
            <a:pPr>
              <a:defRPr/>
            </a:pPr>
            <a:fld id="{2C23C119-43D2-4BB6-A9D1-9059390EACA3}" type="slidenum">
              <a:rPr lang="de-DE" altLang="en-US" smtClean="0"/>
              <a:pPr>
                <a:defRPr/>
              </a:pPr>
              <a:t>31</a:t>
            </a:fld>
            <a:endParaRPr lang="de-DE" altLang="en-US"/>
          </a:p>
        </p:txBody>
      </p:sp>
    </p:spTree>
    <p:extLst>
      <p:ext uri="{BB962C8B-B14F-4D97-AF65-F5344CB8AC3E}">
        <p14:creationId xmlns:p14="http://schemas.microsoft.com/office/powerpoint/2010/main" val="320584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Fragen &amp; Feedback</a:t>
            </a:r>
          </a:p>
        </p:txBody>
      </p:sp>
      <p:pic>
        <p:nvPicPr>
          <p:cNvPr id="4" name="Content Placeholder 3"/>
          <p:cNvPicPr>
            <a:picLocks noGrp="1" noChangeAspect="1"/>
          </p:cNvPicPr>
          <p:nvPr>
            <p:ph idx="1"/>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281940" y="2804159"/>
            <a:ext cx="1317364" cy="3193415"/>
          </a:xfrm>
          <a:prstGeom prst="rect">
            <a:avLst/>
          </a:prstGeom>
        </p:spPr>
      </p:pic>
    </p:spTree>
    <p:extLst>
      <p:ext uri="{BB962C8B-B14F-4D97-AF65-F5344CB8AC3E}">
        <p14:creationId xmlns:p14="http://schemas.microsoft.com/office/powerpoint/2010/main" val="506350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dirty="0"/>
              <a:t>Nächste Woche: Zitieren</a:t>
            </a:r>
          </a:p>
        </p:txBody>
      </p:sp>
      <p:sp>
        <p:nvSpPr>
          <p:cNvPr id="4" name="Inhaltsplatzhalter 3"/>
          <p:cNvSpPr>
            <a:spLocks noGrp="1"/>
          </p:cNvSpPr>
          <p:nvPr>
            <p:ph idx="1"/>
          </p:nvPr>
        </p:nvSpPr>
        <p:spPr/>
        <p:txBody>
          <a:bodyPr/>
          <a:lstStyle/>
          <a:p>
            <a:pPr marL="523875" lvl="1" indent="-342900">
              <a:buFont typeface="+mj-lt"/>
              <a:buAutoNum type="arabicPeriod"/>
            </a:pPr>
            <a:r>
              <a:rPr lang="de-DE" sz="2000" dirty="0"/>
              <a:t>Suchen Sie nach einem </a:t>
            </a:r>
            <a:r>
              <a:rPr lang="de-DE" sz="2000" b="1" dirty="0"/>
              <a:t>Buch + Zeitschriftenartikel + Übersichtsartikel</a:t>
            </a:r>
            <a:r>
              <a:rPr lang="de-DE" sz="2000" dirty="0"/>
              <a:t> zu ihrem Forschungsproblem &amp; tragen Sie Links zu diesen hier ein:</a:t>
            </a:r>
          </a:p>
          <a:p>
            <a:pPr marL="541338" lvl="1" indent="0">
              <a:buNone/>
            </a:pPr>
            <a:r>
              <a:rPr lang="de-DE" sz="1600" dirty="0">
                <a:hlinkClick r:id="rId3"/>
              </a:rPr>
              <a:t>https://docs.google.com/document/d/1kNAHW0nj-utosTAROapECEKiFeY79x5vU78W2AMyIW0/edit?usp=sharing</a:t>
            </a:r>
            <a:endParaRPr lang="de-DE" sz="1600" dirty="0"/>
          </a:p>
          <a:p>
            <a:pPr marL="638175" lvl="1" indent="-457200">
              <a:buFont typeface="+mj-lt"/>
              <a:buAutoNum type="arabicPeriod" startAt="2"/>
            </a:pPr>
            <a:r>
              <a:rPr lang="de-DE" sz="2000" dirty="0"/>
              <a:t>Schauen Sie sich die Online-Tutorials der Literaturverwaltungs-programme </a:t>
            </a:r>
            <a:r>
              <a:rPr lang="de-DE" sz="2000" dirty="0" err="1"/>
              <a:t>Citavi</a:t>
            </a:r>
            <a:r>
              <a:rPr lang="de-DE" sz="2000" dirty="0"/>
              <a:t>, Zotero und/oder </a:t>
            </a:r>
            <a:r>
              <a:rPr lang="de-DE" sz="2000" dirty="0" err="1"/>
              <a:t>Mendeley</a:t>
            </a:r>
            <a:r>
              <a:rPr lang="de-DE" sz="2000" dirty="0"/>
              <a:t> an:</a:t>
            </a:r>
          </a:p>
          <a:p>
            <a:pPr marL="923925" lvl="2" indent="-342900">
              <a:buFont typeface="Arial" panose="020B0604020202020204" pitchFamily="34" charset="0"/>
              <a:buChar char="•"/>
            </a:pPr>
            <a:r>
              <a:rPr lang="de-DE" sz="1600" b="1" dirty="0" err="1"/>
              <a:t>Citavi</a:t>
            </a:r>
            <a:r>
              <a:rPr lang="de-DE" sz="1600" b="1" dirty="0"/>
              <a:t>: </a:t>
            </a:r>
            <a:r>
              <a:rPr lang="de-DE" sz="1600" dirty="0"/>
              <a:t>https://www.ub.tu-dortmund.de/literatursuche/citavi.html oder https://www.youtube.com/watch?v=Xu-xPwUBWGU&amp;list=PLZt0KjrejkY1ik9cr31hZW6ctsd3eoYSX</a:t>
            </a:r>
            <a:endParaRPr lang="de-DE" sz="1600" dirty="0">
              <a:hlinkClick r:id="rId4"/>
            </a:endParaRPr>
          </a:p>
          <a:p>
            <a:pPr marL="923925" lvl="2" indent="-342900">
              <a:buFont typeface="Arial" panose="020B0604020202020204" pitchFamily="34" charset="0"/>
              <a:buChar char="•"/>
            </a:pPr>
            <a:r>
              <a:rPr lang="de-DE" sz="1600" b="1" dirty="0"/>
              <a:t>Zotero: </a:t>
            </a:r>
            <a:r>
              <a:rPr lang="de-DE" sz="1600" dirty="0"/>
              <a:t>https://www.youtube.com/watch?v=PqQp_oUUY5w </a:t>
            </a:r>
          </a:p>
          <a:p>
            <a:pPr marL="923925" lvl="2" indent="-342900">
              <a:buFont typeface="Arial" panose="020B0604020202020204" pitchFamily="34" charset="0"/>
              <a:buChar char="•"/>
            </a:pPr>
            <a:r>
              <a:rPr lang="de-DE" sz="1600" b="1" dirty="0" err="1"/>
              <a:t>Mendeley</a:t>
            </a:r>
            <a:r>
              <a:rPr lang="de-DE" sz="1600" b="1" dirty="0"/>
              <a:t>: </a:t>
            </a:r>
            <a:r>
              <a:rPr lang="de-DE" sz="1600" dirty="0"/>
              <a:t>https://www.youtube.com/watch?v=ULxtELT9DJg</a:t>
            </a:r>
          </a:p>
          <a:p>
            <a:pPr marL="523875" lvl="1" indent="-342900">
              <a:buFont typeface="+mj-lt"/>
              <a:buAutoNum type="arabicPeriod" startAt="2"/>
            </a:pPr>
            <a:r>
              <a:rPr lang="de-DE" sz="1800" dirty="0"/>
              <a:t>Entscheiden Sie sich für ein Programm und installieren Sie dieses auf ihrem Laptop</a:t>
            </a:r>
          </a:p>
          <a:p>
            <a:pPr marL="180975" lvl="1" indent="0">
              <a:buNone/>
            </a:pPr>
            <a:r>
              <a:rPr lang="de-DE" sz="2000" i="1" dirty="0"/>
              <a:t>Ich persönlich arbeite mit </a:t>
            </a:r>
            <a:r>
              <a:rPr lang="de-DE" sz="2000" i="1" dirty="0" err="1"/>
              <a:t>Zotero</a:t>
            </a:r>
            <a:r>
              <a:rPr lang="de-DE" sz="2000" i="1" dirty="0"/>
              <a:t> und kann dazu am besten Hilfestellung geben, es gibt aber online viele Informationsmaterialien und Hilfestellungen.</a:t>
            </a:r>
          </a:p>
          <a:p>
            <a:endParaRPr lang="de-DE" dirty="0"/>
          </a:p>
        </p:txBody>
      </p:sp>
    </p:spTree>
    <p:extLst>
      <p:ext uri="{BB962C8B-B14F-4D97-AF65-F5344CB8AC3E}">
        <p14:creationId xmlns:p14="http://schemas.microsoft.com/office/powerpoint/2010/main" val="286189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a:t>Agenda</a:t>
            </a:r>
          </a:p>
        </p:txBody>
      </p:sp>
      <p:sp>
        <p:nvSpPr>
          <p:cNvPr id="14" name="Inhaltsplatzhalter 13"/>
          <p:cNvSpPr>
            <a:spLocks noGrp="1"/>
          </p:cNvSpPr>
          <p:nvPr>
            <p:ph idx="1"/>
          </p:nvPr>
        </p:nvSpPr>
        <p:spPr/>
        <p:txBody>
          <a:bodyPr/>
          <a:lstStyle/>
          <a:p>
            <a:pPr marL="342900" indent="-342900">
              <a:buFont typeface="+mj-lt"/>
              <a:buAutoNum type="arabicPeriod"/>
            </a:pPr>
            <a:r>
              <a:rPr lang="de-DE" sz="1800" dirty="0"/>
              <a:t>Forschungsthema &amp; Forschungsfrage</a:t>
            </a:r>
          </a:p>
          <a:p>
            <a:pPr marL="342900" indent="-342900">
              <a:buFont typeface="+mj-lt"/>
              <a:buAutoNum type="arabicPeriod"/>
            </a:pPr>
            <a:endParaRPr lang="de-DE" sz="1800" dirty="0"/>
          </a:p>
          <a:p>
            <a:pPr marL="342900" indent="-342900">
              <a:buFont typeface="+mj-lt"/>
              <a:buAutoNum type="arabicPeriod"/>
            </a:pPr>
            <a:r>
              <a:rPr lang="de-DE" sz="1800" dirty="0"/>
              <a:t>Literaturrecherche: Input</a:t>
            </a:r>
          </a:p>
          <a:p>
            <a:pPr marL="342900" indent="-342900">
              <a:buFont typeface="+mj-lt"/>
              <a:buAutoNum type="arabicPeriod"/>
            </a:pPr>
            <a:endParaRPr lang="de-DE" sz="1800" dirty="0"/>
          </a:p>
          <a:p>
            <a:pPr marL="342900" indent="-342900">
              <a:buFont typeface="+mj-lt"/>
              <a:buAutoNum type="arabicPeriod"/>
            </a:pPr>
            <a:r>
              <a:rPr lang="de-DE" sz="1800" dirty="0"/>
              <a:t>Literaturrecherche: Gruppenarbeit</a:t>
            </a:r>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1522413"/>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75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Wahl eines Forschungsthemas</a:t>
            </a:r>
            <a:endParaRPr lang="en-US" dirty="0"/>
          </a:p>
        </p:txBody>
      </p:sp>
      <p:sp>
        <p:nvSpPr>
          <p:cNvPr id="3" name="Inhaltsplatzhalter 2"/>
          <p:cNvSpPr>
            <a:spLocks noGrp="1"/>
          </p:cNvSpPr>
          <p:nvPr>
            <p:ph idx="1"/>
          </p:nvPr>
        </p:nvSpPr>
        <p:spPr>
          <a:xfrm>
            <a:off x="294640" y="1290320"/>
            <a:ext cx="8525511" cy="484051"/>
          </a:xfrm>
        </p:spPr>
        <p:txBody>
          <a:bodyPr/>
          <a:lstStyle/>
          <a:p>
            <a:pPr marL="114300" indent="0" algn="ctr">
              <a:buNone/>
            </a:pPr>
            <a:r>
              <a:rPr lang="de-DE" dirty="0"/>
              <a:t>Welche </a:t>
            </a:r>
            <a:r>
              <a:rPr lang="de-DE" dirty="0">
                <a:solidFill>
                  <a:srgbClr val="92D050"/>
                </a:solidFill>
              </a:rPr>
              <a:t>Kriterien</a:t>
            </a:r>
            <a:r>
              <a:rPr lang="de-DE" dirty="0"/>
              <a:t> sind für die Wahl relevant? </a:t>
            </a:r>
            <a:endParaRPr lang="en-US" dirty="0"/>
          </a:p>
        </p:txBody>
      </p:sp>
      <p:grpSp>
        <p:nvGrpSpPr>
          <p:cNvPr id="11" name="Gruppieren 10"/>
          <p:cNvGrpSpPr/>
          <p:nvPr/>
        </p:nvGrpSpPr>
        <p:grpSpPr>
          <a:xfrm>
            <a:off x="218888" y="1773583"/>
            <a:ext cx="2135521" cy="2035468"/>
            <a:chOff x="218888" y="1773583"/>
            <a:chExt cx="2135521" cy="2035468"/>
          </a:xfrm>
        </p:grpSpPr>
        <p:sp>
          <p:nvSpPr>
            <p:cNvPr id="4" name="Rechteck 3"/>
            <p:cNvSpPr/>
            <p:nvPr/>
          </p:nvSpPr>
          <p:spPr>
            <a:xfrm>
              <a:off x="218888" y="1773583"/>
              <a:ext cx="2135521" cy="707886"/>
            </a:xfrm>
            <a:prstGeom prst="rect">
              <a:avLst/>
            </a:prstGeom>
          </p:spPr>
          <p:txBody>
            <a:bodyPr wrap="none">
              <a:spAutoFit/>
            </a:bodyPr>
            <a:lstStyle/>
            <a:p>
              <a:r>
                <a:rPr lang="de-DE" sz="2000" b="1" dirty="0"/>
                <a:t>1. Persönliches </a:t>
              </a:r>
            </a:p>
            <a:p>
              <a:pPr algn="ctr"/>
              <a:r>
                <a:rPr lang="de-DE" sz="2000" b="1" dirty="0"/>
                <a:t>Interesse</a:t>
              </a:r>
              <a:endParaRPr lang="en-US" sz="2000" b="1"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01" y="2481469"/>
              <a:ext cx="1327582" cy="13275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uppieren 11"/>
          <p:cNvGrpSpPr/>
          <p:nvPr/>
        </p:nvGrpSpPr>
        <p:grpSpPr>
          <a:xfrm>
            <a:off x="4572000" y="1859967"/>
            <a:ext cx="4162045" cy="1752323"/>
            <a:chOff x="4572000" y="1859967"/>
            <a:chExt cx="4162045" cy="1752323"/>
          </a:xfrm>
        </p:grpSpPr>
        <p:sp>
          <p:nvSpPr>
            <p:cNvPr id="5" name="Rechteck 4"/>
            <p:cNvSpPr/>
            <p:nvPr/>
          </p:nvSpPr>
          <p:spPr>
            <a:xfrm>
              <a:off x="4572000" y="1859967"/>
              <a:ext cx="4162045" cy="707886"/>
            </a:xfrm>
            <a:prstGeom prst="rect">
              <a:avLst/>
            </a:prstGeom>
          </p:spPr>
          <p:txBody>
            <a:bodyPr wrap="square">
              <a:spAutoFit/>
            </a:bodyPr>
            <a:lstStyle/>
            <a:p>
              <a:pPr algn="ctr"/>
              <a:r>
                <a:rPr lang="de-DE" sz="2000" b="1" dirty="0"/>
                <a:t>2. Methodische und theoretische Vorkenntnisse zum Thema</a:t>
              </a:r>
              <a:endParaRPr lang="en-US" sz="2000" b="1" dirty="0"/>
            </a:p>
          </p:txBody>
        </p:sp>
        <p:pic>
          <p:nvPicPr>
            <p:cNvPr id="1028"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6206" y="2421098"/>
              <a:ext cx="1191192" cy="11911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p:cNvGrpSpPr/>
          <p:nvPr/>
        </p:nvGrpSpPr>
        <p:grpSpPr>
          <a:xfrm>
            <a:off x="2428532" y="2641793"/>
            <a:ext cx="2772875" cy="2054401"/>
            <a:chOff x="2152825" y="2721653"/>
            <a:chExt cx="2772875" cy="2054401"/>
          </a:xfrm>
        </p:grpSpPr>
        <p:sp>
          <p:nvSpPr>
            <p:cNvPr id="6" name="Rechteck 5"/>
            <p:cNvSpPr/>
            <p:nvPr/>
          </p:nvSpPr>
          <p:spPr>
            <a:xfrm>
              <a:off x="2152825" y="2721653"/>
              <a:ext cx="2772875" cy="707886"/>
            </a:xfrm>
            <a:prstGeom prst="rect">
              <a:avLst/>
            </a:prstGeom>
          </p:spPr>
          <p:txBody>
            <a:bodyPr wrap="none">
              <a:spAutoFit/>
            </a:bodyPr>
            <a:lstStyle/>
            <a:p>
              <a:r>
                <a:rPr lang="de-DE" sz="2000" b="1" dirty="0"/>
                <a:t>3. Wissenschaftliche </a:t>
              </a:r>
            </a:p>
            <a:p>
              <a:pPr algn="ctr"/>
              <a:r>
                <a:rPr lang="de-DE" sz="2000" b="1" dirty="0"/>
                <a:t>Relevanz</a:t>
              </a:r>
              <a:endParaRPr lang="en-US" sz="2000" b="1" dirty="0"/>
            </a:p>
          </p:txBody>
        </p:sp>
        <p:pic>
          <p:nvPicPr>
            <p:cNvPr id="1032" name="Picture 8" descr="Related image"/>
            <p:cNvPicPr>
              <a:picLocks noChangeAspect="1" noChangeArrowheads="1"/>
            </p:cNvPicPr>
            <p:nvPr/>
          </p:nvPicPr>
          <p:blipFill>
            <a:blip r:embed="rId5">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413176" y="3429539"/>
              <a:ext cx="2049364" cy="13465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uppieren 14"/>
          <p:cNvGrpSpPr/>
          <p:nvPr/>
        </p:nvGrpSpPr>
        <p:grpSpPr>
          <a:xfrm>
            <a:off x="-161482" y="4748065"/>
            <a:ext cx="3887662" cy="1538883"/>
            <a:chOff x="130627" y="5229540"/>
            <a:chExt cx="3623606" cy="1538883"/>
          </a:xfrm>
        </p:grpSpPr>
        <p:sp>
          <p:nvSpPr>
            <p:cNvPr id="8" name="Rechteck 7"/>
            <p:cNvSpPr/>
            <p:nvPr/>
          </p:nvSpPr>
          <p:spPr>
            <a:xfrm>
              <a:off x="1288780" y="5229540"/>
              <a:ext cx="2465453" cy="1538883"/>
            </a:xfrm>
            <a:prstGeom prst="rect">
              <a:avLst/>
            </a:prstGeom>
          </p:spPr>
          <p:txBody>
            <a:bodyPr wrap="square">
              <a:spAutoFit/>
            </a:bodyPr>
            <a:lstStyle/>
            <a:p>
              <a:pPr algn="ctr"/>
              <a:r>
                <a:rPr lang="de-DE" sz="2000" b="1" dirty="0"/>
                <a:t>5. Empirische Untersuchbarkeit</a:t>
              </a:r>
              <a:br>
                <a:rPr lang="de-DE" sz="2000" b="1" dirty="0"/>
              </a:br>
              <a:r>
                <a:rPr lang="de-DE" sz="1800" b="1" dirty="0"/>
                <a:t>(Ethik, Aufwand, Zeit, Kosten, Risiken)</a:t>
              </a:r>
              <a:endParaRPr lang="en-US" sz="2000" b="1" dirty="0"/>
            </a:p>
          </p:txBody>
        </p:sp>
        <p:pic>
          <p:nvPicPr>
            <p:cNvPr id="1036" name="Picture 12" descr="Related image"/>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7620" r="13396"/>
            <a:stretch/>
          </p:blipFill>
          <p:spPr bwMode="auto">
            <a:xfrm flipH="1">
              <a:off x="130627" y="5229540"/>
              <a:ext cx="1251858" cy="129890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hteck 8"/>
          <p:cNvSpPr/>
          <p:nvPr/>
        </p:nvSpPr>
        <p:spPr>
          <a:xfrm>
            <a:off x="3643571" y="5019792"/>
            <a:ext cx="2893741" cy="400110"/>
          </a:xfrm>
          <a:prstGeom prst="rect">
            <a:avLst/>
          </a:prstGeom>
        </p:spPr>
        <p:txBody>
          <a:bodyPr wrap="none">
            <a:spAutoFit/>
          </a:bodyPr>
          <a:lstStyle/>
          <a:p>
            <a:r>
              <a:rPr lang="de-DE" sz="2000" b="1" dirty="0"/>
              <a:t>6. Betreuungsangebot</a:t>
            </a:r>
            <a:endParaRPr lang="en-US" sz="2000" b="1" dirty="0"/>
          </a:p>
        </p:txBody>
      </p:sp>
      <p:grpSp>
        <p:nvGrpSpPr>
          <p:cNvPr id="14" name="Gruppieren 13"/>
          <p:cNvGrpSpPr/>
          <p:nvPr/>
        </p:nvGrpSpPr>
        <p:grpSpPr>
          <a:xfrm>
            <a:off x="6195757" y="3723705"/>
            <a:ext cx="2948243" cy="2003973"/>
            <a:chOff x="5851118" y="3711636"/>
            <a:chExt cx="2948243" cy="2003973"/>
          </a:xfrm>
        </p:grpSpPr>
        <p:sp>
          <p:nvSpPr>
            <p:cNvPr id="7" name="Rechteck 6"/>
            <p:cNvSpPr/>
            <p:nvPr/>
          </p:nvSpPr>
          <p:spPr>
            <a:xfrm>
              <a:off x="5851118" y="3711636"/>
              <a:ext cx="2948243" cy="400110"/>
            </a:xfrm>
            <a:prstGeom prst="rect">
              <a:avLst/>
            </a:prstGeom>
          </p:spPr>
          <p:txBody>
            <a:bodyPr wrap="none">
              <a:spAutoFit/>
            </a:bodyPr>
            <a:lstStyle/>
            <a:p>
              <a:r>
                <a:rPr lang="de-DE" sz="2000" b="1" dirty="0"/>
                <a:t>4. Praktische Relevanz</a:t>
              </a:r>
              <a:endParaRPr lang="en-US" sz="2000" b="1" dirty="0"/>
            </a:p>
          </p:txBody>
        </p:sp>
        <p:pic>
          <p:nvPicPr>
            <p:cNvPr id="1034" name="Picture 10" descr="Related image"/>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1522" y="3911691"/>
              <a:ext cx="2627434" cy="1181070"/>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6353077" y="5007723"/>
              <a:ext cx="2176558" cy="707886"/>
            </a:xfrm>
            <a:prstGeom prst="rect">
              <a:avLst/>
            </a:prstGeom>
          </p:spPr>
          <p:txBody>
            <a:bodyPr wrap="none">
              <a:spAutoFit/>
            </a:bodyPr>
            <a:lstStyle/>
            <a:p>
              <a:pPr algn="ctr"/>
              <a:r>
                <a:rPr lang="de-DE" sz="2000" b="1" dirty="0">
                  <a:ln w="6600">
                    <a:solidFill>
                      <a:schemeClr val="tx1"/>
                    </a:solidFill>
                    <a:prstDash val="solid"/>
                  </a:ln>
                  <a:solidFill>
                    <a:schemeClr val="tx2">
                      <a:lumMod val="20000"/>
                      <a:lumOff val="80000"/>
                    </a:schemeClr>
                  </a:solidFill>
                  <a:effectLst>
                    <a:outerShdw dist="38100" dir="2700000" algn="tl" rotWithShape="0">
                      <a:schemeClr val="accent2"/>
                    </a:outerShdw>
                  </a:effectLst>
                </a:rPr>
                <a:t>Evaluation &amp; </a:t>
              </a:r>
            </a:p>
            <a:p>
              <a:pPr algn="ctr"/>
              <a:r>
                <a:rPr lang="de-DE" sz="2000" b="1" dirty="0">
                  <a:ln w="6600">
                    <a:solidFill>
                      <a:schemeClr val="tx1"/>
                    </a:solidFill>
                    <a:prstDash val="solid"/>
                  </a:ln>
                  <a:solidFill>
                    <a:schemeClr val="tx2">
                      <a:lumMod val="20000"/>
                      <a:lumOff val="80000"/>
                    </a:schemeClr>
                  </a:solidFill>
                  <a:effectLst>
                    <a:outerShdw dist="38100" dir="2700000" algn="tl" rotWithShape="0">
                      <a:schemeClr val="accent2"/>
                    </a:outerShdw>
                  </a:effectLst>
                </a:rPr>
                <a:t>Wissenstransfer</a:t>
              </a:r>
              <a:endParaRPr lang="en-US" sz="2000" b="1" dirty="0">
                <a:ln w="6600">
                  <a:solidFill>
                    <a:schemeClr val="tx1"/>
                  </a:solidFill>
                  <a:prstDash val="solid"/>
                </a:ln>
                <a:solidFill>
                  <a:schemeClr val="tx2">
                    <a:lumMod val="20000"/>
                    <a:lumOff val="80000"/>
                  </a:schemeClr>
                </a:solidFill>
                <a:effectLst>
                  <a:outerShdw dist="38100" dir="2700000" algn="tl" rotWithShape="0">
                    <a:schemeClr val="accent2"/>
                  </a:outerShdw>
                </a:effectLst>
              </a:endParaRPr>
            </a:p>
          </p:txBody>
        </p:sp>
      </p:grpSp>
      <p:sp>
        <p:nvSpPr>
          <p:cNvPr id="24" name="Foliennummernplatzhalter 5"/>
          <p:cNvSpPr>
            <a:spLocks noGrp="1"/>
          </p:cNvSpPr>
          <p:nvPr>
            <p:ph type="sldNum" sz="quarter" idx="4294967295"/>
          </p:nvPr>
        </p:nvSpPr>
        <p:spPr/>
        <p:txBody>
          <a:bodyPr/>
          <a:lstStyle/>
          <a:p>
            <a:pPr>
              <a:defRPr/>
            </a:pPr>
            <a:fld id="{2C23C119-43D2-4BB6-A9D1-9059390EACA3}" type="slidenum">
              <a:rPr lang="de-DE" altLang="en-US" smtClean="0"/>
              <a:pPr>
                <a:defRPr/>
              </a:pPr>
              <a:t>5</a:t>
            </a:fld>
            <a:endParaRPr lang="de-DE" altLang="en-US"/>
          </a:p>
        </p:txBody>
      </p:sp>
      <p:sp>
        <p:nvSpPr>
          <p:cNvPr id="17" name="AutoShape 2" descr="Hefte über rechtliche Betreuung (Leichte Sprache) | Bundesvereinigung  Lebenshilfe e. V."/>
          <p:cNvSpPr>
            <a:spLocks noChangeAspect="1" noChangeArrowheads="1"/>
          </p:cNvSpPr>
          <p:nvPr/>
        </p:nvSpPr>
        <p:spPr bwMode="auto">
          <a:xfrm>
            <a:off x="155575" y="-822325"/>
            <a:ext cx="19812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9" name="Grafik 18"/>
          <p:cNvPicPr>
            <a:picLocks noChangeAspect="1"/>
          </p:cNvPicPr>
          <p:nvPr/>
        </p:nvPicPr>
        <p:blipFill>
          <a:blip r:embed="rId8"/>
          <a:stretch>
            <a:fillRect/>
          </a:stretch>
        </p:blipFill>
        <p:spPr>
          <a:xfrm>
            <a:off x="4353708" y="5402218"/>
            <a:ext cx="769078" cy="667964"/>
          </a:xfrm>
          <a:prstGeom prst="rect">
            <a:avLst/>
          </a:prstGeom>
        </p:spPr>
      </p:pic>
    </p:spTree>
    <p:extLst>
      <p:ext uri="{BB962C8B-B14F-4D97-AF65-F5344CB8AC3E}">
        <p14:creationId xmlns:p14="http://schemas.microsoft.com/office/powerpoint/2010/main" val="413975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2914-CE32-445D-BE8C-1153071070B1}"/>
              </a:ext>
            </a:extLst>
          </p:cNvPr>
          <p:cNvSpPr>
            <a:spLocks noGrp="1"/>
          </p:cNvSpPr>
          <p:nvPr>
            <p:ph type="title"/>
          </p:nvPr>
        </p:nvSpPr>
        <p:spPr/>
        <p:txBody>
          <a:bodyPr/>
          <a:lstStyle/>
          <a:p>
            <a:r>
              <a:rPr lang="de-DE" dirty="0"/>
              <a:t>Was ist wissenschaftliche Relevanz?</a:t>
            </a:r>
          </a:p>
        </p:txBody>
      </p:sp>
      <p:sp>
        <p:nvSpPr>
          <p:cNvPr id="3" name="Content Placeholder 2">
            <a:extLst>
              <a:ext uri="{FF2B5EF4-FFF2-40B4-BE49-F238E27FC236}">
                <a16:creationId xmlns:a16="http://schemas.microsoft.com/office/drawing/2014/main" id="{2F6710F6-8A0F-4192-BE1D-C49C39AB6209}"/>
              </a:ext>
            </a:extLst>
          </p:cNvPr>
          <p:cNvSpPr>
            <a:spLocks noGrp="1"/>
          </p:cNvSpPr>
          <p:nvPr>
            <p:ph idx="1"/>
          </p:nvPr>
        </p:nvSpPr>
        <p:spPr/>
        <p:txBody>
          <a:bodyPr/>
          <a:lstStyle/>
          <a:p>
            <a:r>
              <a:rPr lang="de-DE" dirty="0"/>
              <a:t>Problem:</a:t>
            </a:r>
          </a:p>
          <a:p>
            <a:pPr lvl="1"/>
            <a:r>
              <a:rPr lang="de-DE" dirty="0"/>
              <a:t>Das Forschungsproblem ist ungelöst‚ Wissenslücke (nicht zu breit oder zu spezifisch)</a:t>
            </a:r>
          </a:p>
          <a:p>
            <a:r>
              <a:rPr lang="de-DE" dirty="0"/>
              <a:t>Ziel / Zweck / Absicht:</a:t>
            </a:r>
          </a:p>
          <a:p>
            <a:pPr lvl="1"/>
            <a:r>
              <a:rPr lang="de-DE" dirty="0"/>
              <a:t>Die Zielsetzung ist ambitioniert / geht über den aktuellen Wissensstand hinaus </a:t>
            </a:r>
          </a:p>
          <a:p>
            <a:r>
              <a:rPr lang="de-DE" dirty="0"/>
              <a:t>Beitrag:</a:t>
            </a:r>
          </a:p>
          <a:p>
            <a:pPr lvl="1"/>
            <a:r>
              <a:rPr lang="de-DE" dirty="0"/>
              <a:t>Der wissenschaftliche Verdienst / Beitrag ist von hoher Qualität, einzigartig, ein Durchbruch (neuen und zuverlässige Erkenntnisse)</a:t>
            </a:r>
          </a:p>
          <a:p>
            <a:endParaRPr lang="de-DE" dirty="0"/>
          </a:p>
          <a:p>
            <a:pPr lvl="1"/>
            <a:endParaRPr lang="de-DE" dirty="0"/>
          </a:p>
        </p:txBody>
      </p:sp>
      <p:sp>
        <p:nvSpPr>
          <p:cNvPr id="4" name="Slide Number Placeholder 3">
            <a:extLst>
              <a:ext uri="{FF2B5EF4-FFF2-40B4-BE49-F238E27FC236}">
                <a16:creationId xmlns:a16="http://schemas.microsoft.com/office/drawing/2014/main" id="{D323C80F-008B-411C-B866-72196815FA4D}"/>
              </a:ext>
            </a:extLst>
          </p:cNvPr>
          <p:cNvSpPr>
            <a:spLocks noGrp="1"/>
          </p:cNvSpPr>
          <p:nvPr>
            <p:ph type="sldNum" sz="quarter" idx="10"/>
          </p:nvPr>
        </p:nvSpPr>
        <p:spPr/>
        <p:txBody>
          <a:bodyPr/>
          <a:lstStyle/>
          <a:p>
            <a:pPr>
              <a:defRPr/>
            </a:pPr>
            <a:fld id="{2C23C119-43D2-4BB6-A9D1-9059390EACA3}" type="slidenum">
              <a:rPr lang="de-DE" altLang="en-US" smtClean="0"/>
              <a:pPr>
                <a:defRPr/>
              </a:pPr>
              <a:t>6</a:t>
            </a:fld>
            <a:endParaRPr lang="de-DE" altLang="en-US"/>
          </a:p>
        </p:txBody>
      </p:sp>
    </p:spTree>
    <p:extLst>
      <p:ext uri="{BB962C8B-B14F-4D97-AF65-F5344CB8AC3E}">
        <p14:creationId xmlns:p14="http://schemas.microsoft.com/office/powerpoint/2010/main" val="348484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lIns="0" rIns="0"/>
          <a:lstStyle/>
          <a:p>
            <a:r>
              <a:rPr lang="de-DE" dirty="0"/>
              <a:t>Forschungsthema/Forschungsproblem?</a:t>
            </a:r>
            <a:endParaRPr lang="en-US" dirty="0"/>
          </a:p>
        </p:txBody>
      </p:sp>
      <p:sp>
        <p:nvSpPr>
          <p:cNvPr id="3" name="Inhaltsplatzhalter 2"/>
          <p:cNvSpPr>
            <a:spLocks noGrp="1"/>
          </p:cNvSpPr>
          <p:nvPr>
            <p:ph idx="1"/>
          </p:nvPr>
        </p:nvSpPr>
        <p:spPr>
          <a:xfrm>
            <a:off x="457200" y="914400"/>
            <a:ext cx="8229600" cy="4838289"/>
          </a:xfrm>
        </p:spPr>
        <p:txBody>
          <a:bodyPr/>
          <a:lstStyle/>
          <a:p>
            <a:pPr marL="0" indent="0">
              <a:buNone/>
            </a:pPr>
            <a:r>
              <a:rPr lang="de-DE" sz="2000" b="1" dirty="0"/>
              <a:t>Forschungsthema</a:t>
            </a:r>
            <a:r>
              <a:rPr lang="de-DE" sz="2000" dirty="0"/>
              <a:t>: Untersuchungsgegenstand</a:t>
            </a:r>
          </a:p>
          <a:p>
            <a:pPr marL="0" indent="0">
              <a:buNone/>
            </a:pPr>
            <a:r>
              <a:rPr lang="de-DE" sz="2000" b="1" dirty="0"/>
              <a:t>Forschungsproblem</a:t>
            </a:r>
            <a:r>
              <a:rPr lang="de-DE" sz="2000" dirty="0"/>
              <a:t>: Konkrete Fragestellung, die in Hypothesen und oder Forschungsfragen ausdifferenziert sind</a:t>
            </a:r>
          </a:p>
        </p:txBody>
      </p:sp>
      <p:sp>
        <p:nvSpPr>
          <p:cNvPr id="10" name="Foliennummernplatzhalter 9"/>
          <p:cNvSpPr>
            <a:spLocks noGrp="1"/>
          </p:cNvSpPr>
          <p:nvPr>
            <p:ph type="sldNum" sz="quarter" idx="10"/>
          </p:nvPr>
        </p:nvSpPr>
        <p:spPr/>
        <p:txBody>
          <a:bodyPr/>
          <a:lstStyle/>
          <a:p>
            <a:pPr>
              <a:defRPr/>
            </a:pPr>
            <a:fld id="{43A4F967-B96B-4E32-B984-210878E9D354}" type="slidenum">
              <a:rPr lang="en-US" smtClean="0"/>
              <a:pPr>
                <a:defRPr/>
              </a:pPr>
              <a:t>7</a:t>
            </a:fld>
            <a:endParaRPr lang="en-US"/>
          </a:p>
        </p:txBody>
      </p:sp>
      <p:pic>
        <p:nvPicPr>
          <p:cNvPr id="1028" name="Picture 4" descr="Related imag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45510" y="3269035"/>
            <a:ext cx="2527209" cy="1895408"/>
          </a:xfrm>
          <a:prstGeom prst="rect">
            <a:avLst/>
          </a:prstGeom>
          <a:noFill/>
          <a:extLst>
            <a:ext uri="{909E8E84-426E-40DD-AFC4-6F175D3DCCD1}">
              <a14:hiddenFill xmlns:a14="http://schemas.microsoft.com/office/drawing/2010/main">
                <a:solidFill>
                  <a:srgbClr val="FFFFFF"/>
                </a:solidFill>
              </a14:hiddenFill>
            </a:ext>
          </a:extLst>
        </p:spPr>
      </p:pic>
      <p:sp>
        <p:nvSpPr>
          <p:cNvPr id="4" name="Abgerundete rechteckige Legende 3"/>
          <p:cNvSpPr/>
          <p:nvPr/>
        </p:nvSpPr>
        <p:spPr bwMode="auto">
          <a:xfrm>
            <a:off x="5816690" y="2959854"/>
            <a:ext cx="2865666" cy="744057"/>
          </a:xfrm>
          <a:prstGeom prst="wedgeRoundRectCallout">
            <a:avLst>
              <a:gd name="adj1" fmla="val -55394"/>
              <a:gd name="adj2" fmla="val 35829"/>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Unterrichtsqualität</a:t>
            </a:r>
            <a:endParaRPr kumimoji="0" lang="en-US" sz="18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5" name="Abgerundete rechteckige Legende 4"/>
          <p:cNvSpPr/>
          <p:nvPr/>
        </p:nvSpPr>
        <p:spPr bwMode="auto">
          <a:xfrm>
            <a:off x="410435" y="2978438"/>
            <a:ext cx="2865666" cy="744057"/>
          </a:xfrm>
          <a:prstGeom prst="wedgeRoundRectCallout">
            <a:avLst>
              <a:gd name="adj1" fmla="val 54388"/>
              <a:gd name="adj2" fmla="val 46070"/>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Brauchen wir eine neue Unterrichtskultur?</a:t>
            </a:r>
            <a:endParaRPr kumimoji="0" lang="en-US" sz="18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6" name="Abgerundete rechteckige Legende 5"/>
          <p:cNvSpPr/>
          <p:nvPr/>
        </p:nvSpPr>
        <p:spPr bwMode="auto">
          <a:xfrm>
            <a:off x="1062127" y="5288160"/>
            <a:ext cx="2441622" cy="744057"/>
          </a:xfrm>
          <a:prstGeom prst="wedgeRoundRectCallout">
            <a:avLst>
              <a:gd name="adj1" fmla="val 64365"/>
              <a:gd name="adj2" fmla="val -40249"/>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800" b="1" dirty="0">
                <a:solidFill>
                  <a:schemeClr val="bg1">
                    <a:lumMod val="10000"/>
                  </a:schemeClr>
                </a:solidFill>
                <a:latin typeface="Arial" pitchFamily="-109" charset="0"/>
                <a:ea typeface="ＭＳ Ｐゴシック" pitchFamily="-109" charset="-128"/>
                <a:cs typeface="ＭＳ Ｐゴシック" pitchFamily="-109" charset="-128"/>
              </a:rPr>
              <a:t>Determinanten von Schulleistung</a:t>
            </a:r>
            <a:endParaRPr kumimoji="0" lang="en-US" sz="18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7" name="Abgerundete rechteckige Legende 6"/>
          <p:cNvSpPr/>
          <p:nvPr/>
        </p:nvSpPr>
        <p:spPr bwMode="auto">
          <a:xfrm>
            <a:off x="5683149" y="5206181"/>
            <a:ext cx="2865666" cy="936170"/>
          </a:xfrm>
          <a:prstGeom prst="wedgeRoundRectCallout">
            <a:avLst>
              <a:gd name="adj1" fmla="val -61472"/>
              <a:gd name="adj2" fmla="val -33725"/>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800" b="1" dirty="0">
                <a:solidFill>
                  <a:schemeClr val="bg1">
                    <a:lumMod val="10000"/>
                  </a:schemeClr>
                </a:solidFill>
                <a:latin typeface="Arial" pitchFamily="-109" charset="0"/>
                <a:ea typeface="ＭＳ Ｐゴシック" pitchFamily="-109" charset="-128"/>
                <a:cs typeface="ＭＳ Ｐゴシック" pitchFamily="-109" charset="-128"/>
              </a:rPr>
              <a:t>Was sind die Determinanten von Schulleistung?</a:t>
            </a:r>
            <a:endParaRPr kumimoji="0" lang="en-US" sz="18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8" name="Abgerundete rechteckige Legende 7"/>
          <p:cNvSpPr/>
          <p:nvPr/>
        </p:nvSpPr>
        <p:spPr bwMode="auto">
          <a:xfrm>
            <a:off x="1747793" y="2091902"/>
            <a:ext cx="2013858" cy="589745"/>
          </a:xfrm>
          <a:prstGeom prst="wedgeRoundRectCallout">
            <a:avLst>
              <a:gd name="adj1" fmla="val 42694"/>
              <a:gd name="adj2" fmla="val 83547"/>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Leistungsangst</a:t>
            </a:r>
            <a:endParaRPr kumimoji="0" lang="en-US" sz="18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9" name="Abgerundete rechteckige Legende 8"/>
          <p:cNvSpPr/>
          <p:nvPr/>
        </p:nvSpPr>
        <p:spPr bwMode="auto">
          <a:xfrm>
            <a:off x="4114798" y="1901138"/>
            <a:ext cx="4129271" cy="744057"/>
          </a:xfrm>
          <a:prstGeom prst="wedgeRoundRectCallout">
            <a:avLst>
              <a:gd name="adj1" fmla="val -33900"/>
              <a:gd name="adj2" fmla="val 103128"/>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800" b="1" dirty="0">
                <a:solidFill>
                  <a:schemeClr val="bg1">
                    <a:lumMod val="10000"/>
                  </a:schemeClr>
                </a:solidFill>
                <a:latin typeface="Arial" pitchFamily="-109" charset="0"/>
                <a:ea typeface="ＭＳ Ｐゴシック" pitchFamily="-109" charset="-128"/>
                <a:cs typeface="ＭＳ Ｐゴシック" pitchFamily="-109" charset="-128"/>
              </a:rPr>
              <a:t>Trägt das gegliederte Schulsystem zu soz. Ungleichheit bei?</a:t>
            </a:r>
            <a:endParaRPr kumimoji="0" lang="en-US" sz="18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13" name="Abgerundete rechteckige Legende 12"/>
          <p:cNvSpPr/>
          <p:nvPr/>
        </p:nvSpPr>
        <p:spPr bwMode="auto">
          <a:xfrm>
            <a:off x="6179433" y="4004630"/>
            <a:ext cx="2865666" cy="963052"/>
          </a:xfrm>
          <a:prstGeom prst="wedgeRoundRectCallout">
            <a:avLst>
              <a:gd name="adj1" fmla="val -55394"/>
              <a:gd name="adj2" fmla="val 35829"/>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Berufswahl-entscheidungen von Mädchen und Jungen</a:t>
            </a:r>
            <a:endParaRPr kumimoji="0" lang="en-US" sz="18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14" name="Abgerundete rechteckige Legende 13"/>
          <p:cNvSpPr/>
          <p:nvPr/>
        </p:nvSpPr>
        <p:spPr bwMode="auto">
          <a:xfrm>
            <a:off x="156845" y="4065110"/>
            <a:ext cx="3057049" cy="949263"/>
          </a:xfrm>
          <a:prstGeom prst="wedgeRoundRectCallout">
            <a:avLst>
              <a:gd name="adj1" fmla="val 57236"/>
              <a:gd name="adj2" fmla="val 13961"/>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Welche Faktoren tragen zu Leistungsunterschieden bei Mädchen und Jungen bei?</a:t>
            </a:r>
            <a:endParaRPr kumimoji="0" lang="en-US" sz="16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11" name="Ellipse 10"/>
          <p:cNvSpPr/>
          <p:nvPr/>
        </p:nvSpPr>
        <p:spPr bwMode="auto">
          <a:xfrm>
            <a:off x="1305062" y="1971512"/>
            <a:ext cx="511629" cy="49308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rgbClr val="FFFFFF"/>
                </a:solidFill>
                <a:effectLst/>
                <a:latin typeface="Arial" pitchFamily="-109" charset="0"/>
                <a:ea typeface="ＭＳ Ｐゴシック" pitchFamily="-109" charset="-128"/>
                <a:cs typeface="ＭＳ Ｐゴシック" pitchFamily="-109" charset="-128"/>
              </a:rPr>
              <a:t>FT</a:t>
            </a:r>
            <a:endParaRPr kumimoji="0" lang="en-US" sz="2000" b="1" i="0" u="none" strike="noStrike" cap="none" normalizeH="0" baseline="0" dirty="0">
              <a:ln>
                <a:noFill/>
              </a:ln>
              <a:solidFill>
                <a:srgbClr val="FFFFFF"/>
              </a:solidFill>
              <a:effectLst/>
              <a:latin typeface="Arial" pitchFamily="-109" charset="0"/>
              <a:ea typeface="ＭＳ Ｐゴシック" pitchFamily="-109" charset="-128"/>
              <a:cs typeface="ＭＳ Ｐゴシック" pitchFamily="-109" charset="-128"/>
            </a:endParaRPr>
          </a:p>
        </p:txBody>
      </p:sp>
      <p:sp>
        <p:nvSpPr>
          <p:cNvPr id="16" name="Ellipse 15"/>
          <p:cNvSpPr/>
          <p:nvPr/>
        </p:nvSpPr>
        <p:spPr bwMode="auto">
          <a:xfrm>
            <a:off x="8397957" y="2713313"/>
            <a:ext cx="511629" cy="49308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rgbClr val="FFFFFF"/>
                </a:solidFill>
                <a:effectLst/>
                <a:latin typeface="Arial" pitchFamily="-109" charset="0"/>
                <a:ea typeface="ＭＳ Ｐゴシック" pitchFamily="-109" charset="-128"/>
                <a:cs typeface="ＭＳ Ｐゴシック" pitchFamily="-109" charset="-128"/>
              </a:rPr>
              <a:t>FT</a:t>
            </a:r>
            <a:endParaRPr kumimoji="0" lang="en-US" sz="2000" b="1" i="0" u="none" strike="noStrike" cap="none" normalizeH="0" baseline="0" dirty="0">
              <a:ln>
                <a:noFill/>
              </a:ln>
              <a:solidFill>
                <a:srgbClr val="FFFFFF"/>
              </a:solidFill>
              <a:effectLst/>
              <a:latin typeface="Arial" pitchFamily="-109" charset="0"/>
              <a:ea typeface="ＭＳ Ｐゴシック" pitchFamily="-109" charset="-128"/>
              <a:cs typeface="ＭＳ Ｐゴシック" pitchFamily="-109" charset="-128"/>
            </a:endParaRPr>
          </a:p>
        </p:txBody>
      </p:sp>
      <p:sp>
        <p:nvSpPr>
          <p:cNvPr id="17" name="Ellipse 16"/>
          <p:cNvSpPr/>
          <p:nvPr/>
        </p:nvSpPr>
        <p:spPr bwMode="auto">
          <a:xfrm>
            <a:off x="8601585" y="3772029"/>
            <a:ext cx="511629" cy="49308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rgbClr val="FFFFFF"/>
                </a:solidFill>
                <a:effectLst/>
                <a:latin typeface="Arial" pitchFamily="-109" charset="0"/>
                <a:ea typeface="ＭＳ Ｐゴシック" pitchFamily="-109" charset="-128"/>
                <a:cs typeface="ＭＳ Ｐゴシック" pitchFamily="-109" charset="-128"/>
              </a:rPr>
              <a:t>FT</a:t>
            </a:r>
            <a:endParaRPr kumimoji="0" lang="en-US" sz="2000" b="1" i="0" u="none" strike="noStrike" cap="none" normalizeH="0" baseline="0" dirty="0">
              <a:ln>
                <a:noFill/>
              </a:ln>
              <a:solidFill>
                <a:srgbClr val="FFFFFF"/>
              </a:solidFill>
              <a:effectLst/>
              <a:latin typeface="Arial" pitchFamily="-109" charset="0"/>
              <a:ea typeface="ＭＳ Ｐゴシック" pitchFamily="-109" charset="-128"/>
              <a:cs typeface="ＭＳ Ｐゴシック" pitchFamily="-109" charset="-128"/>
            </a:endParaRPr>
          </a:p>
        </p:txBody>
      </p:sp>
      <p:sp>
        <p:nvSpPr>
          <p:cNvPr id="18" name="Ellipse 17"/>
          <p:cNvSpPr/>
          <p:nvPr/>
        </p:nvSpPr>
        <p:spPr bwMode="auto">
          <a:xfrm>
            <a:off x="737415" y="5040725"/>
            <a:ext cx="511629" cy="49308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rgbClr val="FFFFFF"/>
                </a:solidFill>
                <a:effectLst/>
                <a:latin typeface="Arial" pitchFamily="-109" charset="0"/>
                <a:ea typeface="ＭＳ Ｐゴシック" pitchFamily="-109" charset="-128"/>
                <a:cs typeface="ＭＳ Ｐゴシック" pitchFamily="-109" charset="-128"/>
              </a:rPr>
              <a:t>FT</a:t>
            </a:r>
            <a:endParaRPr kumimoji="0" lang="en-US" sz="2000" b="1" i="0" u="none" strike="noStrike" cap="none" normalizeH="0" baseline="0" dirty="0">
              <a:ln>
                <a:noFill/>
              </a:ln>
              <a:solidFill>
                <a:srgbClr val="FFFFFF"/>
              </a:solidFill>
              <a:effectLst/>
              <a:latin typeface="Arial" pitchFamily="-109" charset="0"/>
              <a:ea typeface="ＭＳ Ｐゴシック" pitchFamily="-109" charset="-128"/>
              <a:cs typeface="ＭＳ Ｐゴシック" pitchFamily="-109" charset="-128"/>
            </a:endParaRPr>
          </a:p>
        </p:txBody>
      </p:sp>
      <p:sp>
        <p:nvSpPr>
          <p:cNvPr id="21" name="Rechteck 20"/>
          <p:cNvSpPr/>
          <p:nvPr/>
        </p:nvSpPr>
        <p:spPr>
          <a:xfrm>
            <a:off x="294640" y="2517352"/>
            <a:ext cx="307777" cy="553998"/>
          </a:xfrm>
          <a:prstGeom prst="rect">
            <a:avLst/>
          </a:prstGeom>
          <a:noFill/>
          <a:ln>
            <a:noFill/>
          </a:ln>
        </p:spPr>
        <p:txBody>
          <a:bodyPr wrap="none" lIns="0" tIns="0" rIns="0" bIns="0" anchor="ctr" anchorCtr="0">
            <a:spAutoFit/>
          </a:bodyPr>
          <a:lstStyle/>
          <a:p>
            <a:pPr algn="ctr"/>
            <a:r>
              <a:rPr lang="de-DE" sz="3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t>
            </a:r>
          </a:p>
        </p:txBody>
      </p:sp>
      <p:sp>
        <p:nvSpPr>
          <p:cNvPr id="22" name="Rechteck 21"/>
          <p:cNvSpPr/>
          <p:nvPr/>
        </p:nvSpPr>
        <p:spPr>
          <a:xfrm>
            <a:off x="8090180" y="1612925"/>
            <a:ext cx="307777" cy="553998"/>
          </a:xfrm>
          <a:prstGeom prst="rect">
            <a:avLst/>
          </a:prstGeom>
          <a:noFill/>
          <a:ln>
            <a:noFill/>
          </a:ln>
        </p:spPr>
        <p:txBody>
          <a:bodyPr wrap="none" lIns="0" tIns="0" rIns="0" bIns="0" anchor="ctr" anchorCtr="0">
            <a:spAutoFit/>
          </a:bodyPr>
          <a:lstStyle/>
          <a:p>
            <a:pPr algn="ctr"/>
            <a:r>
              <a:rPr lang="de-DE" sz="3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t>
            </a:r>
          </a:p>
        </p:txBody>
      </p:sp>
      <p:sp>
        <p:nvSpPr>
          <p:cNvPr id="23" name="Rechteck 22"/>
          <p:cNvSpPr/>
          <p:nvPr/>
        </p:nvSpPr>
        <p:spPr>
          <a:xfrm>
            <a:off x="8326800" y="5024850"/>
            <a:ext cx="307777" cy="553998"/>
          </a:xfrm>
          <a:prstGeom prst="rect">
            <a:avLst/>
          </a:prstGeom>
          <a:noFill/>
          <a:ln>
            <a:noFill/>
          </a:ln>
        </p:spPr>
        <p:txBody>
          <a:bodyPr wrap="none" lIns="0" tIns="0" rIns="0" bIns="0" anchor="ctr" anchorCtr="0">
            <a:spAutoFit/>
          </a:bodyPr>
          <a:lstStyle/>
          <a:p>
            <a:pPr algn="ctr"/>
            <a:r>
              <a:rPr lang="de-DE" sz="3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t>
            </a:r>
          </a:p>
        </p:txBody>
      </p:sp>
      <p:sp>
        <p:nvSpPr>
          <p:cNvPr id="24" name="Rechteck 23"/>
          <p:cNvSpPr/>
          <p:nvPr/>
        </p:nvSpPr>
        <p:spPr>
          <a:xfrm>
            <a:off x="69692" y="3684044"/>
            <a:ext cx="307777" cy="553998"/>
          </a:xfrm>
          <a:prstGeom prst="rect">
            <a:avLst/>
          </a:prstGeom>
          <a:noFill/>
          <a:ln>
            <a:noFill/>
          </a:ln>
        </p:spPr>
        <p:txBody>
          <a:bodyPr wrap="none" lIns="0" tIns="0" rIns="0" bIns="0" anchor="ctr" anchorCtr="0">
            <a:spAutoFit/>
          </a:bodyPr>
          <a:lstStyle/>
          <a:p>
            <a:pPr algn="ctr"/>
            <a:r>
              <a:rPr lang="de-DE" sz="3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t>
            </a:r>
          </a:p>
        </p:txBody>
      </p:sp>
    </p:spTree>
    <p:extLst>
      <p:ext uri="{BB962C8B-B14F-4D97-AF65-F5344CB8AC3E}">
        <p14:creationId xmlns:p14="http://schemas.microsoft.com/office/powerpoint/2010/main" val="7870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18" grpId="0" animBg="1"/>
      <p:bldP spid="21"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1"/>
          <p:cNvSpPr>
            <a:spLocks noGrp="1"/>
          </p:cNvSpPr>
          <p:nvPr>
            <p:ph type="title"/>
          </p:nvPr>
        </p:nvSpPr>
        <p:spPr/>
        <p:txBody>
          <a:bodyPr lIns="0" rIns="0"/>
          <a:lstStyle/>
          <a:p>
            <a:r>
              <a:rPr lang="de-DE" dirty="0"/>
              <a:t> Forschungsthema/Forschungsproblem?</a:t>
            </a:r>
            <a:endParaRPr lang="en-US" dirty="0"/>
          </a:p>
        </p:txBody>
      </p:sp>
      <p:sp>
        <p:nvSpPr>
          <p:cNvPr id="3" name="Inhaltsplatzhalter 2"/>
          <p:cNvSpPr>
            <a:spLocks noGrp="1"/>
          </p:cNvSpPr>
          <p:nvPr>
            <p:ph idx="1"/>
          </p:nvPr>
        </p:nvSpPr>
        <p:spPr/>
        <p:txBody>
          <a:bodyPr>
            <a:normAutofit/>
          </a:bodyPr>
          <a:lstStyle/>
          <a:p>
            <a:pPr>
              <a:lnSpc>
                <a:spcPct val="160000"/>
              </a:lnSpc>
            </a:pPr>
            <a:r>
              <a:rPr lang="de-DE" dirty="0">
                <a:solidFill>
                  <a:srgbClr val="92D050"/>
                </a:solidFill>
              </a:rPr>
              <a:t>Herausforderung 1: </a:t>
            </a:r>
            <a:r>
              <a:rPr lang="de-DE" dirty="0">
                <a:solidFill>
                  <a:schemeClr val="tx1"/>
                </a:solidFill>
              </a:rPr>
              <a:t>Zu allgemeine Fragen</a:t>
            </a:r>
            <a:br>
              <a:rPr lang="de-DE" dirty="0"/>
            </a:br>
            <a:r>
              <a:rPr lang="de-DE" dirty="0"/>
              <a:t>„Welche Rolle spielt Leistungsangst in der Schule?“</a:t>
            </a:r>
          </a:p>
          <a:p>
            <a:pPr lvl="1"/>
            <a:r>
              <a:rPr lang="de-DE" dirty="0"/>
              <a:t>Was ist Leistungsangst? Wovon hängt sie ab? Rolle für was? </a:t>
            </a:r>
          </a:p>
          <a:p>
            <a:pPr lvl="1"/>
            <a:r>
              <a:rPr lang="de-DE" dirty="0"/>
              <a:t>Welche Aspekte von Angst sollen untersucht werden? </a:t>
            </a:r>
            <a:br>
              <a:rPr lang="de-DE" dirty="0"/>
            </a:br>
            <a:r>
              <a:rPr lang="de-DE" sz="1400" dirty="0">
                <a:solidFill>
                  <a:srgbClr val="92D050"/>
                </a:solidFill>
              </a:rPr>
              <a:t>(z.B. Genderunterschiede, Ursachen, Konsequenzen…)</a:t>
            </a:r>
            <a:endParaRPr lang="de-DE" dirty="0">
              <a:solidFill>
                <a:srgbClr val="92D050"/>
              </a:solidFill>
            </a:endParaRPr>
          </a:p>
          <a:p>
            <a:pPr lvl="1"/>
            <a:r>
              <a:rPr lang="de-DE" dirty="0"/>
              <a:t>Wie kann man „Angst“ beobachtbar/messbar machen? </a:t>
            </a:r>
          </a:p>
          <a:p>
            <a:pPr lvl="1"/>
            <a:r>
              <a:rPr lang="de-DE" dirty="0"/>
              <a:t>Was wird in der vorhandenen Forschung untersucht? </a:t>
            </a:r>
          </a:p>
          <a:p>
            <a:pPr lvl="1"/>
            <a:r>
              <a:rPr lang="de-DE" dirty="0"/>
              <a:t>Was sind die Vor- und Nachteile unterschiedlicher Definitionen und Messung von „Angst“? usw.</a:t>
            </a:r>
          </a:p>
          <a:p>
            <a:pPr marL="671512" lvl="2" indent="0">
              <a:buNone/>
            </a:pPr>
            <a:endParaRPr lang="de-DE" dirty="0"/>
          </a:p>
        </p:txBody>
      </p:sp>
      <p:sp>
        <p:nvSpPr>
          <p:cNvPr id="2" name="Foliennummernplatzhalter 1"/>
          <p:cNvSpPr>
            <a:spLocks noGrp="1"/>
          </p:cNvSpPr>
          <p:nvPr>
            <p:ph type="sldNum" sz="quarter" idx="10"/>
          </p:nvPr>
        </p:nvSpPr>
        <p:spPr/>
        <p:txBody>
          <a:bodyPr/>
          <a:lstStyle/>
          <a:p>
            <a:pPr>
              <a:defRPr/>
            </a:pPr>
            <a:fld id="{43A4F967-B96B-4E32-B984-210878E9D354}" type="slidenum">
              <a:rPr lang="en-US" smtClean="0"/>
              <a:pPr>
                <a:defRPr/>
              </a:pPr>
              <a:t>8</a:t>
            </a:fld>
            <a:endParaRPr lang="en-US"/>
          </a:p>
        </p:txBody>
      </p:sp>
    </p:spTree>
    <p:extLst>
      <p:ext uri="{BB962C8B-B14F-4D97-AF65-F5344CB8AC3E}">
        <p14:creationId xmlns:p14="http://schemas.microsoft.com/office/powerpoint/2010/main" val="59866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1"/>
          <p:cNvSpPr>
            <a:spLocks noGrp="1"/>
          </p:cNvSpPr>
          <p:nvPr>
            <p:ph type="title"/>
          </p:nvPr>
        </p:nvSpPr>
        <p:spPr/>
        <p:txBody>
          <a:bodyPr lIns="0" rIns="0"/>
          <a:lstStyle/>
          <a:p>
            <a:r>
              <a:rPr lang="de-DE" dirty="0"/>
              <a:t> Forschungsthema/Forschungsproblem?</a:t>
            </a:r>
            <a:endParaRPr lang="en-US" dirty="0"/>
          </a:p>
        </p:txBody>
      </p:sp>
      <p:sp>
        <p:nvSpPr>
          <p:cNvPr id="3" name="Inhaltsplatzhalter 2"/>
          <p:cNvSpPr>
            <a:spLocks noGrp="1"/>
          </p:cNvSpPr>
          <p:nvPr>
            <p:ph idx="1"/>
          </p:nvPr>
        </p:nvSpPr>
        <p:spPr/>
        <p:txBody>
          <a:bodyPr>
            <a:normAutofit/>
          </a:bodyPr>
          <a:lstStyle/>
          <a:p>
            <a:pPr>
              <a:lnSpc>
                <a:spcPct val="160000"/>
              </a:lnSpc>
            </a:pPr>
            <a:r>
              <a:rPr lang="de-DE" dirty="0">
                <a:solidFill>
                  <a:srgbClr val="92D050"/>
                </a:solidFill>
              </a:rPr>
              <a:t>Herausforderung 1: </a:t>
            </a:r>
            <a:r>
              <a:rPr lang="de-DE" dirty="0">
                <a:solidFill>
                  <a:schemeClr val="tx1"/>
                </a:solidFill>
              </a:rPr>
              <a:t>Zu allgemeine Fragen</a:t>
            </a:r>
            <a:br>
              <a:rPr lang="de-DE" dirty="0"/>
            </a:br>
            <a:endParaRPr lang="de-DE" dirty="0"/>
          </a:p>
          <a:p>
            <a:pPr>
              <a:lnSpc>
                <a:spcPct val="170000"/>
              </a:lnSpc>
            </a:pPr>
            <a:r>
              <a:rPr lang="de-DE" dirty="0">
                <a:solidFill>
                  <a:srgbClr val="92D050"/>
                </a:solidFill>
              </a:rPr>
              <a:t>Herausforderung 2:</a:t>
            </a:r>
            <a:r>
              <a:rPr lang="de-DE" dirty="0">
                <a:solidFill>
                  <a:schemeClr val="tx1"/>
                </a:solidFill>
              </a:rPr>
              <a:t> Zu komplexe Fragen</a:t>
            </a:r>
            <a:br>
              <a:rPr lang="de-DE" dirty="0">
                <a:solidFill>
                  <a:schemeClr val="tx1"/>
                </a:solidFill>
              </a:rPr>
            </a:br>
            <a:r>
              <a:rPr lang="de-DE" dirty="0"/>
              <a:t>„Wie kann man soz. Ungleichheit reduzieren?“</a:t>
            </a:r>
          </a:p>
          <a:p>
            <a:pPr lvl="1"/>
            <a:r>
              <a:rPr lang="de-DE" dirty="0"/>
              <a:t>Definition? Aspekte? Wirkmechanismen? </a:t>
            </a:r>
          </a:p>
        </p:txBody>
      </p:sp>
      <p:sp>
        <p:nvSpPr>
          <p:cNvPr id="2" name="Foliennummernplatzhalter 1"/>
          <p:cNvSpPr>
            <a:spLocks noGrp="1"/>
          </p:cNvSpPr>
          <p:nvPr>
            <p:ph type="sldNum" sz="quarter" idx="10"/>
          </p:nvPr>
        </p:nvSpPr>
        <p:spPr/>
        <p:txBody>
          <a:bodyPr/>
          <a:lstStyle/>
          <a:p>
            <a:pPr>
              <a:defRPr/>
            </a:pPr>
            <a:fld id="{43A4F967-B96B-4E32-B984-210878E9D354}" type="slidenum">
              <a:rPr lang="en-US" smtClean="0"/>
              <a:pPr>
                <a:defRPr/>
              </a:pPr>
              <a:t>9</a:t>
            </a:fld>
            <a:endParaRPr lang="en-US"/>
          </a:p>
        </p:txBody>
      </p:sp>
      <p:sp>
        <p:nvSpPr>
          <p:cNvPr id="11" name="Abgerundete rechteckige Legende 10"/>
          <p:cNvSpPr/>
          <p:nvPr/>
        </p:nvSpPr>
        <p:spPr bwMode="auto">
          <a:xfrm>
            <a:off x="221939" y="4999335"/>
            <a:ext cx="2891227" cy="949126"/>
          </a:xfrm>
          <a:prstGeom prst="wedgeRoundRectCallout">
            <a:avLst>
              <a:gd name="adj1" fmla="val 41689"/>
              <a:gd name="adj2" fmla="val -73889"/>
              <a:gd name="adj3" fmla="val 16667"/>
            </a:avLst>
          </a:prstGeom>
          <a:solidFill>
            <a:schemeClr val="bg2">
              <a:lumMod val="60000"/>
              <a:lumOff val="40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de-DE" sz="1800" b="1" i="1" dirty="0">
                <a:solidFill>
                  <a:schemeClr val="tx1"/>
                </a:solidFill>
                <a:latin typeface="Arial" pitchFamily="-109" charset="0"/>
                <a:ea typeface="ＭＳ Ｐゴシック" pitchFamily="-109" charset="-128"/>
                <a:cs typeface="ＭＳ Ｐゴシック" pitchFamily="-109" charset="-128"/>
              </a:rPr>
              <a:t>Umfassende Literaturrecherchen sind notwendig!</a:t>
            </a:r>
            <a:endParaRPr lang="en-US" sz="1800" b="1" i="1" dirty="0">
              <a:solidFill>
                <a:schemeClr val="tx1"/>
              </a:solidFill>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11737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UT_Design">
  <a:themeElements>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fontScheme name="UT_TITE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e">
  <a:themeElements>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fontScheme name="Kante">
      <a:majorFont>
        <a:latin typeface="Garamond"/>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an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Kan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Kan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Kan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Kan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10">
        <a:dk1>
          <a:srgbClr val="000000"/>
        </a:dk1>
        <a:lt1>
          <a:srgbClr val="FFFFFF"/>
        </a:lt1>
        <a:dk2>
          <a:srgbClr val="000000"/>
        </a:dk2>
        <a:lt2>
          <a:srgbClr val="5F5F5F"/>
        </a:lt2>
        <a:accent1>
          <a:srgbClr val="000000"/>
        </a:accent1>
        <a:accent2>
          <a:srgbClr val="000000"/>
        </a:accent2>
        <a:accent3>
          <a:srgbClr val="FFFFFF"/>
        </a:accent3>
        <a:accent4>
          <a:srgbClr val="000000"/>
        </a:accent4>
        <a:accent5>
          <a:srgbClr val="AAAAAA"/>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1">
        <a:dk1>
          <a:srgbClr val="000000"/>
        </a:dk1>
        <a:lt1>
          <a:srgbClr val="FFFFFF"/>
        </a:lt1>
        <a:dk2>
          <a:srgbClr val="000000"/>
        </a:dk2>
        <a:lt2>
          <a:srgbClr val="5F5F5F"/>
        </a:lt2>
        <a:accent1>
          <a:srgbClr val="339933"/>
        </a:accent1>
        <a:accent2>
          <a:srgbClr val="000000"/>
        </a:accent2>
        <a:accent3>
          <a:srgbClr val="FFFFFF"/>
        </a:accent3>
        <a:accent4>
          <a:srgbClr val="000000"/>
        </a:accent4>
        <a:accent5>
          <a:srgbClr val="ADCAAD"/>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2">
        <a:dk1>
          <a:srgbClr val="000000"/>
        </a:dk1>
        <a:lt1>
          <a:srgbClr val="FFFFFF"/>
        </a:lt1>
        <a:dk2>
          <a:srgbClr val="000000"/>
        </a:dk2>
        <a:lt2>
          <a:srgbClr val="5F5F5F"/>
        </a:lt2>
        <a:accent1>
          <a:srgbClr val="5FA024"/>
        </a:accent1>
        <a:accent2>
          <a:srgbClr val="000000"/>
        </a:accent2>
        <a:accent3>
          <a:srgbClr val="FFFFFF"/>
        </a:accent3>
        <a:accent4>
          <a:srgbClr val="000000"/>
        </a:accent4>
        <a:accent5>
          <a:srgbClr val="B6C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3">
        <a:dk1>
          <a:srgbClr val="000000"/>
        </a:dk1>
        <a:lt1>
          <a:srgbClr val="FFFFFF"/>
        </a:lt1>
        <a:dk2>
          <a:srgbClr val="000000"/>
        </a:dk2>
        <a:lt2>
          <a:srgbClr val="5F5F5F"/>
        </a:lt2>
        <a:accent1>
          <a:srgbClr val="68AF27"/>
        </a:accent1>
        <a:accent2>
          <a:srgbClr val="000000"/>
        </a:accent2>
        <a:accent3>
          <a:srgbClr val="FFFFFF"/>
        </a:accent3>
        <a:accent4>
          <a:srgbClr val="000000"/>
        </a:accent4>
        <a:accent5>
          <a:srgbClr val="B9D4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2578</Words>
  <Application>Microsoft Office PowerPoint</Application>
  <PresentationFormat>On-screen Show (4:3)</PresentationFormat>
  <Paragraphs>362</Paragraphs>
  <Slides>33</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Garamond</vt:lpstr>
      <vt:lpstr>Wingdings</vt:lpstr>
      <vt:lpstr>UT_Design</vt:lpstr>
      <vt:lpstr>Kante</vt:lpstr>
      <vt:lpstr>Einführung in die Methoden der Textanalyse und des wissenschaftlichen Arbeitens</vt:lpstr>
      <vt:lpstr>Ziele der heutigen Sitzung</vt:lpstr>
      <vt:lpstr>Aufgabe von letzte Woche</vt:lpstr>
      <vt:lpstr>Agenda</vt:lpstr>
      <vt:lpstr>Wahl eines Forschungsthemas</vt:lpstr>
      <vt:lpstr>Was ist wissenschaftliche Relevanz?</vt:lpstr>
      <vt:lpstr>Forschungsthema/Forschungsproblem?</vt:lpstr>
      <vt:lpstr> Forschungsthema/Forschungsproblem?</vt:lpstr>
      <vt:lpstr> Forschungsthema/Forschungsproblem?</vt:lpstr>
      <vt:lpstr>Hypothesen vs. Forschungsfragen</vt:lpstr>
      <vt:lpstr>Beispielstudien: qualitativ vs. quantitativ</vt:lpstr>
      <vt:lpstr>Agenda</vt:lpstr>
      <vt:lpstr>Systematische Literaturrecherchen</vt:lpstr>
      <vt:lpstr>Systematische Literaturrecherchen</vt:lpstr>
      <vt:lpstr>Literaturbeschaffung</vt:lpstr>
      <vt:lpstr>Literaturrecherche: Datenbanken</vt:lpstr>
      <vt:lpstr>Systematische Literaturrecherchen</vt:lpstr>
      <vt:lpstr>Nützliche Quellen identifizieren</vt:lpstr>
      <vt:lpstr>Beispiel: Sammelbände</vt:lpstr>
      <vt:lpstr>Beispiel: Übersichtsartikel („Special Issue“) </vt:lpstr>
      <vt:lpstr>Beispiel: Meta-Analysis</vt:lpstr>
      <vt:lpstr>Beispiel: Aktuelle Zeitschriftenbeiträge</vt:lpstr>
      <vt:lpstr>Beispiel: Pionierstudien / Klassiker</vt:lpstr>
      <vt:lpstr>Nützliche Quellen identifizieren</vt:lpstr>
      <vt:lpstr>Nützliche Quellen identifizieren</vt:lpstr>
      <vt:lpstr>Zeitschriften in der Erziehungswissenschaft und Pädagogischen Psychologie (Beispiele)</vt:lpstr>
      <vt:lpstr>Zeitschriften in der Erziehungswissenschaft und Pädagogischen Psychologie (Beispiele)</vt:lpstr>
      <vt:lpstr>Systematische Literaturrecherchen</vt:lpstr>
      <vt:lpstr>Inhaltliche Vorbereitung der Recherche: Beispiel </vt:lpstr>
      <vt:lpstr>Agenda</vt:lpstr>
      <vt:lpstr>Literaturrecherche: Werkstatt</vt:lpstr>
      <vt:lpstr>Fragen &amp; Feedback</vt:lpstr>
      <vt:lpstr>Nächste Woche: Zitieren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(max. zweizeilig/linksbündig) Headline (Ausrichtung am Fuß) 28 pt</dc:title>
  <dc:creator>Hanna Gaspard</dc:creator>
  <cp:lastModifiedBy>Job Schepens</cp:lastModifiedBy>
  <cp:revision>217</cp:revision>
  <cp:lastPrinted>2016-10-26T15:59:35Z</cp:lastPrinted>
  <dcterms:created xsi:type="dcterms:W3CDTF">2017-04-11T18:52:40Z</dcterms:created>
  <dcterms:modified xsi:type="dcterms:W3CDTF">2022-04-25T19:17:59Z</dcterms:modified>
</cp:coreProperties>
</file>