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4"/>
  </p:notesMasterIdLst>
  <p:handoutMasterIdLst>
    <p:handoutMasterId r:id="rId25"/>
  </p:handoutMasterIdLst>
  <p:sldIdLst>
    <p:sldId id="440" r:id="rId3"/>
    <p:sldId id="601" r:id="rId4"/>
    <p:sldId id="502" r:id="rId5"/>
    <p:sldId id="625" r:id="rId6"/>
    <p:sldId id="626" r:id="rId7"/>
    <p:sldId id="628" r:id="rId8"/>
    <p:sldId id="629" r:id="rId9"/>
    <p:sldId id="627" r:id="rId10"/>
    <p:sldId id="630" r:id="rId11"/>
    <p:sldId id="647" r:id="rId12"/>
    <p:sldId id="646" r:id="rId13"/>
    <p:sldId id="645" r:id="rId14"/>
    <p:sldId id="618" r:id="rId15"/>
    <p:sldId id="631" r:id="rId16"/>
    <p:sldId id="632" r:id="rId17"/>
    <p:sldId id="633" r:id="rId18"/>
    <p:sldId id="640" r:id="rId19"/>
    <p:sldId id="641" r:id="rId20"/>
    <p:sldId id="642" r:id="rId21"/>
    <p:sldId id="496" r:id="rId22"/>
    <p:sldId id="643" r:id="rId23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7711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18.04.2022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18.04.2022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4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57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‹#›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8" r:id="rId9"/>
    <p:sldLayoutId id="214748541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log.ub.tu-dortmund.de/id/ir01388a:ubd.lobid:99020787874020644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.de/hochschul-news/2883/genetisch+veraenderte+bodenbakterien+stellen+antibiotika-alternative+h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52162"/>
            <a:ext cx="7700962" cy="384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3. Sitzung: Textarten und Lesetechniken</a:t>
            </a:r>
          </a:p>
          <a:p>
            <a:endParaRPr lang="de-DE" altLang="de-DE" dirty="0"/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19.04.2024,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Textarten: Unterscheidung nach „inneren“ Kriterien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Instruierende Texte: leiten zum Handeln an (z.B. Statistiklehrbuch)</a:t>
            </a:r>
          </a:p>
          <a:p>
            <a:r>
              <a:rPr lang="de-DE" dirty="0"/>
              <a:t>Deskriptive Texte: Beschreibung</a:t>
            </a:r>
          </a:p>
          <a:p>
            <a:r>
              <a:rPr lang="de-DE" dirty="0"/>
              <a:t>Narrative Texte: Erzählung</a:t>
            </a:r>
          </a:p>
          <a:p>
            <a:r>
              <a:rPr lang="de-DE" dirty="0"/>
              <a:t>Expositorische Texte: Erklären, Darlegen und </a:t>
            </a:r>
            <a:r>
              <a:rPr lang="de-DE" dirty="0" err="1"/>
              <a:t>Erörten</a:t>
            </a:r>
            <a:endParaRPr lang="de-DE" dirty="0"/>
          </a:p>
          <a:p>
            <a:r>
              <a:rPr lang="de-DE" dirty="0"/>
              <a:t>Argumentierende Texte (kritische Prüfung, Abwägung, Begründung…)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94725" y="6500813"/>
            <a:ext cx="549275" cy="280987"/>
          </a:xfrm>
        </p:spPr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6" y="4605846"/>
            <a:ext cx="4939962" cy="11717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864" y="4384928"/>
            <a:ext cx="5031498" cy="1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Textarten: Glossar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522413"/>
            <a:ext cx="3755460" cy="45307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Siehe Text in </a:t>
            </a:r>
            <a:r>
              <a:rPr lang="de-DE" dirty="0" err="1"/>
              <a:t>Moodle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Stary</a:t>
            </a:r>
            <a:r>
              <a:rPr lang="de-DE" dirty="0"/>
              <a:t>, J. &amp; Kretschmer, H. (1994). Textsorten (S. 14-33). In </a:t>
            </a:r>
            <a:r>
              <a:rPr lang="de-DE" i="1" dirty="0"/>
              <a:t>Umgang mit wissenschaftlicher Literatur. Eine Arbeitshilfe für das sozial- und geisteswissenschaftliche Studium.</a:t>
            </a:r>
            <a:r>
              <a:rPr lang="de-DE" dirty="0"/>
              <a:t> Cornelsen Scriptor.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94725" y="6500813"/>
            <a:ext cx="549275" cy="280987"/>
          </a:xfrm>
        </p:spPr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5B5AC-8E84-468D-B0E4-CA53DA57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60" y="961680"/>
            <a:ext cx="454405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6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Identifikation unterschiedlicher Textarten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Lesetechniken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386080" y="2136001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7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 gehört zum grundlegenden wissenschaftlichen „Handwerkszeug“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 haben Sie (wissenschaftliche) Texte bisher gelesen?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5367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CD3-100A-44C1-B177-E71DAD53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Orientierung im Text / Überblick gewinnen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sofort mit dem Lesen anfangen</a:t>
            </a:r>
          </a:p>
          <a:p>
            <a:r>
              <a:rPr lang="de-DE" dirty="0"/>
              <a:t>Bearbeitung eines Textes Bedarf eigener Vorbereitung</a:t>
            </a:r>
          </a:p>
          <a:p>
            <a:r>
              <a:rPr lang="de-DE" dirty="0"/>
              <a:t>eigenen Verwendungszweck erkennen</a:t>
            </a:r>
          </a:p>
          <a:p>
            <a:r>
              <a:rPr lang="de-DE" dirty="0"/>
              <a:t>Überblick = Inhaltsverzeichnis, Rezensionen, Literaturverzeichnis, Kapitelüberschriften, Aufbau des Buches</a:t>
            </a:r>
          </a:p>
          <a:p>
            <a:r>
              <a:rPr lang="de-DE" dirty="0"/>
              <a:t>eigene Fragen zum Inhalt formulieren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83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6E9-2F87-49CD-A63E-53DB2AC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Lesetechniken: Auswahl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Kursorisches Lesen = Text kennenlernen, Überblick verschaffen</a:t>
            </a:r>
          </a:p>
          <a:p>
            <a:r>
              <a:rPr lang="de-DE" dirty="0"/>
              <a:t>Selektives Lesen = konzentrierte Suche nach Informationen</a:t>
            </a:r>
          </a:p>
          <a:p>
            <a:r>
              <a:rPr lang="de-DE" dirty="0"/>
              <a:t>Übersetzendes Lesen = Übersetzung der Fachwörter in Alltagssprache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3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PQ4R-Lesetechnik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Preview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Questions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Read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Reflect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Recite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15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PQ4R-Lesetechnik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Preview: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Übersicht gewinnen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Text kursorisch Lesen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Struktur erfassen, evtl. Zwischenüberschriften formulieren</a:t>
            </a:r>
          </a:p>
          <a:p>
            <a:pPr marL="784225" lvl="1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Fragen an den Text formulieren und niederschreiben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zur Hilfe W-Fragen stellen (Was? Warum? Wozu? Wie? Wer? Wo? Wann?)</a:t>
            </a:r>
          </a:p>
          <a:p>
            <a:pPr marL="784225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Sinn: Erwartungen und Interesse werden geweckt; seien Sie neugierig!</a:t>
            </a:r>
          </a:p>
          <a:p>
            <a:pPr marL="784225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PQ4R-Lesetechnik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dirty="0"/>
              <a:t>Read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Text auf die Fragen hin lesen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zielgerichtetes Lesen durch Fragen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Antworten prägen sich so besser ein</a:t>
            </a:r>
          </a:p>
          <a:p>
            <a:pPr marL="457200" indent="-457200">
              <a:buFont typeface="+mj-lt"/>
              <a:buAutoNum type="arabicPeriod" startAt="3"/>
            </a:pPr>
            <a:endParaRPr lang="de-DE" dirty="0"/>
          </a:p>
          <a:p>
            <a:pPr marL="457200" indent="-457200">
              <a:buFont typeface="+mj-lt"/>
              <a:buAutoNum type="arabicPeriod" startAt="3"/>
            </a:pPr>
            <a:r>
              <a:rPr lang="de-DE" dirty="0" err="1"/>
              <a:t>Reflect</a:t>
            </a:r>
            <a:endParaRPr lang="de-DE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nach der Lektüre über den Inhalt nachdenken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Text in Aussagen und Argumentationen verstehen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2000" dirty="0"/>
              <a:t>kritisch bleiben</a:t>
            </a:r>
          </a:p>
          <a:p>
            <a:pPr marL="457200" indent="-457200">
              <a:buFont typeface="+mj-lt"/>
              <a:buAutoNum type="arabicPeriod" startAt="3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3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PQ4R-Lesetechnik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 err="1"/>
              <a:t>Recite</a:t>
            </a:r>
            <a:endParaRPr lang="de-DE" dirty="0"/>
          </a:p>
          <a:p>
            <a:pPr lvl="1" indent="-342900">
              <a:spcBef>
                <a:spcPts val="0"/>
              </a:spcBef>
              <a:buFont typeface="+mj-lt"/>
              <a:buAutoNum type="arabicPeriod" startAt="5"/>
            </a:pPr>
            <a:r>
              <a:rPr lang="de-DE" sz="1800" dirty="0"/>
              <a:t>Wiederholen des Gelesenen durch schriftl. Beantwortung des Gelesenen aus dem Gedächtnis</a:t>
            </a:r>
          </a:p>
          <a:p>
            <a:pPr lvl="1" indent="-342900">
              <a:spcBef>
                <a:spcPts val="0"/>
              </a:spcBef>
              <a:buFont typeface="+mj-lt"/>
              <a:buAutoNum type="arabicPeriod" startAt="5"/>
            </a:pPr>
            <a:r>
              <a:rPr lang="de-DE" sz="1800" dirty="0"/>
              <a:t>zentrale Aussagen des Textes und eigene Ansicht kurz und prägnant in eigenen Worten zusammenfassen</a:t>
            </a:r>
          </a:p>
          <a:p>
            <a:pPr lvl="1" indent="-342900">
              <a:spcBef>
                <a:spcPts val="0"/>
              </a:spcBef>
              <a:buFont typeface="+mj-lt"/>
              <a:buAutoNum type="arabicPeriod" startAt="5"/>
            </a:pPr>
            <a:r>
              <a:rPr lang="de-DE" sz="1800" dirty="0"/>
              <a:t>evtl. Text/Abschnitte noch mal lesen</a:t>
            </a:r>
          </a:p>
          <a:p>
            <a:pPr lvl="1" indent="-342900">
              <a:spcBef>
                <a:spcPts val="0"/>
              </a:spcBef>
              <a:buFont typeface="+mj-lt"/>
              <a:buAutoNum type="arabicPeriod" startAt="5"/>
            </a:pPr>
            <a:r>
              <a:rPr lang="de-DE" sz="1800" dirty="0"/>
              <a:t>braucht Übung und schult das Gedächtnis</a:t>
            </a:r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  <a:p>
            <a:pPr marL="457200" indent="-457200">
              <a:buFont typeface="+mj-lt"/>
              <a:buAutoNum type="arabicPeriod" startAt="5"/>
            </a:pPr>
            <a:r>
              <a:rPr lang="de-DE" dirty="0"/>
              <a:t>Review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Rückblick und Überprüfung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Aufzeichnungen am Text überprüfen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Sind alle wichtigen Informationen in eig. Aufzeichnungen erhalten?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kurze, verdichtete Zusammenfassung schreiben / Schaubild erstellen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77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können:</a:t>
            </a:r>
          </a:p>
          <a:p>
            <a:r>
              <a:rPr lang="de-DE" sz="2000" dirty="0"/>
              <a:t>Verschiedene Formen pädagogischen Wissens  (wissenschaftliches Wissen, Professionswissen, Alltagswissen) voneinander unterscheiden,</a:t>
            </a:r>
          </a:p>
          <a:p>
            <a:r>
              <a:rPr lang="de-DE" sz="2000" dirty="0"/>
              <a:t>wesentliche Elemente der jeweiligen Wissensformen erklären und </a:t>
            </a:r>
          </a:p>
          <a:p>
            <a:r>
              <a:rPr lang="de-DE" sz="2000" dirty="0"/>
              <a:t>auf dieser Basis unterschiedliche pädagogische Textsorten identifizieren</a:t>
            </a:r>
          </a:p>
          <a:p>
            <a:r>
              <a:rPr lang="de-DE" sz="2000" dirty="0"/>
              <a:t>sowie verschiedene Typen wissenschaftlicher Literatur (Monographie, Sammelband, Zeitschrift usw.) voneinander unterscheiden.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dirty="0"/>
              <a:t>Sie können sich wissenschaftliche Literatur anhand bestimmter Lesetechniken eigenständig erschließen.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779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71" y="2050966"/>
            <a:ext cx="5716659" cy="379989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13670" y="1310185"/>
            <a:ext cx="57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Fragen? Anmerkungen?</a:t>
            </a:r>
          </a:p>
        </p:txBody>
      </p:sp>
    </p:spTree>
    <p:extLst>
      <p:ext uri="{BB962C8B-B14F-4D97-AF65-F5344CB8AC3E}">
        <p14:creationId xmlns:p14="http://schemas.microsoft.com/office/powerpoint/2010/main" val="104311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zur Vorbereitung für nächste Woche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Lesen eines Kapitel aus  Reinders (2015). Empirische Bildungsforschung - [UB Link](</a:t>
            </a:r>
            <a:r>
              <a:rPr lang="de-DE" dirty="0">
                <a:hlinkClick r:id="rId2"/>
              </a:rPr>
              <a:t>https://katalog.ub.tu-dortmund.de/id/ir01388a:ubd.lobid:990207878740206441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7379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Identifikation unterschiedlicher Textarten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Lesetechniken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152241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wissenschaftliche Literatur?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Fachsprache: Fachbegriffe, Kontexte, Handbücher/Lexika</a:t>
            </a:r>
          </a:p>
          <a:p>
            <a:r>
              <a:rPr lang="de-DE" dirty="0"/>
              <a:t>Struktur: Abschnitte, Unterkapitel, Kapitel</a:t>
            </a:r>
          </a:p>
          <a:p>
            <a:r>
              <a:rPr lang="de-DE" dirty="0"/>
              <a:t>Referenzen: Namen, wiss. Positionen, Literatur</a:t>
            </a:r>
          </a:p>
          <a:p>
            <a:r>
              <a:rPr lang="de-DE" dirty="0"/>
              <a:t>Genau umrissener, erkennbarer Gegenstand einer Untersuchung</a:t>
            </a:r>
          </a:p>
          <a:p>
            <a:r>
              <a:rPr lang="de-DE" dirty="0"/>
              <a:t>Alle Angaben müssen nachprüfbar sein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38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Wikipedia.org</a:t>
            </a:r>
          </a:p>
          <a:p>
            <a:r>
              <a:rPr lang="de-DE" dirty="0"/>
              <a:t>Wissen.de</a:t>
            </a:r>
          </a:p>
          <a:p>
            <a:r>
              <a:rPr lang="de-DE" dirty="0"/>
              <a:t>Gutefrage.net</a:t>
            </a:r>
          </a:p>
          <a:p>
            <a:r>
              <a:rPr lang="de-DE" dirty="0">
                <a:hlinkClick r:id="rId2"/>
              </a:rPr>
              <a:t>https://uni.de/hochschul-news/2883/genetisch+veraenderte+bodenbakterien+stellen+antibiotika-alternative+her</a:t>
            </a:r>
            <a:endParaRPr lang="de-DE" dirty="0"/>
          </a:p>
          <a:p>
            <a:r>
              <a:rPr lang="de-DE" dirty="0"/>
              <a:t>Umfrageinstitut…? z.B. Institut für Demoskopie </a:t>
            </a:r>
            <a:r>
              <a:rPr lang="de-DE" dirty="0" err="1"/>
              <a:t>Allensbach</a:t>
            </a:r>
            <a:endParaRPr lang="de-DE" dirty="0"/>
          </a:p>
          <a:p>
            <a:r>
              <a:rPr lang="de-DE" dirty="0"/>
              <a:t>Stoltz, T., &amp; Wiehl, A. (2019). Das Menschenbild als Rätsel für jeden: Anthropologische Konzeptionen von Jean Piaget und Rudolf Steiner im Vergleich. </a:t>
            </a:r>
            <a:r>
              <a:rPr lang="de-DE" i="1" dirty="0"/>
              <a:t>Pädagogische Rundschau, 73</a:t>
            </a:r>
            <a:r>
              <a:rPr lang="de-DE" dirty="0"/>
              <a:t>(3), 253–264.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166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Textarten (Auswahl)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Monographien</a:t>
            </a:r>
          </a:p>
          <a:p>
            <a:r>
              <a:rPr lang="de-DE" dirty="0"/>
              <a:t>Sammelbände</a:t>
            </a:r>
          </a:p>
          <a:p>
            <a:r>
              <a:rPr lang="de-DE" dirty="0"/>
              <a:t>Zeitschriftenaufsätze</a:t>
            </a:r>
          </a:p>
          <a:p>
            <a:r>
              <a:rPr lang="de-DE" dirty="0"/>
              <a:t>Handbuchartikel</a:t>
            </a:r>
          </a:p>
          <a:p>
            <a:r>
              <a:rPr lang="de-DE" dirty="0"/>
              <a:t>Lexikonartikel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19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Primärliteratur: Originalinformationen</a:t>
            </a:r>
          </a:p>
          <a:p>
            <a:endParaRPr lang="de-DE" dirty="0"/>
          </a:p>
          <a:p>
            <a:r>
              <a:rPr lang="de-DE" dirty="0"/>
              <a:t>Sekundärliteratur: Geordnete Information über Primärliteratur</a:t>
            </a:r>
          </a:p>
          <a:p>
            <a:endParaRPr lang="de-DE" dirty="0"/>
          </a:p>
          <a:p>
            <a:r>
              <a:rPr lang="de-DE" dirty="0"/>
              <a:t>Tertiärliteratur: Grundsätzlich zusammenfassende Information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83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Textarten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zitierbar?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60564-046C-443D-BA01-D7368401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32" y="1608138"/>
            <a:ext cx="4824536" cy="41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87E0-B7CE-4044-910D-CD933B6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0490-1BAD-4E5A-958C-7C46480C1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7D43-EF19-49E1-B9D5-B1188E44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4" y="855636"/>
            <a:ext cx="4364542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4F7EB-8706-4AB5-B9FD-67E2A7BE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49" y="855636"/>
            <a:ext cx="3959423" cy="5143500"/>
          </a:xfrm>
          <a:prstGeom prst="rect">
            <a:avLst/>
          </a:prstGeom>
        </p:spPr>
      </p:pic>
      <p:pic>
        <p:nvPicPr>
          <p:cNvPr id="11" name="Graphic 10" descr="Line arrow Slight curve">
            <a:extLst>
              <a:ext uri="{FF2B5EF4-FFF2-40B4-BE49-F238E27FC236}">
                <a16:creationId xmlns:a16="http://schemas.microsoft.com/office/drawing/2014/main" id="{F1ED9515-EDBF-4E22-B049-643AE8488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54" y="1145058"/>
            <a:ext cx="169168" cy="169168"/>
          </a:xfrm>
          <a:prstGeom prst="rect">
            <a:avLst/>
          </a:prstGeom>
        </p:spPr>
      </p:pic>
      <p:pic>
        <p:nvPicPr>
          <p:cNvPr id="12" name="Graphic 11" descr="Line arrow Slight curve">
            <a:extLst>
              <a:ext uri="{FF2B5EF4-FFF2-40B4-BE49-F238E27FC236}">
                <a16:creationId xmlns:a16="http://schemas.microsoft.com/office/drawing/2014/main" id="{B9662986-8DAE-430B-8F7F-35C557F37E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11" y="2924944"/>
            <a:ext cx="169168" cy="169168"/>
          </a:xfrm>
          <a:prstGeom prst="rect">
            <a:avLst/>
          </a:prstGeom>
        </p:spPr>
      </p:pic>
      <p:pic>
        <p:nvPicPr>
          <p:cNvPr id="13" name="Graphic 12" descr="Line arrow Slight curve">
            <a:extLst>
              <a:ext uri="{FF2B5EF4-FFF2-40B4-BE49-F238E27FC236}">
                <a16:creationId xmlns:a16="http://schemas.microsoft.com/office/drawing/2014/main" id="{C735E478-3BF7-427E-A9AB-6BCE288C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528" y="1847889"/>
            <a:ext cx="169168" cy="169168"/>
          </a:xfrm>
          <a:prstGeom prst="rect">
            <a:avLst/>
          </a:prstGeom>
        </p:spPr>
      </p:pic>
      <p:pic>
        <p:nvPicPr>
          <p:cNvPr id="14" name="Graphic 13" descr="Line arrow Slight curve">
            <a:extLst>
              <a:ext uri="{FF2B5EF4-FFF2-40B4-BE49-F238E27FC236}">
                <a16:creationId xmlns:a16="http://schemas.microsoft.com/office/drawing/2014/main" id="{C8E61809-0174-4AEE-A0B9-79ABA3E97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765" y="4653136"/>
            <a:ext cx="169168" cy="169168"/>
          </a:xfrm>
          <a:prstGeom prst="rect">
            <a:avLst/>
          </a:prstGeom>
        </p:spPr>
      </p:pic>
      <p:pic>
        <p:nvPicPr>
          <p:cNvPr id="15" name="Graphic 14" descr="Line arrow Slight curve">
            <a:extLst>
              <a:ext uri="{FF2B5EF4-FFF2-40B4-BE49-F238E27FC236}">
                <a16:creationId xmlns:a16="http://schemas.microsoft.com/office/drawing/2014/main" id="{0FCBBC89-D499-48E0-BA28-D7BF6CA7F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905" y="5157192"/>
            <a:ext cx="169168" cy="169168"/>
          </a:xfrm>
          <a:prstGeom prst="rect">
            <a:avLst/>
          </a:prstGeom>
        </p:spPr>
      </p:pic>
      <p:pic>
        <p:nvPicPr>
          <p:cNvPr id="16" name="Graphic 15" descr="Line arrow Slight curve">
            <a:extLst>
              <a:ext uri="{FF2B5EF4-FFF2-40B4-BE49-F238E27FC236}">
                <a16:creationId xmlns:a16="http://schemas.microsoft.com/office/drawing/2014/main" id="{24CFC069-CAC2-4D85-8120-60085F6E6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326" y="1223245"/>
            <a:ext cx="169168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2670"/>
      </p:ext>
    </p:extLst>
  </p:cSld>
  <p:clrMapOvr>
    <a:masterClrMapping/>
  </p:clrMapOvr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On-screen Show (4:3)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Garamond</vt:lpstr>
      <vt:lpstr>Wingdings</vt:lpstr>
      <vt:lpstr>UT_Design</vt:lpstr>
      <vt:lpstr>Kante</vt:lpstr>
      <vt:lpstr>Einführung in die Methoden der Textanalyse und des wissenschaftlichen Arbeitens</vt:lpstr>
      <vt:lpstr>Ziele der heutigen Sitzung</vt:lpstr>
      <vt:lpstr>Agenda</vt:lpstr>
      <vt:lpstr>Was ist wissenschaftliche Literatur?</vt:lpstr>
      <vt:lpstr>Wissenschaftlich?</vt:lpstr>
      <vt:lpstr>Wissenschaftliche Textarten (Auswahl)</vt:lpstr>
      <vt:lpstr>Literaturarten</vt:lpstr>
      <vt:lpstr>Wissenschaftliche Textarten</vt:lpstr>
      <vt:lpstr>PowerPoint Presentation</vt:lpstr>
      <vt:lpstr>Textarten: Unterscheidung nach „inneren“ Kriterien</vt:lpstr>
      <vt:lpstr>Textarten: Glossar</vt:lpstr>
      <vt:lpstr>Agenda</vt:lpstr>
      <vt:lpstr>Lesen</vt:lpstr>
      <vt:lpstr>Orientierung im Text / Überblick gewinnen</vt:lpstr>
      <vt:lpstr>Lesetechniken: Auswahl</vt:lpstr>
      <vt:lpstr>PQ4R-Lesetechnik </vt:lpstr>
      <vt:lpstr>PQ4R-Lesetechnik </vt:lpstr>
      <vt:lpstr>PQ4R-Lesetechnik </vt:lpstr>
      <vt:lpstr>PQ4R-Lesetechnik </vt:lpstr>
      <vt:lpstr>PowerPoint Presentation</vt:lpstr>
      <vt:lpstr>Aufgabe zur Vorbereitung für nächste Woche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182</cp:revision>
  <cp:lastPrinted>2016-10-26T15:59:35Z</cp:lastPrinted>
  <dcterms:created xsi:type="dcterms:W3CDTF">2017-04-11T18:52:40Z</dcterms:created>
  <dcterms:modified xsi:type="dcterms:W3CDTF">2022-04-18T20:21:42Z</dcterms:modified>
</cp:coreProperties>
</file>