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9" r:id="rId1"/>
    <p:sldMasterId id="2147485408" r:id="rId2"/>
  </p:sldMasterIdLst>
  <p:notesMasterIdLst>
    <p:notesMasterId r:id="rId27"/>
  </p:notesMasterIdLst>
  <p:handoutMasterIdLst>
    <p:handoutMasterId r:id="rId28"/>
  </p:handoutMasterIdLst>
  <p:sldIdLst>
    <p:sldId id="440" r:id="rId3"/>
    <p:sldId id="672" r:id="rId4"/>
    <p:sldId id="784" r:id="rId5"/>
    <p:sldId id="740" r:id="rId6"/>
    <p:sldId id="761" r:id="rId7"/>
    <p:sldId id="762" r:id="rId8"/>
    <p:sldId id="763" r:id="rId9"/>
    <p:sldId id="764" r:id="rId10"/>
    <p:sldId id="765" r:id="rId11"/>
    <p:sldId id="766" r:id="rId12"/>
    <p:sldId id="767" r:id="rId13"/>
    <p:sldId id="768" r:id="rId14"/>
    <p:sldId id="769" r:id="rId15"/>
    <p:sldId id="778" r:id="rId16"/>
    <p:sldId id="779" r:id="rId17"/>
    <p:sldId id="780" r:id="rId18"/>
    <p:sldId id="781" r:id="rId19"/>
    <p:sldId id="782" r:id="rId20"/>
    <p:sldId id="770" r:id="rId21"/>
    <p:sldId id="771" r:id="rId22"/>
    <p:sldId id="773" r:id="rId23"/>
    <p:sldId id="774" r:id="rId24"/>
    <p:sldId id="776" r:id="rId25"/>
    <p:sldId id="783" r:id="rId26"/>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6338" autoAdjust="0"/>
  </p:normalViewPr>
  <p:slideViewPr>
    <p:cSldViewPr snapToGrid="0">
      <p:cViewPr varScale="1">
        <p:scale>
          <a:sx n="96" d="100"/>
          <a:sy n="96" d="100"/>
        </p:scale>
        <p:origin x="2268" y="9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16.05.2022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16.05.2022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wikipedia.org/wiki/Sozialverhalte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wikipedia.org/wiki/Mensch" TargetMode="External"/><Relationship Id="rId4" Type="http://schemas.openxmlformats.org/officeDocument/2006/relationships/hyperlink" Target="https://de.wikipedia.org/wiki/Zusammenlebe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de-DE" dirty="0"/>
              <a:t>Geboren in </a:t>
            </a:r>
            <a:r>
              <a:rPr lang="de-DE" dirty="0" err="1"/>
              <a:t>Epinal</a:t>
            </a:r>
            <a:r>
              <a:rPr lang="de-DE" baseline="0" dirty="0"/>
              <a:t> (Lothringen)</a:t>
            </a:r>
          </a:p>
          <a:p>
            <a:r>
              <a:rPr lang="de-DE" baseline="0" dirty="0"/>
              <a:t>Studierte in Paris -&gt; Lehrer für Philosophie an Gymnasien -&gt; Lehrauftrag für Sozialwissenschaft in Bordeaux -&gt; Professor für Pädagogik und Soziologie (erste Dozentur für Soziologie an einer französischen Universität)</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baseline="0" dirty="0"/>
              <a:t>Ab 1902: Lehrtätigkeit an der Pariser </a:t>
            </a:r>
            <a:r>
              <a:rPr lang="de-DE" baseline="0" dirty="0" err="1"/>
              <a:t>Sorbonne</a:t>
            </a:r>
            <a:r>
              <a:rPr lang="de-DE" baseline="0" dirty="0"/>
              <a:t>, Lehrstuhl für Erziehungswissenschaft (und Soziologie)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i="1" dirty="0"/>
              <a:t>Erziehung, Moral und Gesellschaft</a:t>
            </a:r>
            <a:r>
              <a:rPr lang="de-DE" dirty="0"/>
              <a:t> ist eine Übersetzung der Vorlesung an der </a:t>
            </a:r>
            <a:r>
              <a:rPr lang="de-DE" dirty="0" err="1"/>
              <a:t>Sorbonne</a:t>
            </a:r>
            <a:r>
              <a:rPr lang="de-DE" dirty="0"/>
              <a:t> im Jahre 1902/1903. Durkheims »Vorlesungen fächern sich nach drei Seiten hin auf: 1. Moralische Erziehung, 2. Pädagogik im engeren Sinne und 3. Geschichte der erzieherischen Institutionen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baseline="0" dirty="0"/>
              <a:t>Suhrkamp-Aufgabe: 344 Seiten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baseline="0" dirty="0"/>
          </a:p>
          <a:p>
            <a:r>
              <a:rPr lang="de-DE" sz="1200" kern="1200" dirty="0">
                <a:solidFill>
                  <a:schemeClr val="tx1"/>
                </a:solidFill>
                <a:effectLst/>
                <a:latin typeface="+mn-lt"/>
                <a:ea typeface="+mn-ea"/>
                <a:cs typeface="+mn-cs"/>
              </a:rPr>
              <a:t>Dabei ist vorauszuschicken, dass es Durkheim in dieser Vorlesung</a:t>
            </a:r>
          </a:p>
          <a:p>
            <a:r>
              <a:rPr lang="de-DE" sz="1200" kern="1200" dirty="0">
                <a:solidFill>
                  <a:schemeClr val="tx1"/>
                </a:solidFill>
                <a:effectLst/>
                <a:latin typeface="+mn-lt"/>
                <a:ea typeface="+mn-ea"/>
                <a:cs typeface="+mn-cs"/>
              </a:rPr>
              <a:t>Nicht um eine Einführung in die Sozialisationstheorie oder um die Definition des Sozialisationsbegriffs geht, sondern um eine generelle Begründung der Bedeutung der Soziologie für die Erörterung von pädagogisch relevanten Fragestellungen.</a:t>
            </a:r>
          </a:p>
          <a:p>
            <a:r>
              <a:rPr lang="de-DE" sz="1200" kern="1200" dirty="0">
                <a:solidFill>
                  <a:schemeClr val="tx1"/>
                </a:solidFill>
                <a:effectLst/>
                <a:latin typeface="+mn-lt"/>
                <a:ea typeface="+mn-ea"/>
                <a:cs typeface="+mn-cs"/>
              </a:rPr>
              <a:t>Für das Verständnis der Ausführungen ist es wichtig zu wissen,</a:t>
            </a:r>
          </a:p>
          <a:p>
            <a:r>
              <a:rPr lang="de-DE" sz="1200" kern="1200" dirty="0">
                <a:solidFill>
                  <a:schemeClr val="tx1"/>
                </a:solidFill>
                <a:effectLst/>
                <a:latin typeface="+mn-lt"/>
                <a:ea typeface="+mn-ea"/>
                <a:cs typeface="+mn-cs"/>
              </a:rPr>
              <a:t>dass es in Frankreich anders als in Deutschland zu dieser Zeit</a:t>
            </a:r>
          </a:p>
          <a:p>
            <a:r>
              <a:rPr lang="de-DE" sz="1200" kern="1200" dirty="0">
                <a:solidFill>
                  <a:schemeClr val="tx1"/>
                </a:solidFill>
                <a:effectLst/>
                <a:latin typeface="+mn-lt"/>
                <a:ea typeface="+mn-ea"/>
                <a:cs typeface="+mn-cs"/>
              </a:rPr>
              <a:t>keine etablierte wissenschaftliche Pädagogik gab, sondern dass</a:t>
            </a:r>
          </a:p>
          <a:p>
            <a:r>
              <a:rPr lang="de-DE" sz="1200" kern="1200" dirty="0">
                <a:solidFill>
                  <a:schemeClr val="tx1"/>
                </a:solidFill>
                <a:effectLst/>
                <a:latin typeface="+mn-lt"/>
                <a:ea typeface="+mn-ea"/>
                <a:cs typeface="+mn-cs"/>
              </a:rPr>
              <a:t>Erziehungsfragen dort vorwiegend im Rahmen der Psychologie</a:t>
            </a:r>
          </a:p>
          <a:p>
            <a:r>
              <a:rPr lang="de-DE" sz="1200" kern="1200" dirty="0">
                <a:solidFill>
                  <a:schemeClr val="tx1"/>
                </a:solidFill>
                <a:effectLst/>
                <a:latin typeface="+mn-lt"/>
                <a:ea typeface="+mn-ea"/>
                <a:cs typeface="+mn-cs"/>
              </a:rPr>
              <a:t>erörtert wurden. Heute könnte man das Thema Durkheims da-</a:t>
            </a:r>
          </a:p>
          <a:p>
            <a:r>
              <a:rPr lang="de-DE" sz="1200" kern="1200" dirty="0">
                <a:solidFill>
                  <a:schemeClr val="tx1"/>
                </a:solidFill>
                <a:effectLst/>
                <a:latin typeface="+mn-lt"/>
                <a:ea typeface="+mn-ea"/>
                <a:cs typeface="+mn-cs"/>
              </a:rPr>
              <a:t>her als Frage nach der Bedeutung einer soziologischen Betrachtung von Erziehungsfragen bzw. einer Soziologie der Erziehung</a:t>
            </a:r>
          </a:p>
          <a:p>
            <a:r>
              <a:rPr lang="de-DE" sz="1200" kern="1200" dirty="0">
                <a:solidFill>
                  <a:schemeClr val="tx1"/>
                </a:solidFill>
                <a:effectLst/>
                <a:latin typeface="+mn-lt"/>
                <a:ea typeface="+mn-ea"/>
                <a:cs typeface="+mn-cs"/>
              </a:rPr>
              <a:t>bezeichnen. Zumindest implizit handelt es sich bei Durkheims Argumentation jedoch auch um die Entfaltung eines bestimmten Begriffs von Sozialisation, die im Folgenden nachgezeichnet werden soll</a:t>
            </a:r>
          </a:p>
          <a:p>
            <a:endParaRPr lang="de-DE"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baseline="0"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6</a:t>
            </a:fld>
            <a:endParaRPr lang="de-DE" altLang="de-DE"/>
          </a:p>
        </p:txBody>
      </p:sp>
    </p:spTree>
    <p:extLst>
      <p:ext uri="{BB962C8B-B14F-4D97-AF65-F5344CB8AC3E}">
        <p14:creationId xmlns:p14="http://schemas.microsoft.com/office/powerpoint/2010/main" val="145646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Erziehung als soziale Aufgabe </a:t>
            </a:r>
            <a:r>
              <a:rPr lang="de-DE" dirty="0">
                <a:sym typeface="Wingdings" panose="05000000000000000000" pitchFamily="2" charset="2"/>
              </a:rPr>
              <a:t> „Mittel</a:t>
            </a:r>
            <a:r>
              <a:rPr lang="de-DE" baseline="0" dirty="0">
                <a:sym typeface="Wingdings" panose="05000000000000000000" pitchFamily="2" charset="2"/>
              </a:rPr>
              <a:t> mit dem die Gesellschaft immer wieder die Bedingungen ihrer eigenen Existenz erneuert“</a:t>
            </a:r>
          </a:p>
          <a:p>
            <a:r>
              <a:rPr lang="de-DE" baseline="0" dirty="0">
                <a:sym typeface="Wingdings" panose="05000000000000000000" pitchFamily="2" charset="2"/>
              </a:rPr>
              <a:t>Psychologie: Wissenschaft zur Beschreibung und Erklärung des individuellen Menschen  </a:t>
            </a:r>
            <a:r>
              <a:rPr lang="de-DE" dirty="0"/>
              <a:t>menschliches Erleben und Verhalten, deren Entwicklung im Laufe des Lebens sowie alle dafür maßgeblichen inneren und äußeren Ursachen und Bedingungen zu beschreiben und zu erklären</a:t>
            </a:r>
            <a:endParaRPr lang="de-DE" baseline="0" dirty="0">
              <a:sym typeface="Wingdings" panose="05000000000000000000" pitchFamily="2" charset="2"/>
            </a:endParaRPr>
          </a:p>
          <a:p>
            <a:r>
              <a:rPr lang="de-DE" baseline="0" dirty="0">
                <a:sym typeface="Wingdings" panose="05000000000000000000" pitchFamily="2" charset="2"/>
              </a:rPr>
              <a:t>Soziologie: Wissenschaft von den sozialen Institutionen  </a:t>
            </a:r>
            <a:r>
              <a:rPr lang="de-DE" dirty="0"/>
              <a:t>Erforschung des </a:t>
            </a:r>
            <a:r>
              <a:rPr lang="de-DE" dirty="0">
                <a:hlinkClick r:id="rId3" tooltip="Sozialverhalten"/>
              </a:rPr>
              <a:t>sozialen Verhaltens</a:t>
            </a:r>
            <a:r>
              <a:rPr lang="de-DE" dirty="0"/>
              <a:t>, also die Voraussetzungen, Abläufe und Folgen des </a:t>
            </a:r>
            <a:r>
              <a:rPr lang="de-DE" dirty="0">
                <a:hlinkClick r:id="rId4" tooltip="Zusammenleben"/>
              </a:rPr>
              <a:t>Zusammenlebens</a:t>
            </a:r>
            <a:r>
              <a:rPr lang="de-DE" dirty="0"/>
              <a:t> von </a:t>
            </a:r>
            <a:r>
              <a:rPr lang="de-DE" dirty="0">
                <a:hlinkClick r:id="rId5" tooltip="Mensch"/>
              </a:rPr>
              <a:t>Menschen</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9</a:t>
            </a:fld>
            <a:endParaRPr lang="de-DE" altLang="de-DE"/>
          </a:p>
        </p:txBody>
      </p:sp>
    </p:spTree>
    <p:extLst>
      <p:ext uri="{BB962C8B-B14F-4D97-AF65-F5344CB8AC3E}">
        <p14:creationId xmlns:p14="http://schemas.microsoft.com/office/powerpoint/2010/main" val="402870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10</a:t>
            </a:fld>
            <a:endParaRPr lang="de-DE" altLang="de-DE"/>
          </a:p>
        </p:txBody>
      </p:sp>
    </p:spTree>
    <p:extLst>
      <p:ext uri="{BB962C8B-B14F-4D97-AF65-F5344CB8AC3E}">
        <p14:creationId xmlns:p14="http://schemas.microsoft.com/office/powerpoint/2010/main" val="3540342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11</a:t>
            </a:fld>
            <a:endParaRPr lang="de-DE" altLang="de-DE"/>
          </a:p>
        </p:txBody>
      </p:sp>
    </p:spTree>
    <p:extLst>
      <p:ext uri="{BB962C8B-B14F-4D97-AF65-F5344CB8AC3E}">
        <p14:creationId xmlns:p14="http://schemas.microsoft.com/office/powerpoint/2010/main" val="3794155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a:t>
            </a:fld>
            <a:r>
              <a:rPr lang="de-DE"/>
              <a:t> | Autor/Verfasser/Thema/Rubrik/Titel etc.	© 2010 Universität Tübingen</a:t>
            </a:r>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1220755"/>
            <a:ext cx="8640960" cy="672075"/>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988841"/>
            <a:ext cx="8642350" cy="4320116"/>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6501342"/>
            <a:ext cx="550360" cy="279917"/>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52542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a:t>Formatvorlage des Untertitelmasters durch Klicken bearbeiten</a:t>
            </a:r>
            <a:endParaRPr lang="de-DE" altLang="en-US" dirty="0"/>
          </a:p>
        </p:txBody>
      </p:sp>
      <p:sp>
        <p:nvSpPr>
          <p:cNvPr id="8" name="Rectangle 6"/>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Rectangle 6"/>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Rectangle 6"/>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7" name="Rectangle 6"/>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6.jpe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1">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21" r:id="rId9"/>
  </p:sldLayoutIdLst>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52162"/>
            <a:ext cx="7700962" cy="384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dirty="0"/>
              <a:t>7. Sitzung: Textanalyse Text 1 - Einführung</a:t>
            </a:r>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cs typeface="Calibri" panose="020F0502020204030204" pitchFamily="34" charset="0"/>
              </a:rPr>
              <a:t>23.11.2021, PD Dr. Hanna Gaspard</a:t>
            </a:r>
          </a:p>
        </p:txBody>
      </p:sp>
      <p:sp>
        <p:nvSpPr>
          <p:cNvPr id="2" name="Titel 1"/>
          <p:cNvSpPr>
            <a:spLocks noGrp="1"/>
          </p:cNvSpPr>
          <p:nvPr>
            <p:ph type="ctrTitle"/>
          </p:nvPr>
        </p:nvSpPr>
        <p:spPr>
          <a:xfrm>
            <a:off x="625033" y="4051300"/>
            <a:ext cx="7623175" cy="1078727"/>
          </a:xfrm>
        </p:spPr>
        <p:txBody>
          <a:bodyPr/>
          <a:lstStyle/>
          <a:p>
            <a:r>
              <a:rPr lang="de-DE" sz="2800" b="1" dirty="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5) Entstehungssituation</a:t>
            </a:r>
          </a:p>
        </p:txBody>
      </p:sp>
      <p:sp>
        <p:nvSpPr>
          <p:cNvPr id="3" name="Inhaltsplatzhalter 2"/>
          <p:cNvSpPr>
            <a:spLocks noGrp="1"/>
          </p:cNvSpPr>
          <p:nvPr>
            <p:ph idx="1"/>
          </p:nvPr>
        </p:nvSpPr>
        <p:spPr/>
        <p:txBody>
          <a:bodyPr/>
          <a:lstStyle/>
          <a:p>
            <a:endParaRPr lang="de-DE" dirty="0"/>
          </a:p>
          <a:p>
            <a:endParaRPr lang="de-DE" dirty="0"/>
          </a:p>
          <a:p>
            <a:r>
              <a:rPr lang="de-DE" dirty="0"/>
              <a:t>Entstanden im Rahmen der Antrittsvorlesung von E. Durkheim an der </a:t>
            </a:r>
            <a:r>
              <a:rPr lang="de-DE" dirty="0" err="1"/>
              <a:t>Sorbonne</a:t>
            </a:r>
            <a:endParaRPr lang="de-DE" dirty="0"/>
          </a:p>
          <a:p>
            <a:r>
              <a:rPr lang="de-DE" dirty="0"/>
              <a:t>Zu der Zeit in Frankreich noch keine etablierte wissenschaftliche Pädagogik </a:t>
            </a:r>
            <a:r>
              <a:rPr lang="de-DE" dirty="0">
                <a:sym typeface="Wingdings" panose="05000000000000000000" pitchFamily="2" charset="2"/>
              </a:rPr>
              <a:t> Erziehungsfragen vorwiegend in der Psychologie erörtert (vgl. Koller, 2018)</a:t>
            </a:r>
          </a:p>
          <a:p>
            <a:r>
              <a:rPr lang="de-DE" dirty="0">
                <a:sym typeface="Wingdings" panose="05000000000000000000" pitchFamily="2" charset="2"/>
              </a:rPr>
              <a:t>Bedeutung einer soziologischen Betrachtung von Erziehungsfragen</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10</a:t>
            </a:fld>
            <a:endParaRPr lang="de-DE" altLang="en-US"/>
          </a:p>
        </p:txBody>
      </p:sp>
      <p:pic>
        <p:nvPicPr>
          <p:cNvPr id="6" name="Grafik 5"/>
          <p:cNvPicPr>
            <a:picLocks noChangeAspect="1"/>
          </p:cNvPicPr>
          <p:nvPr/>
        </p:nvPicPr>
        <p:blipFill>
          <a:blip r:embed="rId3"/>
          <a:stretch>
            <a:fillRect/>
          </a:stretch>
        </p:blipFill>
        <p:spPr>
          <a:xfrm>
            <a:off x="457200" y="1331912"/>
            <a:ext cx="8113518" cy="771207"/>
          </a:xfrm>
          <a:prstGeom prst="rect">
            <a:avLst/>
          </a:prstGeom>
        </p:spPr>
      </p:pic>
    </p:spTree>
    <p:extLst>
      <p:ext uri="{BB962C8B-B14F-4D97-AF65-F5344CB8AC3E}">
        <p14:creationId xmlns:p14="http://schemas.microsoft.com/office/powerpoint/2010/main" val="13553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6) Weitere Quellen</a:t>
            </a:r>
          </a:p>
        </p:txBody>
      </p:sp>
      <p:sp>
        <p:nvSpPr>
          <p:cNvPr id="3" name="Inhaltsplatzhalter 2"/>
          <p:cNvSpPr>
            <a:spLocks noGrp="1"/>
          </p:cNvSpPr>
          <p:nvPr>
            <p:ph idx="1"/>
          </p:nvPr>
        </p:nvSpPr>
        <p:spPr/>
        <p:txBody>
          <a:bodyPr/>
          <a:lstStyle/>
          <a:p>
            <a:pPr marL="0" indent="0">
              <a:buNone/>
            </a:pPr>
            <a:endParaRPr lang="de-DE" dirty="0"/>
          </a:p>
          <a:p>
            <a:pPr marL="0" indent="0">
              <a:buNone/>
            </a:pPr>
            <a:endParaRPr lang="de-DE" dirty="0"/>
          </a:p>
          <a:p>
            <a:r>
              <a:rPr lang="de-DE" dirty="0"/>
              <a:t>Kant, Mill, Herbert, Spencer</a:t>
            </a:r>
          </a:p>
          <a:p>
            <a:pPr marL="0" indent="0">
              <a:buNone/>
            </a:pPr>
            <a:endParaRPr lang="de-DE" dirty="0"/>
          </a:p>
          <a:p>
            <a:pPr marL="0" indent="0">
              <a:buNone/>
            </a:pPr>
            <a:r>
              <a:rPr lang="de-DE" sz="1800" i="1" dirty="0"/>
              <a:t>Vielleicht, </a:t>
            </a:r>
            <a:r>
              <a:rPr lang="de-DE" sz="1800" i="1" dirty="0" err="1"/>
              <a:t>daß</a:t>
            </a:r>
            <a:r>
              <a:rPr lang="de-DE" sz="1800" i="1" dirty="0"/>
              <a:t> die Erziehung immer besser werden, und </a:t>
            </a:r>
            <a:r>
              <a:rPr lang="de-DE" sz="1800" i="1" dirty="0" err="1"/>
              <a:t>daß</a:t>
            </a:r>
            <a:r>
              <a:rPr lang="de-DE" sz="1800" i="1" dirty="0"/>
              <a:t> jede folgende Generation einen Schritt näher tun wird zur Vervollkommnung der Menschheit; denn hinter der Edukation steckt das große Geheimnis der Vollkommenheit der menschlichen Natur. Von jetzt an kann dieses geschehen. Denn nun erst fängt man an, richtig zu urteilen, und deutlich einzusehen, was eigentlich zu einer guten Erziehung gehöre. Es ist entzückend, sich vorzustellen, </a:t>
            </a:r>
            <a:r>
              <a:rPr lang="de-DE" sz="1800" i="1" dirty="0" err="1"/>
              <a:t>daß</a:t>
            </a:r>
            <a:r>
              <a:rPr lang="de-DE" sz="1800" i="1" dirty="0"/>
              <a:t> die menschliche Natur immer besser durch Erziehung werde entwickelt werden, und </a:t>
            </a:r>
            <a:r>
              <a:rPr lang="de-DE" sz="1800" i="1" dirty="0" err="1"/>
              <a:t>daß</a:t>
            </a:r>
            <a:r>
              <a:rPr lang="de-DE" sz="1800" i="1" dirty="0"/>
              <a:t> man diese in eine Form bringen kann, die der Menschheit angemessen ist. Dies eröffnet uns den Prospekt zu einem künftigen </a:t>
            </a:r>
            <a:r>
              <a:rPr lang="de-DE" sz="1800" i="1" dirty="0" err="1"/>
              <a:t>glücklichern</a:t>
            </a:r>
            <a:r>
              <a:rPr lang="de-DE" sz="1800" i="1" dirty="0"/>
              <a:t> Menschengeschlechte.</a:t>
            </a:r>
          </a:p>
          <a:p>
            <a:pPr marL="0" indent="0" algn="r">
              <a:buNone/>
            </a:pPr>
            <a:r>
              <a:rPr lang="de-DE" dirty="0"/>
              <a:t>					</a:t>
            </a:r>
            <a:r>
              <a:rPr lang="de-DE" sz="1800" dirty="0"/>
              <a:t>Kant 1803: 2000, S. 700</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11</a:t>
            </a:fld>
            <a:endParaRPr lang="de-DE" altLang="en-US"/>
          </a:p>
        </p:txBody>
      </p:sp>
      <p:pic>
        <p:nvPicPr>
          <p:cNvPr id="6" name="Grafik 5"/>
          <p:cNvPicPr>
            <a:picLocks noChangeAspect="1"/>
          </p:cNvPicPr>
          <p:nvPr/>
        </p:nvPicPr>
        <p:blipFill>
          <a:blip r:embed="rId3"/>
          <a:stretch>
            <a:fillRect/>
          </a:stretch>
        </p:blipFill>
        <p:spPr>
          <a:xfrm>
            <a:off x="457200" y="1331912"/>
            <a:ext cx="8229600" cy="1056939"/>
          </a:xfrm>
          <a:prstGeom prst="rect">
            <a:avLst/>
          </a:prstGeom>
        </p:spPr>
      </p:pic>
    </p:spTree>
    <p:extLst>
      <p:ext uri="{BB962C8B-B14F-4D97-AF65-F5344CB8AC3E}">
        <p14:creationId xmlns:p14="http://schemas.microsoft.com/office/powerpoint/2010/main" val="212155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7) Syntaktische Mittel</a:t>
            </a:r>
          </a:p>
        </p:txBody>
      </p:sp>
      <p:sp>
        <p:nvSpPr>
          <p:cNvPr id="3" name="Inhaltsplatzhalter 2"/>
          <p:cNvSpPr>
            <a:spLocks noGrp="1"/>
          </p:cNvSpPr>
          <p:nvPr>
            <p:ph idx="1"/>
          </p:nvPr>
        </p:nvSpPr>
        <p:spPr/>
        <p:txBody>
          <a:bodyPr/>
          <a:lstStyle/>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12</a:t>
            </a:fld>
            <a:endParaRPr lang="de-DE" altLang="en-US"/>
          </a:p>
        </p:txBody>
      </p:sp>
      <p:pic>
        <p:nvPicPr>
          <p:cNvPr id="5" name="Grafik 4"/>
          <p:cNvPicPr>
            <a:picLocks noChangeAspect="1"/>
          </p:cNvPicPr>
          <p:nvPr/>
        </p:nvPicPr>
        <p:blipFill>
          <a:blip r:embed="rId2"/>
          <a:stretch>
            <a:fillRect/>
          </a:stretch>
        </p:blipFill>
        <p:spPr>
          <a:xfrm>
            <a:off x="457200" y="1522413"/>
            <a:ext cx="8229600" cy="1105306"/>
          </a:xfrm>
          <a:prstGeom prst="rect">
            <a:avLst/>
          </a:prstGeom>
        </p:spPr>
      </p:pic>
      <p:pic>
        <p:nvPicPr>
          <p:cNvPr id="6" name="Grafik 5"/>
          <p:cNvPicPr>
            <a:picLocks noChangeAspect="1"/>
          </p:cNvPicPr>
          <p:nvPr/>
        </p:nvPicPr>
        <p:blipFill>
          <a:blip r:embed="rId3"/>
          <a:stretch>
            <a:fillRect/>
          </a:stretch>
        </p:blipFill>
        <p:spPr>
          <a:xfrm>
            <a:off x="457200" y="3018810"/>
            <a:ext cx="8132618" cy="2807065"/>
          </a:xfrm>
          <a:prstGeom prst="rect">
            <a:avLst/>
          </a:prstGeom>
        </p:spPr>
      </p:pic>
    </p:spTree>
    <p:extLst>
      <p:ext uri="{BB962C8B-B14F-4D97-AF65-F5344CB8AC3E}">
        <p14:creationId xmlns:p14="http://schemas.microsoft.com/office/powerpoint/2010/main" val="11518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Gedankliche Gliederung</a:t>
            </a:r>
          </a:p>
        </p:txBody>
      </p:sp>
      <p:sp>
        <p:nvSpPr>
          <p:cNvPr id="3" name="Inhaltsplatzhalter 2"/>
          <p:cNvSpPr>
            <a:spLocks noGrp="1"/>
          </p:cNvSpPr>
          <p:nvPr>
            <p:ph idx="1"/>
          </p:nvPr>
        </p:nvSpPr>
        <p:spPr/>
        <p:txBody>
          <a:bodyPr/>
          <a:lstStyle/>
          <a:p>
            <a:endParaRPr lang="de-DE" dirty="0"/>
          </a:p>
          <a:p>
            <a:endParaRPr lang="de-DE" dirty="0"/>
          </a:p>
          <a:p>
            <a:endParaRPr lang="de-DE" dirty="0"/>
          </a:p>
          <a:p>
            <a:r>
              <a:rPr lang="de-DE" dirty="0"/>
              <a:t>Spätestens hier: Erneutes Lesen des Texts notwendig</a:t>
            </a:r>
          </a:p>
          <a:p>
            <a:r>
              <a:rPr lang="de-DE" dirty="0"/>
              <a:t>Nachvollziehen der gedanklichen Gliederung des Texts</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13</a:t>
            </a:fld>
            <a:endParaRPr lang="de-DE" altLang="en-US"/>
          </a:p>
        </p:txBody>
      </p:sp>
      <p:pic>
        <p:nvPicPr>
          <p:cNvPr id="5" name="Grafik 4"/>
          <p:cNvPicPr>
            <a:picLocks noChangeAspect="1"/>
          </p:cNvPicPr>
          <p:nvPr/>
        </p:nvPicPr>
        <p:blipFill>
          <a:blip r:embed="rId2"/>
          <a:stretch>
            <a:fillRect/>
          </a:stretch>
        </p:blipFill>
        <p:spPr>
          <a:xfrm>
            <a:off x="457200" y="1219624"/>
            <a:ext cx="8229600" cy="1534885"/>
          </a:xfrm>
          <a:prstGeom prst="rect">
            <a:avLst/>
          </a:prstGeom>
        </p:spPr>
      </p:pic>
    </p:spTree>
    <p:extLst>
      <p:ext uri="{BB962C8B-B14F-4D97-AF65-F5344CB8AC3E}">
        <p14:creationId xmlns:p14="http://schemas.microsoft.com/office/powerpoint/2010/main" val="410493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Exkurs: Marginalien und Exzerpt</a:t>
            </a:r>
          </a:p>
        </p:txBody>
      </p:sp>
      <p:sp>
        <p:nvSpPr>
          <p:cNvPr id="3" name="Inhaltsplatzhalter 2"/>
          <p:cNvSpPr>
            <a:spLocks noGrp="1"/>
          </p:cNvSpPr>
          <p:nvPr>
            <p:ph idx="1"/>
          </p:nvPr>
        </p:nvSpPr>
        <p:spPr/>
        <p:txBody>
          <a:bodyPr/>
          <a:lstStyle/>
          <a:p>
            <a:pPr marL="0" indent="0">
              <a:buNone/>
            </a:pPr>
            <a:r>
              <a:rPr lang="de-DE" dirty="0"/>
              <a:t>Marginalien (Randbemerkungen):</a:t>
            </a:r>
          </a:p>
          <a:p>
            <a:r>
              <a:rPr lang="de-DE" sz="2200" dirty="0"/>
              <a:t>Sollten nicht das Ergebnis spontaner Reaktionen sein („toll“ oder „?“)</a:t>
            </a:r>
          </a:p>
          <a:p>
            <a:r>
              <a:rPr lang="de-DE" sz="2200" dirty="0"/>
              <a:t>Systematisch vorgehen, bevorzugt sprachliche Randbemerkungen</a:t>
            </a:r>
          </a:p>
          <a:p>
            <a:r>
              <a:rPr lang="de-DE" sz="2200" dirty="0"/>
              <a:t>Inhaltliches Gliedern:</a:t>
            </a:r>
          </a:p>
          <a:p>
            <a:pPr lvl="1"/>
            <a:r>
              <a:rPr lang="de-DE" sz="2000" dirty="0"/>
              <a:t>Absatz für Absatz Inhalt/Kerngedanken begreifen</a:t>
            </a:r>
          </a:p>
          <a:p>
            <a:pPr lvl="1"/>
            <a:r>
              <a:rPr lang="de-DE" sz="2000" dirty="0"/>
              <a:t>Inhaltliche Leitwörter (aus Text oder selbstgewählt)</a:t>
            </a:r>
          </a:p>
          <a:p>
            <a:r>
              <a:rPr lang="de-DE" sz="2200" dirty="0"/>
              <a:t>Logisches Gliedern:</a:t>
            </a:r>
          </a:p>
          <a:p>
            <a:pPr lvl="1"/>
            <a:r>
              <a:rPr lang="de-DE" sz="2000" dirty="0"/>
              <a:t>Formale Struktur des Texts</a:t>
            </a:r>
          </a:p>
          <a:p>
            <a:pPr lvl="1"/>
            <a:r>
              <a:rPr lang="de-DE" sz="2000" dirty="0"/>
              <a:t>Metasprachliche Begriffe (Fragestellung, Kernthese, Schlussfolgerung, Theorie, Kritik, Ziel…)</a:t>
            </a:r>
          </a:p>
          <a:p>
            <a:pPr lvl="1"/>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14</a:t>
            </a:fld>
            <a:endParaRPr lang="de-DE" altLang="en-US"/>
          </a:p>
        </p:txBody>
      </p:sp>
    </p:spTree>
    <p:extLst>
      <p:ext uri="{BB962C8B-B14F-4D97-AF65-F5344CB8AC3E}">
        <p14:creationId xmlns:p14="http://schemas.microsoft.com/office/powerpoint/2010/main" val="33301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Exkurs: Marginalien und Exzerpt</a:t>
            </a:r>
          </a:p>
        </p:txBody>
      </p:sp>
      <p:sp>
        <p:nvSpPr>
          <p:cNvPr id="3" name="Inhaltsplatzhalter 2"/>
          <p:cNvSpPr>
            <a:spLocks noGrp="1"/>
          </p:cNvSpPr>
          <p:nvPr>
            <p:ph idx="1"/>
          </p:nvPr>
        </p:nvSpPr>
        <p:spPr/>
        <p:txBody>
          <a:bodyPr/>
          <a:lstStyle/>
          <a:p>
            <a:pPr marL="0" indent="0">
              <a:buNone/>
            </a:pPr>
            <a:r>
              <a:rPr lang="de-DE" dirty="0"/>
              <a:t>Exzerpt: Textauszug, Herausschreiben</a:t>
            </a:r>
          </a:p>
          <a:p>
            <a:pPr>
              <a:spcBef>
                <a:spcPts val="400"/>
              </a:spcBef>
            </a:pPr>
            <a:r>
              <a:rPr lang="de-DE" sz="2200" dirty="0"/>
              <a:t>Hilfsmittel, um Gelesenes in eigenen Worten und in knapper Form schriftlich festzuhalten </a:t>
            </a:r>
          </a:p>
          <a:p>
            <a:pPr>
              <a:spcBef>
                <a:spcPts val="400"/>
              </a:spcBef>
            </a:pPr>
            <a:r>
              <a:rPr lang="de-DE" sz="2200" dirty="0"/>
              <a:t>Zweck: Verstehen und Behalten des Textes, vertiefende Bearbeitung, Lernvorbereitung, Wiederauffrischung von Inhalten</a:t>
            </a:r>
          </a:p>
          <a:p>
            <a:pPr>
              <a:spcBef>
                <a:spcPts val="400"/>
              </a:spcBef>
            </a:pPr>
            <a:r>
              <a:rPr lang="de-DE" sz="2200" dirty="0"/>
              <a:t>möglichst absatzweise vorgehen:</a:t>
            </a:r>
          </a:p>
          <a:p>
            <a:pPr lvl="1">
              <a:spcBef>
                <a:spcPts val="400"/>
              </a:spcBef>
            </a:pPr>
            <a:r>
              <a:rPr lang="de-DE" sz="2000" dirty="0"/>
              <a:t>Paraphrase der wichtigsten Gedanken (Quellenangabe!)</a:t>
            </a:r>
          </a:p>
          <a:p>
            <a:pPr lvl="1">
              <a:spcBef>
                <a:spcPts val="400"/>
              </a:spcBef>
            </a:pPr>
            <a:r>
              <a:rPr lang="de-DE" sz="2000" dirty="0"/>
              <a:t>wörtliche Zitate bedeutsamer Textstellen </a:t>
            </a:r>
            <a:br>
              <a:rPr lang="de-DE" sz="2000" dirty="0"/>
            </a:br>
            <a:r>
              <a:rPr lang="de-DE" sz="2000" dirty="0"/>
              <a:t>(Quellenangabe!) </a:t>
            </a:r>
          </a:p>
          <a:p>
            <a:pPr>
              <a:spcBef>
                <a:spcPts val="400"/>
              </a:spcBef>
            </a:pPr>
            <a:r>
              <a:rPr lang="de-DE" sz="2200" dirty="0"/>
              <a:t>komplett: bei geringen Vorkenntnissen unter einer globalen</a:t>
            </a:r>
          </a:p>
          <a:p>
            <a:pPr>
              <a:spcBef>
                <a:spcPts val="400"/>
              </a:spcBef>
            </a:pPr>
            <a:r>
              <a:rPr lang="de-DE" sz="2200" dirty="0"/>
              <a:t>auszugsweise: nach konkreter Fragestellung und bei Vorwissen </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15</a:t>
            </a:fld>
            <a:endParaRPr lang="de-DE" altLang="en-US"/>
          </a:p>
        </p:txBody>
      </p:sp>
    </p:spTree>
    <p:extLst>
      <p:ext uri="{BB962C8B-B14F-4D97-AF65-F5344CB8AC3E}">
        <p14:creationId xmlns:p14="http://schemas.microsoft.com/office/powerpoint/2010/main" val="13870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Exkurs: Marginalien und Exzerpt</a:t>
            </a:r>
          </a:p>
        </p:txBody>
      </p:sp>
      <p:sp>
        <p:nvSpPr>
          <p:cNvPr id="3" name="Inhaltsplatzhalter 2"/>
          <p:cNvSpPr>
            <a:spLocks noGrp="1"/>
          </p:cNvSpPr>
          <p:nvPr>
            <p:ph idx="1"/>
          </p:nvPr>
        </p:nvSpPr>
        <p:spPr/>
        <p:txBody>
          <a:bodyPr/>
          <a:lstStyle/>
          <a:p>
            <a:pPr marL="0" indent="0">
              <a:buNone/>
            </a:pPr>
            <a:r>
              <a:rPr lang="de-DE" dirty="0"/>
              <a:t>Exzerpt: Vorgehen</a:t>
            </a:r>
          </a:p>
          <a:p>
            <a:pPr marL="457200" indent="-457200">
              <a:buFont typeface="+mj-lt"/>
              <a:buAutoNum type="arabicPeriod"/>
            </a:pPr>
            <a:r>
              <a:rPr lang="de-DE" dirty="0"/>
              <a:t>Orientierung: Überblick über die äußere Struktur des Textes verschaffen</a:t>
            </a:r>
          </a:p>
          <a:p>
            <a:pPr marL="457200" indent="-457200">
              <a:buFont typeface="+mj-lt"/>
              <a:buAutoNum type="arabicPeriod"/>
            </a:pPr>
            <a:r>
              <a:rPr lang="de-DE" dirty="0"/>
              <a:t>Exzerpieren: Text absatzweise zusammenfassen (zu jedem Absatz Thema und Kernaussage) </a:t>
            </a:r>
            <a:endParaRPr lang="de-DE" sz="2000" dirty="0"/>
          </a:p>
          <a:p>
            <a:pPr marL="457200" indent="-457200">
              <a:buFont typeface="+mj-lt"/>
              <a:buAutoNum type="arabicPeriod"/>
            </a:pPr>
            <a:r>
              <a:rPr lang="de-DE" dirty="0"/>
              <a:t>Verdichten: abschnittsweise im Hinblick auf die Überschrift bzw. das Thema </a:t>
            </a:r>
            <a:endParaRPr lang="de-DE" sz="2000" dirty="0"/>
          </a:p>
          <a:p>
            <a:pPr marL="457200" indent="-457200">
              <a:buFont typeface="+mj-lt"/>
              <a:buAutoNum type="arabicPeriod"/>
            </a:pPr>
            <a:r>
              <a:rPr lang="de-DE" dirty="0"/>
              <a:t>eigene Ideen und Kritik erwähnen, Querverweise zu anderer Literatur anfügen </a:t>
            </a:r>
            <a:endParaRPr lang="de-DE" sz="2200"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16</a:t>
            </a:fld>
            <a:endParaRPr lang="de-DE" altLang="en-US"/>
          </a:p>
        </p:txBody>
      </p:sp>
    </p:spTree>
    <p:extLst>
      <p:ext uri="{BB962C8B-B14F-4D97-AF65-F5344CB8AC3E}">
        <p14:creationId xmlns:p14="http://schemas.microsoft.com/office/powerpoint/2010/main" val="3049993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Exkurs: Marginalien und Exzerpt</a:t>
            </a:r>
          </a:p>
        </p:txBody>
      </p:sp>
      <p:sp>
        <p:nvSpPr>
          <p:cNvPr id="3" name="Inhaltsplatzhalter 2"/>
          <p:cNvSpPr>
            <a:spLocks noGrp="1"/>
          </p:cNvSpPr>
          <p:nvPr>
            <p:ph idx="1"/>
          </p:nvPr>
        </p:nvSpPr>
        <p:spPr/>
        <p:txBody>
          <a:bodyPr/>
          <a:lstStyle/>
          <a:p>
            <a:pPr marL="0" indent="0">
              <a:buNone/>
            </a:pPr>
            <a:r>
              <a:rPr lang="de-DE" dirty="0"/>
              <a:t>Exzerpt: Aufbau</a:t>
            </a:r>
          </a:p>
          <a:p>
            <a:pPr marL="457200" indent="-457200">
              <a:buFont typeface="+mj-lt"/>
              <a:buAutoNum type="arabicPeriod"/>
            </a:pPr>
            <a:r>
              <a:rPr lang="de-DE" sz="2200" dirty="0"/>
              <a:t>Kopfteil:</a:t>
            </a:r>
          </a:p>
          <a:p>
            <a:pPr marL="784225" lvl="1" indent="-457200">
              <a:spcBef>
                <a:spcPts val="0"/>
              </a:spcBef>
              <a:buFont typeface="Courier New" panose="02070309020205020404" pitchFamily="49" charset="0"/>
              <a:buChar char="o"/>
            </a:pPr>
            <a:r>
              <a:rPr lang="de-DE" sz="1800" dirty="0"/>
              <a:t>Lese-/</a:t>
            </a:r>
            <a:r>
              <a:rPr lang="de-DE" sz="1800" dirty="0" err="1"/>
              <a:t>Exzerpierdatum</a:t>
            </a:r>
            <a:endParaRPr lang="de-DE" sz="1800" dirty="0"/>
          </a:p>
          <a:p>
            <a:pPr marL="784225" lvl="1" indent="-457200">
              <a:spcBef>
                <a:spcPts val="0"/>
              </a:spcBef>
              <a:buFont typeface="Courier New" panose="02070309020205020404" pitchFamily="49" charset="0"/>
              <a:buChar char="o"/>
            </a:pPr>
            <a:r>
              <a:rPr lang="de-DE" sz="1800" dirty="0"/>
              <a:t>Bibliographische Angabe des Textes</a:t>
            </a:r>
          </a:p>
          <a:p>
            <a:pPr marL="784225" lvl="1" indent="-457200">
              <a:spcBef>
                <a:spcPts val="0"/>
              </a:spcBef>
              <a:buFont typeface="Courier New" panose="02070309020205020404" pitchFamily="49" charset="0"/>
              <a:buChar char="o"/>
            </a:pPr>
            <a:r>
              <a:rPr lang="de-DE" sz="1800" dirty="0"/>
              <a:t>Standort, Fundort</a:t>
            </a:r>
          </a:p>
          <a:p>
            <a:pPr marL="784225" lvl="1" indent="-457200">
              <a:spcBef>
                <a:spcPts val="0"/>
              </a:spcBef>
              <a:buFont typeface="Courier New" panose="02070309020205020404" pitchFamily="49" charset="0"/>
              <a:buChar char="o"/>
            </a:pPr>
            <a:r>
              <a:rPr lang="de-DE" sz="1800" dirty="0"/>
              <a:t>Hauptaussage bzw. Fragestellung</a:t>
            </a:r>
          </a:p>
          <a:p>
            <a:pPr marL="457200" indent="-457200">
              <a:buFont typeface="+mj-lt"/>
              <a:buAutoNum type="arabicPeriod"/>
            </a:pPr>
            <a:r>
              <a:rPr lang="de-DE" sz="2200" dirty="0"/>
              <a:t>Hauptteil:</a:t>
            </a:r>
          </a:p>
          <a:p>
            <a:pPr marL="784225" lvl="1" indent="-457200">
              <a:spcBef>
                <a:spcPts val="0"/>
              </a:spcBef>
              <a:buFont typeface="Courier New" panose="02070309020205020404" pitchFamily="49" charset="0"/>
              <a:buChar char="o"/>
            </a:pPr>
            <a:r>
              <a:rPr lang="de-DE" sz="1800" dirty="0"/>
              <a:t>Hauptaussage/Fragestellung pro Absatz</a:t>
            </a:r>
          </a:p>
          <a:p>
            <a:pPr marL="784225" lvl="1" indent="-457200">
              <a:spcBef>
                <a:spcPts val="0"/>
              </a:spcBef>
              <a:buFont typeface="Courier New" panose="02070309020205020404" pitchFamily="49" charset="0"/>
              <a:buChar char="o"/>
            </a:pPr>
            <a:r>
              <a:rPr lang="de-DE" sz="1800" dirty="0"/>
              <a:t>Paraphrasen, Zitate (Definitionen, Hauptgedanken, Thesen)</a:t>
            </a:r>
          </a:p>
          <a:p>
            <a:pPr marL="784225" lvl="1" indent="-457200">
              <a:spcBef>
                <a:spcPts val="0"/>
              </a:spcBef>
              <a:buFont typeface="Courier New" panose="02070309020205020404" pitchFamily="49" charset="0"/>
              <a:buChar char="o"/>
            </a:pPr>
            <a:r>
              <a:rPr lang="de-DE" sz="1800" dirty="0"/>
              <a:t>Literaturhinweise</a:t>
            </a:r>
          </a:p>
          <a:p>
            <a:pPr marL="784225" lvl="1" indent="-457200">
              <a:spcBef>
                <a:spcPts val="0"/>
              </a:spcBef>
              <a:buFont typeface="Courier New" panose="02070309020205020404" pitchFamily="49" charset="0"/>
              <a:buChar char="o"/>
            </a:pPr>
            <a:r>
              <a:rPr lang="de-DE" sz="1800" dirty="0"/>
              <a:t>eigene Ideen, Kommentare</a:t>
            </a:r>
          </a:p>
          <a:p>
            <a:pPr marL="784225" lvl="1" indent="-457200">
              <a:spcBef>
                <a:spcPts val="0"/>
              </a:spcBef>
              <a:buFont typeface="Courier New" panose="02070309020205020404" pitchFamily="49" charset="0"/>
              <a:buChar char="o"/>
            </a:pPr>
            <a:r>
              <a:rPr lang="de-DE" sz="1800" dirty="0"/>
              <a:t>Kommentar zum Text, Einwände</a:t>
            </a:r>
          </a:p>
          <a:p>
            <a:pPr marL="457200" indent="-457200">
              <a:buFont typeface="+mj-lt"/>
              <a:buAutoNum type="arabicPeriod"/>
            </a:pPr>
            <a:r>
              <a:rPr lang="de-DE" sz="2200" dirty="0"/>
              <a:t>Fußteil:</a:t>
            </a:r>
          </a:p>
          <a:p>
            <a:pPr marL="784225" lvl="1" indent="-457200">
              <a:spcBef>
                <a:spcPts val="0"/>
              </a:spcBef>
              <a:buFont typeface="Courier New" panose="02070309020205020404" pitchFamily="49" charset="0"/>
              <a:buChar char="o"/>
            </a:pPr>
            <a:r>
              <a:rPr lang="de-DE" sz="1800" dirty="0"/>
              <a:t>Relevanz des Gelesenen (Verwendungszweck)</a:t>
            </a:r>
          </a:p>
          <a:p>
            <a:pPr marL="784225" lvl="1" indent="-457200">
              <a:spcBef>
                <a:spcPts val="0"/>
              </a:spcBef>
              <a:buFont typeface="Courier New" panose="02070309020205020404" pitchFamily="49" charset="0"/>
              <a:buChar char="o"/>
            </a:pPr>
            <a:r>
              <a:rPr lang="de-DE" sz="1800" dirty="0"/>
              <a:t>Vernetzung zu anderen Dokumenten </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17</a:t>
            </a:fld>
            <a:endParaRPr lang="de-DE" altLang="en-US"/>
          </a:p>
        </p:txBody>
      </p:sp>
    </p:spTree>
    <p:extLst>
      <p:ext uri="{BB962C8B-B14F-4D97-AF65-F5344CB8AC3E}">
        <p14:creationId xmlns:p14="http://schemas.microsoft.com/office/powerpoint/2010/main" val="47668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Exkurs: Marginalien und Exzerpt</a:t>
            </a:r>
          </a:p>
        </p:txBody>
      </p:sp>
      <p:sp>
        <p:nvSpPr>
          <p:cNvPr id="3" name="Inhaltsplatzhalter 2"/>
          <p:cNvSpPr>
            <a:spLocks noGrp="1"/>
          </p:cNvSpPr>
          <p:nvPr>
            <p:ph idx="1"/>
          </p:nvPr>
        </p:nvSpPr>
        <p:spPr/>
        <p:txBody>
          <a:bodyPr/>
          <a:lstStyle/>
          <a:p>
            <a:pPr marL="0" indent="0">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18</a:t>
            </a:fld>
            <a:endParaRPr lang="de-DE" altLang="en-US"/>
          </a:p>
        </p:txBody>
      </p:sp>
      <p:pic>
        <p:nvPicPr>
          <p:cNvPr id="5" name="Grafik 4"/>
          <p:cNvPicPr>
            <a:picLocks noChangeAspect="1"/>
          </p:cNvPicPr>
          <p:nvPr/>
        </p:nvPicPr>
        <p:blipFill>
          <a:blip r:embed="rId2"/>
          <a:stretch>
            <a:fillRect/>
          </a:stretch>
        </p:blipFill>
        <p:spPr>
          <a:xfrm>
            <a:off x="1312682" y="847725"/>
            <a:ext cx="6091970" cy="5315830"/>
          </a:xfrm>
          <a:prstGeom prst="rect">
            <a:avLst/>
          </a:prstGeom>
        </p:spPr>
      </p:pic>
    </p:spTree>
    <p:extLst>
      <p:ext uri="{BB962C8B-B14F-4D97-AF65-F5344CB8AC3E}">
        <p14:creationId xmlns:p14="http://schemas.microsoft.com/office/powerpoint/2010/main" val="424674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9) Argumentationszusammenhang</a:t>
            </a:r>
          </a:p>
        </p:txBody>
      </p:sp>
      <p:sp>
        <p:nvSpPr>
          <p:cNvPr id="3" name="Inhaltsplatzhalter 2"/>
          <p:cNvSpPr>
            <a:spLocks noGrp="1"/>
          </p:cNvSpPr>
          <p:nvPr>
            <p:ph idx="1"/>
          </p:nvPr>
        </p:nvSpPr>
        <p:spPr/>
        <p:txBody>
          <a:bodyPr/>
          <a:lstStyle/>
          <a:p>
            <a:endParaRPr lang="de-DE" dirty="0"/>
          </a:p>
          <a:p>
            <a:endParaRPr lang="de-DE" dirty="0"/>
          </a:p>
          <a:p>
            <a:endParaRPr lang="de-DE" dirty="0"/>
          </a:p>
          <a:p>
            <a:r>
              <a:rPr lang="de-DE" dirty="0"/>
              <a:t>Roter Faden? Widerspruchsfrei?</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19</a:t>
            </a:fld>
            <a:endParaRPr lang="de-DE" altLang="en-US"/>
          </a:p>
        </p:txBody>
      </p:sp>
      <p:pic>
        <p:nvPicPr>
          <p:cNvPr id="6" name="Grafik 5"/>
          <p:cNvPicPr>
            <a:picLocks noChangeAspect="1"/>
          </p:cNvPicPr>
          <p:nvPr/>
        </p:nvPicPr>
        <p:blipFill>
          <a:blip r:embed="rId2"/>
          <a:stretch>
            <a:fillRect/>
          </a:stretch>
        </p:blipFill>
        <p:spPr>
          <a:xfrm>
            <a:off x="457199" y="1331912"/>
            <a:ext cx="8108069" cy="1301559"/>
          </a:xfrm>
          <a:prstGeom prst="rect">
            <a:avLst/>
          </a:prstGeom>
        </p:spPr>
      </p:pic>
    </p:spTree>
    <p:extLst>
      <p:ext uri="{BB962C8B-B14F-4D97-AF65-F5344CB8AC3E}">
        <p14:creationId xmlns:p14="http://schemas.microsoft.com/office/powerpoint/2010/main" val="167615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 dieser und der nächsten Sitzungen</a:t>
            </a:r>
          </a:p>
        </p:txBody>
      </p:sp>
      <p:sp>
        <p:nvSpPr>
          <p:cNvPr id="3" name="Inhaltsplatzhalter 2"/>
          <p:cNvSpPr>
            <a:spLocks noGrp="1"/>
          </p:cNvSpPr>
          <p:nvPr>
            <p:ph idx="1"/>
          </p:nvPr>
        </p:nvSpPr>
        <p:spPr/>
        <p:txBody>
          <a:bodyPr/>
          <a:lstStyle/>
          <a:p>
            <a:r>
              <a:rPr lang="de-DE" dirty="0"/>
              <a:t>Sie können die Grundlagen der Hermeneutik auf einen klassischen erziehungswissenschaftlichen Text anwenden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246911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10) Hermeneutischer Zirkel von Teil und Ganzem</a:t>
            </a:r>
          </a:p>
        </p:txBody>
      </p:sp>
      <p:sp>
        <p:nvSpPr>
          <p:cNvPr id="3" name="Inhaltsplatzhalter 2"/>
          <p:cNvSpPr>
            <a:spLocks noGrp="1"/>
          </p:cNvSpPr>
          <p:nvPr>
            <p:ph idx="1"/>
          </p:nvPr>
        </p:nvSpPr>
        <p:spPr/>
        <p:txBody>
          <a:bodyPr/>
          <a:lstStyle/>
          <a:p>
            <a:endParaRPr lang="de-DE" dirty="0"/>
          </a:p>
          <a:p>
            <a:endParaRPr lang="de-DE" dirty="0"/>
          </a:p>
          <a:p>
            <a:endParaRPr lang="de-DE" dirty="0"/>
          </a:p>
          <a:p>
            <a:r>
              <a:rPr lang="de-DE" dirty="0"/>
              <a:t>Roter Faden? Widerspruchsfrei?</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20</a:t>
            </a:fld>
            <a:endParaRPr lang="de-DE" altLang="en-US"/>
          </a:p>
        </p:txBody>
      </p:sp>
      <p:pic>
        <p:nvPicPr>
          <p:cNvPr id="5" name="Grafik 4"/>
          <p:cNvPicPr>
            <a:picLocks noChangeAspect="1"/>
          </p:cNvPicPr>
          <p:nvPr/>
        </p:nvPicPr>
        <p:blipFill>
          <a:blip r:embed="rId2"/>
          <a:stretch>
            <a:fillRect/>
          </a:stretch>
        </p:blipFill>
        <p:spPr>
          <a:xfrm>
            <a:off x="457200" y="1522413"/>
            <a:ext cx="8293608" cy="2203667"/>
          </a:xfrm>
          <a:prstGeom prst="rect">
            <a:avLst/>
          </a:prstGeom>
        </p:spPr>
      </p:pic>
    </p:spTree>
    <p:extLst>
      <p:ext uri="{BB962C8B-B14F-4D97-AF65-F5344CB8AC3E}">
        <p14:creationId xmlns:p14="http://schemas.microsoft.com/office/powerpoint/2010/main" val="162025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11) Gesellschaftlicher und kultureller Kontext</a:t>
            </a:r>
          </a:p>
        </p:txBody>
      </p:sp>
      <p:sp>
        <p:nvSpPr>
          <p:cNvPr id="3" name="Inhaltsplatzhalter 2"/>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21</a:t>
            </a:fld>
            <a:endParaRPr lang="de-DE" altLang="en-US"/>
          </a:p>
        </p:txBody>
      </p:sp>
      <p:pic>
        <p:nvPicPr>
          <p:cNvPr id="6" name="Grafik 5"/>
          <p:cNvPicPr>
            <a:picLocks noChangeAspect="1"/>
          </p:cNvPicPr>
          <p:nvPr/>
        </p:nvPicPr>
        <p:blipFill>
          <a:blip r:embed="rId2"/>
          <a:stretch>
            <a:fillRect/>
          </a:stretch>
        </p:blipFill>
        <p:spPr>
          <a:xfrm>
            <a:off x="457200" y="1522412"/>
            <a:ext cx="8229600" cy="3102257"/>
          </a:xfrm>
          <a:prstGeom prst="rect">
            <a:avLst/>
          </a:prstGeom>
        </p:spPr>
      </p:pic>
    </p:spTree>
    <p:extLst>
      <p:ext uri="{BB962C8B-B14F-4D97-AF65-F5344CB8AC3E}">
        <p14:creationId xmlns:p14="http://schemas.microsoft.com/office/powerpoint/2010/main" val="30827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E4220-1C56-48C3-AFAB-ECC12DF024D2}"/>
              </a:ext>
            </a:extLst>
          </p:cNvPr>
          <p:cNvPicPr>
            <a:picLocks noChangeAspect="1"/>
          </p:cNvPicPr>
          <p:nvPr/>
        </p:nvPicPr>
        <p:blipFill>
          <a:blip r:embed="rId2"/>
          <a:stretch>
            <a:fillRect/>
          </a:stretch>
        </p:blipFill>
        <p:spPr>
          <a:xfrm>
            <a:off x="1233220" y="1417638"/>
            <a:ext cx="6945580" cy="4662156"/>
          </a:xfrm>
          <a:prstGeom prst="rect">
            <a:avLst/>
          </a:prstGeom>
        </p:spPr>
      </p:pic>
      <p:sp>
        <p:nvSpPr>
          <p:cNvPr id="4" name="Titel 3"/>
          <p:cNvSpPr>
            <a:spLocks noGrp="1"/>
          </p:cNvSpPr>
          <p:nvPr>
            <p:ph type="title"/>
          </p:nvPr>
        </p:nvSpPr>
        <p:spPr/>
        <p:txBody>
          <a:bodyPr/>
          <a:lstStyle/>
          <a:p>
            <a:r>
              <a:rPr lang="de-DE" dirty="0"/>
              <a:t>Bestandteile der Textanalyse</a:t>
            </a:r>
          </a:p>
        </p:txBody>
      </p:sp>
      <p:sp>
        <p:nvSpPr>
          <p:cNvPr id="2" name="Abgerundetes Rechteck 1"/>
          <p:cNvSpPr/>
          <p:nvPr/>
        </p:nvSpPr>
        <p:spPr>
          <a:xfrm>
            <a:off x="6966284" y="3128210"/>
            <a:ext cx="1200484" cy="1804737"/>
          </a:xfrm>
          <a:prstGeom prst="roundRect">
            <a:avLst/>
          </a:prstGeom>
          <a:solidFill>
            <a:schemeClr val="accent1">
              <a:lumMod val="20000"/>
              <a:lumOff val="80000"/>
              <a:alpha val="11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00995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nächste Woche</a:t>
            </a:r>
          </a:p>
        </p:txBody>
      </p:sp>
      <p:sp>
        <p:nvSpPr>
          <p:cNvPr id="3" name="Inhaltsplatzhalter 2"/>
          <p:cNvSpPr>
            <a:spLocks noGrp="1"/>
          </p:cNvSpPr>
          <p:nvPr>
            <p:ph idx="1"/>
          </p:nvPr>
        </p:nvSpPr>
        <p:spPr/>
        <p:txBody>
          <a:bodyPr/>
          <a:lstStyle/>
          <a:p>
            <a:r>
              <a:rPr lang="de-DE" dirty="0"/>
              <a:t>Erstellung einer vollständigen schriftlichen Textanalyse</a:t>
            </a:r>
          </a:p>
          <a:p>
            <a:r>
              <a:rPr lang="de-DE" dirty="0"/>
              <a:t>Vgl. Leitfragen zur Textanalyse</a:t>
            </a:r>
          </a:p>
          <a:p>
            <a:r>
              <a:rPr lang="de-DE" dirty="0"/>
              <a:t>Erste Version bis 29.5. in </a:t>
            </a:r>
            <a:r>
              <a:rPr lang="de-DE" dirty="0" err="1"/>
              <a:t>Moodle</a:t>
            </a:r>
            <a:r>
              <a:rPr lang="de-DE" dirty="0"/>
              <a:t> hochladen</a:t>
            </a:r>
          </a:p>
          <a:p>
            <a:r>
              <a:rPr lang="de-DE" dirty="0"/>
              <a:t>Grundlage für Besprechung in der nächsten Sitzung (31.5)</a:t>
            </a:r>
          </a:p>
          <a:p>
            <a:r>
              <a:rPr lang="de-DE" dirty="0"/>
              <a:t>Im Anschluss: Überarbeitung und Erstellung einer finalen Version bis 06. Juni</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23</a:t>
            </a:fld>
            <a:endParaRPr lang="de-DE" altLang="en-US"/>
          </a:p>
        </p:txBody>
      </p:sp>
    </p:spTree>
    <p:extLst>
      <p:ext uri="{BB962C8B-B14F-4D97-AF65-F5344CB8AC3E}">
        <p14:creationId xmlns:p14="http://schemas.microsoft.com/office/powerpoint/2010/main" val="245503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3" name="Inhaltsplatzhalter 2"/>
          <p:cNvSpPr>
            <a:spLocks noGrp="1"/>
          </p:cNvSpPr>
          <p:nvPr>
            <p:ph idx="1"/>
          </p:nvPr>
        </p:nvSpPr>
        <p:spPr/>
        <p:txBody>
          <a:bodyPr/>
          <a:lstStyle/>
          <a:p>
            <a:pPr marL="360363" indent="-360363">
              <a:buNone/>
            </a:pPr>
            <a:r>
              <a:rPr lang="de-DE" dirty="0"/>
              <a:t>Rost, F. (2018). Wissenschaftliche Texte lesen, verstehen und verarbeiten. In </a:t>
            </a:r>
            <a:r>
              <a:rPr lang="de-DE" i="1" dirty="0"/>
              <a:t>Lern- und Arbeitstechniken für </a:t>
            </a:r>
            <a:br>
              <a:rPr lang="de-DE" i="1" dirty="0"/>
            </a:br>
            <a:r>
              <a:rPr lang="de-DE" i="1" dirty="0"/>
              <a:t>das Studium</a:t>
            </a:r>
            <a:r>
              <a:rPr lang="de-DE" dirty="0"/>
              <a:t> (S. 191-228). VS Verlag für Sozialwissenschaften</a:t>
            </a:r>
          </a:p>
          <a:p>
            <a:pPr marL="360363" indent="-360363">
              <a:buNone/>
            </a:pPr>
            <a:r>
              <a:rPr lang="de-DE" dirty="0" err="1"/>
              <a:t>Stary</a:t>
            </a:r>
            <a:r>
              <a:rPr lang="de-DE" dirty="0"/>
              <a:t>, J. &amp; Kretschmer, H. (1994). Wie man Texte bearbeiten und Gelesenes festhalten kann. In </a:t>
            </a:r>
            <a:r>
              <a:rPr lang="de-DE" i="1" dirty="0"/>
              <a:t>Umgang mit </a:t>
            </a:r>
            <a:br>
              <a:rPr lang="de-DE" i="1" dirty="0"/>
            </a:br>
            <a:r>
              <a:rPr lang="de-DE" i="1" dirty="0"/>
              <a:t>wissenschaftlicher Literatur. Eine Arbeitshilfe für das </a:t>
            </a:r>
            <a:br>
              <a:rPr lang="de-DE" i="1" dirty="0"/>
            </a:br>
            <a:r>
              <a:rPr lang="de-DE" i="1" dirty="0"/>
              <a:t>sozial- und geisteswissenschaftliche Studium </a:t>
            </a:r>
            <a:r>
              <a:rPr lang="de-DE" dirty="0"/>
              <a:t>(S. 95-130). Cornelsen Scriptor.</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24</a:t>
            </a:fld>
            <a:endParaRPr lang="de-DE" altLang="en-US"/>
          </a:p>
        </p:txBody>
      </p:sp>
    </p:spTree>
    <p:extLst>
      <p:ext uri="{BB962C8B-B14F-4D97-AF65-F5344CB8AC3E}">
        <p14:creationId xmlns:p14="http://schemas.microsoft.com/office/powerpoint/2010/main" val="192099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Zum Start: Besprechung in Kleingruppen</a:t>
            </a:r>
          </a:p>
        </p:txBody>
      </p:sp>
      <p:sp>
        <p:nvSpPr>
          <p:cNvPr id="3" name="Inhaltsplatzhalter 2"/>
          <p:cNvSpPr>
            <a:spLocks noGrp="1"/>
          </p:cNvSpPr>
          <p:nvPr>
            <p:ph idx="1"/>
          </p:nvPr>
        </p:nvSpPr>
        <p:spPr/>
        <p:txBody>
          <a:bodyPr/>
          <a:lstStyle/>
          <a:p>
            <a:r>
              <a:rPr lang="de-DE" dirty="0"/>
              <a:t>Wie sind Sie beim Lesen vorgegangen?</a:t>
            </a:r>
          </a:p>
          <a:p>
            <a:r>
              <a:rPr lang="de-DE" dirty="0"/>
              <a:t>Wie sind Sie mit dem Text zurecht gekommen?</a:t>
            </a:r>
          </a:p>
          <a:p>
            <a:r>
              <a:rPr lang="de-DE" dirty="0"/>
              <a:t>Was haben Sie aus dem Text mitgenommen?</a:t>
            </a:r>
          </a:p>
          <a:p>
            <a:endParaRPr lang="de-DE" dirty="0"/>
          </a:p>
          <a:p>
            <a:endParaRPr lang="de-DE" dirty="0"/>
          </a:p>
          <a:p>
            <a:r>
              <a:rPr lang="de-DE" dirty="0"/>
              <a:t>8 min in Kleingruppen, danach kurze Sammlung im Plenum</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a:t>
            </a:fld>
            <a:endParaRPr lang="de-DE" altLang="en-US"/>
          </a:p>
        </p:txBody>
      </p:sp>
    </p:spTree>
    <p:extLst>
      <p:ext uri="{BB962C8B-B14F-4D97-AF65-F5344CB8AC3E}">
        <p14:creationId xmlns:p14="http://schemas.microsoft.com/office/powerpoint/2010/main" val="318268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E4220-1C56-48C3-AFAB-ECC12DF024D2}"/>
              </a:ext>
            </a:extLst>
          </p:cNvPr>
          <p:cNvPicPr>
            <a:picLocks noChangeAspect="1"/>
          </p:cNvPicPr>
          <p:nvPr/>
        </p:nvPicPr>
        <p:blipFill>
          <a:blip r:embed="rId2"/>
          <a:stretch>
            <a:fillRect/>
          </a:stretch>
        </p:blipFill>
        <p:spPr>
          <a:xfrm>
            <a:off x="1233220" y="1417638"/>
            <a:ext cx="6945580" cy="4662156"/>
          </a:xfrm>
          <a:prstGeom prst="rect">
            <a:avLst/>
          </a:prstGeom>
        </p:spPr>
      </p:pic>
      <p:sp>
        <p:nvSpPr>
          <p:cNvPr id="4" name="Titel 3"/>
          <p:cNvSpPr>
            <a:spLocks noGrp="1"/>
          </p:cNvSpPr>
          <p:nvPr>
            <p:ph type="title"/>
          </p:nvPr>
        </p:nvSpPr>
        <p:spPr/>
        <p:txBody>
          <a:bodyPr/>
          <a:lstStyle/>
          <a:p>
            <a:r>
              <a:rPr lang="de-DE" dirty="0"/>
              <a:t>Bestandteile der Textanalyse</a:t>
            </a:r>
          </a:p>
        </p:txBody>
      </p:sp>
    </p:spTree>
    <p:extLst>
      <p:ext uri="{BB962C8B-B14F-4D97-AF65-F5344CB8AC3E}">
        <p14:creationId xmlns:p14="http://schemas.microsoft.com/office/powerpoint/2010/main" val="369865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E69785-4202-44F5-A764-58043541962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142648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6" y="1426488"/>
            <a:ext cx="4191849" cy="4205108"/>
          </a:xfrm>
          <a:prstGeom prst="rect">
            <a:avLst/>
          </a:prstGeom>
        </p:spPr>
      </p:pic>
      <p:sp>
        <p:nvSpPr>
          <p:cNvPr id="4" name="TextBox 3">
            <a:extLst>
              <a:ext uri="{FF2B5EF4-FFF2-40B4-BE49-F238E27FC236}">
                <a16:creationId xmlns:a16="http://schemas.microsoft.com/office/drawing/2014/main" id="{7A90D96B-CFA1-40A3-8F35-7D71AF14C7FE}"/>
              </a:ext>
            </a:extLst>
          </p:cNvPr>
          <p:cNvSpPr txBox="1"/>
          <p:nvPr/>
        </p:nvSpPr>
        <p:spPr>
          <a:xfrm>
            <a:off x="-29975" y="1664350"/>
            <a:ext cx="254101" cy="369332"/>
          </a:xfrm>
          <a:prstGeom prst="rect">
            <a:avLst/>
          </a:prstGeom>
          <a:noFill/>
        </p:spPr>
        <p:txBody>
          <a:bodyPr wrap="square" rtlCol="0">
            <a:spAutoFit/>
          </a:bodyPr>
          <a:lstStyle/>
          <a:p>
            <a:r>
              <a:rPr lang="de-DE" b="1" dirty="0">
                <a:solidFill>
                  <a:srgbClr val="FF0000"/>
                </a:solidFill>
                <a:highlight>
                  <a:srgbClr val="FFFF00"/>
                </a:highlight>
              </a:rPr>
              <a:t>1</a:t>
            </a:r>
          </a:p>
        </p:txBody>
      </p:sp>
      <p:sp>
        <p:nvSpPr>
          <p:cNvPr id="7" name="TextBox 6">
            <a:extLst>
              <a:ext uri="{FF2B5EF4-FFF2-40B4-BE49-F238E27FC236}">
                <a16:creationId xmlns:a16="http://schemas.microsoft.com/office/drawing/2014/main" id="{FFB2ED1B-02E7-49C2-934A-13F1AED86CF7}"/>
              </a:ext>
            </a:extLst>
          </p:cNvPr>
          <p:cNvSpPr txBox="1"/>
          <p:nvPr/>
        </p:nvSpPr>
        <p:spPr>
          <a:xfrm>
            <a:off x="-31990" y="2097182"/>
            <a:ext cx="254101" cy="369332"/>
          </a:xfrm>
          <a:prstGeom prst="rect">
            <a:avLst/>
          </a:prstGeom>
          <a:noFill/>
        </p:spPr>
        <p:txBody>
          <a:bodyPr wrap="square" rtlCol="0">
            <a:spAutoFit/>
          </a:bodyPr>
          <a:lstStyle/>
          <a:p>
            <a:r>
              <a:rPr lang="de-DE" b="1" dirty="0">
                <a:solidFill>
                  <a:srgbClr val="FF0000"/>
                </a:solidFill>
                <a:highlight>
                  <a:srgbClr val="FFFF00"/>
                </a:highlight>
              </a:rPr>
              <a:t>2</a:t>
            </a:r>
          </a:p>
        </p:txBody>
      </p:sp>
      <p:sp>
        <p:nvSpPr>
          <p:cNvPr id="8" name="TextBox 7">
            <a:extLst>
              <a:ext uri="{FF2B5EF4-FFF2-40B4-BE49-F238E27FC236}">
                <a16:creationId xmlns:a16="http://schemas.microsoft.com/office/drawing/2014/main" id="{6E957106-84A6-4E3E-961E-230FC12260E1}"/>
              </a:ext>
            </a:extLst>
          </p:cNvPr>
          <p:cNvSpPr txBox="1"/>
          <p:nvPr/>
        </p:nvSpPr>
        <p:spPr>
          <a:xfrm>
            <a:off x="-31991" y="2650624"/>
            <a:ext cx="254101" cy="369332"/>
          </a:xfrm>
          <a:prstGeom prst="rect">
            <a:avLst/>
          </a:prstGeom>
          <a:noFill/>
        </p:spPr>
        <p:txBody>
          <a:bodyPr wrap="square" rtlCol="0">
            <a:spAutoFit/>
          </a:bodyPr>
          <a:lstStyle/>
          <a:p>
            <a:r>
              <a:rPr lang="de-DE" b="1" dirty="0">
                <a:solidFill>
                  <a:srgbClr val="FF0000"/>
                </a:solidFill>
                <a:highlight>
                  <a:srgbClr val="FFFF00"/>
                </a:highlight>
              </a:rPr>
              <a:t>3</a:t>
            </a:r>
          </a:p>
        </p:txBody>
      </p:sp>
      <p:sp>
        <p:nvSpPr>
          <p:cNvPr id="9" name="TextBox 8">
            <a:extLst>
              <a:ext uri="{FF2B5EF4-FFF2-40B4-BE49-F238E27FC236}">
                <a16:creationId xmlns:a16="http://schemas.microsoft.com/office/drawing/2014/main" id="{871488F5-732D-4DE2-ADF6-9D2FC46C0D99}"/>
              </a:ext>
            </a:extLst>
          </p:cNvPr>
          <p:cNvSpPr txBox="1"/>
          <p:nvPr/>
        </p:nvSpPr>
        <p:spPr>
          <a:xfrm>
            <a:off x="-31991" y="3299287"/>
            <a:ext cx="254101" cy="369332"/>
          </a:xfrm>
          <a:prstGeom prst="rect">
            <a:avLst/>
          </a:prstGeom>
          <a:noFill/>
        </p:spPr>
        <p:txBody>
          <a:bodyPr wrap="square" rtlCol="0">
            <a:spAutoFit/>
          </a:bodyPr>
          <a:lstStyle/>
          <a:p>
            <a:r>
              <a:rPr lang="de-DE" b="1" dirty="0">
                <a:solidFill>
                  <a:srgbClr val="FF0000"/>
                </a:solidFill>
                <a:highlight>
                  <a:srgbClr val="FFFF00"/>
                </a:highlight>
              </a:rPr>
              <a:t>4</a:t>
            </a:r>
          </a:p>
        </p:txBody>
      </p:sp>
      <p:sp>
        <p:nvSpPr>
          <p:cNvPr id="10" name="TextBox 9">
            <a:extLst>
              <a:ext uri="{FF2B5EF4-FFF2-40B4-BE49-F238E27FC236}">
                <a16:creationId xmlns:a16="http://schemas.microsoft.com/office/drawing/2014/main" id="{7E563DBB-730C-460B-9582-68CEB4714A2A}"/>
              </a:ext>
            </a:extLst>
          </p:cNvPr>
          <p:cNvSpPr txBox="1"/>
          <p:nvPr/>
        </p:nvSpPr>
        <p:spPr>
          <a:xfrm>
            <a:off x="-31992" y="3945132"/>
            <a:ext cx="254101" cy="369332"/>
          </a:xfrm>
          <a:prstGeom prst="rect">
            <a:avLst/>
          </a:prstGeom>
          <a:noFill/>
        </p:spPr>
        <p:txBody>
          <a:bodyPr wrap="square" rtlCol="0">
            <a:spAutoFit/>
          </a:bodyPr>
          <a:lstStyle/>
          <a:p>
            <a:r>
              <a:rPr lang="de-DE" b="1" dirty="0">
                <a:solidFill>
                  <a:srgbClr val="FF0000"/>
                </a:solidFill>
                <a:highlight>
                  <a:srgbClr val="FFFF00"/>
                </a:highlight>
              </a:rPr>
              <a:t>5</a:t>
            </a:r>
          </a:p>
        </p:txBody>
      </p:sp>
      <p:sp>
        <p:nvSpPr>
          <p:cNvPr id="11" name="TextBox 10">
            <a:extLst>
              <a:ext uri="{FF2B5EF4-FFF2-40B4-BE49-F238E27FC236}">
                <a16:creationId xmlns:a16="http://schemas.microsoft.com/office/drawing/2014/main" id="{DFB5AD79-9C81-4B05-BEB3-88ADB0A85E85}"/>
              </a:ext>
            </a:extLst>
          </p:cNvPr>
          <p:cNvSpPr txBox="1"/>
          <p:nvPr/>
        </p:nvSpPr>
        <p:spPr>
          <a:xfrm>
            <a:off x="-17634" y="4498574"/>
            <a:ext cx="254101" cy="369332"/>
          </a:xfrm>
          <a:prstGeom prst="rect">
            <a:avLst/>
          </a:prstGeom>
          <a:noFill/>
        </p:spPr>
        <p:txBody>
          <a:bodyPr wrap="square" rtlCol="0">
            <a:spAutoFit/>
          </a:bodyPr>
          <a:lstStyle/>
          <a:p>
            <a:r>
              <a:rPr lang="de-DE" b="1" dirty="0">
                <a:solidFill>
                  <a:srgbClr val="FF0000"/>
                </a:solidFill>
                <a:highlight>
                  <a:srgbClr val="FFFF00"/>
                </a:highlight>
              </a:rPr>
              <a:t>6</a:t>
            </a:r>
          </a:p>
        </p:txBody>
      </p:sp>
      <p:sp>
        <p:nvSpPr>
          <p:cNvPr id="12" name="TextBox 11">
            <a:extLst>
              <a:ext uri="{FF2B5EF4-FFF2-40B4-BE49-F238E27FC236}">
                <a16:creationId xmlns:a16="http://schemas.microsoft.com/office/drawing/2014/main" id="{6EAA387E-00C2-4053-A657-4B8B533E7CD1}"/>
              </a:ext>
            </a:extLst>
          </p:cNvPr>
          <p:cNvSpPr txBox="1"/>
          <p:nvPr/>
        </p:nvSpPr>
        <p:spPr>
          <a:xfrm>
            <a:off x="-31993" y="5050763"/>
            <a:ext cx="254101" cy="369332"/>
          </a:xfrm>
          <a:prstGeom prst="rect">
            <a:avLst/>
          </a:prstGeom>
          <a:noFill/>
        </p:spPr>
        <p:txBody>
          <a:bodyPr wrap="square" rtlCol="0">
            <a:spAutoFit/>
          </a:bodyPr>
          <a:lstStyle/>
          <a:p>
            <a:r>
              <a:rPr lang="de-DE" b="1" dirty="0">
                <a:solidFill>
                  <a:srgbClr val="FF0000"/>
                </a:solidFill>
                <a:highlight>
                  <a:srgbClr val="FFFF00"/>
                </a:highlight>
              </a:rPr>
              <a:t>7</a:t>
            </a:r>
          </a:p>
        </p:txBody>
      </p:sp>
      <p:sp>
        <p:nvSpPr>
          <p:cNvPr id="13" name="TextBox 12">
            <a:extLst>
              <a:ext uri="{FF2B5EF4-FFF2-40B4-BE49-F238E27FC236}">
                <a16:creationId xmlns:a16="http://schemas.microsoft.com/office/drawing/2014/main" id="{E9FA3D7A-8438-41F2-AED7-CE338956CB75}"/>
              </a:ext>
            </a:extLst>
          </p:cNvPr>
          <p:cNvSpPr txBox="1"/>
          <p:nvPr/>
        </p:nvSpPr>
        <p:spPr>
          <a:xfrm>
            <a:off x="5076057" y="1666629"/>
            <a:ext cx="254101" cy="369332"/>
          </a:xfrm>
          <a:prstGeom prst="rect">
            <a:avLst/>
          </a:prstGeom>
          <a:noFill/>
        </p:spPr>
        <p:txBody>
          <a:bodyPr wrap="square" rtlCol="0">
            <a:spAutoFit/>
          </a:bodyPr>
          <a:lstStyle/>
          <a:p>
            <a:r>
              <a:rPr lang="de-DE" b="1" dirty="0">
                <a:solidFill>
                  <a:srgbClr val="FF0000"/>
                </a:solidFill>
                <a:highlight>
                  <a:srgbClr val="FFFF00"/>
                </a:highlight>
              </a:rPr>
              <a:t>8</a:t>
            </a:r>
          </a:p>
        </p:txBody>
      </p:sp>
      <p:sp>
        <p:nvSpPr>
          <p:cNvPr id="14" name="TextBox 13">
            <a:extLst>
              <a:ext uri="{FF2B5EF4-FFF2-40B4-BE49-F238E27FC236}">
                <a16:creationId xmlns:a16="http://schemas.microsoft.com/office/drawing/2014/main" id="{77D090C2-75E0-424C-8AF1-74C3D7F51C53}"/>
              </a:ext>
            </a:extLst>
          </p:cNvPr>
          <p:cNvSpPr txBox="1"/>
          <p:nvPr/>
        </p:nvSpPr>
        <p:spPr>
          <a:xfrm>
            <a:off x="5076057" y="2465958"/>
            <a:ext cx="254101" cy="369332"/>
          </a:xfrm>
          <a:prstGeom prst="rect">
            <a:avLst/>
          </a:prstGeom>
          <a:noFill/>
        </p:spPr>
        <p:txBody>
          <a:bodyPr wrap="square" rtlCol="0">
            <a:spAutoFit/>
          </a:bodyPr>
          <a:lstStyle/>
          <a:p>
            <a:r>
              <a:rPr lang="de-DE" b="1" dirty="0">
                <a:solidFill>
                  <a:srgbClr val="FF0000"/>
                </a:solidFill>
                <a:highlight>
                  <a:srgbClr val="FFFF00"/>
                </a:highlight>
              </a:rPr>
              <a:t>9</a:t>
            </a:r>
          </a:p>
        </p:txBody>
      </p:sp>
      <p:sp>
        <p:nvSpPr>
          <p:cNvPr id="15" name="TextBox 14">
            <a:extLst>
              <a:ext uri="{FF2B5EF4-FFF2-40B4-BE49-F238E27FC236}">
                <a16:creationId xmlns:a16="http://schemas.microsoft.com/office/drawing/2014/main" id="{1A6ECB39-ACC0-4EF3-91BD-3B00CC5883BB}"/>
              </a:ext>
            </a:extLst>
          </p:cNvPr>
          <p:cNvSpPr txBox="1"/>
          <p:nvPr/>
        </p:nvSpPr>
        <p:spPr>
          <a:xfrm>
            <a:off x="5076056" y="3286344"/>
            <a:ext cx="576064" cy="369332"/>
          </a:xfrm>
          <a:prstGeom prst="rect">
            <a:avLst/>
          </a:prstGeom>
          <a:noFill/>
        </p:spPr>
        <p:txBody>
          <a:bodyPr wrap="square" rtlCol="0">
            <a:spAutoFit/>
          </a:bodyPr>
          <a:lstStyle/>
          <a:p>
            <a:r>
              <a:rPr lang="de-DE" b="1" dirty="0">
                <a:solidFill>
                  <a:srgbClr val="FF0000"/>
                </a:solidFill>
                <a:highlight>
                  <a:srgbClr val="FFFF00"/>
                </a:highlight>
              </a:rPr>
              <a:t>10</a:t>
            </a:r>
          </a:p>
        </p:txBody>
      </p:sp>
      <p:sp>
        <p:nvSpPr>
          <p:cNvPr id="16" name="TextBox 15">
            <a:extLst>
              <a:ext uri="{FF2B5EF4-FFF2-40B4-BE49-F238E27FC236}">
                <a16:creationId xmlns:a16="http://schemas.microsoft.com/office/drawing/2014/main" id="{66C73B99-689D-4DB9-BDA0-294CDC01DD9C}"/>
              </a:ext>
            </a:extLst>
          </p:cNvPr>
          <p:cNvSpPr txBox="1"/>
          <p:nvPr/>
        </p:nvSpPr>
        <p:spPr>
          <a:xfrm>
            <a:off x="5081932" y="4260456"/>
            <a:ext cx="426173" cy="369332"/>
          </a:xfrm>
          <a:prstGeom prst="rect">
            <a:avLst/>
          </a:prstGeom>
          <a:noFill/>
        </p:spPr>
        <p:txBody>
          <a:bodyPr wrap="square" rtlCol="0">
            <a:spAutoFit/>
          </a:bodyPr>
          <a:lstStyle/>
          <a:p>
            <a:r>
              <a:rPr lang="de-DE" b="1" dirty="0">
                <a:solidFill>
                  <a:srgbClr val="FF0000"/>
                </a:solidFill>
                <a:highlight>
                  <a:srgbClr val="FFFF00"/>
                </a:highlight>
              </a:rPr>
              <a:t>11</a:t>
            </a:r>
          </a:p>
        </p:txBody>
      </p:sp>
    </p:spTree>
    <p:extLst>
      <p:ext uri="{BB962C8B-B14F-4D97-AF65-F5344CB8AC3E}">
        <p14:creationId xmlns:p14="http://schemas.microsoft.com/office/powerpoint/2010/main" val="167626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1) Fragestellung</a:t>
            </a:r>
          </a:p>
        </p:txBody>
      </p:sp>
      <p:sp>
        <p:nvSpPr>
          <p:cNvPr id="6" name="Inhaltsplatzhalter 5"/>
          <p:cNvSpPr>
            <a:spLocks noGrp="1"/>
          </p:cNvSpPr>
          <p:nvPr>
            <p:ph idx="1"/>
          </p:nvPr>
        </p:nvSpPr>
        <p:spPr/>
        <p:txBody>
          <a:bodyPr/>
          <a:lstStyle/>
          <a:p>
            <a:endParaRPr lang="de-DE" dirty="0"/>
          </a:p>
          <a:p>
            <a:endParaRPr lang="de-DE" dirty="0"/>
          </a:p>
          <a:p>
            <a:r>
              <a:rPr lang="de-DE" dirty="0"/>
              <a:t>Émile Durkheim (1858-1917)</a:t>
            </a:r>
          </a:p>
          <a:p>
            <a:r>
              <a:rPr lang="de-DE" dirty="0"/>
              <a:t>Französischer Soziologe</a:t>
            </a:r>
          </a:p>
          <a:p>
            <a:r>
              <a:rPr lang="de-DE" dirty="0"/>
              <a:t>Wichtige Schriften:</a:t>
            </a:r>
          </a:p>
          <a:p>
            <a:pPr lvl="1"/>
            <a:r>
              <a:rPr lang="de-DE" dirty="0"/>
              <a:t>Über soziale Arbeitsteilung (1893)</a:t>
            </a:r>
          </a:p>
          <a:p>
            <a:pPr lvl="1"/>
            <a:r>
              <a:rPr lang="de-DE" dirty="0"/>
              <a:t>Die Regeln der soziologischen Methode (1895)</a:t>
            </a:r>
          </a:p>
          <a:p>
            <a:pPr lvl="1"/>
            <a:r>
              <a:rPr lang="de-DE" dirty="0"/>
              <a:t>Der Selbstmord (1897)</a:t>
            </a:r>
          </a:p>
          <a:p>
            <a:r>
              <a:rPr lang="de-DE" dirty="0"/>
              <a:t>Erziehung, Moral und Gesellschaft: Antrittsvorlesung an der Universität </a:t>
            </a:r>
            <a:r>
              <a:rPr lang="de-DE" dirty="0" err="1"/>
              <a:t>Sorbonne</a:t>
            </a:r>
            <a:r>
              <a:rPr lang="de-DE" dirty="0"/>
              <a:t> im Jahr 1902/03</a:t>
            </a:r>
          </a:p>
        </p:txBody>
      </p:sp>
      <p:sp>
        <p:nvSpPr>
          <p:cNvPr id="4" name="Foliennummernplatzhalter 3"/>
          <p:cNvSpPr>
            <a:spLocks noGrp="1"/>
          </p:cNvSpPr>
          <p:nvPr>
            <p:ph type="sldNum" sz="quarter" idx="4294967295"/>
          </p:nvPr>
        </p:nvSpPr>
        <p:spPr>
          <a:xfrm>
            <a:off x="8594725" y="6500813"/>
            <a:ext cx="549275" cy="280987"/>
          </a:xfrm>
        </p:spPr>
        <p:txBody>
          <a:bodyPr/>
          <a:lstStyle/>
          <a:p>
            <a:fld id="{63CECEBB-547B-4598-95D8-3FB4D608B5D5}" type="slidenum">
              <a:rPr lang="de-DE" smtClean="0"/>
              <a:pPr/>
              <a:t>6</a:t>
            </a:fld>
            <a:endParaRPr lang="de-DE" dirty="0"/>
          </a:p>
        </p:txBody>
      </p:sp>
      <p:pic>
        <p:nvPicPr>
          <p:cNvPr id="7" name="Grafik 6"/>
          <p:cNvPicPr>
            <a:picLocks noChangeAspect="1"/>
          </p:cNvPicPr>
          <p:nvPr/>
        </p:nvPicPr>
        <p:blipFill>
          <a:blip r:embed="rId3"/>
          <a:stretch>
            <a:fillRect/>
          </a:stretch>
        </p:blipFill>
        <p:spPr>
          <a:xfrm>
            <a:off x="457200" y="1417638"/>
            <a:ext cx="8229600" cy="578642"/>
          </a:xfrm>
          <a:prstGeom prst="rect">
            <a:avLst/>
          </a:prstGeom>
        </p:spPr>
      </p:pic>
    </p:spTree>
    <p:extLst>
      <p:ext uri="{BB962C8B-B14F-4D97-AF65-F5344CB8AC3E}">
        <p14:creationId xmlns:p14="http://schemas.microsoft.com/office/powerpoint/2010/main" val="279052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2) Vorverständnis</a:t>
            </a:r>
          </a:p>
        </p:txBody>
      </p:sp>
      <p:sp>
        <p:nvSpPr>
          <p:cNvPr id="6" name="Inhaltsplatzhalter 5"/>
          <p:cNvSpPr>
            <a:spLocks noGrp="1"/>
          </p:cNvSpPr>
          <p:nvPr>
            <p:ph idx="1"/>
          </p:nvPr>
        </p:nvSpPr>
        <p:spPr/>
        <p:txBody>
          <a:bodyPr/>
          <a:lstStyle/>
          <a:p>
            <a:endParaRPr lang="de-DE" dirty="0"/>
          </a:p>
          <a:p>
            <a:endParaRPr lang="de-DE" dirty="0"/>
          </a:p>
        </p:txBody>
      </p:sp>
      <p:sp>
        <p:nvSpPr>
          <p:cNvPr id="4" name="Foliennummernplatzhalter 3"/>
          <p:cNvSpPr>
            <a:spLocks noGrp="1"/>
          </p:cNvSpPr>
          <p:nvPr>
            <p:ph type="sldNum" sz="quarter" idx="4294967295"/>
          </p:nvPr>
        </p:nvSpPr>
        <p:spPr>
          <a:xfrm>
            <a:off x="8594725" y="6500813"/>
            <a:ext cx="549275" cy="280987"/>
          </a:xfrm>
        </p:spPr>
        <p:txBody>
          <a:bodyPr/>
          <a:lstStyle/>
          <a:p>
            <a:fld id="{63CECEBB-547B-4598-95D8-3FB4D608B5D5}" type="slidenum">
              <a:rPr lang="de-DE" smtClean="0"/>
              <a:pPr/>
              <a:t>7</a:t>
            </a:fld>
            <a:endParaRPr lang="de-DE" dirty="0"/>
          </a:p>
        </p:txBody>
      </p:sp>
      <p:pic>
        <p:nvPicPr>
          <p:cNvPr id="2" name="Grafik 1"/>
          <p:cNvPicPr>
            <a:picLocks noChangeAspect="1"/>
          </p:cNvPicPr>
          <p:nvPr/>
        </p:nvPicPr>
        <p:blipFill>
          <a:blip r:embed="rId2"/>
          <a:stretch>
            <a:fillRect/>
          </a:stretch>
        </p:blipFill>
        <p:spPr>
          <a:xfrm>
            <a:off x="457200" y="1522413"/>
            <a:ext cx="8456696" cy="823986"/>
          </a:xfrm>
          <a:prstGeom prst="rect">
            <a:avLst/>
          </a:prstGeom>
        </p:spPr>
      </p:pic>
    </p:spTree>
    <p:extLst>
      <p:ext uri="{BB962C8B-B14F-4D97-AF65-F5344CB8AC3E}">
        <p14:creationId xmlns:p14="http://schemas.microsoft.com/office/powerpoint/2010/main" val="176595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Quellen- und Textkritik</a:t>
            </a:r>
          </a:p>
        </p:txBody>
      </p:sp>
      <p:sp>
        <p:nvSpPr>
          <p:cNvPr id="3" name="Inhaltsplatzhalter 2"/>
          <p:cNvSpPr>
            <a:spLocks noGrp="1"/>
          </p:cNvSpPr>
          <p:nvPr>
            <p:ph idx="1"/>
          </p:nvPr>
        </p:nvSpPr>
        <p:spPr/>
        <p:txBody>
          <a:bodyPr/>
          <a:lstStyle/>
          <a:p>
            <a:endParaRPr lang="de-DE" dirty="0"/>
          </a:p>
          <a:p>
            <a:endParaRPr lang="de-DE" dirty="0"/>
          </a:p>
          <a:p>
            <a:pPr>
              <a:buFont typeface="Wingdings" panose="05000000000000000000" pitchFamily="2" charset="2"/>
              <a:buChar char="§"/>
            </a:pPr>
            <a:r>
              <a:rPr lang="de-DE" dirty="0"/>
              <a:t>Woher stammt der Text?</a:t>
            </a:r>
          </a:p>
          <a:p>
            <a:pPr>
              <a:buFont typeface="Wingdings" panose="05000000000000000000" pitchFamily="2" charset="2"/>
              <a:buChar char="§"/>
            </a:pPr>
            <a:r>
              <a:rPr lang="de-DE" dirty="0"/>
              <a:t>Studienbücher Erziehungswissenschaft, Band III „Theorien der Sozialisation“ (2007)</a:t>
            </a:r>
          </a:p>
          <a:p>
            <a:pPr>
              <a:buFont typeface="Wingdings" panose="05000000000000000000" pitchFamily="2" charset="2"/>
              <a:buChar char="§"/>
            </a:pPr>
            <a:r>
              <a:rPr lang="de-DE" dirty="0"/>
              <a:t>Original?</a:t>
            </a:r>
          </a:p>
          <a:p>
            <a:pPr marL="0" indent="0">
              <a:buNone/>
            </a:pPr>
            <a:endParaRPr lang="de-DE" dirty="0"/>
          </a:p>
          <a:p>
            <a:pPr marL="0" indent="0">
              <a:buNone/>
            </a:pPr>
            <a:r>
              <a:rPr lang="de-DE" dirty="0"/>
              <a:t>Durkheim, Emile (1984). Erziehung und Gesellschaft. In </a:t>
            </a:r>
            <a:r>
              <a:rPr lang="de-DE" i="1" dirty="0"/>
              <a:t>Erziehung, Moral und Gesellschaft</a:t>
            </a:r>
            <a:r>
              <a:rPr lang="de-DE" dirty="0"/>
              <a:t> (S.37-55). Suhrkamp.</a:t>
            </a:r>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8</a:t>
            </a:fld>
            <a:endParaRPr lang="de-DE" altLang="en-US"/>
          </a:p>
        </p:txBody>
      </p:sp>
      <p:pic>
        <p:nvPicPr>
          <p:cNvPr id="5" name="Grafik 4"/>
          <p:cNvPicPr>
            <a:picLocks noChangeAspect="1"/>
          </p:cNvPicPr>
          <p:nvPr/>
        </p:nvPicPr>
        <p:blipFill>
          <a:blip r:embed="rId2"/>
          <a:stretch>
            <a:fillRect/>
          </a:stretch>
        </p:blipFill>
        <p:spPr>
          <a:xfrm>
            <a:off x="457200" y="1522413"/>
            <a:ext cx="8229600" cy="801858"/>
          </a:xfrm>
          <a:prstGeom prst="rect">
            <a:avLst/>
          </a:prstGeom>
        </p:spPr>
      </p:pic>
    </p:spTree>
    <p:extLst>
      <p:ext uri="{BB962C8B-B14F-4D97-AF65-F5344CB8AC3E}">
        <p14:creationId xmlns:p14="http://schemas.microsoft.com/office/powerpoint/2010/main" val="4428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4) Semantische Analyse</a:t>
            </a:r>
          </a:p>
        </p:txBody>
      </p:sp>
      <p:sp>
        <p:nvSpPr>
          <p:cNvPr id="3" name="Inhaltsplatzhalter 2"/>
          <p:cNvSpPr>
            <a:spLocks noGrp="1"/>
          </p:cNvSpPr>
          <p:nvPr>
            <p:ph idx="1"/>
          </p:nvPr>
        </p:nvSpPr>
        <p:spPr/>
        <p:txBody>
          <a:bodyPr/>
          <a:lstStyle/>
          <a:p>
            <a:endParaRPr lang="de-DE" dirty="0"/>
          </a:p>
          <a:p>
            <a:endParaRPr lang="de-DE" dirty="0"/>
          </a:p>
          <a:p>
            <a:endParaRPr lang="de-DE" dirty="0"/>
          </a:p>
          <a:p>
            <a:endParaRPr lang="de-DE" dirty="0"/>
          </a:p>
          <a:p>
            <a:r>
              <a:rPr lang="de-DE" dirty="0"/>
              <a:t>Zu klärende Wortbedeutungen?</a:t>
            </a:r>
          </a:p>
          <a:p>
            <a:r>
              <a:rPr lang="de-DE" dirty="0"/>
              <a:t>Grundlegende Begriffe:</a:t>
            </a:r>
          </a:p>
          <a:p>
            <a:pPr lvl="1"/>
            <a:r>
              <a:rPr lang="de-DE" dirty="0"/>
              <a:t>Erziehung</a:t>
            </a:r>
          </a:p>
          <a:p>
            <a:pPr lvl="1"/>
            <a:r>
              <a:rPr lang="de-DE" dirty="0"/>
              <a:t>Psychologie</a:t>
            </a:r>
          </a:p>
          <a:p>
            <a:pPr lvl="1"/>
            <a:r>
              <a:rPr lang="de-DE" dirty="0"/>
              <a:t>Soziologie</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9</a:t>
            </a:fld>
            <a:endParaRPr lang="de-DE" altLang="en-US"/>
          </a:p>
        </p:txBody>
      </p:sp>
      <p:pic>
        <p:nvPicPr>
          <p:cNvPr id="5" name="Grafik 4"/>
          <p:cNvPicPr>
            <a:picLocks noChangeAspect="1"/>
          </p:cNvPicPr>
          <p:nvPr/>
        </p:nvPicPr>
        <p:blipFill>
          <a:blip r:embed="rId3"/>
          <a:stretch>
            <a:fillRect/>
          </a:stretch>
        </p:blipFill>
        <p:spPr>
          <a:xfrm>
            <a:off x="457201" y="1522414"/>
            <a:ext cx="8229600" cy="1281836"/>
          </a:xfrm>
          <a:prstGeom prst="rect">
            <a:avLst/>
          </a:prstGeom>
        </p:spPr>
      </p:pic>
    </p:spTree>
    <p:extLst>
      <p:ext uri="{BB962C8B-B14F-4D97-AF65-F5344CB8AC3E}">
        <p14:creationId xmlns:p14="http://schemas.microsoft.com/office/powerpoint/2010/main" val="101279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1171</Words>
  <Application>Microsoft Office PowerPoint</Application>
  <PresentationFormat>On-screen Show (4:3)</PresentationFormat>
  <Paragraphs>187</Paragraphs>
  <Slides>24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Courier New</vt:lpstr>
      <vt:lpstr>Garamond</vt:lpstr>
      <vt:lpstr>Wingdings</vt:lpstr>
      <vt:lpstr>UT_Design</vt:lpstr>
      <vt:lpstr>Kante</vt:lpstr>
      <vt:lpstr>Einführung in die Methoden der Textanalyse und des wissenschaftlichen Arbeitens</vt:lpstr>
      <vt:lpstr>Ziele dieser und der nächsten Sitzungen</vt:lpstr>
      <vt:lpstr>Zum Start: Besprechung in Kleingruppen</vt:lpstr>
      <vt:lpstr>Bestandteile der Textanalyse</vt:lpstr>
      <vt:lpstr>PowerPoint Presentation</vt:lpstr>
      <vt:lpstr>1) Fragestellung</vt:lpstr>
      <vt:lpstr>2) Vorverständnis</vt:lpstr>
      <vt:lpstr>3) Quellen- und Textkritik</vt:lpstr>
      <vt:lpstr>4) Semantische Analyse</vt:lpstr>
      <vt:lpstr>5) Entstehungssituation</vt:lpstr>
      <vt:lpstr>6) Weitere Quellen</vt:lpstr>
      <vt:lpstr>7) Syntaktische Mittel</vt:lpstr>
      <vt:lpstr>8) Gedankliche Gliederung</vt:lpstr>
      <vt:lpstr>Exkurs: Marginalien und Exzerpt</vt:lpstr>
      <vt:lpstr>Exkurs: Marginalien und Exzerpt</vt:lpstr>
      <vt:lpstr>Exkurs: Marginalien und Exzerpt</vt:lpstr>
      <vt:lpstr>Exkurs: Marginalien und Exzerpt</vt:lpstr>
      <vt:lpstr>Exkurs: Marginalien und Exzerpt</vt:lpstr>
      <vt:lpstr>9) Argumentationszusammenhang</vt:lpstr>
      <vt:lpstr>10) Hermeneutischer Zirkel von Teil und Ganzem</vt:lpstr>
      <vt:lpstr>11) Gesellschaftlicher und kultureller Kontext</vt:lpstr>
      <vt:lpstr>Bestandteile der Textanalyse</vt:lpstr>
      <vt:lpstr>Aufgabe nächste Woche</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286</cp:revision>
  <cp:lastPrinted>2016-10-26T15:59:35Z</cp:lastPrinted>
  <dcterms:created xsi:type="dcterms:W3CDTF">2017-04-11T18:52:40Z</dcterms:created>
  <dcterms:modified xsi:type="dcterms:W3CDTF">2022-05-16T21:08:11Z</dcterms:modified>
</cp:coreProperties>
</file>