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5408" r:id="rId2"/>
  </p:sldMasterIdLst>
  <p:notesMasterIdLst>
    <p:notesMasterId r:id="rId15"/>
  </p:notesMasterIdLst>
  <p:handoutMasterIdLst>
    <p:handoutMasterId r:id="rId16"/>
  </p:handoutMasterIdLst>
  <p:sldIdLst>
    <p:sldId id="440" r:id="rId3"/>
    <p:sldId id="601" r:id="rId4"/>
    <p:sldId id="676" r:id="rId5"/>
    <p:sldId id="696" r:id="rId6"/>
    <p:sldId id="704" r:id="rId7"/>
    <p:sldId id="697" r:id="rId8"/>
    <p:sldId id="699" r:id="rId9"/>
    <p:sldId id="700" r:id="rId10"/>
    <p:sldId id="698" r:id="rId11"/>
    <p:sldId id="761" r:id="rId12"/>
    <p:sldId id="774" r:id="rId13"/>
    <p:sldId id="701" r:id="rId14"/>
  </p:sldIdLst>
  <p:sldSz cx="9144000" cy="6858000" type="screen4x3"/>
  <p:notesSz cx="9874250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4E8"/>
    <a:srgbClr val="D8E9CD"/>
    <a:srgbClr val="F1F2F3"/>
    <a:srgbClr val="8C8D8D"/>
    <a:srgbClr val="E7E1CF"/>
    <a:srgbClr val="292929"/>
    <a:srgbClr val="000000"/>
    <a:srgbClr val="C69934"/>
    <a:srgbClr val="32414B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73571" autoAdjust="0"/>
  </p:normalViewPr>
  <p:slideViewPr>
    <p:cSldViewPr snapToGrid="0">
      <p:cViewPr varScale="1">
        <p:scale>
          <a:sx n="110" d="100"/>
          <a:sy n="110" d="100"/>
        </p:scale>
        <p:origin x="120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81488" cy="339725"/>
          </a:xfrm>
          <a:prstGeom prst="rect">
            <a:avLst/>
          </a:prstGeom>
        </p:spPr>
        <p:txBody>
          <a:bodyPr vert="horz" lIns="90723" tIns="45362" rIns="90723" bIns="45362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591175" y="0"/>
            <a:ext cx="4281488" cy="339725"/>
          </a:xfrm>
          <a:prstGeom prst="rect">
            <a:avLst/>
          </a:prstGeom>
        </p:spPr>
        <p:txBody>
          <a:bodyPr vert="horz" lIns="90723" tIns="45362" rIns="90723" bIns="45362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26EC946-A657-4FF3-BCA4-E69589DF94C9}" type="datetimeFigureOut">
              <a:rPr lang="de-DE"/>
              <a:pPr>
                <a:defRPr/>
              </a:pPr>
              <a:t>21.06.2022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81488" cy="339725"/>
          </a:xfrm>
          <a:prstGeom prst="rect">
            <a:avLst/>
          </a:prstGeom>
        </p:spPr>
        <p:txBody>
          <a:bodyPr vert="horz" lIns="90723" tIns="45362" rIns="90723" bIns="45362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591175" y="6456363"/>
            <a:ext cx="4281488" cy="339725"/>
          </a:xfrm>
          <a:prstGeom prst="rect">
            <a:avLst/>
          </a:prstGeom>
        </p:spPr>
        <p:txBody>
          <a:bodyPr vert="horz" wrap="square" lIns="90723" tIns="45362" rIns="90723" bIns="453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090C10-CBC2-46C1-96A6-5B300C7E5F8D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38332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0723" tIns="45362" rIns="90723" bIns="45362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0723" tIns="45362" rIns="90723" bIns="45362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EF58958-E184-46E3-879D-770BF97E5F5D}" type="datetimeFigureOut">
              <a:rPr lang="de-DE"/>
              <a:pPr>
                <a:defRPr/>
              </a:pPr>
              <a:t>21.06.2022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33738" y="504825"/>
            <a:ext cx="3406775" cy="2555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23" tIns="45362" rIns="90723" bIns="45362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85838" y="3228975"/>
            <a:ext cx="7902575" cy="3059113"/>
          </a:xfrm>
          <a:prstGeom prst="rect">
            <a:avLst/>
          </a:prstGeom>
        </p:spPr>
        <p:txBody>
          <a:bodyPr vert="horz" lIns="90723" tIns="45362" rIns="90723" bIns="45362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0723" tIns="45362" rIns="90723" bIns="45362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wrap="square" lIns="90723" tIns="45362" rIns="90723" bIns="453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157F59-6216-46F3-91AD-B5D7290D1FC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61668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57F59-6216-46F3-91AD-B5D7290D1FC5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70179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Forschungsstand: S. 448-450</a:t>
            </a:r>
          </a:p>
          <a:p>
            <a:r>
              <a:rPr lang="de-DE" dirty="0"/>
              <a:t>Forschungsfragen: S. 451</a:t>
            </a:r>
          </a:p>
          <a:p>
            <a:pPr marL="228600" indent="-228600">
              <a:buAutoNum type="arabicParenR"/>
            </a:pPr>
            <a:r>
              <a:rPr lang="de-DE" dirty="0"/>
              <a:t>Wie unterscheidet sich der soziale Hintergrund zwischen</a:t>
            </a:r>
            <a:r>
              <a:rPr lang="de-DE" baseline="0" dirty="0"/>
              <a:t> künftigen Oberstufenschülern aus Gymnasium und Realschule sowie Absolventen der Realschule, die einen anderen Ausbildungsweg wählen?</a:t>
            </a:r>
          </a:p>
          <a:p>
            <a:pPr marL="228600" indent="-228600">
              <a:buAutoNum type="arabicParenR"/>
            </a:pPr>
            <a:r>
              <a:rPr lang="de-DE" baseline="0" dirty="0"/>
              <a:t>Welche Merkmale des sozialen Hintergrunds bzw. des Leistungsprofils sagen den Übertritt in die gymnasiale Oberstufe am besten vorher?</a:t>
            </a:r>
          </a:p>
          <a:p>
            <a:pPr marL="228600" indent="-228600">
              <a:buAutoNum type="arabicParenR"/>
            </a:pPr>
            <a:r>
              <a:rPr lang="de-DE" baseline="0" dirty="0"/>
              <a:t>Welchen Effekt hat die Öffnung der Wegen zum Abitur auf das Chancenverhältnis von Schüler*innen mit hohem/niedrigen Bildungshintergrund?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57F59-6216-46F3-91AD-B5D7290D1FC5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88316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Größtenteils Annahmen und bisherige Ergebnisse bestätigt </a:t>
            </a:r>
            <a:r>
              <a:rPr lang="de-DE" dirty="0">
                <a:sym typeface="Wingdings" panose="05000000000000000000" pitchFamily="2" charset="2"/>
              </a:rPr>
              <a:t> durch</a:t>
            </a:r>
            <a:r>
              <a:rPr lang="de-DE" baseline="0" dirty="0">
                <a:sym typeface="Wingdings" panose="05000000000000000000" pitchFamily="2" charset="2"/>
              </a:rPr>
              <a:t> die Öffnung kommt es zu mehr Varianz in sozialem Hintergrund bei Jugendlichen, die Abitur anstreben, sozialer Hintergrund sagt aber auch vorher, ob man bei Berechtigung ans Gymnasium wechselt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Neu ist die Untersuchung des „</a:t>
            </a:r>
            <a:r>
              <a:rPr lang="de-DE" baseline="0" dirty="0" err="1">
                <a:sym typeface="Wingdings" panose="05000000000000000000" pitchFamily="2" charset="2"/>
              </a:rPr>
              <a:t>Gesamt“effekts</a:t>
            </a:r>
            <a:r>
              <a:rPr lang="de-DE" baseline="0" dirty="0">
                <a:sym typeface="Wingdings" panose="05000000000000000000" pitchFamily="2" charset="2"/>
              </a:rPr>
              <a:t> der Öffnung auf das Chancenverhältnis -&gt; allerdings nur bedingt interpretierbar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57F59-6216-46F3-91AD-B5D7290D1FC5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5315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xEKUT_WortBildMarke_W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358775"/>
            <a:ext cx="28067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719138" y="1258888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6" name="Picture 46" descr="5wis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3" y="371475"/>
            <a:ext cx="41798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12"/>
          <p:cNvSpPr txBox="1">
            <a:spLocks noChangeArrowheads="1"/>
          </p:cNvSpPr>
          <p:nvPr/>
        </p:nvSpPr>
        <p:spPr bwMode="auto">
          <a:xfrm>
            <a:off x="3913188" y="927100"/>
            <a:ext cx="36306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200" b="1">
                <a:solidFill>
                  <a:schemeClr val="tx2"/>
                </a:solidFill>
              </a:rPr>
              <a:t>Hector-Institut für Empirische Bildungsforschung</a:t>
            </a:r>
          </a:p>
        </p:txBody>
      </p:sp>
      <p:pic>
        <p:nvPicPr>
          <p:cNvPr id="8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0" y="6411913"/>
            <a:ext cx="16906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719138" y="6315075"/>
            <a:ext cx="770572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ctrTitle" sz="quarter"/>
          </p:nvPr>
        </p:nvSpPr>
        <p:spPr>
          <a:xfrm>
            <a:off x="719138" y="4186783"/>
            <a:ext cx="7700962" cy="436017"/>
          </a:xfrm>
        </p:spPr>
        <p:txBody>
          <a:bodyPr/>
          <a:lstStyle>
            <a:lvl1pPr>
              <a:lnSpc>
                <a:spcPts val="34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9138" y="4670425"/>
            <a:ext cx="7700962" cy="76944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3000"/>
              </a:lnSpc>
              <a:buFontTx/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320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0DDB5-7E73-474A-B734-C508058F7977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5069938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60B49-AB81-47D4-982F-B4FE0905BF33}" type="slidenum">
              <a:rPr lang="de-DE" smtClean="0"/>
              <a:pPr>
                <a:defRPr/>
              </a:pPr>
              <a:t>‹#›</a:t>
            </a:fld>
            <a:r>
              <a:rPr lang="de-DE"/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659747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E08AD-8612-4505-B61B-26072FB3F54A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576155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740A9-A062-48A0-8333-2A7581C7BC0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13884990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1220755"/>
            <a:ext cx="8640960" cy="672075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988841"/>
            <a:ext cx="8642350" cy="4320116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6501342"/>
            <a:ext cx="550360" cy="279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879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Rubrik/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118225" y="319088"/>
            <a:ext cx="23018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ts val="1400"/>
              </a:lnSpc>
              <a:defRPr/>
            </a:pPr>
            <a:r>
              <a:rPr lang="de-DE" altLang="de-DE" sz="1000"/>
              <a:t>RUBRIK UND/ODER</a:t>
            </a:r>
          </a:p>
          <a:p>
            <a:pPr algn="r" eaLnBrk="1" hangingPunct="1">
              <a:lnSpc>
                <a:spcPts val="1400"/>
              </a:lnSpc>
              <a:defRPr/>
            </a:pPr>
            <a:r>
              <a:rPr lang="de-DE" altLang="de-DE" sz="1000" b="1"/>
              <a:t>KAPITELANGABE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1288018"/>
            <a:ext cx="7700962" cy="3693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3900" y="1979613"/>
            <a:ext cx="7704138" cy="41703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2000">
                <a:solidFill>
                  <a:srgbClr val="000000"/>
                </a:solidFill>
              </a:defRPr>
            </a:lvl1pPr>
            <a:lvl2pPr marL="361950" indent="-180975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542925" indent="-18097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 marL="714375" indent="-171450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defRPr sz="2000">
                <a:solidFill>
                  <a:srgbClr val="000000"/>
                </a:solidFill>
              </a:defRPr>
            </a:lvl4pPr>
            <a:lvl5pPr marL="895350" indent="-18097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48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Rubrik/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1288018"/>
            <a:ext cx="7700962" cy="3693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3900" y="1979613"/>
            <a:ext cx="7704138" cy="41703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2000">
                <a:solidFill>
                  <a:srgbClr val="000000"/>
                </a:solidFill>
              </a:defRPr>
            </a:lvl1pPr>
            <a:lvl2pPr marL="361950" indent="-180975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542925" indent="-18097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 marL="714375" indent="-171450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defRPr sz="2000">
                <a:solidFill>
                  <a:srgbClr val="000000"/>
                </a:solidFill>
              </a:defRPr>
            </a:lvl4pPr>
            <a:lvl5pPr marL="895350" indent="-18097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605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9138" y="1788511"/>
            <a:ext cx="7700962" cy="4359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2948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719138" y="6519863"/>
            <a:ext cx="7705725" cy="1538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60B49-AB81-47D4-982F-B4FE0905BF33}" type="slidenum">
              <a:rPr lang="de-DE"/>
              <a:pPr>
                <a:defRPr/>
              </a:pPr>
              <a:t>‹#›</a:t>
            </a:fld>
            <a:r>
              <a:rPr lang="de-DE"/>
              <a:t> | Autor/Verfasser/Thema/Rubrik/Titel etc.	© 2010 Universität Tübingen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118225" y="319088"/>
            <a:ext cx="2301875" cy="35560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746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4" descr="ifs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" t="15681" r="4524" b="12727"/>
          <a:stretch>
            <a:fillRect/>
          </a:stretch>
        </p:blipFill>
        <p:spPr bwMode="auto">
          <a:xfrm>
            <a:off x="3203575" y="6242050"/>
            <a:ext cx="220503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tud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308725"/>
            <a:ext cx="22320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de-DE" altLang="en-US"/>
              <a:t>Titelmasterformat durch Klicken bearbeiten</a:t>
            </a:r>
            <a:endParaRPr lang="de-DE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de-DE" altLang="en-US"/>
              <a:t>Formatvorlage des Untertitelmasters durch Klicken bearbeiten</a:t>
            </a:r>
            <a:endParaRPr lang="de-DE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DED74-1E99-4B8A-B3ED-70DBB74FEF17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0350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3C119-43D2-4BB6-A9D1-9059390EACA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3225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51B8A-B262-4E10-993B-3E8F92320B8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9138716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F562A-3F16-4F13-96D9-C11769B2175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2829126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6.jpeg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8"/>
          <p:cNvSpPr>
            <a:spLocks noChangeShapeType="1"/>
          </p:cNvSpPr>
          <p:nvPr/>
        </p:nvSpPr>
        <p:spPr bwMode="auto">
          <a:xfrm>
            <a:off x="719138" y="809625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1287463"/>
            <a:ext cx="7700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en-US"/>
              <a:t>Mastertitelformat bearbeiten</a:t>
            </a:r>
          </a:p>
        </p:txBody>
      </p:sp>
      <p:sp>
        <p:nvSpPr>
          <p:cNvPr id="1028" name="Line 17"/>
          <p:cNvSpPr>
            <a:spLocks noChangeShapeType="1"/>
          </p:cNvSpPr>
          <p:nvPr/>
        </p:nvSpPr>
        <p:spPr bwMode="auto">
          <a:xfrm>
            <a:off x="719138" y="6315075"/>
            <a:ext cx="770572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29" name="Picture 22" descr="xEKUT_WortBildMarke_W_RG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79388"/>
            <a:ext cx="1763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platzhalter 12"/>
          <p:cNvSpPr txBox="1">
            <a:spLocks/>
          </p:cNvSpPr>
          <p:nvPr/>
        </p:nvSpPr>
        <p:spPr bwMode="auto">
          <a:xfrm>
            <a:off x="1127125" y="6519863"/>
            <a:ext cx="42672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41338" indent="-18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95350" indent="-1746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60475" indent="-185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22425" indent="-1825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96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368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940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512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de-DE" altLang="de-DE" sz="900" dirty="0">
                <a:solidFill>
                  <a:schemeClr val="accent5">
                    <a:lumMod val="50000"/>
                  </a:schemeClr>
                </a:solidFill>
              </a:rPr>
              <a:t>Motivationsforschung </a:t>
            </a:r>
            <a:r>
              <a:rPr lang="de-DE" altLang="de-DE" sz="900" baseline="0" dirty="0">
                <a:solidFill>
                  <a:schemeClr val="accent5">
                    <a:lumMod val="50000"/>
                  </a:schemeClr>
                </a:solidFill>
              </a:rPr>
              <a:t>– Sitzung 1</a:t>
            </a:r>
            <a:endParaRPr lang="de-DE" altLang="de-DE" sz="9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Foliennummernplatzhalter 5"/>
          <p:cNvSpPr txBox="1">
            <a:spLocks/>
          </p:cNvSpPr>
          <p:nvPr/>
        </p:nvSpPr>
        <p:spPr>
          <a:xfrm>
            <a:off x="723900" y="6519863"/>
            <a:ext cx="2133600" cy="201612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7BA3FD-5C3A-44CB-92F9-80FF82FD1679}" type="slidenum">
              <a:rPr lang="de-DE" altLang="de-DE" sz="900">
                <a:solidFill>
                  <a:srgbClr val="000000"/>
                </a:solidFill>
              </a:rPr>
              <a:pPr eaLnBrk="1" hangingPunct="1"/>
              <a:t>‹#›</a:t>
            </a:fld>
            <a:endParaRPr lang="de-DE" altLang="de-DE" sz="900">
              <a:solidFill>
                <a:srgbClr val="000000"/>
              </a:solidFill>
            </a:endParaRPr>
          </a:p>
        </p:txBody>
      </p:sp>
      <p:pic>
        <p:nvPicPr>
          <p:cNvPr id="1032" name="Grafi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188" y="6413500"/>
            <a:ext cx="13319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03" r:id="rId1"/>
    <p:sldLayoutId id="2147485404" r:id="rId2"/>
    <p:sldLayoutId id="2147485402" r:id="rId3"/>
    <p:sldLayoutId id="2147485405" r:id="rId4"/>
    <p:sldLayoutId id="2147485407" r:id="rId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9pPr>
    </p:titleStyle>
    <p:bodyStyle>
      <a:lvl1pPr marL="180975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80000"/>
        <a:buChar char="-"/>
        <a:defRPr sz="2000">
          <a:solidFill>
            <a:schemeClr val="tx1"/>
          </a:solidFill>
          <a:latin typeface="+mn-lt"/>
        </a:defRPr>
      </a:lvl2pPr>
      <a:lvl3pPr marL="895350" indent="-17462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3pPr>
      <a:lvl4pPr marL="1260475" indent="-18573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4pPr>
      <a:lvl5pPr marL="16224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5pPr>
      <a:lvl6pPr marL="20796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6pPr>
      <a:lvl7pPr marL="25368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7pPr>
      <a:lvl8pPr marL="29940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8pPr>
      <a:lvl9pPr marL="34512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2413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E2FF4F-CB74-43B4-B19C-42B68AB1912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1" name="Picture 4" descr="ifs_logo_rgb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" t="15681" r="4524" b="12727"/>
          <a:stretch>
            <a:fillRect/>
          </a:stretch>
        </p:blipFill>
        <p:spPr bwMode="auto">
          <a:xfrm>
            <a:off x="3203575" y="6237288"/>
            <a:ext cx="220503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 descr="tud_logo_rgb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92850"/>
            <a:ext cx="22320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66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09" r:id="rId1"/>
    <p:sldLayoutId id="2147485410" r:id="rId2"/>
    <p:sldLayoutId id="2147485411" r:id="rId3"/>
    <p:sldLayoutId id="2147485412" r:id="rId4"/>
    <p:sldLayoutId id="2147485413" r:id="rId5"/>
    <p:sldLayoutId id="2147485414" r:id="rId6"/>
    <p:sldLayoutId id="2147485415" r:id="rId7"/>
    <p:sldLayoutId id="2147485416" r:id="rId8"/>
    <p:sldLayoutId id="2147485419" r:id="rId9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400">
          <a:solidFill>
            <a:schemeClr val="tx1"/>
          </a:solidFill>
          <a:latin typeface="Calibri" pitchFamily="34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Calibri" pitchFamily="34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Calibri" pitchFamily="34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>
          <a:solidFill>
            <a:schemeClr val="tx1"/>
          </a:solidFill>
          <a:latin typeface="Calibri" pitchFamily="34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s11618-011-0220-5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1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6437" y="5125457"/>
            <a:ext cx="7700962" cy="6159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2400" dirty="0"/>
              <a:t>11. Sitzung: Textanalyse Text 2 - Einführung</a:t>
            </a:r>
          </a:p>
        </p:txBody>
      </p:sp>
      <p:sp>
        <p:nvSpPr>
          <p:cNvPr id="4100" name="Rectangle 9"/>
          <p:cNvSpPr txBox="1">
            <a:spLocks noChangeArrowheads="1"/>
          </p:cNvSpPr>
          <p:nvPr/>
        </p:nvSpPr>
        <p:spPr bwMode="auto">
          <a:xfrm>
            <a:off x="547246" y="5741424"/>
            <a:ext cx="77009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21.06.2022, Job Schepens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5033" y="4051300"/>
            <a:ext cx="7623175" cy="1078727"/>
          </a:xfrm>
        </p:spPr>
        <p:txBody>
          <a:bodyPr/>
          <a:lstStyle/>
          <a:p>
            <a:r>
              <a:rPr lang="de-DE" sz="2800" b="1" dirty="0"/>
              <a:t>Einführung in die Methoden der Textanalyse und des wissenschaftlichen Arbeitens</a:t>
            </a:r>
            <a:endParaRPr lang="en-US" sz="2800" dirty="0"/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08"/>
          <a:stretch/>
        </p:blipFill>
        <p:spPr>
          <a:xfrm>
            <a:off x="6143448" y="1504720"/>
            <a:ext cx="2394408" cy="2151557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54" y="1503525"/>
            <a:ext cx="3233394" cy="2158138"/>
          </a:xfrm>
          <a:prstGeom prst="rect">
            <a:avLst/>
          </a:prstGeom>
        </p:spPr>
      </p:pic>
      <p:pic>
        <p:nvPicPr>
          <p:cNvPr id="12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02" y="1503525"/>
            <a:ext cx="2152752" cy="21527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69785-4202-44F5-A764-5804354196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D1225-877C-4048-9097-82A9AE950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216" b="54599"/>
          <a:stretch/>
        </p:blipFill>
        <p:spPr>
          <a:xfrm>
            <a:off x="-4596" y="1426488"/>
            <a:ext cx="4893857" cy="41764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E33DC7-E642-4CDC-A4CC-11E95171F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423"/>
          <a:stretch/>
        </p:blipFill>
        <p:spPr>
          <a:xfrm>
            <a:off x="4916656" y="1426488"/>
            <a:ext cx="4191849" cy="42051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90D96B-CFA1-40A3-8F35-7D71AF14C7FE}"/>
              </a:ext>
            </a:extLst>
          </p:cNvPr>
          <p:cNvSpPr txBox="1"/>
          <p:nvPr/>
        </p:nvSpPr>
        <p:spPr>
          <a:xfrm>
            <a:off x="-29975" y="1664350"/>
            <a:ext cx="25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B2ED1B-02E7-49C2-934A-13F1AED86CF7}"/>
              </a:ext>
            </a:extLst>
          </p:cNvPr>
          <p:cNvSpPr txBox="1"/>
          <p:nvPr/>
        </p:nvSpPr>
        <p:spPr>
          <a:xfrm>
            <a:off x="-31990" y="2097182"/>
            <a:ext cx="25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957106-84A6-4E3E-961E-230FC12260E1}"/>
              </a:ext>
            </a:extLst>
          </p:cNvPr>
          <p:cNvSpPr txBox="1"/>
          <p:nvPr/>
        </p:nvSpPr>
        <p:spPr>
          <a:xfrm>
            <a:off x="-31991" y="2650624"/>
            <a:ext cx="25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1488F5-732D-4DE2-ADF6-9D2FC46C0D99}"/>
              </a:ext>
            </a:extLst>
          </p:cNvPr>
          <p:cNvSpPr txBox="1"/>
          <p:nvPr/>
        </p:nvSpPr>
        <p:spPr>
          <a:xfrm>
            <a:off x="-31991" y="3299287"/>
            <a:ext cx="25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563DBB-730C-460B-9582-68CEB4714A2A}"/>
              </a:ext>
            </a:extLst>
          </p:cNvPr>
          <p:cNvSpPr txBox="1"/>
          <p:nvPr/>
        </p:nvSpPr>
        <p:spPr>
          <a:xfrm>
            <a:off x="-31992" y="3945132"/>
            <a:ext cx="25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B5AD79-9C81-4B05-BEB3-88ADB0A85E85}"/>
              </a:ext>
            </a:extLst>
          </p:cNvPr>
          <p:cNvSpPr txBox="1"/>
          <p:nvPr/>
        </p:nvSpPr>
        <p:spPr>
          <a:xfrm>
            <a:off x="-17634" y="4498574"/>
            <a:ext cx="25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AA387E-00C2-4053-A657-4B8B533E7CD1}"/>
              </a:ext>
            </a:extLst>
          </p:cNvPr>
          <p:cNvSpPr txBox="1"/>
          <p:nvPr/>
        </p:nvSpPr>
        <p:spPr>
          <a:xfrm>
            <a:off x="-31993" y="5050763"/>
            <a:ext cx="25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highlight>
                  <a:srgbClr val="FFFF00"/>
                </a:highlight>
              </a:rPr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FA3D7A-8438-41F2-AED7-CE338956CB75}"/>
              </a:ext>
            </a:extLst>
          </p:cNvPr>
          <p:cNvSpPr txBox="1"/>
          <p:nvPr/>
        </p:nvSpPr>
        <p:spPr>
          <a:xfrm>
            <a:off x="5076057" y="1666629"/>
            <a:ext cx="25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highlight>
                  <a:srgbClr val="FFFF00"/>
                </a:highlight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090C2-75E0-424C-8AF1-74C3D7F51C53}"/>
              </a:ext>
            </a:extLst>
          </p:cNvPr>
          <p:cNvSpPr txBox="1"/>
          <p:nvPr/>
        </p:nvSpPr>
        <p:spPr>
          <a:xfrm>
            <a:off x="5076057" y="2465958"/>
            <a:ext cx="25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highlight>
                  <a:srgbClr val="FFFF00"/>
                </a:highlight>
              </a:rPr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6ECB39-ACC0-4EF3-91BD-3B00CC5883BB}"/>
              </a:ext>
            </a:extLst>
          </p:cNvPr>
          <p:cNvSpPr txBox="1"/>
          <p:nvPr/>
        </p:nvSpPr>
        <p:spPr>
          <a:xfrm>
            <a:off x="5076056" y="32863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highlight>
                  <a:srgbClr val="FFFF00"/>
                </a:highlight>
              </a:rPr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C73B99-689D-4DB9-BDA0-294CDC01DD9C}"/>
              </a:ext>
            </a:extLst>
          </p:cNvPr>
          <p:cNvSpPr txBox="1"/>
          <p:nvPr/>
        </p:nvSpPr>
        <p:spPr>
          <a:xfrm>
            <a:off x="5081932" y="4260456"/>
            <a:ext cx="42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highlight>
                  <a:srgbClr val="FFFF00"/>
                </a:highlight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7626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0E4220-1C56-48C3-AFAB-ECC12DF02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20" y="1417638"/>
            <a:ext cx="6945580" cy="4662156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Bestandteile der Textanalyse</a:t>
            </a:r>
          </a:p>
        </p:txBody>
      </p:sp>
      <p:sp>
        <p:nvSpPr>
          <p:cNvPr id="2" name="Abgerundetes Rechteck 1"/>
          <p:cNvSpPr/>
          <p:nvPr/>
        </p:nvSpPr>
        <p:spPr>
          <a:xfrm>
            <a:off x="6966284" y="3128210"/>
            <a:ext cx="1200484" cy="1804737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1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95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nächste Woche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Erstellung einer vollständigen schriftlichen Textanalyse</a:t>
            </a:r>
          </a:p>
          <a:p>
            <a:r>
              <a:rPr lang="de-DE" dirty="0"/>
              <a:t>Vgl. Leitfaden zur Anfertigung der Hausarbeit</a:t>
            </a:r>
          </a:p>
          <a:p>
            <a:r>
              <a:rPr lang="de-DE" dirty="0"/>
              <a:t>Erste Version bis 3.07. in </a:t>
            </a:r>
            <a:r>
              <a:rPr lang="de-DE" dirty="0" err="1"/>
              <a:t>Moodle</a:t>
            </a:r>
            <a:r>
              <a:rPr lang="de-DE" dirty="0"/>
              <a:t> hochladen</a:t>
            </a:r>
          </a:p>
          <a:p>
            <a:r>
              <a:rPr lang="de-DE" dirty="0"/>
              <a:t>Grundlage für Besprechung in der nächsten Sitzung (5.07.)</a:t>
            </a:r>
          </a:p>
          <a:p>
            <a:r>
              <a:rPr lang="de-DE" dirty="0"/>
              <a:t>Im Anschluss: Überarbeitung und Erstellung einer finalen Version bis 10.07.</a:t>
            </a:r>
          </a:p>
          <a:p>
            <a:r>
              <a:rPr lang="de-DE" dirty="0"/>
              <a:t>Letzte Sitzung 12.07: Individualtermine zur Besprechung der Hausarbeitsthemen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8751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dieser und der nächsten Sitzungen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Sie können empirische Texte zu Fragen der Empirischen Bildungsforschung verstehen und analysieren</a:t>
            </a:r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7779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Themen der Empirischen Bildungsforschung (Auswahl)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  <p:sp>
        <p:nvSpPr>
          <p:cNvPr id="5" name="Abgerundetes Rechteck 4"/>
          <p:cNvSpPr/>
          <p:nvPr/>
        </p:nvSpPr>
        <p:spPr>
          <a:xfrm>
            <a:off x="678730" y="2092751"/>
            <a:ext cx="2234152" cy="725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Lernen mit Medien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5261728" y="1608138"/>
            <a:ext cx="2234152" cy="725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Lernmotivation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3447854" y="2707824"/>
            <a:ext cx="2637148" cy="725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Kompetenzentwicklung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678730" y="3640317"/>
            <a:ext cx="2637148" cy="725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Soziale Disparitäten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6553200" y="3201394"/>
            <a:ext cx="2216871" cy="700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Unterrichts- und Schulqualität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1394772" y="5072688"/>
            <a:ext cx="2300927" cy="831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Professionelle Kompetenzen von Lehrkräften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5919639" y="5072688"/>
            <a:ext cx="2300927" cy="831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Selbstreguliertes Lernen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4077877" y="3892267"/>
            <a:ext cx="2300927" cy="831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Schulstrukturen</a:t>
            </a:r>
          </a:p>
        </p:txBody>
      </p:sp>
    </p:spTree>
    <p:extLst>
      <p:ext uri="{BB962C8B-B14F-4D97-AF65-F5344CB8AC3E}">
        <p14:creationId xmlns:p14="http://schemas.microsoft.com/office/powerpoint/2010/main" val="122840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/>
              <a:t>Trautwein, U., Nagy, G., &amp; </a:t>
            </a:r>
            <a:r>
              <a:rPr lang="de-DE" sz="2000" dirty="0" err="1"/>
              <a:t>Maaz</a:t>
            </a:r>
            <a:r>
              <a:rPr lang="de-DE" sz="2000" dirty="0"/>
              <a:t>, K. (2011). Soziale Disparitäten und die Öffnung des Sekundarschulsystems: Eine Studie zum Übergang von der Realschule in die gymnasiale Oberstufe. </a:t>
            </a:r>
            <a:r>
              <a:rPr lang="de-DE" sz="2000" i="1" dirty="0"/>
              <a:t>Zeitschrift für Erziehungswissenschaft, 14, </a:t>
            </a:r>
            <a:r>
              <a:rPr lang="de-DE" sz="2000" dirty="0"/>
              <a:t>445-463. </a:t>
            </a:r>
            <a:r>
              <a:rPr lang="de-DE" sz="2000" dirty="0">
                <a:hlinkClick r:id="rId2"/>
              </a:rPr>
              <a:t>https://doi.org/10.1007/s11618-011-0220-5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93314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Zum Start: Besprechung in Kleingruppen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sind Sie mit dem Text zurecht gekommen?</a:t>
            </a:r>
          </a:p>
          <a:p>
            <a:r>
              <a:rPr lang="de-DE" dirty="0"/>
              <a:t>Was haben Sie aus dem Text mitgenommen?</a:t>
            </a:r>
          </a:p>
          <a:p>
            <a:r>
              <a:rPr lang="de-DE" dirty="0"/>
              <a:t>Welche Fragen sind aufgekommen?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8 min in Kleingruppen, danach kurze Sammlung im Plenum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64191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Leitfragen: 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Von welchem theoretischen Hintergrund geht die Studie aus?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3339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Hintergrund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200" dirty="0"/>
              <a:t>Modell des Zusammenhangs zwischen Struktur- und Prozess-</a:t>
            </a:r>
            <a:r>
              <a:rPr lang="de-DE" sz="2200" dirty="0" err="1"/>
              <a:t>merkmalen</a:t>
            </a:r>
            <a:r>
              <a:rPr lang="de-DE" sz="2200" dirty="0"/>
              <a:t> der familiären Lebensverhältnisse und Bildungsbeteiligung bzw. Kompetenzerwerb nach Baumert et al. (2003)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826" y="2614984"/>
            <a:ext cx="5958100" cy="354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0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Leitfragen: 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Von welchem theoretischen Hintergrund geht die Studie aus?</a:t>
            </a:r>
          </a:p>
          <a:p>
            <a:r>
              <a:rPr lang="de-DE" sz="2000" dirty="0"/>
              <a:t>Wie ist der Forschungsstand zum Thema der Studie?</a:t>
            </a:r>
          </a:p>
          <a:p>
            <a:r>
              <a:rPr lang="de-DE" sz="2000" dirty="0"/>
              <a:t>Welchen Forschungsfragen geht die Studie nach und warum sind diese von Bedeutung?</a:t>
            </a:r>
          </a:p>
          <a:p>
            <a:r>
              <a:rPr lang="de-DE" sz="2000" dirty="0"/>
              <a:t>Welche Methode(n) wurde(n) zur Überprüfung der Forschungsfragen verwendet?</a:t>
            </a:r>
          </a:p>
          <a:p>
            <a:r>
              <a:rPr lang="de-DE" sz="2000" dirty="0"/>
              <a:t>Was sind die zentralen Ergebnisse der Studie?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09986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Leitfragen: Reflexion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Wie lassen sich diese Ergebnisse in die bisherige Forschung einordnen? Gibt es Widersprüche zu bisherigen Ergebnissen und wie können diese ggf. erklärt werden? Wo liefert die Studie wirklich neue Erkenntnisse?</a:t>
            </a:r>
          </a:p>
          <a:p>
            <a:r>
              <a:rPr lang="de-DE" sz="2000" dirty="0"/>
              <a:t>Welche Implikationen hat die Studie für Theorie und/oder pädagogische Praxis?</a:t>
            </a:r>
          </a:p>
          <a:p>
            <a:r>
              <a:rPr lang="de-DE" sz="2000" dirty="0"/>
              <a:t>Welche Fragen bleiben offen und wie könnten diese zukünftig beantwortet werden?</a:t>
            </a:r>
          </a:p>
          <a:p>
            <a:r>
              <a:rPr lang="de-DE" sz="2000" dirty="0"/>
              <a:t>Was sind die Stärken und Schwächen der Studie? Werden diese im Text ausgewogen diskutiert?</a:t>
            </a:r>
          </a:p>
          <a:p>
            <a:r>
              <a:rPr lang="de-DE" sz="2000" dirty="0"/>
              <a:t>Ist die Operationalisierung der untersuchten Konstrukte überzeugend? Erfüllen die eingesetzten Instrumente psychometrische Gütekriterien?</a:t>
            </a:r>
          </a:p>
          <a:p>
            <a:r>
              <a:rPr lang="de-DE" sz="2000" dirty="0"/>
              <a:t>Welche Schlussfolgerungen lassen sich aus der Studie ziehen? Sind die Schlussfolgerungen, die die Autor*innen ziehen, gerechtfertigt?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3953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T_Design">
  <a:themeElements>
    <a:clrScheme name="UT_TITEL 1">
      <a:dk1>
        <a:srgbClr val="333333"/>
      </a:dk1>
      <a:lt1>
        <a:srgbClr val="FFFFFF"/>
      </a:lt1>
      <a:dk2>
        <a:srgbClr val="A51E37"/>
      </a:dk2>
      <a:lt2>
        <a:srgbClr val="2D2015"/>
      </a:lt2>
      <a:accent1>
        <a:srgbClr val="ADB3B7"/>
      </a:accent1>
      <a:accent2>
        <a:srgbClr val="B4A069"/>
      </a:accent2>
      <a:accent3>
        <a:srgbClr val="FFFFFF"/>
      </a:accent3>
      <a:accent4>
        <a:srgbClr val="2A2A2A"/>
      </a:accent4>
      <a:accent5>
        <a:srgbClr val="D3D6D8"/>
      </a:accent5>
      <a:accent6>
        <a:srgbClr val="A3915E"/>
      </a:accent6>
      <a:hlink>
        <a:srgbClr val="32414B"/>
      </a:hlink>
      <a:folHlink>
        <a:srgbClr val="A51E37"/>
      </a:folHlink>
    </a:clrScheme>
    <a:fontScheme name="UT_TI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T_TITEL 1">
        <a:dk1>
          <a:srgbClr val="333333"/>
        </a:dk1>
        <a:lt1>
          <a:srgbClr val="FFFFFF"/>
        </a:lt1>
        <a:dk2>
          <a:srgbClr val="A51E37"/>
        </a:dk2>
        <a:lt2>
          <a:srgbClr val="2D2015"/>
        </a:lt2>
        <a:accent1>
          <a:srgbClr val="ADB3B7"/>
        </a:accent1>
        <a:accent2>
          <a:srgbClr val="B4A069"/>
        </a:accent2>
        <a:accent3>
          <a:srgbClr val="FFFFFF"/>
        </a:accent3>
        <a:accent4>
          <a:srgbClr val="2A2A2A"/>
        </a:accent4>
        <a:accent5>
          <a:srgbClr val="D3D6D8"/>
        </a:accent5>
        <a:accent6>
          <a:srgbClr val="A3915E"/>
        </a:accent6>
        <a:hlink>
          <a:srgbClr val="32414B"/>
        </a:hlink>
        <a:folHlink>
          <a:srgbClr val="A51E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ante">
  <a:themeElements>
    <a:clrScheme name="Kante 14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82C22C"/>
      </a:accent1>
      <a:accent2>
        <a:srgbClr val="000000"/>
      </a:accent2>
      <a:accent3>
        <a:srgbClr val="FFFFFF"/>
      </a:accent3>
      <a:accent4>
        <a:srgbClr val="000000"/>
      </a:accent4>
      <a:accent5>
        <a:srgbClr val="C1DDAC"/>
      </a:accent5>
      <a:accent6>
        <a:srgbClr val="000000"/>
      </a:accent6>
      <a:hlink>
        <a:srgbClr val="996600"/>
      </a:hlink>
      <a:folHlink>
        <a:srgbClr val="000000"/>
      </a:folHlink>
    </a:clrScheme>
    <a:fontScheme name="Kant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an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10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000000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000000"/>
        </a:accent6>
        <a:hlink>
          <a:srgbClr val="9966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1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33993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CAAD"/>
        </a:accent5>
        <a:accent6>
          <a:srgbClr val="000000"/>
        </a:accent6>
        <a:hlink>
          <a:srgbClr val="9966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12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5FA024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B6CDAC"/>
        </a:accent5>
        <a:accent6>
          <a:srgbClr val="000000"/>
        </a:accent6>
        <a:hlink>
          <a:srgbClr val="9966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1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68AF27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B9D4AC"/>
        </a:accent5>
        <a:accent6>
          <a:srgbClr val="000000"/>
        </a:accent6>
        <a:hlink>
          <a:srgbClr val="9966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14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82C22C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C1DDAC"/>
        </a:accent5>
        <a:accent6>
          <a:srgbClr val="000000"/>
        </a:accent6>
        <a:hlink>
          <a:srgbClr val="9966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581</Words>
  <Application>Microsoft Office PowerPoint</Application>
  <PresentationFormat>On-screen Show (4:3)</PresentationFormat>
  <Paragraphs>78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Garamond</vt:lpstr>
      <vt:lpstr>Wingdings</vt:lpstr>
      <vt:lpstr>UT_Design</vt:lpstr>
      <vt:lpstr>Kante</vt:lpstr>
      <vt:lpstr>Einführung in die Methoden der Textanalyse und des wissenschaftlichen Arbeitens</vt:lpstr>
      <vt:lpstr>Ziele dieser und der nächsten Sitzungen</vt:lpstr>
      <vt:lpstr>Themen der Empirischen Bildungsforschung (Auswahl)</vt:lpstr>
      <vt:lpstr>Text</vt:lpstr>
      <vt:lpstr>Zum Start: Besprechung in Kleingruppen</vt:lpstr>
      <vt:lpstr>Leitfragen: Zusammenfassung</vt:lpstr>
      <vt:lpstr>Theoretischer Hintergrund </vt:lpstr>
      <vt:lpstr>Leitfragen: Zusammenfassung</vt:lpstr>
      <vt:lpstr>Leitfragen: Reflexion</vt:lpstr>
      <vt:lpstr>PowerPoint Presentation</vt:lpstr>
      <vt:lpstr>Bestandteile der Textanalyse</vt:lpstr>
      <vt:lpstr>Aufgabe nächste Woche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(max. zweizeilig/linksbündig) Headline (Ausrichtung am Fuß) 28 pt</dc:title>
  <dc:creator>Hanna Gaspard</dc:creator>
  <cp:lastModifiedBy>Job Schepens</cp:lastModifiedBy>
  <cp:revision>235</cp:revision>
  <cp:lastPrinted>2016-10-26T15:59:35Z</cp:lastPrinted>
  <dcterms:created xsi:type="dcterms:W3CDTF">2017-04-11T18:52:40Z</dcterms:created>
  <dcterms:modified xsi:type="dcterms:W3CDTF">2022-06-21T09:48:06Z</dcterms:modified>
</cp:coreProperties>
</file>