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5408" r:id="rId2"/>
  </p:sldMasterIdLst>
  <p:notesMasterIdLst>
    <p:notesMasterId r:id="rId41"/>
  </p:notesMasterIdLst>
  <p:handoutMasterIdLst>
    <p:handoutMasterId r:id="rId42"/>
  </p:handoutMasterIdLst>
  <p:sldIdLst>
    <p:sldId id="440" r:id="rId3"/>
    <p:sldId id="617" r:id="rId4"/>
    <p:sldId id="619" r:id="rId5"/>
    <p:sldId id="620" r:id="rId6"/>
    <p:sldId id="621" r:id="rId7"/>
    <p:sldId id="622" r:id="rId8"/>
    <p:sldId id="623" r:id="rId9"/>
    <p:sldId id="672" r:id="rId10"/>
    <p:sldId id="601" r:id="rId11"/>
    <p:sldId id="608" r:id="rId12"/>
    <p:sldId id="643" r:id="rId13"/>
    <p:sldId id="502" r:id="rId14"/>
    <p:sldId id="648" r:id="rId15"/>
    <p:sldId id="649" r:id="rId16"/>
    <p:sldId id="650" r:id="rId17"/>
    <p:sldId id="651" r:id="rId18"/>
    <p:sldId id="656" r:id="rId19"/>
    <p:sldId id="652" r:id="rId20"/>
    <p:sldId id="653" r:id="rId21"/>
    <p:sldId id="644" r:id="rId22"/>
    <p:sldId id="645" r:id="rId23"/>
    <p:sldId id="646" r:id="rId24"/>
    <p:sldId id="647" r:id="rId25"/>
    <p:sldId id="654" r:id="rId26"/>
    <p:sldId id="655" r:id="rId27"/>
    <p:sldId id="669" r:id="rId28"/>
    <p:sldId id="657" r:id="rId29"/>
    <p:sldId id="659" r:id="rId30"/>
    <p:sldId id="658" r:id="rId31"/>
    <p:sldId id="664" r:id="rId32"/>
    <p:sldId id="675" r:id="rId33"/>
    <p:sldId id="676" r:id="rId34"/>
    <p:sldId id="665" r:id="rId35"/>
    <p:sldId id="666" r:id="rId36"/>
    <p:sldId id="670" r:id="rId37"/>
    <p:sldId id="667" r:id="rId38"/>
    <p:sldId id="668" r:id="rId39"/>
    <p:sldId id="674" r:id="rId40"/>
  </p:sldIdLst>
  <p:sldSz cx="9144000" cy="6858000" type="screen4x3"/>
  <p:notesSz cx="9874250" cy="6797675"/>
  <p:defaultTex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F4E8"/>
    <a:srgbClr val="D8E9CD"/>
    <a:srgbClr val="F1F2F3"/>
    <a:srgbClr val="8C8D8D"/>
    <a:srgbClr val="E7E1CF"/>
    <a:srgbClr val="292929"/>
    <a:srgbClr val="000000"/>
    <a:srgbClr val="C69934"/>
    <a:srgbClr val="32414B"/>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Keine Formatvorlage, kein Gitternetz">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Helle Formatvorlage 1 - Akz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64" autoAdjust="0"/>
    <p:restoredTop sz="77112" autoAdjust="0"/>
  </p:normalViewPr>
  <p:slideViewPr>
    <p:cSldViewPr snapToGrid="0">
      <p:cViewPr varScale="1">
        <p:scale>
          <a:sx n="103" d="100"/>
          <a:sy n="103" d="100"/>
        </p:scale>
        <p:origin x="2970" y="114"/>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4281488" cy="339725"/>
          </a:xfrm>
          <a:prstGeom prst="rect">
            <a:avLst/>
          </a:prstGeom>
        </p:spPr>
        <p:txBody>
          <a:bodyPr vert="horz" lIns="90723" tIns="45362" rIns="90723" bIns="45362" rtlCol="0"/>
          <a:lstStyle>
            <a:lvl1pPr algn="l">
              <a:defRPr sz="1200">
                <a:latin typeface="Arial" charset="0"/>
                <a:cs typeface="+mn-cs"/>
              </a:defRPr>
            </a:lvl1pPr>
          </a:lstStyle>
          <a:p>
            <a:pPr>
              <a:defRPr/>
            </a:pPr>
            <a:endParaRPr lang="de-DE"/>
          </a:p>
        </p:txBody>
      </p:sp>
      <p:sp>
        <p:nvSpPr>
          <p:cNvPr id="3" name="Datumsplatzhalter 2"/>
          <p:cNvSpPr>
            <a:spLocks noGrp="1"/>
          </p:cNvSpPr>
          <p:nvPr>
            <p:ph type="dt" sz="quarter" idx="1"/>
          </p:nvPr>
        </p:nvSpPr>
        <p:spPr>
          <a:xfrm>
            <a:off x="5591175" y="0"/>
            <a:ext cx="4281488" cy="339725"/>
          </a:xfrm>
          <a:prstGeom prst="rect">
            <a:avLst/>
          </a:prstGeom>
        </p:spPr>
        <p:txBody>
          <a:bodyPr vert="horz" lIns="90723" tIns="45362" rIns="90723" bIns="45362" rtlCol="0"/>
          <a:lstStyle>
            <a:lvl1pPr algn="r">
              <a:defRPr sz="1200">
                <a:latin typeface="Arial" charset="0"/>
                <a:cs typeface="+mn-cs"/>
              </a:defRPr>
            </a:lvl1pPr>
          </a:lstStyle>
          <a:p>
            <a:pPr>
              <a:defRPr/>
            </a:pPr>
            <a:fld id="{E26EC946-A657-4FF3-BCA4-E69589DF94C9}" type="datetimeFigureOut">
              <a:rPr lang="de-DE"/>
              <a:pPr>
                <a:defRPr/>
              </a:pPr>
              <a:t>18.04.2022</a:t>
            </a:fld>
            <a:endParaRPr lang="de-DE"/>
          </a:p>
        </p:txBody>
      </p:sp>
      <p:sp>
        <p:nvSpPr>
          <p:cNvPr id="4" name="Fußzeilenplatzhalter 3"/>
          <p:cNvSpPr>
            <a:spLocks noGrp="1"/>
          </p:cNvSpPr>
          <p:nvPr>
            <p:ph type="ftr" sz="quarter" idx="2"/>
          </p:nvPr>
        </p:nvSpPr>
        <p:spPr>
          <a:xfrm>
            <a:off x="0" y="6456363"/>
            <a:ext cx="4281488" cy="339725"/>
          </a:xfrm>
          <a:prstGeom prst="rect">
            <a:avLst/>
          </a:prstGeom>
        </p:spPr>
        <p:txBody>
          <a:bodyPr vert="horz" lIns="90723" tIns="45362" rIns="90723" bIns="45362" rtlCol="0" anchor="b"/>
          <a:lstStyle>
            <a:lvl1pPr algn="l">
              <a:defRPr sz="1200">
                <a:latin typeface="Arial" charset="0"/>
                <a:cs typeface="+mn-cs"/>
              </a:defRPr>
            </a:lvl1pPr>
          </a:lstStyle>
          <a:p>
            <a:pPr>
              <a:defRPr/>
            </a:pPr>
            <a:endParaRPr lang="de-DE"/>
          </a:p>
        </p:txBody>
      </p:sp>
      <p:sp>
        <p:nvSpPr>
          <p:cNvPr id="5" name="Foliennummernplatzhalter 4"/>
          <p:cNvSpPr>
            <a:spLocks noGrp="1"/>
          </p:cNvSpPr>
          <p:nvPr>
            <p:ph type="sldNum" sz="quarter" idx="3"/>
          </p:nvPr>
        </p:nvSpPr>
        <p:spPr>
          <a:xfrm>
            <a:off x="5591175" y="6456363"/>
            <a:ext cx="4281488" cy="339725"/>
          </a:xfrm>
          <a:prstGeom prst="rect">
            <a:avLst/>
          </a:prstGeom>
        </p:spPr>
        <p:txBody>
          <a:bodyPr vert="horz" wrap="square" lIns="90723" tIns="45362" rIns="90723" bIns="45362" numCol="1" anchor="b" anchorCtr="0" compatLnSpc="1">
            <a:prstTxWarp prst="textNoShape">
              <a:avLst/>
            </a:prstTxWarp>
          </a:bodyPr>
          <a:lstStyle>
            <a:lvl1pPr algn="r">
              <a:defRPr sz="1200"/>
            </a:lvl1pPr>
          </a:lstStyle>
          <a:p>
            <a:fld id="{8A090C10-CBC2-46C1-96A6-5B300C7E5F8D}" type="slidenum">
              <a:rPr lang="de-DE" altLang="de-DE"/>
              <a:pPr/>
              <a:t>‹#›</a:t>
            </a:fld>
            <a:endParaRPr lang="de-DE" altLang="de-DE"/>
          </a:p>
        </p:txBody>
      </p:sp>
    </p:spTree>
    <p:extLst>
      <p:ext uri="{BB962C8B-B14F-4D97-AF65-F5344CB8AC3E}">
        <p14:creationId xmlns:p14="http://schemas.microsoft.com/office/powerpoint/2010/main" val="12383326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4278313" cy="339725"/>
          </a:xfrm>
          <a:prstGeom prst="rect">
            <a:avLst/>
          </a:prstGeom>
        </p:spPr>
        <p:txBody>
          <a:bodyPr vert="horz" lIns="90723" tIns="45362" rIns="90723" bIns="45362" rtlCol="0"/>
          <a:lstStyle>
            <a:lvl1pPr algn="l">
              <a:defRPr sz="1200">
                <a:latin typeface="Arial" charset="0"/>
                <a:cs typeface="+mn-cs"/>
              </a:defRPr>
            </a:lvl1pPr>
          </a:lstStyle>
          <a:p>
            <a:pPr>
              <a:defRPr/>
            </a:pPr>
            <a:endParaRPr lang="de-DE"/>
          </a:p>
        </p:txBody>
      </p:sp>
      <p:sp>
        <p:nvSpPr>
          <p:cNvPr id="3" name="Datumsplatzhalter 2"/>
          <p:cNvSpPr>
            <a:spLocks noGrp="1"/>
          </p:cNvSpPr>
          <p:nvPr>
            <p:ph type="dt" idx="1"/>
          </p:nvPr>
        </p:nvSpPr>
        <p:spPr>
          <a:xfrm>
            <a:off x="5592763" y="0"/>
            <a:ext cx="4279900" cy="339725"/>
          </a:xfrm>
          <a:prstGeom prst="rect">
            <a:avLst/>
          </a:prstGeom>
        </p:spPr>
        <p:txBody>
          <a:bodyPr vert="horz" lIns="90723" tIns="45362" rIns="90723" bIns="45362" rtlCol="0"/>
          <a:lstStyle>
            <a:lvl1pPr algn="r">
              <a:defRPr sz="1200">
                <a:latin typeface="Arial" charset="0"/>
                <a:cs typeface="+mn-cs"/>
              </a:defRPr>
            </a:lvl1pPr>
          </a:lstStyle>
          <a:p>
            <a:pPr>
              <a:defRPr/>
            </a:pPr>
            <a:fld id="{DEF58958-E184-46E3-879D-770BF97E5F5D}" type="datetimeFigureOut">
              <a:rPr lang="de-DE"/>
              <a:pPr>
                <a:defRPr/>
              </a:pPr>
              <a:t>18.04.2022</a:t>
            </a:fld>
            <a:endParaRPr lang="de-DE"/>
          </a:p>
        </p:txBody>
      </p:sp>
      <p:sp>
        <p:nvSpPr>
          <p:cNvPr id="4" name="Folienbildplatzhalter 3"/>
          <p:cNvSpPr>
            <a:spLocks noGrp="1" noRot="1" noChangeAspect="1"/>
          </p:cNvSpPr>
          <p:nvPr>
            <p:ph type="sldImg" idx="2"/>
          </p:nvPr>
        </p:nvSpPr>
        <p:spPr>
          <a:xfrm>
            <a:off x="3233738" y="504825"/>
            <a:ext cx="3406775" cy="2555875"/>
          </a:xfrm>
          <a:prstGeom prst="rect">
            <a:avLst/>
          </a:prstGeom>
          <a:noFill/>
          <a:ln w="12700">
            <a:solidFill>
              <a:prstClr val="black"/>
            </a:solidFill>
          </a:ln>
        </p:spPr>
        <p:txBody>
          <a:bodyPr vert="horz" lIns="90723" tIns="45362" rIns="90723" bIns="45362" rtlCol="0" anchor="ctr"/>
          <a:lstStyle/>
          <a:p>
            <a:pPr lvl="0"/>
            <a:endParaRPr lang="de-DE" noProof="0"/>
          </a:p>
        </p:txBody>
      </p:sp>
      <p:sp>
        <p:nvSpPr>
          <p:cNvPr id="5" name="Notizenplatzhalter 4"/>
          <p:cNvSpPr>
            <a:spLocks noGrp="1"/>
          </p:cNvSpPr>
          <p:nvPr>
            <p:ph type="body" sz="quarter" idx="3"/>
          </p:nvPr>
        </p:nvSpPr>
        <p:spPr>
          <a:xfrm>
            <a:off x="985838" y="3228975"/>
            <a:ext cx="7902575" cy="3059113"/>
          </a:xfrm>
          <a:prstGeom prst="rect">
            <a:avLst/>
          </a:prstGeom>
        </p:spPr>
        <p:txBody>
          <a:bodyPr vert="horz" lIns="90723" tIns="45362" rIns="90723" bIns="45362" rtlCol="0">
            <a:normAutofit/>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6456363"/>
            <a:ext cx="4278313" cy="339725"/>
          </a:xfrm>
          <a:prstGeom prst="rect">
            <a:avLst/>
          </a:prstGeom>
        </p:spPr>
        <p:txBody>
          <a:bodyPr vert="horz" lIns="90723" tIns="45362" rIns="90723" bIns="45362" rtlCol="0" anchor="b"/>
          <a:lstStyle>
            <a:lvl1pPr algn="l">
              <a:defRPr sz="1200">
                <a:latin typeface="Arial" charset="0"/>
                <a:cs typeface="+mn-cs"/>
              </a:defRPr>
            </a:lvl1pPr>
          </a:lstStyle>
          <a:p>
            <a:pPr>
              <a:defRPr/>
            </a:pPr>
            <a:endParaRPr lang="de-DE"/>
          </a:p>
        </p:txBody>
      </p:sp>
      <p:sp>
        <p:nvSpPr>
          <p:cNvPr id="7" name="Foliennummernplatzhalter 6"/>
          <p:cNvSpPr>
            <a:spLocks noGrp="1"/>
          </p:cNvSpPr>
          <p:nvPr>
            <p:ph type="sldNum" sz="quarter" idx="5"/>
          </p:nvPr>
        </p:nvSpPr>
        <p:spPr>
          <a:xfrm>
            <a:off x="5592763" y="6456363"/>
            <a:ext cx="4279900" cy="339725"/>
          </a:xfrm>
          <a:prstGeom prst="rect">
            <a:avLst/>
          </a:prstGeom>
        </p:spPr>
        <p:txBody>
          <a:bodyPr vert="horz" wrap="square" lIns="90723" tIns="45362" rIns="90723" bIns="45362" numCol="1" anchor="b" anchorCtr="0" compatLnSpc="1">
            <a:prstTxWarp prst="textNoShape">
              <a:avLst/>
            </a:prstTxWarp>
          </a:bodyPr>
          <a:lstStyle>
            <a:lvl1pPr algn="r">
              <a:defRPr sz="1200"/>
            </a:lvl1pPr>
          </a:lstStyle>
          <a:p>
            <a:fld id="{90157F59-6216-46F3-91AD-B5D7290D1FC5}" type="slidenum">
              <a:rPr lang="de-DE" altLang="de-DE"/>
              <a:pPr/>
              <a:t>‹#›</a:t>
            </a:fld>
            <a:endParaRPr lang="de-DE" altLang="de-DE"/>
          </a:p>
        </p:txBody>
      </p:sp>
    </p:spTree>
    <p:extLst>
      <p:ext uri="{BB962C8B-B14F-4D97-AF65-F5344CB8AC3E}">
        <p14:creationId xmlns:p14="http://schemas.microsoft.com/office/powerpoint/2010/main" val="1661668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90157F59-6216-46F3-91AD-B5D7290D1FC5}" type="slidenum">
              <a:rPr lang="de-DE" altLang="de-DE" smtClean="0"/>
              <a:pPr/>
              <a:t>1</a:t>
            </a:fld>
            <a:endParaRPr lang="de-DE" altLang="de-DE"/>
          </a:p>
        </p:txBody>
      </p:sp>
    </p:spTree>
    <p:extLst>
      <p:ext uri="{BB962C8B-B14F-4D97-AF65-F5344CB8AC3E}">
        <p14:creationId xmlns:p14="http://schemas.microsoft.com/office/powerpoint/2010/main" val="1370179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Inhaltliche Relevanz: theoretische und praktische Relevanz</a:t>
            </a:r>
          </a:p>
          <a:p>
            <a:endParaRPr lang="de-DE" dirty="0"/>
          </a:p>
          <a:p>
            <a:pPr marL="228600" indent="-228600">
              <a:buAutoNum type="arabicParenR"/>
            </a:pPr>
            <a:r>
              <a:rPr lang="de-DE" dirty="0"/>
              <a:t>Forschungsproblem</a:t>
            </a:r>
          </a:p>
          <a:p>
            <a:pPr marL="228600" indent="-228600">
              <a:buAutoNum type="arabicParenR"/>
            </a:pPr>
            <a:r>
              <a:rPr lang="de-DE" dirty="0"/>
              <a:t>Methoden</a:t>
            </a:r>
          </a:p>
          <a:p>
            <a:pPr marL="228600" indent="-228600">
              <a:buAutoNum type="arabicParenR"/>
            </a:pPr>
            <a:r>
              <a:rPr lang="de-DE" dirty="0"/>
              <a:t>Ethik</a:t>
            </a:r>
          </a:p>
          <a:p>
            <a:pPr marL="228600" indent="-228600">
              <a:buAutoNum type="arabicParenR"/>
            </a:pPr>
            <a:r>
              <a:rPr lang="de-DE" dirty="0"/>
              <a:t>Dokumentation</a:t>
            </a:r>
          </a:p>
        </p:txBody>
      </p:sp>
      <p:sp>
        <p:nvSpPr>
          <p:cNvPr id="4" name="Foliennummernplatzhalter 3"/>
          <p:cNvSpPr>
            <a:spLocks noGrp="1"/>
          </p:cNvSpPr>
          <p:nvPr>
            <p:ph type="sldNum" sz="quarter" idx="10"/>
          </p:nvPr>
        </p:nvSpPr>
        <p:spPr/>
        <p:txBody>
          <a:bodyPr/>
          <a:lstStyle/>
          <a:p>
            <a:fld id="{90157F59-6216-46F3-91AD-B5D7290D1FC5}" type="slidenum">
              <a:rPr lang="de-DE" altLang="de-DE" smtClean="0"/>
              <a:pPr/>
              <a:t>27</a:t>
            </a:fld>
            <a:endParaRPr lang="de-DE" altLang="de-DE"/>
          </a:p>
        </p:txBody>
      </p:sp>
    </p:spTree>
    <p:extLst>
      <p:ext uri="{BB962C8B-B14F-4D97-AF65-F5344CB8AC3E}">
        <p14:creationId xmlns:p14="http://schemas.microsoft.com/office/powerpoint/2010/main" val="263622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Nur Anfang des Videos zeigen</a:t>
            </a:r>
          </a:p>
        </p:txBody>
      </p:sp>
      <p:sp>
        <p:nvSpPr>
          <p:cNvPr id="4" name="Slide Number Placeholder 3"/>
          <p:cNvSpPr>
            <a:spLocks noGrp="1"/>
          </p:cNvSpPr>
          <p:nvPr>
            <p:ph type="sldNum" sz="quarter" idx="10"/>
          </p:nvPr>
        </p:nvSpPr>
        <p:spPr/>
        <p:txBody>
          <a:bodyPr/>
          <a:lstStyle/>
          <a:p>
            <a:fld id="{D07DEBEA-3023-4855-862A-E0F5101E1E33}" type="slidenum">
              <a:rPr lang="de-DE" altLang="de-DE" smtClean="0"/>
              <a:pPr/>
              <a:t>30</a:t>
            </a:fld>
            <a:endParaRPr lang="de-DE" altLang="de-DE"/>
          </a:p>
        </p:txBody>
      </p:sp>
    </p:spTree>
    <p:extLst>
      <p:ext uri="{BB962C8B-B14F-4D97-AF65-F5344CB8AC3E}">
        <p14:creationId xmlns:p14="http://schemas.microsoft.com/office/powerpoint/2010/main" val="1302124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D07DEBEA-3023-4855-862A-E0F5101E1E33}" type="slidenum">
              <a:rPr lang="de-DE" altLang="de-DE" smtClean="0"/>
              <a:pPr/>
              <a:t>31</a:t>
            </a:fld>
            <a:endParaRPr lang="de-DE" altLang="de-DE"/>
          </a:p>
        </p:txBody>
      </p:sp>
    </p:spTree>
    <p:extLst>
      <p:ext uri="{BB962C8B-B14F-4D97-AF65-F5344CB8AC3E}">
        <p14:creationId xmlns:p14="http://schemas.microsoft.com/office/powerpoint/2010/main" val="627166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Nur Anfang des Videos zeigen</a:t>
            </a:r>
          </a:p>
        </p:txBody>
      </p:sp>
      <p:sp>
        <p:nvSpPr>
          <p:cNvPr id="4" name="Slide Number Placeholder 3"/>
          <p:cNvSpPr>
            <a:spLocks noGrp="1"/>
          </p:cNvSpPr>
          <p:nvPr>
            <p:ph type="sldNum" sz="quarter" idx="10"/>
          </p:nvPr>
        </p:nvSpPr>
        <p:spPr/>
        <p:txBody>
          <a:bodyPr/>
          <a:lstStyle/>
          <a:p>
            <a:fld id="{D07DEBEA-3023-4855-862A-E0F5101E1E33}" type="slidenum">
              <a:rPr lang="de-DE" altLang="de-DE" smtClean="0"/>
              <a:pPr/>
              <a:t>32</a:t>
            </a:fld>
            <a:endParaRPr lang="de-DE" altLang="de-DE"/>
          </a:p>
        </p:txBody>
      </p:sp>
    </p:spTree>
    <p:extLst>
      <p:ext uri="{BB962C8B-B14F-4D97-AF65-F5344CB8AC3E}">
        <p14:creationId xmlns:p14="http://schemas.microsoft.com/office/powerpoint/2010/main" val="955089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Keine</a:t>
            </a:r>
            <a:r>
              <a:rPr lang="de-DE" baseline="0" dirty="0"/>
              <a:t> Einhaltung der Standards guter wissenschaftlicher Arbeit </a:t>
            </a:r>
            <a:endParaRPr lang="de-DE" dirty="0"/>
          </a:p>
          <a:p>
            <a:r>
              <a:rPr lang="de-DE" dirty="0"/>
              <a:t>Entzug von Doktortiteln:</a:t>
            </a:r>
            <a:r>
              <a:rPr lang="de-DE" baseline="0" dirty="0"/>
              <a:t> </a:t>
            </a:r>
            <a:endParaRPr lang="de-DE" dirty="0"/>
          </a:p>
          <a:p>
            <a:r>
              <a:rPr lang="de-DE" dirty="0"/>
              <a:t>Anette Schavan,</a:t>
            </a:r>
            <a:r>
              <a:rPr lang="de-DE" baseline="0" dirty="0"/>
              <a:t> Ex-Bildungsministerin</a:t>
            </a:r>
          </a:p>
          <a:p>
            <a:r>
              <a:rPr lang="de-DE" baseline="0" dirty="0"/>
              <a:t>Silvana Koch-</a:t>
            </a:r>
            <a:r>
              <a:rPr lang="de-DE" baseline="0" dirty="0" err="1"/>
              <a:t>Mehrin</a:t>
            </a:r>
            <a:r>
              <a:rPr lang="de-DE" baseline="0" dirty="0"/>
              <a:t>, Ex-Vorsitzende der FDP im Europaparlament</a:t>
            </a:r>
          </a:p>
          <a:p>
            <a:r>
              <a:rPr lang="de-DE" baseline="0" dirty="0"/>
              <a:t>Karl-Theodor zu Gutenberg, Ex-Bundesverteidigungsminister</a:t>
            </a:r>
          </a:p>
          <a:p>
            <a:endParaRPr lang="de-DE" dirty="0"/>
          </a:p>
        </p:txBody>
      </p:sp>
      <p:sp>
        <p:nvSpPr>
          <p:cNvPr id="4" name="Foliennummernplatzhalter 3"/>
          <p:cNvSpPr>
            <a:spLocks noGrp="1"/>
          </p:cNvSpPr>
          <p:nvPr>
            <p:ph type="sldNum" sz="quarter" idx="10"/>
          </p:nvPr>
        </p:nvSpPr>
        <p:spPr/>
        <p:txBody>
          <a:bodyPr/>
          <a:lstStyle/>
          <a:p>
            <a:fld id="{90157F59-6216-46F3-91AD-B5D7290D1FC5}" type="slidenum">
              <a:rPr lang="de-DE" altLang="de-DE" smtClean="0"/>
              <a:pPr/>
              <a:t>33</a:t>
            </a:fld>
            <a:endParaRPr lang="de-DE" altLang="de-DE"/>
          </a:p>
        </p:txBody>
      </p:sp>
    </p:spTree>
    <p:extLst>
      <p:ext uri="{BB962C8B-B14F-4D97-AF65-F5344CB8AC3E}">
        <p14:creationId xmlns:p14="http://schemas.microsoft.com/office/powerpoint/2010/main" val="2733684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0157F59-6216-46F3-91AD-B5D7290D1FC5}" type="slidenum">
              <a:rPr lang="de-DE" altLang="de-DE" smtClean="0"/>
              <a:pPr/>
              <a:t>13</a:t>
            </a:fld>
            <a:endParaRPr lang="de-DE" altLang="de-DE"/>
          </a:p>
        </p:txBody>
      </p:sp>
    </p:spTree>
    <p:extLst>
      <p:ext uri="{BB962C8B-B14F-4D97-AF65-F5344CB8AC3E}">
        <p14:creationId xmlns:p14="http://schemas.microsoft.com/office/powerpoint/2010/main" val="1557826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de-DE" sz="1200" kern="1200" dirty="0">
                <a:solidFill>
                  <a:schemeClr val="tx1"/>
                </a:solidFill>
                <a:effectLst/>
                <a:latin typeface="+mn-lt"/>
                <a:ea typeface="+mn-ea"/>
                <a:cs typeface="+mn-cs"/>
              </a:rPr>
              <a:t>Naturwissenschaften: empirische Forschung, Daten über Erfahrungswirklichkeit, z.B. Fressverhalten von Tieren, Ausfallhäufigkeit technischer Anlagen</a:t>
            </a:r>
          </a:p>
          <a:p>
            <a:pPr lvl="0"/>
            <a:r>
              <a:rPr lang="de-DE" sz="1200" kern="1200" dirty="0">
                <a:solidFill>
                  <a:schemeClr val="tx1"/>
                </a:solidFill>
                <a:effectLst/>
                <a:latin typeface="+mn-lt"/>
                <a:ea typeface="+mn-ea"/>
                <a:cs typeface="+mn-cs"/>
              </a:rPr>
              <a:t>Sozialwissenschaften: empirische Forschung, Verhalten, Erleben und Zusammenleben von Menschen steht im Mittelpunkt; Besonderheit der Methoden, da nicht über reine Beobachtung zu ausreichend Daten gekommen werden kann, insbesondere: Fragebogen- und Interviewmethoden</a:t>
            </a:r>
          </a:p>
          <a:p>
            <a:pPr lvl="0"/>
            <a:r>
              <a:rPr lang="de-DE" sz="1200" kern="1200" dirty="0">
                <a:solidFill>
                  <a:schemeClr val="tx1"/>
                </a:solidFill>
                <a:effectLst/>
                <a:latin typeface="+mn-lt"/>
                <a:ea typeface="+mn-ea"/>
                <a:cs typeface="+mn-cs"/>
              </a:rPr>
              <a:t>Geisteswissenschaften: kulturelle Artefakte, historische Dokumente, insbesondere Einsatz von textverstehenden und interpretativen Methoden</a:t>
            </a:r>
          </a:p>
          <a:p>
            <a:endParaRPr lang="de-DE" dirty="0"/>
          </a:p>
        </p:txBody>
      </p:sp>
      <p:sp>
        <p:nvSpPr>
          <p:cNvPr id="4" name="Slide Number Placeholder 3"/>
          <p:cNvSpPr>
            <a:spLocks noGrp="1"/>
          </p:cNvSpPr>
          <p:nvPr>
            <p:ph type="sldNum" sz="quarter" idx="10"/>
          </p:nvPr>
        </p:nvSpPr>
        <p:spPr/>
        <p:txBody>
          <a:bodyPr/>
          <a:lstStyle/>
          <a:p>
            <a:fld id="{D07DEBEA-3023-4855-862A-E0F5101E1E33}" type="slidenum">
              <a:rPr lang="de-DE" altLang="de-DE" smtClean="0"/>
              <a:pPr/>
              <a:t>14</a:t>
            </a:fld>
            <a:endParaRPr lang="de-DE" altLang="de-DE"/>
          </a:p>
        </p:txBody>
      </p:sp>
    </p:spTree>
    <p:extLst>
      <p:ext uri="{BB962C8B-B14F-4D97-AF65-F5344CB8AC3E}">
        <p14:creationId xmlns:p14="http://schemas.microsoft.com/office/powerpoint/2010/main" val="750147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Kurzer Exkurs: Wie sieht eigentlich der Forschungsprozess aus? </a:t>
            </a:r>
          </a:p>
        </p:txBody>
      </p:sp>
      <p:sp>
        <p:nvSpPr>
          <p:cNvPr id="4" name="Slide Number Placeholder 3"/>
          <p:cNvSpPr>
            <a:spLocks noGrp="1"/>
          </p:cNvSpPr>
          <p:nvPr>
            <p:ph type="sldNum" sz="quarter" idx="10"/>
          </p:nvPr>
        </p:nvSpPr>
        <p:spPr/>
        <p:txBody>
          <a:bodyPr/>
          <a:lstStyle/>
          <a:p>
            <a:fld id="{D07DEBEA-3023-4855-862A-E0F5101E1E33}" type="slidenum">
              <a:rPr lang="de-DE" altLang="de-DE" smtClean="0"/>
              <a:pPr/>
              <a:t>17</a:t>
            </a:fld>
            <a:endParaRPr lang="de-DE" altLang="de-DE"/>
          </a:p>
        </p:txBody>
      </p:sp>
    </p:spTree>
    <p:extLst>
      <p:ext uri="{BB962C8B-B14F-4D97-AF65-F5344CB8AC3E}">
        <p14:creationId xmlns:p14="http://schemas.microsoft.com/office/powerpoint/2010/main" val="2937053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D07DEBEA-3023-4855-862A-E0F5101E1E33}" type="slidenum">
              <a:rPr lang="de-DE" altLang="de-DE" smtClean="0"/>
              <a:pPr/>
              <a:t>18</a:t>
            </a:fld>
            <a:endParaRPr lang="de-DE" altLang="de-DE"/>
          </a:p>
        </p:txBody>
      </p:sp>
    </p:spTree>
    <p:extLst>
      <p:ext uri="{BB962C8B-B14F-4D97-AF65-F5344CB8AC3E}">
        <p14:creationId xmlns:p14="http://schemas.microsoft.com/office/powerpoint/2010/main" val="2254877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D07DEBEA-3023-4855-862A-E0F5101E1E33}" type="slidenum">
              <a:rPr lang="de-DE" altLang="de-DE" smtClean="0"/>
              <a:pPr/>
              <a:t>20</a:t>
            </a:fld>
            <a:endParaRPr lang="de-DE" altLang="de-DE"/>
          </a:p>
        </p:txBody>
      </p:sp>
    </p:spTree>
    <p:extLst>
      <p:ext uri="{BB962C8B-B14F-4D97-AF65-F5344CB8AC3E}">
        <p14:creationId xmlns:p14="http://schemas.microsoft.com/office/powerpoint/2010/main" val="127328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D07DEBEA-3023-4855-862A-E0F5101E1E33}" type="slidenum">
              <a:rPr lang="de-DE" altLang="de-DE" smtClean="0"/>
              <a:pPr/>
              <a:t>21</a:t>
            </a:fld>
            <a:endParaRPr lang="de-DE" altLang="de-DE"/>
          </a:p>
        </p:txBody>
      </p:sp>
    </p:spTree>
    <p:extLst>
      <p:ext uri="{BB962C8B-B14F-4D97-AF65-F5344CB8AC3E}">
        <p14:creationId xmlns:p14="http://schemas.microsoft.com/office/powerpoint/2010/main" val="3396903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0157F59-6216-46F3-91AD-B5D7290D1FC5}" type="slidenum">
              <a:rPr lang="de-DE" altLang="de-DE" smtClean="0"/>
              <a:pPr/>
              <a:t>24</a:t>
            </a:fld>
            <a:endParaRPr lang="de-DE" altLang="de-DE"/>
          </a:p>
        </p:txBody>
      </p:sp>
    </p:spTree>
    <p:extLst>
      <p:ext uri="{BB962C8B-B14F-4D97-AF65-F5344CB8AC3E}">
        <p14:creationId xmlns:p14="http://schemas.microsoft.com/office/powerpoint/2010/main" val="1401147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Nicht-Wissenschaft: kein Anspruch auf Wissenschaftlichkeit </a:t>
            </a:r>
            <a:r>
              <a:rPr lang="de-DE" dirty="0">
                <a:sym typeface="Wingdings" panose="05000000000000000000" pitchFamily="2" charset="2"/>
              </a:rPr>
              <a:t> Alltagswissen</a:t>
            </a:r>
          </a:p>
          <a:p>
            <a:endParaRPr lang="de-DE" dirty="0">
              <a:sym typeface="Wingdings" panose="05000000000000000000" pitchFamily="2" charset="2"/>
            </a:endParaRPr>
          </a:p>
          <a:p>
            <a:r>
              <a:rPr lang="de-DE" dirty="0">
                <a:sym typeface="Wingdings" panose="05000000000000000000" pitchFamily="2" charset="2"/>
              </a:rPr>
              <a:t>Pseudowissenschaft:</a:t>
            </a:r>
          </a:p>
          <a:p>
            <a:pPr marL="171450" indent="-171450">
              <a:buFontTx/>
              <a:buChar char="-"/>
            </a:pPr>
            <a:r>
              <a:rPr lang="de-DE" baseline="0" dirty="0">
                <a:sym typeface="Wingdings" panose="05000000000000000000" pitchFamily="2" charset="2"/>
              </a:rPr>
              <a:t>Unbeabsichtigte Verletzung von Standards der Wissenschaftlichkeit</a:t>
            </a:r>
          </a:p>
          <a:p>
            <a:pPr marL="171450" indent="-171450">
              <a:buFontTx/>
              <a:buChar char="-"/>
            </a:pPr>
            <a:r>
              <a:rPr lang="de-DE" baseline="0" dirty="0">
                <a:sym typeface="Wingdings" panose="05000000000000000000" pitchFamily="2" charset="2"/>
              </a:rPr>
              <a:t>Vorsätzliche Verletzung von Standards der Wissenschaftlichkeit (für persönliche Vorteile)</a:t>
            </a:r>
          </a:p>
          <a:p>
            <a:pPr marL="171450" indent="-171450">
              <a:buFontTx/>
              <a:buChar char="-"/>
            </a:pPr>
            <a:r>
              <a:rPr lang="de-DE" baseline="0" dirty="0">
                <a:sym typeface="Wingdings" panose="05000000000000000000" pitchFamily="2" charset="2"/>
              </a:rPr>
              <a:t>Abweichung von Standards der Wissenschaftlichkeit im Rahmen eines bestimmten Überzeugungssystems und Weltbildes (z.B. Impfgegner, Leugner des Klimawandels, Homosexualität krankhaft)</a:t>
            </a:r>
          </a:p>
          <a:p>
            <a:pPr marL="171450" indent="-171450">
              <a:buFontTx/>
              <a:buChar char="-"/>
            </a:pPr>
            <a:endParaRPr lang="de-DE" baseline="0" dirty="0">
              <a:sym typeface="Wingdings" panose="05000000000000000000" pitchFamily="2" charset="2"/>
            </a:endParaRPr>
          </a:p>
          <a:p>
            <a:pPr marL="0" indent="0">
              <a:buFontTx/>
              <a:buNone/>
            </a:pPr>
            <a:r>
              <a:rPr lang="de-DE" baseline="0" dirty="0">
                <a:sym typeface="Wingdings" panose="05000000000000000000" pitchFamily="2" charset="2"/>
              </a:rPr>
              <a:t>Parawissenschaft: Anspruch auf Wissenschaftlichkeit, aber Gegenstand sind Phänomene, die theoretisch nicht erklärbar sind (z.B. außersinnliche Wahrnehmung, UFOs)</a:t>
            </a:r>
          </a:p>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90157F59-6216-46F3-91AD-B5D7290D1FC5}" type="slidenum">
              <a:rPr lang="de-DE" altLang="de-DE" smtClean="0"/>
              <a:pPr/>
              <a:t>25</a:t>
            </a:fld>
            <a:endParaRPr lang="de-DE" altLang="de-DE"/>
          </a:p>
        </p:txBody>
      </p:sp>
    </p:spTree>
    <p:extLst>
      <p:ext uri="{BB962C8B-B14F-4D97-AF65-F5344CB8AC3E}">
        <p14:creationId xmlns:p14="http://schemas.microsoft.com/office/powerpoint/2010/main" val="35467608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pic>
        <p:nvPicPr>
          <p:cNvPr id="4" name="Picture 12" descr="xEKUT_WortBildMarke_W_RG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8" y="358775"/>
            <a:ext cx="28067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13"/>
          <p:cNvSpPr>
            <a:spLocks noChangeShapeType="1"/>
          </p:cNvSpPr>
          <p:nvPr/>
        </p:nvSpPr>
        <p:spPr bwMode="auto">
          <a:xfrm>
            <a:off x="719138" y="1258888"/>
            <a:ext cx="7705725"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de-DE"/>
          </a:p>
        </p:txBody>
      </p:sp>
      <p:pic>
        <p:nvPicPr>
          <p:cNvPr id="6" name="Picture 46" descr="5wis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0963" y="371475"/>
            <a:ext cx="41798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12"/>
          <p:cNvSpPr txBox="1">
            <a:spLocks noChangeArrowheads="1"/>
          </p:cNvSpPr>
          <p:nvPr/>
        </p:nvSpPr>
        <p:spPr bwMode="auto">
          <a:xfrm>
            <a:off x="3913188" y="927100"/>
            <a:ext cx="36306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1200" b="1">
                <a:solidFill>
                  <a:schemeClr val="tx2"/>
                </a:solidFill>
              </a:rPr>
              <a:t>Hector-Institut für Empirische Bildungsforschung</a:t>
            </a:r>
          </a:p>
        </p:txBody>
      </p:sp>
      <p:pic>
        <p:nvPicPr>
          <p:cNvPr id="8" name="Grafik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31000" y="6411913"/>
            <a:ext cx="16906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17"/>
          <p:cNvSpPr>
            <a:spLocks noChangeShapeType="1"/>
          </p:cNvSpPr>
          <p:nvPr/>
        </p:nvSpPr>
        <p:spPr bwMode="auto">
          <a:xfrm>
            <a:off x="719138" y="6315075"/>
            <a:ext cx="7705725"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4116" name="Rectangle 20"/>
          <p:cNvSpPr>
            <a:spLocks noGrp="1" noChangeArrowheads="1"/>
          </p:cNvSpPr>
          <p:nvPr>
            <p:ph type="ctrTitle" sz="quarter"/>
          </p:nvPr>
        </p:nvSpPr>
        <p:spPr>
          <a:xfrm>
            <a:off x="719138" y="4186783"/>
            <a:ext cx="7700962" cy="436017"/>
          </a:xfrm>
        </p:spPr>
        <p:txBody>
          <a:bodyPr/>
          <a:lstStyle>
            <a:lvl1pPr>
              <a:lnSpc>
                <a:spcPts val="3400"/>
              </a:lnSpc>
              <a:defRPr sz="2800">
                <a:solidFill>
                  <a:schemeClr val="tx2"/>
                </a:solidFill>
              </a:defRPr>
            </a:lvl1pPr>
          </a:lstStyle>
          <a:p>
            <a:r>
              <a:rPr lang="de-DE"/>
              <a:t>Titelmasterformat durch Klicken bearbeiten</a:t>
            </a:r>
            <a:endParaRPr lang="de-DE" dirty="0"/>
          </a:p>
        </p:txBody>
      </p:sp>
      <p:sp>
        <p:nvSpPr>
          <p:cNvPr id="10" name="Rectangle 17"/>
          <p:cNvSpPr>
            <a:spLocks noGrp="1" noChangeArrowheads="1"/>
          </p:cNvSpPr>
          <p:nvPr>
            <p:ph type="subTitle" sz="quarter" idx="1"/>
          </p:nvPr>
        </p:nvSpPr>
        <p:spPr>
          <a:xfrm>
            <a:off x="719138" y="4670425"/>
            <a:ext cx="7700962" cy="769441"/>
          </a:xfrm>
          <a:prstGeom prst="rect">
            <a:avLst/>
          </a:prstGeom>
        </p:spPr>
        <p:txBody>
          <a:bodyPr lIns="0" tIns="0" rIns="0" bIns="0">
            <a:spAutoFit/>
          </a:bodyPr>
          <a:lstStyle>
            <a:lvl1pPr marL="0" indent="0">
              <a:lnSpc>
                <a:spcPts val="3000"/>
              </a:lnSpc>
              <a:buFontTx/>
              <a:buNone/>
              <a:defRPr sz="2400">
                <a:solidFill>
                  <a:srgbClr val="000000"/>
                </a:solidFill>
              </a:defRPr>
            </a:lvl1pPr>
          </a:lstStyle>
          <a:p>
            <a:r>
              <a:rPr lang="de-DE"/>
              <a:t>Formatvorlage des Untertitelmasters durch Klicken bearbeiten</a:t>
            </a:r>
            <a:endParaRPr lang="de-DE" dirty="0"/>
          </a:p>
        </p:txBody>
      </p:sp>
    </p:spTree>
    <p:extLst>
      <p:ext uri="{BB962C8B-B14F-4D97-AF65-F5344CB8AC3E}">
        <p14:creationId xmlns:p14="http://schemas.microsoft.com/office/powerpoint/2010/main" val="813201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Rectangle 6"/>
          <p:cNvSpPr>
            <a:spLocks noGrp="1" noChangeArrowheads="1"/>
          </p:cNvSpPr>
          <p:nvPr>
            <p:ph type="sldNum" sz="quarter" idx="10"/>
          </p:nvPr>
        </p:nvSpPr>
        <p:spPr>
          <a:ln/>
        </p:spPr>
        <p:txBody>
          <a:bodyPr/>
          <a:lstStyle>
            <a:lvl1pPr>
              <a:defRPr/>
            </a:lvl1pPr>
          </a:lstStyle>
          <a:p>
            <a:pPr>
              <a:defRPr/>
            </a:pPr>
            <a:fld id="{FEB0DDB5-7E73-474A-B734-C508058F7977}" type="slidenum">
              <a:rPr lang="de-DE" altLang="en-US"/>
              <a:pPr>
                <a:defRPr/>
              </a:pPr>
              <a:t>‹#›</a:t>
            </a:fld>
            <a:endParaRPr lang="de-DE" altLang="en-US"/>
          </a:p>
        </p:txBody>
      </p:sp>
    </p:spTree>
    <p:extLst>
      <p:ext uri="{BB962C8B-B14F-4D97-AF65-F5344CB8AC3E}">
        <p14:creationId xmlns:p14="http://schemas.microsoft.com/office/powerpoint/2010/main" val="75069938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D360B49-AB81-47D4-982F-B4FE0905BF33}" type="slidenum">
              <a:rPr lang="de-DE" smtClean="0"/>
              <a:pPr>
                <a:defRPr/>
              </a:pPr>
              <a:t>‹#›</a:t>
            </a:fld>
            <a:r>
              <a:rPr lang="de-DE"/>
              <a:t> | Autor/Verfasser/Thema/Rubrik/Titel etc.	© 2010 Universität Tübingen</a:t>
            </a:r>
          </a:p>
        </p:txBody>
      </p:sp>
    </p:spTree>
    <p:extLst>
      <p:ext uri="{BB962C8B-B14F-4D97-AF65-F5344CB8AC3E}">
        <p14:creationId xmlns:p14="http://schemas.microsoft.com/office/powerpoint/2010/main" val="659747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endParaRPr lang="en-GB"/>
          </a:p>
        </p:txBody>
      </p:sp>
      <p:sp>
        <p:nvSpPr>
          <p:cNvPr id="3" name="Inhaltsplatzhalter 2"/>
          <p:cNvSpPr>
            <a:spLocks noGrp="1"/>
          </p:cNvSpPr>
          <p:nvPr>
            <p:ph idx="1"/>
          </p:nvPr>
        </p:nvSpPr>
        <p:spPr>
          <a:xfrm>
            <a:off x="3575050" y="273050"/>
            <a:ext cx="5111750" cy="5853113"/>
          </a:xfrm>
        </p:spPr>
        <p:txBody>
          <a:bodyPr/>
          <a:lstStyle>
            <a:lvl1pPr>
              <a:defRPr sz="2400"/>
            </a:lvl1pPr>
            <a:lvl2pPr>
              <a:defRPr sz="2400"/>
            </a:lvl2pPr>
            <a:lvl3pPr>
              <a:defRPr sz="2400"/>
            </a:lvl3pPr>
            <a:lvl4pPr>
              <a:defRPr sz="2400"/>
            </a:lvl4pPr>
            <a:lvl5pPr>
              <a:defRPr sz="24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6"/>
          <p:cNvSpPr>
            <a:spLocks noGrp="1" noChangeArrowheads="1"/>
          </p:cNvSpPr>
          <p:nvPr>
            <p:ph type="sldNum" sz="quarter" idx="10"/>
          </p:nvPr>
        </p:nvSpPr>
        <p:spPr>
          <a:ln/>
        </p:spPr>
        <p:txBody>
          <a:bodyPr/>
          <a:lstStyle>
            <a:lvl1pPr>
              <a:defRPr/>
            </a:lvl1pPr>
          </a:lstStyle>
          <a:p>
            <a:pPr>
              <a:defRPr/>
            </a:pPr>
            <a:fld id="{1A4E08AD-8612-4505-B61B-26072FB3F54A}" type="slidenum">
              <a:rPr lang="de-DE" altLang="en-US"/>
              <a:pPr>
                <a:defRPr/>
              </a:pPr>
              <a:t>‹#›</a:t>
            </a:fld>
            <a:endParaRPr lang="de-DE" altLang="en-US"/>
          </a:p>
        </p:txBody>
      </p:sp>
    </p:spTree>
    <p:extLst>
      <p:ext uri="{BB962C8B-B14F-4D97-AF65-F5344CB8AC3E}">
        <p14:creationId xmlns:p14="http://schemas.microsoft.com/office/powerpoint/2010/main" val="41576155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endParaRPr lang="en-GB"/>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endParaRPr lang="en-GB"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6"/>
          <p:cNvSpPr>
            <a:spLocks noGrp="1" noChangeArrowheads="1"/>
          </p:cNvSpPr>
          <p:nvPr>
            <p:ph type="sldNum" sz="quarter" idx="10"/>
          </p:nvPr>
        </p:nvSpPr>
        <p:spPr>
          <a:ln/>
        </p:spPr>
        <p:txBody>
          <a:bodyPr/>
          <a:lstStyle>
            <a:lvl1pPr>
              <a:defRPr/>
            </a:lvl1pPr>
          </a:lstStyle>
          <a:p>
            <a:pPr>
              <a:defRPr/>
            </a:pPr>
            <a:fld id="{D36740A9-A062-48A0-8333-2A7581C7BC0C}" type="slidenum">
              <a:rPr lang="de-DE" altLang="en-US"/>
              <a:pPr>
                <a:defRPr/>
              </a:pPr>
              <a:t>‹#›</a:t>
            </a:fld>
            <a:endParaRPr lang="de-DE" altLang="en-US"/>
          </a:p>
        </p:txBody>
      </p:sp>
    </p:spTree>
    <p:extLst>
      <p:ext uri="{BB962C8B-B14F-4D97-AF65-F5344CB8AC3E}">
        <p14:creationId xmlns:p14="http://schemas.microsoft.com/office/powerpoint/2010/main" val="3138849900"/>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halt mit Rubrik/Kapitel">
    <p:spTree>
      <p:nvGrpSpPr>
        <p:cNvPr id="1" name=""/>
        <p:cNvGrpSpPr/>
        <p:nvPr/>
      </p:nvGrpSpPr>
      <p:grpSpPr>
        <a:xfrm>
          <a:off x="0" y="0"/>
          <a:ext cx="0" cy="0"/>
          <a:chOff x="0" y="0"/>
          <a:chExt cx="0" cy="0"/>
        </a:xfrm>
      </p:grpSpPr>
      <p:sp>
        <p:nvSpPr>
          <p:cNvPr id="2" name="Titel 1"/>
          <p:cNvSpPr>
            <a:spLocks noGrp="1"/>
          </p:cNvSpPr>
          <p:nvPr>
            <p:ph type="title"/>
          </p:nvPr>
        </p:nvSpPr>
        <p:spPr>
          <a:xfrm>
            <a:off x="719138" y="1288018"/>
            <a:ext cx="7700962" cy="369332"/>
          </a:xfrm>
        </p:spPr>
        <p:txBody>
          <a:bodyPr/>
          <a:lstStyle>
            <a:lvl1pPr>
              <a:defRPr>
                <a:solidFill>
                  <a:schemeClr val="tx2"/>
                </a:solidFill>
              </a:defRPr>
            </a:lvl1pPr>
          </a:lstStyle>
          <a:p>
            <a:r>
              <a:rPr lang="de-DE"/>
              <a:t>Titelmasterformat durch Klicken bearbeiten</a:t>
            </a:r>
            <a:endParaRPr lang="de-DE" dirty="0"/>
          </a:p>
        </p:txBody>
      </p:sp>
      <p:sp>
        <p:nvSpPr>
          <p:cNvPr id="3" name="Inhaltsplatzhalter 2"/>
          <p:cNvSpPr>
            <a:spLocks noGrp="1"/>
          </p:cNvSpPr>
          <p:nvPr>
            <p:ph idx="1"/>
          </p:nvPr>
        </p:nvSpPr>
        <p:spPr>
          <a:xfrm>
            <a:off x="723900" y="1979613"/>
            <a:ext cx="7704138" cy="4170362"/>
          </a:xfrm>
          <a:prstGeom prst="rect">
            <a:avLst/>
          </a:prstGeom>
        </p:spPr>
        <p:txBody>
          <a:bodyPr lIns="0" tIns="0" rIns="0" bIns="0"/>
          <a:lstStyle>
            <a:lvl1pPr>
              <a:lnSpc>
                <a:spcPct val="100000"/>
              </a:lnSpc>
              <a:defRPr sz="2000">
                <a:solidFill>
                  <a:srgbClr val="000000"/>
                </a:solidFill>
              </a:defRPr>
            </a:lvl1pPr>
            <a:lvl2pPr marL="361950" indent="-180975">
              <a:lnSpc>
                <a:spcPct val="100000"/>
              </a:lnSpc>
              <a:buFont typeface="Arial" panose="020B0604020202020204" pitchFamily="34" charset="0"/>
              <a:buChar char="•"/>
              <a:defRPr sz="2000">
                <a:solidFill>
                  <a:srgbClr val="000000"/>
                </a:solidFill>
              </a:defRPr>
            </a:lvl2pPr>
            <a:lvl3pPr marL="542925" indent="-180975">
              <a:lnSpc>
                <a:spcPct val="100000"/>
              </a:lnSpc>
              <a:buClr>
                <a:schemeClr val="accent5">
                  <a:lumMod val="50000"/>
                </a:schemeClr>
              </a:buClr>
              <a:buSzPct val="80000"/>
              <a:buFont typeface="Arial" panose="020B0604020202020204" pitchFamily="34" charset="0"/>
              <a:buChar char="•"/>
              <a:defRPr sz="2000">
                <a:solidFill>
                  <a:srgbClr val="000000"/>
                </a:solidFill>
              </a:defRPr>
            </a:lvl3pPr>
            <a:lvl4pPr marL="714375" indent="-171450">
              <a:lnSpc>
                <a:spcPct val="100000"/>
              </a:lnSpc>
              <a:buClr>
                <a:schemeClr val="accent5">
                  <a:lumMod val="50000"/>
                </a:schemeClr>
              </a:buClr>
              <a:buSzPct val="80000"/>
              <a:defRPr sz="2000">
                <a:solidFill>
                  <a:srgbClr val="000000"/>
                </a:solidFill>
              </a:defRPr>
            </a:lvl4pPr>
            <a:lvl5pPr marL="895350" indent="-180975">
              <a:lnSpc>
                <a:spcPct val="100000"/>
              </a:lnSpc>
              <a:buClr>
                <a:schemeClr val="accent5">
                  <a:lumMod val="50000"/>
                </a:schemeClr>
              </a:buClr>
              <a:buSzPct val="80000"/>
              <a:buFont typeface="Arial" panose="020B0604020202020204" pitchFamily="34" charset="0"/>
              <a:buChar char="•"/>
              <a:defRPr sz="2000">
                <a:solidFill>
                  <a:srgbClr val="000000"/>
                </a:solidFill>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2039490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Überschrift + Text">
    <p:spTree>
      <p:nvGrpSpPr>
        <p:cNvPr id="1" name=""/>
        <p:cNvGrpSpPr/>
        <p:nvPr/>
      </p:nvGrpSpPr>
      <p:grpSpPr>
        <a:xfrm>
          <a:off x="0" y="0"/>
          <a:ext cx="0" cy="0"/>
          <a:chOff x="0" y="0"/>
          <a:chExt cx="0" cy="0"/>
        </a:xfrm>
      </p:grpSpPr>
      <p:sp>
        <p:nvSpPr>
          <p:cNvPr id="2" name="Titel 1"/>
          <p:cNvSpPr>
            <a:spLocks noGrp="1"/>
          </p:cNvSpPr>
          <p:nvPr>
            <p:ph type="title"/>
          </p:nvPr>
        </p:nvSpPr>
        <p:spPr>
          <a:xfrm>
            <a:off x="251520" y="1220755"/>
            <a:ext cx="8640960" cy="672075"/>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4" name="Textplatzhalter 3"/>
          <p:cNvSpPr>
            <a:spLocks noGrp="1"/>
          </p:cNvSpPr>
          <p:nvPr>
            <p:ph type="body" sz="quarter" idx="10"/>
          </p:nvPr>
        </p:nvSpPr>
        <p:spPr>
          <a:xfrm>
            <a:off x="250825" y="1988841"/>
            <a:ext cx="8642350" cy="4320116"/>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stStyle>
          <a:p>
            <a:pPr lvl="0"/>
            <a:r>
              <a:rPr lang="de-DE" dirty="0"/>
              <a:t>Textmasterformat bearbeiten</a:t>
            </a:r>
          </a:p>
        </p:txBody>
      </p:sp>
      <p:sp>
        <p:nvSpPr>
          <p:cNvPr id="6" name="Foliennummernplatzhalter 5"/>
          <p:cNvSpPr>
            <a:spLocks noGrp="1"/>
          </p:cNvSpPr>
          <p:nvPr>
            <p:ph type="sldNum" sz="quarter" idx="4"/>
          </p:nvPr>
        </p:nvSpPr>
        <p:spPr>
          <a:xfrm>
            <a:off x="8316416" y="6501342"/>
            <a:ext cx="550360" cy="279917"/>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468794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halt mit Rubrik/Kapitel">
    <p:spTree>
      <p:nvGrpSpPr>
        <p:cNvPr id="1" name=""/>
        <p:cNvGrpSpPr/>
        <p:nvPr/>
      </p:nvGrpSpPr>
      <p:grpSpPr>
        <a:xfrm>
          <a:off x="0" y="0"/>
          <a:ext cx="0" cy="0"/>
          <a:chOff x="0" y="0"/>
          <a:chExt cx="0" cy="0"/>
        </a:xfrm>
      </p:grpSpPr>
      <p:sp>
        <p:nvSpPr>
          <p:cNvPr id="4" name="Rectangle 7"/>
          <p:cNvSpPr>
            <a:spLocks noChangeArrowheads="1"/>
          </p:cNvSpPr>
          <p:nvPr/>
        </p:nvSpPr>
        <p:spPr bwMode="auto">
          <a:xfrm>
            <a:off x="6118225" y="319088"/>
            <a:ext cx="23018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lnSpc>
                <a:spcPts val="1400"/>
              </a:lnSpc>
              <a:defRPr/>
            </a:pPr>
            <a:r>
              <a:rPr lang="de-DE" altLang="de-DE" sz="1000"/>
              <a:t>RUBRIK UND/ODER</a:t>
            </a:r>
          </a:p>
          <a:p>
            <a:pPr algn="r" eaLnBrk="1" hangingPunct="1">
              <a:lnSpc>
                <a:spcPts val="1400"/>
              </a:lnSpc>
              <a:defRPr/>
            </a:pPr>
            <a:r>
              <a:rPr lang="de-DE" altLang="de-DE" sz="1000" b="1"/>
              <a:t>KAPITELANGABE</a:t>
            </a:r>
          </a:p>
        </p:txBody>
      </p:sp>
      <p:sp>
        <p:nvSpPr>
          <p:cNvPr id="2" name="Titel 1"/>
          <p:cNvSpPr>
            <a:spLocks noGrp="1"/>
          </p:cNvSpPr>
          <p:nvPr>
            <p:ph type="title"/>
          </p:nvPr>
        </p:nvSpPr>
        <p:spPr>
          <a:xfrm>
            <a:off x="719138" y="1288018"/>
            <a:ext cx="7700962" cy="369332"/>
          </a:xfrm>
        </p:spPr>
        <p:txBody>
          <a:bodyPr/>
          <a:lstStyle>
            <a:lvl1pPr>
              <a:defRPr>
                <a:solidFill>
                  <a:schemeClr val="tx2"/>
                </a:solidFill>
              </a:defRPr>
            </a:lvl1pPr>
          </a:lstStyle>
          <a:p>
            <a:r>
              <a:rPr lang="de-DE"/>
              <a:t>Titelmasterformat durch Klicken bearbeiten</a:t>
            </a:r>
            <a:endParaRPr lang="de-DE" dirty="0"/>
          </a:p>
        </p:txBody>
      </p:sp>
      <p:sp>
        <p:nvSpPr>
          <p:cNvPr id="3" name="Inhaltsplatzhalter 2"/>
          <p:cNvSpPr>
            <a:spLocks noGrp="1"/>
          </p:cNvSpPr>
          <p:nvPr>
            <p:ph idx="1"/>
          </p:nvPr>
        </p:nvSpPr>
        <p:spPr>
          <a:xfrm>
            <a:off x="723900" y="1979613"/>
            <a:ext cx="7704138" cy="4170362"/>
          </a:xfrm>
          <a:prstGeom prst="rect">
            <a:avLst/>
          </a:prstGeom>
        </p:spPr>
        <p:txBody>
          <a:bodyPr lIns="0" tIns="0" rIns="0" bIns="0"/>
          <a:lstStyle>
            <a:lvl1pPr>
              <a:lnSpc>
                <a:spcPct val="100000"/>
              </a:lnSpc>
              <a:defRPr sz="2000">
                <a:solidFill>
                  <a:srgbClr val="000000"/>
                </a:solidFill>
              </a:defRPr>
            </a:lvl1pPr>
            <a:lvl2pPr marL="361950" indent="-180975">
              <a:lnSpc>
                <a:spcPct val="100000"/>
              </a:lnSpc>
              <a:buFont typeface="Arial" panose="020B0604020202020204" pitchFamily="34" charset="0"/>
              <a:buChar char="•"/>
              <a:defRPr sz="2000">
                <a:solidFill>
                  <a:srgbClr val="000000"/>
                </a:solidFill>
              </a:defRPr>
            </a:lvl2pPr>
            <a:lvl3pPr marL="542925" indent="-180975">
              <a:lnSpc>
                <a:spcPct val="100000"/>
              </a:lnSpc>
              <a:buClr>
                <a:schemeClr val="accent5">
                  <a:lumMod val="50000"/>
                </a:schemeClr>
              </a:buClr>
              <a:buSzPct val="80000"/>
              <a:buFont typeface="Arial" panose="020B0604020202020204" pitchFamily="34" charset="0"/>
              <a:buChar char="•"/>
              <a:defRPr sz="2000">
                <a:solidFill>
                  <a:srgbClr val="000000"/>
                </a:solidFill>
              </a:defRPr>
            </a:lvl3pPr>
            <a:lvl4pPr marL="714375" indent="-171450">
              <a:lnSpc>
                <a:spcPct val="100000"/>
              </a:lnSpc>
              <a:buClr>
                <a:schemeClr val="accent5">
                  <a:lumMod val="50000"/>
                </a:schemeClr>
              </a:buClr>
              <a:buSzPct val="80000"/>
              <a:defRPr sz="2000">
                <a:solidFill>
                  <a:srgbClr val="000000"/>
                </a:solidFill>
              </a:defRPr>
            </a:lvl4pPr>
            <a:lvl5pPr marL="895350" indent="-180975">
              <a:lnSpc>
                <a:spcPct val="100000"/>
              </a:lnSpc>
              <a:buClr>
                <a:schemeClr val="accent5">
                  <a:lumMod val="50000"/>
                </a:schemeClr>
              </a:buClr>
              <a:buSzPct val="80000"/>
              <a:buFont typeface="Arial" panose="020B0604020202020204" pitchFamily="34" charset="0"/>
              <a:buChar char="•"/>
              <a:defRPr sz="2000">
                <a:solidFill>
                  <a:srgbClr val="000000"/>
                </a:solidFill>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4276480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halt ohne Rubrik/Kapitel">
    <p:spTree>
      <p:nvGrpSpPr>
        <p:cNvPr id="1" name=""/>
        <p:cNvGrpSpPr/>
        <p:nvPr/>
      </p:nvGrpSpPr>
      <p:grpSpPr>
        <a:xfrm>
          <a:off x="0" y="0"/>
          <a:ext cx="0" cy="0"/>
          <a:chOff x="0" y="0"/>
          <a:chExt cx="0" cy="0"/>
        </a:xfrm>
      </p:grpSpPr>
      <p:sp>
        <p:nvSpPr>
          <p:cNvPr id="2" name="Titel 1"/>
          <p:cNvSpPr>
            <a:spLocks noGrp="1"/>
          </p:cNvSpPr>
          <p:nvPr>
            <p:ph type="title"/>
          </p:nvPr>
        </p:nvSpPr>
        <p:spPr>
          <a:xfrm>
            <a:off x="719138" y="1288018"/>
            <a:ext cx="7700962" cy="369332"/>
          </a:xfrm>
        </p:spPr>
        <p:txBody>
          <a:bodyPr/>
          <a:lstStyle>
            <a:lvl1pPr>
              <a:defRPr>
                <a:solidFill>
                  <a:schemeClr val="tx2"/>
                </a:solidFill>
              </a:defRPr>
            </a:lvl1pPr>
          </a:lstStyle>
          <a:p>
            <a:r>
              <a:rPr lang="de-DE"/>
              <a:t>Titelmasterformat durch Klicken bearbeiten</a:t>
            </a:r>
            <a:endParaRPr lang="de-DE" dirty="0"/>
          </a:p>
        </p:txBody>
      </p:sp>
      <p:sp>
        <p:nvSpPr>
          <p:cNvPr id="3" name="Inhaltsplatzhalter 2"/>
          <p:cNvSpPr>
            <a:spLocks noGrp="1"/>
          </p:cNvSpPr>
          <p:nvPr>
            <p:ph idx="1"/>
          </p:nvPr>
        </p:nvSpPr>
        <p:spPr>
          <a:xfrm>
            <a:off x="723900" y="1979613"/>
            <a:ext cx="7704138" cy="4170362"/>
          </a:xfrm>
          <a:prstGeom prst="rect">
            <a:avLst/>
          </a:prstGeom>
        </p:spPr>
        <p:txBody>
          <a:bodyPr lIns="0" tIns="0" rIns="0" bIns="0"/>
          <a:lstStyle>
            <a:lvl1pPr>
              <a:lnSpc>
                <a:spcPct val="100000"/>
              </a:lnSpc>
              <a:defRPr sz="2000">
                <a:solidFill>
                  <a:srgbClr val="000000"/>
                </a:solidFill>
              </a:defRPr>
            </a:lvl1pPr>
            <a:lvl2pPr marL="361950" indent="-180975">
              <a:lnSpc>
                <a:spcPct val="100000"/>
              </a:lnSpc>
              <a:buFont typeface="Arial" panose="020B0604020202020204" pitchFamily="34" charset="0"/>
              <a:buChar char="•"/>
              <a:defRPr sz="2000">
                <a:solidFill>
                  <a:srgbClr val="000000"/>
                </a:solidFill>
              </a:defRPr>
            </a:lvl2pPr>
            <a:lvl3pPr marL="542925" indent="-180975">
              <a:lnSpc>
                <a:spcPct val="100000"/>
              </a:lnSpc>
              <a:buClr>
                <a:schemeClr val="accent5">
                  <a:lumMod val="50000"/>
                </a:schemeClr>
              </a:buClr>
              <a:buSzPct val="80000"/>
              <a:buFont typeface="Arial" panose="020B0604020202020204" pitchFamily="34" charset="0"/>
              <a:buChar char="•"/>
              <a:defRPr sz="2000">
                <a:solidFill>
                  <a:srgbClr val="000000"/>
                </a:solidFill>
              </a:defRPr>
            </a:lvl3pPr>
            <a:lvl4pPr marL="714375" indent="-171450">
              <a:lnSpc>
                <a:spcPct val="100000"/>
              </a:lnSpc>
              <a:buClr>
                <a:schemeClr val="accent5">
                  <a:lumMod val="50000"/>
                </a:schemeClr>
              </a:buClr>
              <a:buSzPct val="80000"/>
              <a:defRPr sz="2000">
                <a:solidFill>
                  <a:srgbClr val="000000"/>
                </a:solidFill>
              </a:defRPr>
            </a:lvl4pPr>
            <a:lvl5pPr marL="895350" indent="-180975">
              <a:lnSpc>
                <a:spcPct val="100000"/>
              </a:lnSpc>
              <a:buClr>
                <a:schemeClr val="accent5">
                  <a:lumMod val="50000"/>
                </a:schemeClr>
              </a:buClr>
              <a:buSzPct val="80000"/>
              <a:buFont typeface="Arial" panose="020B0604020202020204" pitchFamily="34" charset="0"/>
              <a:buChar char="•"/>
              <a:defRPr sz="2000">
                <a:solidFill>
                  <a:srgbClr val="000000"/>
                </a:solidFill>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4066059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a:xfrm>
            <a:off x="719138" y="1788511"/>
            <a:ext cx="7700962" cy="4359275"/>
          </a:xfrm>
          <a:prstGeom prst="rect">
            <a:avLst/>
          </a:prstGeom>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029482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a:xfrm>
            <a:off x="719138" y="6519863"/>
            <a:ext cx="7705725" cy="153888"/>
          </a:xfrm>
          <a:prstGeom prst="rect">
            <a:avLst/>
          </a:prstGeom>
        </p:spPr>
        <p:txBody>
          <a:bodyPr/>
          <a:lstStyle>
            <a:lvl1pPr>
              <a:defRPr/>
            </a:lvl1pPr>
          </a:lstStyle>
          <a:p>
            <a:pPr>
              <a:defRPr/>
            </a:pPr>
            <a:fld id="{ED360B49-AB81-47D4-982F-B4FE0905BF33}" type="slidenum">
              <a:rPr lang="de-DE"/>
              <a:pPr>
                <a:defRPr/>
              </a:pPr>
              <a:t>‹#›</a:t>
            </a:fld>
            <a:r>
              <a:rPr lang="de-DE"/>
              <a:t> | Autor/Verfasser/Thema/Rubrik/Titel etc.	© 2010 Universität Tübingen</a:t>
            </a:r>
          </a:p>
        </p:txBody>
      </p:sp>
      <p:sp>
        <p:nvSpPr>
          <p:cNvPr id="3" name="Fußzeilenplatzhalter 2"/>
          <p:cNvSpPr>
            <a:spLocks noGrp="1"/>
          </p:cNvSpPr>
          <p:nvPr>
            <p:ph type="ftr" sz="quarter" idx="11"/>
          </p:nvPr>
        </p:nvSpPr>
        <p:spPr>
          <a:xfrm>
            <a:off x="6118225" y="319088"/>
            <a:ext cx="2301875" cy="355600"/>
          </a:xfrm>
          <a:prstGeom prst="rect">
            <a:avLst/>
          </a:prstGeom>
        </p:spPr>
        <p:txBody>
          <a:bodyPr/>
          <a:lstStyle>
            <a:lvl1pPr>
              <a:defRPr b="0"/>
            </a:lvl1pPr>
          </a:lstStyle>
          <a:p>
            <a:pPr>
              <a:defRPr/>
            </a:pPr>
            <a:endParaRPr lang="de-DE" dirty="0"/>
          </a:p>
        </p:txBody>
      </p:sp>
    </p:spTree>
    <p:extLst>
      <p:ext uri="{BB962C8B-B14F-4D97-AF65-F5344CB8AC3E}">
        <p14:creationId xmlns:p14="http://schemas.microsoft.com/office/powerpoint/2010/main" val="1547467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6" name="Picture 4" descr="ifs_logo_rgb"/>
          <p:cNvPicPr>
            <a:picLocks noChangeAspect="1" noChangeArrowheads="1"/>
          </p:cNvPicPr>
          <p:nvPr/>
        </p:nvPicPr>
        <p:blipFill>
          <a:blip r:embed="rId2">
            <a:extLst>
              <a:ext uri="{28A0092B-C50C-407E-A947-70E740481C1C}">
                <a14:useLocalDpi xmlns:a14="http://schemas.microsoft.com/office/drawing/2010/main" val="0"/>
              </a:ext>
            </a:extLst>
          </a:blip>
          <a:srcRect l="3394" t="15681" r="4524" b="12727"/>
          <a:stretch>
            <a:fillRect/>
          </a:stretch>
        </p:blipFill>
        <p:spPr bwMode="auto">
          <a:xfrm>
            <a:off x="3203575" y="6242050"/>
            <a:ext cx="22050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tud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6308725"/>
            <a:ext cx="22320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2" name="Rectangle 2"/>
          <p:cNvSpPr>
            <a:spLocks noGrp="1" noChangeArrowheads="1"/>
          </p:cNvSpPr>
          <p:nvPr>
            <p:ph type="ctrTitle"/>
          </p:nvPr>
        </p:nvSpPr>
        <p:spPr>
          <a:xfrm>
            <a:off x="914400" y="1524000"/>
            <a:ext cx="7623175" cy="1752600"/>
          </a:xfrm>
        </p:spPr>
        <p:txBody>
          <a:bodyPr/>
          <a:lstStyle>
            <a:lvl1pPr>
              <a:defRPr sz="5000"/>
            </a:lvl1pPr>
          </a:lstStyle>
          <a:p>
            <a:r>
              <a:rPr lang="de-DE" altLang="en-US"/>
              <a:t>Titelmasterformat durch Klicken bearbeiten</a:t>
            </a:r>
            <a:endParaRPr lang="de-DE" altLang="en-US" dirty="0"/>
          </a:p>
        </p:txBody>
      </p:sp>
      <p:sp>
        <p:nvSpPr>
          <p:cNvPr id="2048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de-DE" altLang="en-US"/>
              <a:t>Formatvorlage des Untertitelmasters durch Klicken bearbeiten</a:t>
            </a:r>
            <a:endParaRPr lang="de-DE" altLang="en-US" dirty="0"/>
          </a:p>
        </p:txBody>
      </p:sp>
      <p:sp>
        <p:nvSpPr>
          <p:cNvPr id="8" name="Rectangle 6"/>
          <p:cNvSpPr>
            <a:spLocks noGrp="1" noChangeArrowheads="1"/>
          </p:cNvSpPr>
          <p:nvPr>
            <p:ph type="sldNum" sz="quarter" idx="10"/>
          </p:nvPr>
        </p:nvSpPr>
        <p:spPr/>
        <p:txBody>
          <a:bodyPr/>
          <a:lstStyle>
            <a:lvl1pPr>
              <a:defRPr/>
            </a:lvl1pPr>
          </a:lstStyle>
          <a:p>
            <a:pPr>
              <a:defRPr/>
            </a:pPr>
            <a:fld id="{3CBDED74-1E99-4B8A-B3ED-70DBB74FEF17}" type="slidenum">
              <a:rPr lang="de-DE" altLang="en-US"/>
              <a:pPr>
                <a:defRPr/>
              </a:pPr>
              <a:t>‹#›</a:t>
            </a:fld>
            <a:endParaRPr lang="de-DE" altLang="en-US"/>
          </a:p>
        </p:txBody>
      </p:sp>
    </p:spTree>
    <p:extLst>
      <p:ext uri="{BB962C8B-B14F-4D97-AF65-F5344CB8AC3E}">
        <p14:creationId xmlns:p14="http://schemas.microsoft.com/office/powerpoint/2010/main" val="1103508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dirty="0"/>
          </a:p>
        </p:txBody>
      </p:sp>
      <p:sp>
        <p:nvSpPr>
          <p:cNvPr id="3" name="Inhaltsplatzhalter 2"/>
          <p:cNvSpPr>
            <a:spLocks noGrp="1"/>
          </p:cNvSpPr>
          <p:nvPr>
            <p:ph idx="1"/>
          </p:nvPr>
        </p:nvSpPr>
        <p:spPr/>
        <p:txBody>
          <a:bodyPr/>
          <a:lstStyle>
            <a:lvl1pPr>
              <a:defRPr sz="2400"/>
            </a:lvl1pPr>
            <a:lvl2pPr>
              <a:defRPr sz="2400"/>
            </a:lvl2pPr>
            <a:lvl3pPr>
              <a:defRPr sz="2400"/>
            </a:lvl3pPr>
            <a:lvl4pPr>
              <a:defRPr sz="2400"/>
            </a:lvl4pPr>
            <a:lvl5pPr>
              <a:defRPr sz="24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4" name="Rectangle 6"/>
          <p:cNvSpPr>
            <a:spLocks noGrp="1" noChangeArrowheads="1"/>
          </p:cNvSpPr>
          <p:nvPr>
            <p:ph type="sldNum" sz="quarter" idx="10"/>
          </p:nvPr>
        </p:nvSpPr>
        <p:spPr>
          <a:ln/>
        </p:spPr>
        <p:txBody>
          <a:bodyPr/>
          <a:lstStyle>
            <a:lvl1pPr>
              <a:defRPr/>
            </a:lvl1pPr>
          </a:lstStyle>
          <a:p>
            <a:pPr>
              <a:defRPr/>
            </a:pPr>
            <a:fld id="{2C23C119-43D2-4BB6-A9D1-9059390EACA3}" type="slidenum">
              <a:rPr lang="de-DE" altLang="en-US"/>
              <a:pPr>
                <a:defRPr/>
              </a:pPr>
              <a:t>‹#›</a:t>
            </a:fld>
            <a:endParaRPr lang="de-DE" altLang="en-US"/>
          </a:p>
        </p:txBody>
      </p:sp>
    </p:spTree>
    <p:extLst>
      <p:ext uri="{BB962C8B-B14F-4D97-AF65-F5344CB8AC3E}">
        <p14:creationId xmlns:p14="http://schemas.microsoft.com/office/powerpoint/2010/main" val="2832256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dirty="0"/>
          </a:p>
        </p:txBody>
      </p:sp>
      <p:sp>
        <p:nvSpPr>
          <p:cNvPr id="3" name="Inhaltsplatzhalter 2"/>
          <p:cNvSpPr>
            <a:spLocks noGrp="1"/>
          </p:cNvSpPr>
          <p:nvPr>
            <p:ph sz="half" idx="1"/>
          </p:nvPr>
        </p:nvSpPr>
        <p:spPr>
          <a:xfrm>
            <a:off x="457200" y="1600200"/>
            <a:ext cx="4038600" cy="4530725"/>
          </a:xfrm>
        </p:spPr>
        <p:txBody>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4" name="Inhaltsplatzhalter 3"/>
          <p:cNvSpPr>
            <a:spLocks noGrp="1"/>
          </p:cNvSpPr>
          <p:nvPr>
            <p:ph sz="half" idx="2"/>
          </p:nvPr>
        </p:nvSpPr>
        <p:spPr>
          <a:xfrm>
            <a:off x="4648200" y="1600200"/>
            <a:ext cx="4038600" cy="4530725"/>
          </a:xfrm>
        </p:spPr>
        <p:txBody>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5" name="Rectangle 6"/>
          <p:cNvSpPr>
            <a:spLocks noGrp="1" noChangeArrowheads="1"/>
          </p:cNvSpPr>
          <p:nvPr>
            <p:ph type="sldNum" sz="quarter" idx="10"/>
          </p:nvPr>
        </p:nvSpPr>
        <p:spPr>
          <a:ln/>
        </p:spPr>
        <p:txBody>
          <a:bodyPr/>
          <a:lstStyle>
            <a:lvl1pPr>
              <a:defRPr/>
            </a:lvl1pPr>
          </a:lstStyle>
          <a:p>
            <a:pPr>
              <a:defRPr/>
            </a:pPr>
            <a:fld id="{72D51B8A-B262-4E10-993B-3E8F92320B84}" type="slidenum">
              <a:rPr lang="de-DE" altLang="en-US"/>
              <a:pPr>
                <a:defRPr/>
              </a:pPr>
              <a:t>‹#›</a:t>
            </a:fld>
            <a:endParaRPr lang="de-DE" altLang="en-US"/>
          </a:p>
        </p:txBody>
      </p:sp>
    </p:spTree>
    <p:extLst>
      <p:ext uri="{BB962C8B-B14F-4D97-AF65-F5344CB8AC3E}">
        <p14:creationId xmlns:p14="http://schemas.microsoft.com/office/powerpoint/2010/main" val="289138716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endParaRPr lang="en-GB"/>
          </a:p>
        </p:txBody>
      </p:sp>
      <p:sp>
        <p:nvSpPr>
          <p:cNvPr id="3" name="Textplatzhalt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7" name="Rectangle 6"/>
          <p:cNvSpPr>
            <a:spLocks noGrp="1" noChangeArrowheads="1"/>
          </p:cNvSpPr>
          <p:nvPr>
            <p:ph type="sldNum" sz="quarter" idx="10"/>
          </p:nvPr>
        </p:nvSpPr>
        <p:spPr>
          <a:ln/>
        </p:spPr>
        <p:txBody>
          <a:bodyPr/>
          <a:lstStyle>
            <a:lvl1pPr>
              <a:defRPr/>
            </a:lvl1pPr>
          </a:lstStyle>
          <a:p>
            <a:pPr>
              <a:defRPr/>
            </a:pPr>
            <a:fld id="{361F562A-3F16-4F13-96D9-C11769B21754}" type="slidenum">
              <a:rPr lang="de-DE" altLang="en-US"/>
              <a:pPr>
                <a:defRPr/>
              </a:pPr>
              <a:t>‹#›</a:t>
            </a:fld>
            <a:endParaRPr lang="de-DE" altLang="en-US"/>
          </a:p>
        </p:txBody>
      </p:sp>
    </p:spTree>
    <p:extLst>
      <p:ext uri="{BB962C8B-B14F-4D97-AF65-F5344CB8AC3E}">
        <p14:creationId xmlns:p14="http://schemas.microsoft.com/office/powerpoint/2010/main" val="3828291269"/>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7.jpe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theme" Target="../theme/theme2.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8"/>
          <p:cNvSpPr>
            <a:spLocks noChangeShapeType="1"/>
          </p:cNvSpPr>
          <p:nvPr/>
        </p:nvSpPr>
        <p:spPr bwMode="auto">
          <a:xfrm>
            <a:off x="719138" y="809625"/>
            <a:ext cx="7705725"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027" name="Rectangle 14"/>
          <p:cNvSpPr>
            <a:spLocks noGrp="1" noChangeArrowheads="1"/>
          </p:cNvSpPr>
          <p:nvPr>
            <p:ph type="title"/>
          </p:nvPr>
        </p:nvSpPr>
        <p:spPr bwMode="auto">
          <a:xfrm>
            <a:off x="719138" y="1287463"/>
            <a:ext cx="77009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de-DE" altLang="en-US"/>
              <a:t>Mastertitelformat bearbeiten</a:t>
            </a:r>
          </a:p>
        </p:txBody>
      </p:sp>
      <p:sp>
        <p:nvSpPr>
          <p:cNvPr id="1028" name="Line 17"/>
          <p:cNvSpPr>
            <a:spLocks noChangeShapeType="1"/>
          </p:cNvSpPr>
          <p:nvPr/>
        </p:nvSpPr>
        <p:spPr bwMode="auto">
          <a:xfrm>
            <a:off x="719138" y="6315075"/>
            <a:ext cx="7705725"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de-DE"/>
          </a:p>
        </p:txBody>
      </p:sp>
      <p:pic>
        <p:nvPicPr>
          <p:cNvPr id="1029" name="Picture 22" descr="xEKUT_WortBildMarke_W_RGB"/>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9138" y="179388"/>
            <a:ext cx="1763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Textplatzhalter 12"/>
          <p:cNvSpPr txBox="1">
            <a:spLocks/>
          </p:cNvSpPr>
          <p:nvPr/>
        </p:nvSpPr>
        <p:spPr bwMode="auto">
          <a:xfrm>
            <a:off x="1127125" y="6519863"/>
            <a:ext cx="4267200"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cs typeface="Arial" charset="0"/>
              </a:defRPr>
            </a:lvl1pPr>
            <a:lvl2pPr marL="541338" indent="-180975" eaLnBrk="0" hangingPunct="0">
              <a:defRPr>
                <a:solidFill>
                  <a:schemeClr val="tx1"/>
                </a:solidFill>
                <a:latin typeface="Arial" charset="0"/>
                <a:cs typeface="Arial" charset="0"/>
              </a:defRPr>
            </a:lvl2pPr>
            <a:lvl3pPr marL="895350" indent="-174625" eaLnBrk="0" hangingPunct="0">
              <a:defRPr>
                <a:solidFill>
                  <a:schemeClr val="tx1"/>
                </a:solidFill>
                <a:latin typeface="Arial" charset="0"/>
                <a:cs typeface="Arial" charset="0"/>
              </a:defRPr>
            </a:lvl3pPr>
            <a:lvl4pPr marL="1260475" indent="-185738" eaLnBrk="0" hangingPunct="0">
              <a:defRPr>
                <a:solidFill>
                  <a:schemeClr val="tx1"/>
                </a:solidFill>
                <a:latin typeface="Arial" charset="0"/>
                <a:cs typeface="Arial" charset="0"/>
              </a:defRPr>
            </a:lvl4pPr>
            <a:lvl5pPr marL="1622425" indent="-182563" eaLnBrk="0" hangingPunct="0">
              <a:defRPr>
                <a:solidFill>
                  <a:schemeClr val="tx1"/>
                </a:solidFill>
                <a:latin typeface="Arial" charset="0"/>
                <a:cs typeface="Arial" charset="0"/>
              </a:defRPr>
            </a:lvl5pPr>
            <a:lvl6pPr marL="2079625" indent="-182563" eaLnBrk="0" fontAlgn="base" hangingPunct="0">
              <a:spcBef>
                <a:spcPct val="0"/>
              </a:spcBef>
              <a:spcAft>
                <a:spcPct val="0"/>
              </a:spcAft>
              <a:defRPr>
                <a:solidFill>
                  <a:schemeClr val="tx1"/>
                </a:solidFill>
                <a:latin typeface="Arial" charset="0"/>
                <a:cs typeface="Arial" charset="0"/>
              </a:defRPr>
            </a:lvl6pPr>
            <a:lvl7pPr marL="2536825" indent="-182563" eaLnBrk="0" fontAlgn="base" hangingPunct="0">
              <a:spcBef>
                <a:spcPct val="0"/>
              </a:spcBef>
              <a:spcAft>
                <a:spcPct val="0"/>
              </a:spcAft>
              <a:defRPr>
                <a:solidFill>
                  <a:schemeClr val="tx1"/>
                </a:solidFill>
                <a:latin typeface="Arial" charset="0"/>
                <a:cs typeface="Arial" charset="0"/>
              </a:defRPr>
            </a:lvl7pPr>
            <a:lvl8pPr marL="2994025" indent="-182563" eaLnBrk="0" fontAlgn="base" hangingPunct="0">
              <a:spcBef>
                <a:spcPct val="0"/>
              </a:spcBef>
              <a:spcAft>
                <a:spcPct val="0"/>
              </a:spcAft>
              <a:defRPr>
                <a:solidFill>
                  <a:schemeClr val="tx1"/>
                </a:solidFill>
                <a:latin typeface="Arial" charset="0"/>
                <a:cs typeface="Arial" charset="0"/>
              </a:defRPr>
            </a:lvl8pPr>
            <a:lvl9pPr marL="3451225" indent="-182563" eaLnBrk="0" fontAlgn="base" hangingPunct="0">
              <a:spcBef>
                <a:spcPct val="0"/>
              </a:spcBef>
              <a:spcAft>
                <a:spcPct val="0"/>
              </a:spcAft>
              <a:defRPr>
                <a:solidFill>
                  <a:schemeClr val="tx1"/>
                </a:solidFill>
                <a:latin typeface="Arial" charset="0"/>
                <a:cs typeface="Arial" charset="0"/>
              </a:defRPr>
            </a:lvl9pPr>
          </a:lstStyle>
          <a:p>
            <a:pPr>
              <a:lnSpc>
                <a:spcPct val="110000"/>
              </a:lnSpc>
              <a:defRPr/>
            </a:pPr>
            <a:r>
              <a:rPr lang="de-DE" altLang="de-DE" sz="900" dirty="0">
                <a:solidFill>
                  <a:schemeClr val="accent5">
                    <a:lumMod val="50000"/>
                  </a:schemeClr>
                </a:solidFill>
              </a:rPr>
              <a:t>Motivationsforschung </a:t>
            </a:r>
            <a:r>
              <a:rPr lang="de-DE" altLang="de-DE" sz="900" baseline="0" dirty="0">
                <a:solidFill>
                  <a:schemeClr val="accent5">
                    <a:lumMod val="50000"/>
                  </a:schemeClr>
                </a:solidFill>
              </a:rPr>
              <a:t>– Sitzung 1</a:t>
            </a:r>
            <a:endParaRPr lang="de-DE" altLang="de-DE" sz="900" dirty="0">
              <a:solidFill>
                <a:schemeClr val="accent5">
                  <a:lumMod val="50000"/>
                </a:schemeClr>
              </a:solidFill>
            </a:endParaRPr>
          </a:p>
        </p:txBody>
      </p:sp>
      <p:sp>
        <p:nvSpPr>
          <p:cNvPr id="8" name="Foliennummernplatzhalter 5"/>
          <p:cNvSpPr txBox="1">
            <a:spLocks/>
          </p:cNvSpPr>
          <p:nvPr/>
        </p:nvSpPr>
        <p:spPr>
          <a:xfrm>
            <a:off x="723900" y="6519863"/>
            <a:ext cx="2133600" cy="201612"/>
          </a:xfrm>
          <a:prstGeom prst="rect">
            <a:avLst/>
          </a:prstGeom>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7BA3FD-5C3A-44CB-92F9-80FF82FD1679}" type="slidenum">
              <a:rPr lang="de-DE" altLang="de-DE" sz="900">
                <a:solidFill>
                  <a:srgbClr val="000000"/>
                </a:solidFill>
              </a:rPr>
              <a:pPr eaLnBrk="1" hangingPunct="1"/>
              <a:t>‹#›</a:t>
            </a:fld>
            <a:endParaRPr lang="de-DE" altLang="de-DE" sz="900">
              <a:solidFill>
                <a:srgbClr val="000000"/>
              </a:solidFill>
            </a:endParaRPr>
          </a:p>
        </p:txBody>
      </p:sp>
      <p:pic>
        <p:nvPicPr>
          <p:cNvPr id="1032" name="Grafik 9"/>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88188" y="6413500"/>
            <a:ext cx="133191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403" r:id="rId1"/>
    <p:sldLayoutId id="2147485404" r:id="rId2"/>
    <p:sldLayoutId id="2147485402" r:id="rId3"/>
    <p:sldLayoutId id="2147485405" r:id="rId4"/>
    <p:sldLayoutId id="2147485407" r:id="rId5"/>
  </p:sldLayoutIdLst>
  <p:hf hdr="0" dt="0"/>
  <p:txStyles>
    <p:titleStyle>
      <a:lvl1pPr algn="l" rtl="0" eaLnBrk="1" fontAlgn="base" hangingPunct="1">
        <a:spcBef>
          <a:spcPct val="0"/>
        </a:spcBef>
        <a:spcAft>
          <a:spcPct val="0"/>
        </a:spcAft>
        <a:defRPr sz="24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bg2"/>
          </a:solidFill>
          <a:latin typeface="Arial" charset="0"/>
        </a:defRPr>
      </a:lvl6pPr>
      <a:lvl7pPr marL="914400" algn="l" rtl="0" eaLnBrk="1" fontAlgn="base" hangingPunct="1">
        <a:spcBef>
          <a:spcPct val="0"/>
        </a:spcBef>
        <a:spcAft>
          <a:spcPct val="0"/>
        </a:spcAft>
        <a:defRPr sz="2400" b="1">
          <a:solidFill>
            <a:schemeClr val="bg2"/>
          </a:solidFill>
          <a:latin typeface="Arial" charset="0"/>
        </a:defRPr>
      </a:lvl7pPr>
      <a:lvl8pPr marL="1371600" algn="l" rtl="0" eaLnBrk="1" fontAlgn="base" hangingPunct="1">
        <a:spcBef>
          <a:spcPct val="0"/>
        </a:spcBef>
        <a:spcAft>
          <a:spcPct val="0"/>
        </a:spcAft>
        <a:defRPr sz="2400" b="1">
          <a:solidFill>
            <a:schemeClr val="bg2"/>
          </a:solidFill>
          <a:latin typeface="Arial" charset="0"/>
        </a:defRPr>
      </a:lvl8pPr>
      <a:lvl9pPr marL="1828800" algn="l" rtl="0" eaLnBrk="1" fontAlgn="base" hangingPunct="1">
        <a:spcBef>
          <a:spcPct val="0"/>
        </a:spcBef>
        <a:spcAft>
          <a:spcPct val="0"/>
        </a:spcAft>
        <a:defRPr sz="2400" b="1">
          <a:solidFill>
            <a:schemeClr val="bg2"/>
          </a:solidFill>
          <a:latin typeface="Arial" charset="0"/>
        </a:defRPr>
      </a:lvl9pPr>
    </p:titleStyle>
    <p:bodyStyle>
      <a:lvl1pPr marL="180975" indent="-180975" algn="l" rtl="0" eaLnBrk="1" fontAlgn="base" hangingPunct="1">
        <a:lnSpc>
          <a:spcPct val="110000"/>
        </a:lnSpc>
        <a:spcBef>
          <a:spcPct val="0"/>
        </a:spcBef>
        <a:spcAft>
          <a:spcPct val="0"/>
        </a:spcAft>
        <a:buChar char="•"/>
        <a:defRPr sz="2000">
          <a:solidFill>
            <a:schemeClr val="tx1"/>
          </a:solidFill>
          <a:latin typeface="+mn-lt"/>
          <a:ea typeface="+mn-ea"/>
          <a:cs typeface="+mn-cs"/>
        </a:defRPr>
      </a:lvl1pPr>
      <a:lvl2pPr marL="541338" indent="-180975" algn="l" rtl="0" eaLnBrk="1" fontAlgn="base" hangingPunct="1">
        <a:lnSpc>
          <a:spcPct val="110000"/>
        </a:lnSpc>
        <a:spcBef>
          <a:spcPct val="0"/>
        </a:spcBef>
        <a:spcAft>
          <a:spcPct val="0"/>
        </a:spcAft>
        <a:buSzPct val="80000"/>
        <a:buChar char="-"/>
        <a:defRPr sz="2000">
          <a:solidFill>
            <a:schemeClr val="tx1"/>
          </a:solidFill>
          <a:latin typeface="+mn-lt"/>
        </a:defRPr>
      </a:lvl2pPr>
      <a:lvl3pPr marL="895350" indent="-174625" algn="l" rtl="0" eaLnBrk="1" fontAlgn="base" hangingPunct="1">
        <a:lnSpc>
          <a:spcPct val="110000"/>
        </a:lnSpc>
        <a:spcBef>
          <a:spcPct val="0"/>
        </a:spcBef>
        <a:spcAft>
          <a:spcPct val="0"/>
        </a:spcAft>
        <a:buFont typeface="Wingdings" panose="05000000000000000000" pitchFamily="2" charset="2"/>
        <a:buChar char="§"/>
        <a:defRPr sz="1400">
          <a:solidFill>
            <a:schemeClr val="tx1"/>
          </a:solidFill>
          <a:latin typeface="+mn-lt"/>
        </a:defRPr>
      </a:lvl3pPr>
      <a:lvl4pPr marL="1260475" indent="-185738" algn="l" rtl="0" eaLnBrk="1" fontAlgn="base" hangingPunct="1">
        <a:lnSpc>
          <a:spcPct val="110000"/>
        </a:lnSpc>
        <a:spcBef>
          <a:spcPct val="0"/>
        </a:spcBef>
        <a:spcAft>
          <a:spcPct val="0"/>
        </a:spcAft>
        <a:buChar char="•"/>
        <a:defRPr sz="1200">
          <a:solidFill>
            <a:schemeClr val="tx1"/>
          </a:solidFill>
          <a:latin typeface="+mn-lt"/>
        </a:defRPr>
      </a:lvl4pPr>
      <a:lvl5pPr marL="1622425" indent="-182563" algn="l" rtl="0" eaLnBrk="1" fontAlgn="base" hangingPunct="1">
        <a:lnSpc>
          <a:spcPct val="110000"/>
        </a:lnSpc>
        <a:spcBef>
          <a:spcPct val="0"/>
        </a:spcBef>
        <a:spcAft>
          <a:spcPct val="0"/>
        </a:spcAft>
        <a:buChar char="-"/>
        <a:defRPr sz="1200">
          <a:solidFill>
            <a:schemeClr val="tx1"/>
          </a:solidFill>
          <a:latin typeface="+mn-lt"/>
        </a:defRPr>
      </a:lvl5pPr>
      <a:lvl6pPr marL="2079625" indent="-182563" algn="l" rtl="0" eaLnBrk="1" fontAlgn="base" hangingPunct="1">
        <a:lnSpc>
          <a:spcPct val="110000"/>
        </a:lnSpc>
        <a:spcBef>
          <a:spcPct val="0"/>
        </a:spcBef>
        <a:spcAft>
          <a:spcPct val="0"/>
        </a:spcAft>
        <a:buChar char="-"/>
        <a:defRPr sz="1200">
          <a:solidFill>
            <a:schemeClr val="tx1"/>
          </a:solidFill>
          <a:latin typeface="+mn-lt"/>
        </a:defRPr>
      </a:lvl6pPr>
      <a:lvl7pPr marL="2536825" indent="-182563" algn="l" rtl="0" eaLnBrk="1" fontAlgn="base" hangingPunct="1">
        <a:lnSpc>
          <a:spcPct val="110000"/>
        </a:lnSpc>
        <a:spcBef>
          <a:spcPct val="0"/>
        </a:spcBef>
        <a:spcAft>
          <a:spcPct val="0"/>
        </a:spcAft>
        <a:buChar char="-"/>
        <a:defRPr sz="1200">
          <a:solidFill>
            <a:schemeClr val="tx1"/>
          </a:solidFill>
          <a:latin typeface="+mn-lt"/>
        </a:defRPr>
      </a:lvl7pPr>
      <a:lvl8pPr marL="2994025" indent="-182563" algn="l" rtl="0" eaLnBrk="1" fontAlgn="base" hangingPunct="1">
        <a:lnSpc>
          <a:spcPct val="110000"/>
        </a:lnSpc>
        <a:spcBef>
          <a:spcPct val="0"/>
        </a:spcBef>
        <a:spcAft>
          <a:spcPct val="0"/>
        </a:spcAft>
        <a:buChar char="-"/>
        <a:defRPr sz="1200">
          <a:solidFill>
            <a:schemeClr val="tx1"/>
          </a:solidFill>
          <a:latin typeface="+mn-lt"/>
        </a:defRPr>
      </a:lvl8pPr>
      <a:lvl9pPr marL="3451225" indent="-182563" algn="l" rtl="0" eaLnBrk="1" fontAlgn="base" hangingPunct="1">
        <a:lnSpc>
          <a:spcPct val="110000"/>
        </a:lnSpc>
        <a:spcBef>
          <a:spcPct val="0"/>
        </a:spcBef>
        <a:spcAft>
          <a:spcPct val="0"/>
        </a:spcAft>
        <a:buChar char="-"/>
        <a:defRPr sz="12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en-US"/>
              <a:t>Titelmasterformat durch Klicken bearbeiten</a:t>
            </a:r>
          </a:p>
        </p:txBody>
      </p:sp>
      <p:sp>
        <p:nvSpPr>
          <p:cNvPr id="1027" name="Rectangle 3"/>
          <p:cNvSpPr>
            <a:spLocks noGrp="1" noChangeArrowheads="1"/>
          </p:cNvSpPr>
          <p:nvPr>
            <p:ph type="body" idx="1"/>
          </p:nvPr>
        </p:nvSpPr>
        <p:spPr bwMode="auto">
          <a:xfrm>
            <a:off x="457200" y="1522413"/>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en-US"/>
              <a:t>Textmasterformate durch Klicken bearbeiten</a:t>
            </a:r>
          </a:p>
          <a:p>
            <a:pPr lvl="1"/>
            <a:r>
              <a:rPr lang="de-DE" altLang="en-US"/>
              <a:t>Zweite Ebene</a:t>
            </a:r>
          </a:p>
          <a:p>
            <a:pPr lvl="2"/>
            <a:r>
              <a:rPr lang="de-DE" altLang="en-US"/>
              <a:t>Dritte Ebene</a:t>
            </a:r>
          </a:p>
          <a:p>
            <a:pPr lvl="3"/>
            <a:r>
              <a:rPr lang="de-DE" altLang="en-US"/>
              <a:t>Vierte Ebene</a:t>
            </a:r>
          </a:p>
          <a:p>
            <a:pPr lvl="4"/>
            <a:r>
              <a:rPr lang="de-DE" altLang="en-US"/>
              <a:t>Fünfte Ebene</a:t>
            </a:r>
          </a:p>
        </p:txBody>
      </p:sp>
      <p:sp>
        <p:nvSpPr>
          <p:cNvPr id="19462"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2E2FF4F-CB74-43B4-B19C-42B68AB1912B}" type="slidenum">
              <a:rPr lang="de-DE" altLang="en-US"/>
              <a:pPr>
                <a:defRPr/>
              </a:pPr>
              <a:t>‹#›</a:t>
            </a:fld>
            <a:endParaRPr lang="de-DE" altLang="en-US"/>
          </a:p>
        </p:txBody>
      </p:sp>
      <p:sp>
        <p:nvSpPr>
          <p:cNvPr id="1029" name="Freeform 7"/>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0"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31" name="Picture 4" descr="ifs_logo_rgb"/>
          <p:cNvPicPr>
            <a:picLocks noChangeAspect="1" noChangeArrowheads="1"/>
          </p:cNvPicPr>
          <p:nvPr/>
        </p:nvPicPr>
        <p:blipFill>
          <a:blip r:embed="rId12">
            <a:extLst>
              <a:ext uri="{28A0092B-C50C-407E-A947-70E740481C1C}">
                <a14:useLocalDpi xmlns:a14="http://schemas.microsoft.com/office/drawing/2010/main" val="0"/>
              </a:ext>
            </a:extLst>
          </a:blip>
          <a:srcRect l="3394" t="15681" r="4524" b="12727"/>
          <a:stretch>
            <a:fillRect/>
          </a:stretch>
        </p:blipFill>
        <p:spPr bwMode="auto">
          <a:xfrm>
            <a:off x="3203575" y="6237288"/>
            <a:ext cx="2205038"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2" descr="tud_logo_rgb"/>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200" y="6292850"/>
            <a:ext cx="22320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3665240"/>
      </p:ext>
    </p:extLst>
  </p:cSld>
  <p:clrMap bg1="lt1" tx1="dk1" bg2="lt2" tx2="dk2" accent1="accent1" accent2="accent2" accent3="accent3" accent4="accent4" accent5="accent5" accent6="accent6" hlink="hlink" folHlink="folHlink"/>
  <p:sldLayoutIdLst>
    <p:sldLayoutId id="2147485409" r:id="rId1"/>
    <p:sldLayoutId id="2147485410" r:id="rId2"/>
    <p:sldLayoutId id="2147485411" r:id="rId3"/>
    <p:sldLayoutId id="2147485412" r:id="rId4"/>
    <p:sldLayoutId id="2147485413" r:id="rId5"/>
    <p:sldLayoutId id="2147485414" r:id="rId6"/>
    <p:sldLayoutId id="2147485415" r:id="rId7"/>
    <p:sldLayoutId id="2147485416" r:id="rId8"/>
    <p:sldLayoutId id="2147485418" r:id="rId9"/>
    <p:sldLayoutId id="2147485419" r:id="rId10"/>
  </p:sldLayoutIdLst>
  <p:hf hdr="0" dt="0"/>
  <p:txStyles>
    <p:titleStyle>
      <a:lvl1pPr algn="l" rtl="0" eaLnBrk="1" fontAlgn="base" hangingPunct="1">
        <a:spcBef>
          <a:spcPct val="0"/>
        </a:spcBef>
        <a:spcAft>
          <a:spcPct val="0"/>
        </a:spcAft>
        <a:defRPr sz="3600">
          <a:solidFill>
            <a:schemeClr val="tx2"/>
          </a:solidFill>
          <a:latin typeface="Calibri" pitchFamily="34" charset="0"/>
          <a:ea typeface="+mj-ea"/>
          <a:cs typeface="+mj-cs"/>
        </a:defRPr>
      </a:lvl1pPr>
      <a:lvl2pPr algn="l" rtl="0" eaLnBrk="1" fontAlgn="base" hangingPunct="1">
        <a:spcBef>
          <a:spcPct val="0"/>
        </a:spcBef>
        <a:spcAft>
          <a:spcPct val="0"/>
        </a:spcAft>
        <a:defRPr sz="3600">
          <a:solidFill>
            <a:schemeClr val="tx2"/>
          </a:solidFill>
          <a:latin typeface="Calibri" pitchFamily="34" charset="0"/>
        </a:defRPr>
      </a:lvl2pPr>
      <a:lvl3pPr algn="l" rtl="0" eaLnBrk="1" fontAlgn="base" hangingPunct="1">
        <a:spcBef>
          <a:spcPct val="0"/>
        </a:spcBef>
        <a:spcAft>
          <a:spcPct val="0"/>
        </a:spcAft>
        <a:defRPr sz="3600">
          <a:solidFill>
            <a:schemeClr val="tx2"/>
          </a:solidFill>
          <a:latin typeface="Calibri" pitchFamily="34" charset="0"/>
        </a:defRPr>
      </a:lvl3pPr>
      <a:lvl4pPr algn="l" rtl="0" eaLnBrk="1" fontAlgn="base" hangingPunct="1">
        <a:spcBef>
          <a:spcPct val="0"/>
        </a:spcBef>
        <a:spcAft>
          <a:spcPct val="0"/>
        </a:spcAft>
        <a:defRPr sz="3600">
          <a:solidFill>
            <a:schemeClr val="tx2"/>
          </a:solidFill>
          <a:latin typeface="Calibri" pitchFamily="34" charset="0"/>
        </a:defRPr>
      </a:lvl4pPr>
      <a:lvl5pPr algn="l" rtl="0" eaLnBrk="1" fontAlgn="base" hangingPunct="1">
        <a:spcBef>
          <a:spcPct val="0"/>
        </a:spcBef>
        <a:spcAft>
          <a:spcPct val="0"/>
        </a:spcAft>
        <a:defRPr sz="3600">
          <a:solidFill>
            <a:schemeClr val="tx2"/>
          </a:solidFill>
          <a:latin typeface="Calibri" pitchFamily="34"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2800">
          <a:solidFill>
            <a:schemeClr val="tx1"/>
          </a:solidFill>
          <a:latin typeface="Calibri" pitchFamily="34" charset="0"/>
          <a:ea typeface="+mn-ea"/>
          <a:cs typeface="+mn-cs"/>
        </a:defRPr>
      </a:lvl1pPr>
      <a:lvl2pPr marL="669925" indent="-325438" algn="l" rtl="0" eaLnBrk="1" fontAlgn="base" hangingPunct="1">
        <a:spcBef>
          <a:spcPct val="20000"/>
        </a:spcBef>
        <a:spcAft>
          <a:spcPct val="0"/>
        </a:spcAft>
        <a:buClr>
          <a:schemeClr val="accent2"/>
        </a:buClr>
        <a:buSzPct val="60000"/>
        <a:buFont typeface="Wingdings" panose="05000000000000000000" pitchFamily="2" charset="2"/>
        <a:buChar char="q"/>
        <a:defRPr sz="2400">
          <a:solidFill>
            <a:schemeClr val="tx1"/>
          </a:solidFill>
          <a:latin typeface="Calibri" pitchFamily="34" charset="0"/>
        </a:defRPr>
      </a:lvl2pPr>
      <a:lvl3pPr marL="1022350" indent="-350838" algn="l" rtl="0" eaLnBrk="1" fontAlgn="base" hangingPunct="1">
        <a:spcBef>
          <a:spcPct val="20000"/>
        </a:spcBef>
        <a:spcAft>
          <a:spcPct val="0"/>
        </a:spcAft>
        <a:buClr>
          <a:schemeClr val="accent1"/>
        </a:buClr>
        <a:buSzPct val="65000"/>
        <a:buFont typeface="Wingdings" panose="05000000000000000000" pitchFamily="2" charset="2"/>
        <a:buChar char="n"/>
        <a:defRPr sz="2000">
          <a:solidFill>
            <a:schemeClr val="tx1"/>
          </a:solidFill>
          <a:latin typeface="Calibri" pitchFamily="34" charset="0"/>
        </a:defRPr>
      </a:lvl3pPr>
      <a:lvl4pPr marL="1339850" indent="-315913" algn="l" rtl="0" eaLnBrk="1" fontAlgn="base" hangingPunct="1">
        <a:spcBef>
          <a:spcPct val="20000"/>
        </a:spcBef>
        <a:spcAft>
          <a:spcPct val="0"/>
        </a:spcAft>
        <a:buClr>
          <a:schemeClr val="accent2"/>
        </a:buClr>
        <a:buSzPct val="70000"/>
        <a:buFont typeface="Wingdings" panose="05000000000000000000" pitchFamily="2" charset="2"/>
        <a:buChar char="q"/>
        <a:defRPr>
          <a:solidFill>
            <a:schemeClr val="tx1"/>
          </a:solidFill>
          <a:latin typeface="Calibri" pitchFamily="34" charset="0"/>
        </a:defRPr>
      </a:lvl4pPr>
      <a:lvl5pPr marL="1681163" indent="-339725" algn="l" rtl="0" eaLnBrk="1" fontAlgn="base" hangingPunct="1">
        <a:spcBef>
          <a:spcPct val="20000"/>
        </a:spcBef>
        <a:spcAft>
          <a:spcPct val="0"/>
        </a:spcAft>
        <a:buClr>
          <a:schemeClr val="accent1"/>
        </a:buClr>
        <a:buSzPct val="75000"/>
        <a:buFont typeface="Wingdings" panose="05000000000000000000" pitchFamily="2" charset="2"/>
        <a:buChar char="§"/>
        <a:defRPr>
          <a:solidFill>
            <a:schemeClr val="tx1"/>
          </a:solidFill>
          <a:latin typeface="Calibri" pitchFamily="34" charset="0"/>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0.jpeg"/><Relationship Id="rId4" Type="http://schemas.openxmlformats.org/officeDocument/2006/relationships/image" Target="../media/image9.jpeg"/></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jpg"/><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jp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https://www.tu-dortmund.de/forschung/forschungsethik/gute-wissenschaftliche-praxis/"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s://www.tu-dortmund.de/forschung/forschungsethik/gute-wissenschaftliche-praxi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www.spektrum.de/magazin/die-affaere-stapel/1140956"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hyperlink" Target="https://www.youtube.com/watch?v=nJhvYpMxG_k"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www.zeit.de/zeit-wissen/2014/04/hochstapler-betrug-wissenschaft"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38.jpg"/><Relationship Id="rId4" Type="http://schemas.openxmlformats.org/officeDocument/2006/relationships/image" Target="../media/image37.jpeg"/></Relationships>
</file>

<file path=ppt/slides/_rels/slide34.xml.rels><?xml version="1.0" encoding="UTF-8" standalone="yes"?>
<Relationships xmlns="http://schemas.openxmlformats.org/package/2006/relationships"><Relationship Id="rId3" Type="http://schemas.openxmlformats.org/officeDocument/2006/relationships/hyperlink" Target="https://www.deutschlandfunk.de/ergebnisse-um-jeden-preis-wenn-forscher-betruegen.724.de.html?dram:article_id=410757" TargetMode="External"/><Relationship Id="rId2" Type="http://schemas.openxmlformats.org/officeDocument/2006/relationships/hyperlink" Target="https://www.youtube.com/watch?v=MO_r2Tu0Fa0"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11"/>
          <p:cNvSpPr>
            <a:spLocks noGrp="1" noChangeArrowheads="1"/>
          </p:cNvSpPr>
          <p:nvPr>
            <p:ph type="subTitle" idx="1"/>
          </p:nvPr>
        </p:nvSpPr>
        <p:spPr bwMode="auto">
          <a:xfrm>
            <a:off x="716437" y="5152162"/>
            <a:ext cx="7700962" cy="38472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numCol="1" anchor="t" anchorCtr="0" compatLnSpc="1">
            <a:prstTxWarp prst="textNoShape">
              <a:avLst/>
            </a:prstTxWarp>
          </a:bodyPr>
          <a:lstStyle/>
          <a:p>
            <a:r>
              <a:rPr lang="de-DE" altLang="de-DE" dirty="0"/>
              <a:t>2. Sitzung: Wissenschaftstheorie</a:t>
            </a:r>
          </a:p>
          <a:p>
            <a:endParaRPr lang="de-DE" altLang="de-DE" dirty="0"/>
          </a:p>
        </p:txBody>
      </p:sp>
      <p:sp>
        <p:nvSpPr>
          <p:cNvPr id="4100" name="Rectangle 9"/>
          <p:cNvSpPr txBox="1">
            <a:spLocks noChangeArrowheads="1"/>
          </p:cNvSpPr>
          <p:nvPr/>
        </p:nvSpPr>
        <p:spPr bwMode="auto">
          <a:xfrm>
            <a:off x="716437" y="5676900"/>
            <a:ext cx="770096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de-DE" altLang="de-DE" dirty="0">
                <a:latin typeface="Calibri" panose="020F0502020204030204" pitchFamily="34" charset="0"/>
                <a:cs typeface="Calibri" panose="020F0502020204030204" pitchFamily="34" charset="0"/>
              </a:rPr>
              <a:t>11.04.2022, Job Schepens</a:t>
            </a:r>
          </a:p>
          <a:p>
            <a:pPr eaLnBrk="1" hangingPunct="1"/>
            <a:endParaRPr lang="de-DE" altLang="de-DE" dirty="0">
              <a:latin typeface="Calibri" panose="020F0502020204030204" pitchFamily="34" charset="0"/>
              <a:cs typeface="Calibri" panose="020F0502020204030204" pitchFamily="34" charset="0"/>
            </a:endParaRPr>
          </a:p>
        </p:txBody>
      </p:sp>
      <p:sp>
        <p:nvSpPr>
          <p:cNvPr id="2" name="Titel 1"/>
          <p:cNvSpPr>
            <a:spLocks noGrp="1"/>
          </p:cNvSpPr>
          <p:nvPr>
            <p:ph type="ctrTitle"/>
          </p:nvPr>
        </p:nvSpPr>
        <p:spPr>
          <a:xfrm>
            <a:off x="625033" y="4051300"/>
            <a:ext cx="7623175" cy="1078727"/>
          </a:xfrm>
        </p:spPr>
        <p:txBody>
          <a:bodyPr/>
          <a:lstStyle/>
          <a:p>
            <a:r>
              <a:rPr lang="de-DE" sz="2800" b="1" dirty="0"/>
              <a:t>Einführung in die Methoden der Textanalyse und des wissenschaftlichen Arbeitens</a:t>
            </a:r>
            <a:endParaRPr lang="en-US" sz="2800" dirty="0"/>
          </a:p>
        </p:txBody>
      </p:sp>
      <p:pic>
        <p:nvPicPr>
          <p:cNvPr id="10" name="Picture 1"/>
          <p:cNvPicPr>
            <a:picLocks noChangeAspect="1"/>
          </p:cNvPicPr>
          <p:nvPr/>
        </p:nvPicPr>
        <p:blipFill rotWithShape="1">
          <a:blip r:embed="rId3" cstate="print">
            <a:extLst>
              <a:ext uri="{28A0092B-C50C-407E-A947-70E740481C1C}">
                <a14:useLocalDpi xmlns:a14="http://schemas.microsoft.com/office/drawing/2010/main" val="0"/>
              </a:ext>
            </a:extLst>
          </a:blip>
          <a:srcRect r="25808"/>
          <a:stretch/>
        </p:blipFill>
        <p:spPr>
          <a:xfrm>
            <a:off x="6143448" y="1504720"/>
            <a:ext cx="2394408" cy="2151557"/>
          </a:xfrm>
          <a:prstGeom prst="rect">
            <a:avLst/>
          </a:prstGeom>
        </p:spPr>
      </p:pic>
      <p:pic>
        <p:nvPicPr>
          <p:cNvPr id="11"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10054" y="1503525"/>
            <a:ext cx="3233394" cy="2158138"/>
          </a:xfrm>
          <a:prstGeom prst="rect">
            <a:avLst/>
          </a:prstGeom>
        </p:spPr>
      </p:pic>
      <p:pic>
        <p:nvPicPr>
          <p:cNvPr id="12"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7302" y="1503525"/>
            <a:ext cx="2152752" cy="215275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Aufgaben zur Vorbereitung</a:t>
            </a:r>
          </a:p>
        </p:txBody>
      </p:sp>
      <p:pic>
        <p:nvPicPr>
          <p:cNvPr id="5" name="Inhaltsplatzhalt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377943"/>
            <a:ext cx="2625097" cy="2625097"/>
          </a:xfrm>
        </p:spPr>
      </p:pic>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10</a:t>
            </a:fld>
            <a:endParaRPr lang="de-DE" altLang="en-US"/>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9152" y="950712"/>
            <a:ext cx="1890929" cy="2673013"/>
          </a:xfrm>
          <a:prstGeom prst="rect">
            <a:avLst/>
          </a:prstGeom>
        </p:spPr>
      </p:pic>
      <p:pic>
        <p:nvPicPr>
          <p:cNvPr id="7" name="Grafik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1344" y="706871"/>
            <a:ext cx="1985296" cy="2673013"/>
          </a:xfrm>
          <a:prstGeom prst="rect">
            <a:avLst/>
          </a:prstGeom>
        </p:spPr>
      </p:pic>
      <p:pic>
        <p:nvPicPr>
          <p:cNvPr id="8" name="Grafik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75840" y="3676634"/>
            <a:ext cx="1742122" cy="2467594"/>
          </a:xfrm>
          <a:prstGeom prst="rect">
            <a:avLst/>
          </a:prstGeom>
        </p:spPr>
      </p:pic>
      <p:pic>
        <p:nvPicPr>
          <p:cNvPr id="9" name="Grafik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12452" y="3726713"/>
            <a:ext cx="1652263" cy="2367436"/>
          </a:xfrm>
          <a:prstGeom prst="rect">
            <a:avLst/>
          </a:prstGeom>
        </p:spPr>
      </p:pic>
    </p:spTree>
    <p:extLst>
      <p:ext uri="{BB962C8B-B14F-4D97-AF65-F5344CB8AC3E}">
        <p14:creationId xmlns:p14="http://schemas.microsoft.com/office/powerpoint/2010/main" val="2001000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Aufgaben zur Vorbereitung</a:t>
            </a:r>
          </a:p>
        </p:txBody>
      </p:sp>
      <p:sp>
        <p:nvSpPr>
          <p:cNvPr id="3" name="Inhaltsplatzhalter 2"/>
          <p:cNvSpPr>
            <a:spLocks noGrp="1"/>
          </p:cNvSpPr>
          <p:nvPr>
            <p:ph idx="1"/>
          </p:nvPr>
        </p:nvSpPr>
        <p:spPr/>
        <p:txBody>
          <a:bodyPr/>
          <a:lstStyle/>
          <a:p>
            <a:pPr marL="0" indent="0">
              <a:buNone/>
            </a:pPr>
            <a:r>
              <a:rPr lang="de-DE" dirty="0"/>
              <a:t>Vorzubereitender Text:</a:t>
            </a:r>
          </a:p>
          <a:p>
            <a:endParaRPr lang="de-DE" dirty="0"/>
          </a:p>
          <a:p>
            <a:pPr marL="0" indent="0">
              <a:buNone/>
            </a:pPr>
            <a:r>
              <a:rPr lang="de-DE" dirty="0"/>
              <a:t>Döring, N., &amp; Bortz, J. (2016). </a:t>
            </a:r>
            <a:r>
              <a:rPr lang="de-DE" i="1" dirty="0"/>
              <a:t>Forschungsmethoden und Evaluation. </a:t>
            </a:r>
            <a:r>
              <a:rPr lang="de-DE" dirty="0"/>
              <a:t>Springer. </a:t>
            </a:r>
          </a:p>
          <a:p>
            <a:pPr>
              <a:buFont typeface="Wingdings" panose="05000000000000000000" pitchFamily="2" charset="2"/>
              <a:buChar char="à"/>
            </a:pPr>
            <a:r>
              <a:rPr lang="de-DE" dirty="0"/>
              <a:t>Teil I, Kapitel 3.1: Wissenschaftlichkeit und wissenschaftliche Qualität (S. 84-93)</a:t>
            </a:r>
          </a:p>
          <a:p>
            <a:pPr>
              <a:buFont typeface="Wingdings" panose="05000000000000000000" pitchFamily="2" charset="2"/>
              <a:buChar char="à"/>
            </a:pPr>
            <a:endParaRPr lang="de-DE" dirty="0"/>
          </a:p>
          <a:p>
            <a:pPr>
              <a:buFont typeface="Wingdings" panose="05000000000000000000" pitchFamily="2" charset="2"/>
              <a:buChar char="à"/>
            </a:pPr>
            <a:endParaRPr lang="de-DE" dirty="0"/>
          </a:p>
          <a:p>
            <a:pPr marL="0" indent="0">
              <a:buNone/>
            </a:pPr>
            <a:r>
              <a:rPr lang="de-DE" b="1" dirty="0" err="1"/>
              <a:t>Questions</a:t>
            </a:r>
            <a:r>
              <a:rPr lang="de-DE" b="1" dirty="0"/>
              <a:t>?</a:t>
            </a:r>
          </a:p>
          <a:p>
            <a:pPr marL="0" indent="0">
              <a:buNone/>
            </a:pPr>
            <a:endParaRPr lang="de-DE" dirty="0"/>
          </a:p>
          <a:p>
            <a:pPr marL="0" indent="0">
              <a:buNone/>
            </a:pPr>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11</a:t>
            </a:fld>
            <a:endParaRPr lang="de-DE" altLang="en-US"/>
          </a:p>
        </p:txBody>
      </p:sp>
    </p:spTree>
    <p:extLst>
      <p:ext uri="{BB962C8B-B14F-4D97-AF65-F5344CB8AC3E}">
        <p14:creationId xmlns:p14="http://schemas.microsoft.com/office/powerpoint/2010/main" val="3173795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a:lstStyle/>
          <a:p>
            <a:r>
              <a:rPr lang="de-DE" dirty="0"/>
              <a:t>Agenda</a:t>
            </a:r>
          </a:p>
        </p:txBody>
      </p:sp>
      <p:sp>
        <p:nvSpPr>
          <p:cNvPr id="14" name="Inhaltsplatzhalter 13"/>
          <p:cNvSpPr>
            <a:spLocks noGrp="1"/>
          </p:cNvSpPr>
          <p:nvPr>
            <p:ph idx="1"/>
          </p:nvPr>
        </p:nvSpPr>
        <p:spPr/>
        <p:txBody>
          <a:bodyPr/>
          <a:lstStyle/>
          <a:p>
            <a:pPr marL="342900" indent="-342900">
              <a:buFont typeface="+mj-lt"/>
              <a:buAutoNum type="arabicPeriod"/>
            </a:pPr>
            <a:r>
              <a:rPr lang="de-DE" sz="1800" dirty="0"/>
              <a:t>Unterschiedliche Forschungsansätze und Einordnung der Erziehungswissenschaft</a:t>
            </a:r>
          </a:p>
          <a:p>
            <a:pPr marL="342900" indent="-342900">
              <a:buFont typeface="+mj-lt"/>
              <a:buAutoNum type="arabicPeriod"/>
            </a:pPr>
            <a:endParaRPr lang="de-DE" sz="1800" dirty="0"/>
          </a:p>
          <a:p>
            <a:pPr marL="342900" indent="-342900">
              <a:buFont typeface="+mj-lt"/>
              <a:buAutoNum type="arabicPeriod"/>
            </a:pPr>
            <a:r>
              <a:rPr lang="de-DE" sz="1800" dirty="0"/>
              <a:t>Wissenschaftlichkeit</a:t>
            </a:r>
          </a:p>
          <a:p>
            <a:pPr marL="342900" indent="-342900">
              <a:buFont typeface="+mj-lt"/>
              <a:buAutoNum type="arabicPeriod"/>
            </a:pPr>
            <a:endParaRPr lang="de-DE" sz="1800" dirty="0"/>
          </a:p>
          <a:p>
            <a:pPr marL="342900" indent="-342900">
              <a:buFont typeface="+mj-lt"/>
              <a:buAutoNum type="arabicPeriod"/>
            </a:pPr>
            <a:r>
              <a:rPr lang="de-DE" sz="1800" dirty="0"/>
              <a:t>Kriterien wissenschaftlicher Qualität</a:t>
            </a:r>
          </a:p>
          <a:p>
            <a:pPr marL="342900" indent="-342900">
              <a:buFont typeface="+mj-lt"/>
              <a:buAutoNum type="arabicPeriod"/>
            </a:pPr>
            <a:endParaRPr lang="de-DE" sz="1800" dirty="0"/>
          </a:p>
          <a:p>
            <a:pPr marL="342900" indent="-342900">
              <a:buFont typeface="+mj-lt"/>
              <a:buAutoNum type="arabicPeriod"/>
            </a:pPr>
            <a:r>
              <a:rPr lang="de-DE" sz="1800" dirty="0"/>
              <a:t>Grenzen wissenschaftlichen Wissens</a:t>
            </a:r>
          </a:p>
          <a:p>
            <a:pPr marL="342900" indent="-342900">
              <a:buFont typeface="+mj-lt"/>
              <a:buAutoNum type="arabicPeriod"/>
            </a:pPr>
            <a:endParaRPr lang="de-DE" sz="1800" dirty="0"/>
          </a:p>
          <a:p>
            <a:pPr marL="342900" indent="-342900">
              <a:buFont typeface="+mj-lt"/>
              <a:buAutoNum type="arabicPeriod"/>
            </a:pPr>
            <a:endParaRPr lang="de-DE" sz="1800" dirty="0"/>
          </a:p>
          <a:p>
            <a:pPr marL="342900" indent="-342900">
              <a:buFont typeface="+mj-lt"/>
              <a:buAutoNum type="arabicPeriod"/>
            </a:pPr>
            <a:endParaRPr lang="de-DE" sz="2000" dirty="0"/>
          </a:p>
        </p:txBody>
      </p:sp>
      <p:sp>
        <p:nvSpPr>
          <p:cNvPr id="16" name="Rechteck 15"/>
          <p:cNvSpPr/>
          <p:nvPr/>
        </p:nvSpPr>
        <p:spPr>
          <a:xfrm>
            <a:off x="457200" y="1522413"/>
            <a:ext cx="8229600" cy="484187"/>
          </a:xfrm>
          <a:prstGeom prst="rect">
            <a:avLst/>
          </a:prstGeom>
          <a:no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7757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440867" y="360668"/>
            <a:ext cx="4433503" cy="3516923"/>
          </a:xfrm>
          <a:prstGeom prst="rect">
            <a:avLst/>
          </a:prstGeom>
        </p:spPr>
      </p:pic>
      <p:pic>
        <p:nvPicPr>
          <p:cNvPr id="6" name="Picture 5"/>
          <p:cNvPicPr>
            <a:picLocks noChangeAspect="1"/>
          </p:cNvPicPr>
          <p:nvPr/>
        </p:nvPicPr>
        <p:blipFill>
          <a:blip r:embed="rId4"/>
          <a:stretch>
            <a:fillRect/>
          </a:stretch>
        </p:blipFill>
        <p:spPr>
          <a:xfrm>
            <a:off x="3212734" y="3877591"/>
            <a:ext cx="5661636" cy="2393247"/>
          </a:xfrm>
          <a:prstGeom prst="rect">
            <a:avLst/>
          </a:prstGeom>
        </p:spPr>
      </p:pic>
      <p:sp>
        <p:nvSpPr>
          <p:cNvPr id="7" name="TextBox 6"/>
          <p:cNvSpPr txBox="1"/>
          <p:nvPr/>
        </p:nvSpPr>
        <p:spPr>
          <a:xfrm>
            <a:off x="358163" y="4768500"/>
            <a:ext cx="4021015" cy="1200329"/>
          </a:xfrm>
          <a:prstGeom prst="rect">
            <a:avLst/>
          </a:prstGeom>
          <a:noFill/>
        </p:spPr>
        <p:txBody>
          <a:bodyPr wrap="square" rtlCol="0">
            <a:spAutoFit/>
          </a:bodyPr>
          <a:lstStyle/>
          <a:p>
            <a:r>
              <a:rPr lang="de-DE" b="1" dirty="0"/>
              <a:t>Was unterscheidet Natur-, Geistes- und Sozialwissenschaften?</a:t>
            </a:r>
          </a:p>
          <a:p>
            <a:r>
              <a:rPr lang="de-DE" dirty="0"/>
              <a:t>Diskutieren Sie mit Ihrem Nachbarn / Ihrer Nachbarin (5 Min)</a:t>
            </a:r>
          </a:p>
        </p:txBody>
      </p:sp>
      <p:pic>
        <p:nvPicPr>
          <p:cNvPr id="2" name="Grafik 1"/>
          <p:cNvPicPr>
            <a:picLocks noChangeAspect="1"/>
          </p:cNvPicPr>
          <p:nvPr/>
        </p:nvPicPr>
        <p:blipFill rotWithShape="1">
          <a:blip r:embed="rId5"/>
          <a:srcRect l="19579" t="17841" r="52659" b="5895"/>
          <a:stretch/>
        </p:blipFill>
        <p:spPr>
          <a:xfrm>
            <a:off x="351898" y="667177"/>
            <a:ext cx="4027280" cy="3111605"/>
          </a:xfrm>
          <a:prstGeom prst="rect">
            <a:avLst/>
          </a:prstGeom>
        </p:spPr>
      </p:pic>
    </p:spTree>
    <p:extLst>
      <p:ext uri="{BB962C8B-B14F-4D97-AF65-F5344CB8AC3E}">
        <p14:creationId xmlns:p14="http://schemas.microsoft.com/office/powerpoint/2010/main" val="1181643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Das Wissenschaftssystem ist disziplinär organisiert</a:t>
            </a:r>
          </a:p>
        </p:txBody>
      </p:sp>
      <p:sp>
        <p:nvSpPr>
          <p:cNvPr id="3" name="Content Placeholder 2"/>
          <p:cNvSpPr>
            <a:spLocks noGrp="1"/>
          </p:cNvSpPr>
          <p:nvPr>
            <p:ph idx="1"/>
          </p:nvPr>
        </p:nvSpPr>
        <p:spPr/>
        <p:txBody>
          <a:bodyPr/>
          <a:lstStyle/>
          <a:p>
            <a:pPr marL="0" indent="0">
              <a:buNone/>
            </a:pPr>
            <a:r>
              <a:rPr lang="de-DE" dirty="0"/>
              <a:t>Naturwissenschaften</a:t>
            </a:r>
          </a:p>
        </p:txBody>
      </p:sp>
      <p:sp>
        <p:nvSpPr>
          <p:cNvPr id="4" name="Content Placeholder 2"/>
          <p:cNvSpPr txBox="1">
            <a:spLocks/>
          </p:cNvSpPr>
          <p:nvPr/>
        </p:nvSpPr>
        <p:spPr>
          <a:xfrm>
            <a:off x="5556028" y="1980610"/>
            <a:ext cx="2687516" cy="388449"/>
          </a:xfrm>
          <a:prstGeom prst="rect">
            <a:avLst/>
          </a:prstGeom>
        </p:spPr>
        <p:txBody>
          <a:bodyPr lIns="0" tIns="0" rIns="0" bIns="0"/>
          <a:lstStyle>
            <a:lvl1pPr marL="180975" indent="-180975" algn="l" rtl="0" eaLnBrk="1" fontAlgn="base" hangingPunct="1">
              <a:lnSpc>
                <a:spcPct val="100000"/>
              </a:lnSpc>
              <a:spcBef>
                <a:spcPct val="0"/>
              </a:spcBef>
              <a:spcAft>
                <a:spcPct val="0"/>
              </a:spcAft>
              <a:buChar char="•"/>
              <a:defRPr sz="2000">
                <a:solidFill>
                  <a:srgbClr val="000000"/>
                </a:solidFill>
                <a:latin typeface="+mn-lt"/>
                <a:ea typeface="+mn-ea"/>
                <a:cs typeface="+mn-cs"/>
              </a:defRPr>
            </a:lvl1pPr>
            <a:lvl2pPr marL="361950" indent="-180975" algn="l" rtl="0" eaLnBrk="1" fontAlgn="base" hangingPunct="1">
              <a:lnSpc>
                <a:spcPct val="100000"/>
              </a:lnSpc>
              <a:spcBef>
                <a:spcPct val="0"/>
              </a:spcBef>
              <a:spcAft>
                <a:spcPct val="0"/>
              </a:spcAft>
              <a:buSzPct val="80000"/>
              <a:buFont typeface="Arial" panose="020B0604020202020204" pitchFamily="34" charset="0"/>
              <a:buChar char="•"/>
              <a:defRPr sz="2000">
                <a:solidFill>
                  <a:srgbClr val="000000"/>
                </a:solidFill>
                <a:latin typeface="+mn-lt"/>
              </a:defRPr>
            </a:lvl2pPr>
            <a:lvl3pPr marL="542925" indent="-180975" algn="l" rtl="0" eaLnBrk="1" fontAlgn="base" hangingPunct="1">
              <a:lnSpc>
                <a:spcPct val="100000"/>
              </a:lnSpc>
              <a:spcBef>
                <a:spcPct val="0"/>
              </a:spcBef>
              <a:spcAft>
                <a:spcPct val="0"/>
              </a:spcAft>
              <a:buClr>
                <a:schemeClr val="accent5">
                  <a:lumMod val="50000"/>
                </a:schemeClr>
              </a:buClr>
              <a:buSzPct val="80000"/>
              <a:buFont typeface="Arial" panose="020B0604020202020204" pitchFamily="34" charset="0"/>
              <a:buChar char="•"/>
              <a:defRPr sz="2000">
                <a:solidFill>
                  <a:srgbClr val="000000"/>
                </a:solidFill>
                <a:latin typeface="+mn-lt"/>
              </a:defRPr>
            </a:lvl3pPr>
            <a:lvl4pPr marL="714375" indent="-171450" algn="l" rtl="0" eaLnBrk="1" fontAlgn="base" hangingPunct="1">
              <a:lnSpc>
                <a:spcPct val="100000"/>
              </a:lnSpc>
              <a:spcBef>
                <a:spcPct val="0"/>
              </a:spcBef>
              <a:spcAft>
                <a:spcPct val="0"/>
              </a:spcAft>
              <a:buClr>
                <a:schemeClr val="accent5">
                  <a:lumMod val="50000"/>
                </a:schemeClr>
              </a:buClr>
              <a:buSzPct val="80000"/>
              <a:buChar char="•"/>
              <a:defRPr sz="2000">
                <a:solidFill>
                  <a:srgbClr val="000000"/>
                </a:solidFill>
                <a:latin typeface="+mn-lt"/>
              </a:defRPr>
            </a:lvl4pPr>
            <a:lvl5pPr marL="895350" indent="-180975" algn="l" rtl="0" eaLnBrk="1" fontAlgn="base" hangingPunct="1">
              <a:lnSpc>
                <a:spcPct val="100000"/>
              </a:lnSpc>
              <a:spcBef>
                <a:spcPct val="0"/>
              </a:spcBef>
              <a:spcAft>
                <a:spcPct val="0"/>
              </a:spcAft>
              <a:buClr>
                <a:schemeClr val="accent5">
                  <a:lumMod val="50000"/>
                </a:schemeClr>
              </a:buClr>
              <a:buSzPct val="80000"/>
              <a:buFont typeface="Arial" panose="020B0604020202020204" pitchFamily="34" charset="0"/>
              <a:buChar char="•"/>
              <a:defRPr sz="2000">
                <a:solidFill>
                  <a:srgbClr val="000000"/>
                </a:solidFill>
                <a:latin typeface="+mn-lt"/>
              </a:defRPr>
            </a:lvl5pPr>
            <a:lvl6pPr marL="2079625" indent="-182563" algn="l" rtl="0" eaLnBrk="1" fontAlgn="base" hangingPunct="1">
              <a:lnSpc>
                <a:spcPct val="110000"/>
              </a:lnSpc>
              <a:spcBef>
                <a:spcPct val="0"/>
              </a:spcBef>
              <a:spcAft>
                <a:spcPct val="0"/>
              </a:spcAft>
              <a:buChar char="-"/>
              <a:defRPr sz="1200">
                <a:solidFill>
                  <a:schemeClr val="tx1"/>
                </a:solidFill>
                <a:latin typeface="+mn-lt"/>
              </a:defRPr>
            </a:lvl6pPr>
            <a:lvl7pPr marL="2536825" indent="-182563" algn="l" rtl="0" eaLnBrk="1" fontAlgn="base" hangingPunct="1">
              <a:lnSpc>
                <a:spcPct val="110000"/>
              </a:lnSpc>
              <a:spcBef>
                <a:spcPct val="0"/>
              </a:spcBef>
              <a:spcAft>
                <a:spcPct val="0"/>
              </a:spcAft>
              <a:buChar char="-"/>
              <a:defRPr sz="1200">
                <a:solidFill>
                  <a:schemeClr val="tx1"/>
                </a:solidFill>
                <a:latin typeface="+mn-lt"/>
              </a:defRPr>
            </a:lvl7pPr>
            <a:lvl8pPr marL="2994025" indent="-182563" algn="l" rtl="0" eaLnBrk="1" fontAlgn="base" hangingPunct="1">
              <a:lnSpc>
                <a:spcPct val="110000"/>
              </a:lnSpc>
              <a:spcBef>
                <a:spcPct val="0"/>
              </a:spcBef>
              <a:spcAft>
                <a:spcPct val="0"/>
              </a:spcAft>
              <a:buChar char="-"/>
              <a:defRPr sz="1200">
                <a:solidFill>
                  <a:schemeClr val="tx1"/>
                </a:solidFill>
                <a:latin typeface="+mn-lt"/>
              </a:defRPr>
            </a:lvl8pPr>
            <a:lvl9pPr marL="3451225" indent="-182563" algn="l" rtl="0" eaLnBrk="1" fontAlgn="base" hangingPunct="1">
              <a:lnSpc>
                <a:spcPct val="110000"/>
              </a:lnSpc>
              <a:spcBef>
                <a:spcPct val="0"/>
              </a:spcBef>
              <a:spcAft>
                <a:spcPct val="0"/>
              </a:spcAft>
              <a:buChar char="-"/>
              <a:defRPr sz="1200">
                <a:solidFill>
                  <a:schemeClr val="tx1"/>
                </a:solidFill>
                <a:latin typeface="+mn-lt"/>
              </a:defRPr>
            </a:lvl9pPr>
          </a:lstStyle>
          <a:p>
            <a:pPr marL="0" indent="0">
              <a:buFontTx/>
              <a:buNone/>
            </a:pPr>
            <a:r>
              <a:rPr lang="de-DE" kern="0" dirty="0"/>
              <a:t>Geisteswissenschaften</a:t>
            </a:r>
          </a:p>
        </p:txBody>
      </p:sp>
      <p:sp>
        <p:nvSpPr>
          <p:cNvPr id="5" name="Content Placeholder 2"/>
          <p:cNvSpPr txBox="1">
            <a:spLocks/>
          </p:cNvSpPr>
          <p:nvPr/>
        </p:nvSpPr>
        <p:spPr>
          <a:xfrm>
            <a:off x="3141785" y="4253890"/>
            <a:ext cx="2687516" cy="388449"/>
          </a:xfrm>
          <a:prstGeom prst="rect">
            <a:avLst/>
          </a:prstGeom>
        </p:spPr>
        <p:txBody>
          <a:bodyPr lIns="0" tIns="0" rIns="0" bIns="0"/>
          <a:lstStyle>
            <a:lvl1pPr marL="180975" indent="-180975" algn="l" rtl="0" eaLnBrk="1" fontAlgn="base" hangingPunct="1">
              <a:lnSpc>
                <a:spcPct val="100000"/>
              </a:lnSpc>
              <a:spcBef>
                <a:spcPct val="0"/>
              </a:spcBef>
              <a:spcAft>
                <a:spcPct val="0"/>
              </a:spcAft>
              <a:buChar char="•"/>
              <a:defRPr sz="2000">
                <a:solidFill>
                  <a:srgbClr val="000000"/>
                </a:solidFill>
                <a:latin typeface="+mn-lt"/>
                <a:ea typeface="+mn-ea"/>
                <a:cs typeface="+mn-cs"/>
              </a:defRPr>
            </a:lvl1pPr>
            <a:lvl2pPr marL="361950" indent="-180975" algn="l" rtl="0" eaLnBrk="1" fontAlgn="base" hangingPunct="1">
              <a:lnSpc>
                <a:spcPct val="100000"/>
              </a:lnSpc>
              <a:spcBef>
                <a:spcPct val="0"/>
              </a:spcBef>
              <a:spcAft>
                <a:spcPct val="0"/>
              </a:spcAft>
              <a:buSzPct val="80000"/>
              <a:buFont typeface="Arial" panose="020B0604020202020204" pitchFamily="34" charset="0"/>
              <a:buChar char="•"/>
              <a:defRPr sz="2000">
                <a:solidFill>
                  <a:srgbClr val="000000"/>
                </a:solidFill>
                <a:latin typeface="+mn-lt"/>
              </a:defRPr>
            </a:lvl2pPr>
            <a:lvl3pPr marL="542925" indent="-180975" algn="l" rtl="0" eaLnBrk="1" fontAlgn="base" hangingPunct="1">
              <a:lnSpc>
                <a:spcPct val="100000"/>
              </a:lnSpc>
              <a:spcBef>
                <a:spcPct val="0"/>
              </a:spcBef>
              <a:spcAft>
                <a:spcPct val="0"/>
              </a:spcAft>
              <a:buClr>
                <a:schemeClr val="accent5">
                  <a:lumMod val="50000"/>
                </a:schemeClr>
              </a:buClr>
              <a:buSzPct val="80000"/>
              <a:buFont typeface="Arial" panose="020B0604020202020204" pitchFamily="34" charset="0"/>
              <a:buChar char="•"/>
              <a:defRPr sz="2000">
                <a:solidFill>
                  <a:srgbClr val="000000"/>
                </a:solidFill>
                <a:latin typeface="+mn-lt"/>
              </a:defRPr>
            </a:lvl3pPr>
            <a:lvl4pPr marL="714375" indent="-171450" algn="l" rtl="0" eaLnBrk="1" fontAlgn="base" hangingPunct="1">
              <a:lnSpc>
                <a:spcPct val="100000"/>
              </a:lnSpc>
              <a:spcBef>
                <a:spcPct val="0"/>
              </a:spcBef>
              <a:spcAft>
                <a:spcPct val="0"/>
              </a:spcAft>
              <a:buClr>
                <a:schemeClr val="accent5">
                  <a:lumMod val="50000"/>
                </a:schemeClr>
              </a:buClr>
              <a:buSzPct val="80000"/>
              <a:buChar char="•"/>
              <a:defRPr sz="2000">
                <a:solidFill>
                  <a:srgbClr val="000000"/>
                </a:solidFill>
                <a:latin typeface="+mn-lt"/>
              </a:defRPr>
            </a:lvl4pPr>
            <a:lvl5pPr marL="895350" indent="-180975" algn="l" rtl="0" eaLnBrk="1" fontAlgn="base" hangingPunct="1">
              <a:lnSpc>
                <a:spcPct val="100000"/>
              </a:lnSpc>
              <a:spcBef>
                <a:spcPct val="0"/>
              </a:spcBef>
              <a:spcAft>
                <a:spcPct val="0"/>
              </a:spcAft>
              <a:buClr>
                <a:schemeClr val="accent5">
                  <a:lumMod val="50000"/>
                </a:schemeClr>
              </a:buClr>
              <a:buSzPct val="80000"/>
              <a:buFont typeface="Arial" panose="020B0604020202020204" pitchFamily="34" charset="0"/>
              <a:buChar char="•"/>
              <a:defRPr sz="2000">
                <a:solidFill>
                  <a:srgbClr val="000000"/>
                </a:solidFill>
                <a:latin typeface="+mn-lt"/>
              </a:defRPr>
            </a:lvl5pPr>
            <a:lvl6pPr marL="2079625" indent="-182563" algn="l" rtl="0" eaLnBrk="1" fontAlgn="base" hangingPunct="1">
              <a:lnSpc>
                <a:spcPct val="110000"/>
              </a:lnSpc>
              <a:spcBef>
                <a:spcPct val="0"/>
              </a:spcBef>
              <a:spcAft>
                <a:spcPct val="0"/>
              </a:spcAft>
              <a:buChar char="-"/>
              <a:defRPr sz="1200">
                <a:solidFill>
                  <a:schemeClr val="tx1"/>
                </a:solidFill>
                <a:latin typeface="+mn-lt"/>
              </a:defRPr>
            </a:lvl6pPr>
            <a:lvl7pPr marL="2536825" indent="-182563" algn="l" rtl="0" eaLnBrk="1" fontAlgn="base" hangingPunct="1">
              <a:lnSpc>
                <a:spcPct val="110000"/>
              </a:lnSpc>
              <a:spcBef>
                <a:spcPct val="0"/>
              </a:spcBef>
              <a:spcAft>
                <a:spcPct val="0"/>
              </a:spcAft>
              <a:buChar char="-"/>
              <a:defRPr sz="1200">
                <a:solidFill>
                  <a:schemeClr val="tx1"/>
                </a:solidFill>
                <a:latin typeface="+mn-lt"/>
              </a:defRPr>
            </a:lvl7pPr>
            <a:lvl8pPr marL="2994025" indent="-182563" algn="l" rtl="0" eaLnBrk="1" fontAlgn="base" hangingPunct="1">
              <a:lnSpc>
                <a:spcPct val="110000"/>
              </a:lnSpc>
              <a:spcBef>
                <a:spcPct val="0"/>
              </a:spcBef>
              <a:spcAft>
                <a:spcPct val="0"/>
              </a:spcAft>
              <a:buChar char="-"/>
              <a:defRPr sz="1200">
                <a:solidFill>
                  <a:schemeClr val="tx1"/>
                </a:solidFill>
                <a:latin typeface="+mn-lt"/>
              </a:defRPr>
            </a:lvl8pPr>
            <a:lvl9pPr marL="3451225" indent="-182563" algn="l" rtl="0" eaLnBrk="1" fontAlgn="base" hangingPunct="1">
              <a:lnSpc>
                <a:spcPct val="110000"/>
              </a:lnSpc>
              <a:spcBef>
                <a:spcPct val="0"/>
              </a:spcBef>
              <a:spcAft>
                <a:spcPct val="0"/>
              </a:spcAft>
              <a:buChar char="-"/>
              <a:defRPr sz="1200">
                <a:solidFill>
                  <a:schemeClr val="tx1"/>
                </a:solidFill>
                <a:latin typeface="+mn-lt"/>
              </a:defRPr>
            </a:lvl9pPr>
          </a:lstStyle>
          <a:p>
            <a:pPr marL="0" indent="0" algn="ctr">
              <a:buFontTx/>
              <a:buNone/>
            </a:pPr>
            <a:r>
              <a:rPr lang="de-DE" kern="0" dirty="0"/>
              <a:t>Sozialwissenschaften</a:t>
            </a:r>
          </a:p>
        </p:txBody>
      </p:sp>
      <p:pic>
        <p:nvPicPr>
          <p:cNvPr id="6" name="Picture 5"/>
          <p:cNvPicPr>
            <a:picLocks noChangeAspect="1"/>
          </p:cNvPicPr>
          <p:nvPr/>
        </p:nvPicPr>
        <p:blipFill>
          <a:blip r:embed="rId3"/>
          <a:stretch>
            <a:fillRect/>
          </a:stretch>
        </p:blipFill>
        <p:spPr>
          <a:xfrm>
            <a:off x="823644" y="2429119"/>
            <a:ext cx="578848" cy="612898"/>
          </a:xfrm>
          <a:prstGeom prst="rect">
            <a:avLst/>
          </a:prstGeom>
        </p:spPr>
      </p:pic>
      <p:pic>
        <p:nvPicPr>
          <p:cNvPr id="7" name="Picture 6"/>
          <p:cNvPicPr>
            <a:picLocks noChangeAspect="1"/>
          </p:cNvPicPr>
          <p:nvPr/>
        </p:nvPicPr>
        <p:blipFill>
          <a:blip r:embed="rId4"/>
          <a:stretch>
            <a:fillRect/>
          </a:stretch>
        </p:blipFill>
        <p:spPr>
          <a:xfrm>
            <a:off x="1410612" y="2368062"/>
            <a:ext cx="735012" cy="735012"/>
          </a:xfrm>
          <a:prstGeom prst="rect">
            <a:avLst/>
          </a:prstGeom>
        </p:spPr>
      </p:pic>
      <p:pic>
        <p:nvPicPr>
          <p:cNvPr id="8" name="Picture 7"/>
          <p:cNvPicPr>
            <a:picLocks noChangeAspect="1"/>
          </p:cNvPicPr>
          <p:nvPr/>
        </p:nvPicPr>
        <p:blipFill rotWithShape="1">
          <a:blip r:embed="rId5"/>
          <a:srcRect b="5333"/>
          <a:stretch/>
        </p:blipFill>
        <p:spPr>
          <a:xfrm>
            <a:off x="2207711" y="2290208"/>
            <a:ext cx="854198" cy="769515"/>
          </a:xfrm>
          <a:prstGeom prst="rect">
            <a:avLst/>
          </a:prstGeom>
        </p:spPr>
      </p:pic>
      <p:pic>
        <p:nvPicPr>
          <p:cNvPr id="9" name="Picture 8"/>
          <p:cNvPicPr>
            <a:picLocks noChangeAspect="1"/>
          </p:cNvPicPr>
          <p:nvPr/>
        </p:nvPicPr>
        <p:blipFill>
          <a:blip r:embed="rId6"/>
          <a:stretch>
            <a:fillRect/>
          </a:stretch>
        </p:blipFill>
        <p:spPr>
          <a:xfrm>
            <a:off x="7457998" y="2495020"/>
            <a:ext cx="733232" cy="723377"/>
          </a:xfrm>
          <a:prstGeom prst="rect">
            <a:avLst/>
          </a:prstGeom>
        </p:spPr>
      </p:pic>
      <p:pic>
        <p:nvPicPr>
          <p:cNvPr id="10" name="Picture 9"/>
          <p:cNvPicPr>
            <a:picLocks noChangeAspect="1"/>
          </p:cNvPicPr>
          <p:nvPr/>
        </p:nvPicPr>
        <p:blipFill>
          <a:blip r:embed="rId7"/>
          <a:stretch>
            <a:fillRect/>
          </a:stretch>
        </p:blipFill>
        <p:spPr>
          <a:xfrm>
            <a:off x="5476152" y="2368062"/>
            <a:ext cx="1637201" cy="977293"/>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43510" y="4642339"/>
            <a:ext cx="1385689" cy="1387103"/>
          </a:xfrm>
          <a:prstGeom prst="rect">
            <a:avLst/>
          </a:prstGeom>
        </p:spPr>
      </p:pic>
    </p:spTree>
    <p:extLst>
      <p:ext uri="{BB962C8B-B14F-4D97-AF65-F5344CB8AC3E}">
        <p14:creationId xmlns:p14="http://schemas.microsoft.com/office/powerpoint/2010/main" val="1171993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Das Wissenschaftssystem ist disziplinär organisiert</a:t>
            </a:r>
          </a:p>
        </p:txBody>
      </p:sp>
      <p:sp>
        <p:nvSpPr>
          <p:cNvPr id="3" name="Content Placeholder 2"/>
          <p:cNvSpPr>
            <a:spLocks noGrp="1"/>
          </p:cNvSpPr>
          <p:nvPr>
            <p:ph idx="1"/>
          </p:nvPr>
        </p:nvSpPr>
        <p:spPr/>
        <p:txBody>
          <a:bodyPr/>
          <a:lstStyle/>
          <a:p>
            <a:pPr marL="0" indent="0">
              <a:buNone/>
            </a:pPr>
            <a:r>
              <a:rPr lang="de-DE" dirty="0"/>
              <a:t>Naturwissenschaften</a:t>
            </a:r>
          </a:p>
        </p:txBody>
      </p:sp>
      <p:sp>
        <p:nvSpPr>
          <p:cNvPr id="4" name="Content Placeholder 2"/>
          <p:cNvSpPr txBox="1">
            <a:spLocks/>
          </p:cNvSpPr>
          <p:nvPr/>
        </p:nvSpPr>
        <p:spPr>
          <a:xfrm>
            <a:off x="5577253" y="1979613"/>
            <a:ext cx="2687516" cy="388449"/>
          </a:xfrm>
          <a:prstGeom prst="rect">
            <a:avLst/>
          </a:prstGeom>
        </p:spPr>
        <p:txBody>
          <a:bodyPr lIns="0" tIns="0" rIns="0" bIns="0"/>
          <a:lstStyle>
            <a:lvl1pPr marL="180975" indent="-180975" algn="l" rtl="0" eaLnBrk="1" fontAlgn="base" hangingPunct="1">
              <a:lnSpc>
                <a:spcPct val="100000"/>
              </a:lnSpc>
              <a:spcBef>
                <a:spcPct val="0"/>
              </a:spcBef>
              <a:spcAft>
                <a:spcPct val="0"/>
              </a:spcAft>
              <a:buChar char="•"/>
              <a:defRPr sz="2000">
                <a:solidFill>
                  <a:srgbClr val="000000"/>
                </a:solidFill>
                <a:latin typeface="+mn-lt"/>
                <a:ea typeface="+mn-ea"/>
                <a:cs typeface="+mn-cs"/>
              </a:defRPr>
            </a:lvl1pPr>
            <a:lvl2pPr marL="361950" indent="-180975" algn="l" rtl="0" eaLnBrk="1" fontAlgn="base" hangingPunct="1">
              <a:lnSpc>
                <a:spcPct val="100000"/>
              </a:lnSpc>
              <a:spcBef>
                <a:spcPct val="0"/>
              </a:spcBef>
              <a:spcAft>
                <a:spcPct val="0"/>
              </a:spcAft>
              <a:buSzPct val="80000"/>
              <a:buFont typeface="Arial" panose="020B0604020202020204" pitchFamily="34" charset="0"/>
              <a:buChar char="•"/>
              <a:defRPr sz="2000">
                <a:solidFill>
                  <a:srgbClr val="000000"/>
                </a:solidFill>
                <a:latin typeface="+mn-lt"/>
              </a:defRPr>
            </a:lvl2pPr>
            <a:lvl3pPr marL="542925" indent="-180975" algn="l" rtl="0" eaLnBrk="1" fontAlgn="base" hangingPunct="1">
              <a:lnSpc>
                <a:spcPct val="100000"/>
              </a:lnSpc>
              <a:spcBef>
                <a:spcPct val="0"/>
              </a:spcBef>
              <a:spcAft>
                <a:spcPct val="0"/>
              </a:spcAft>
              <a:buClr>
                <a:schemeClr val="accent5">
                  <a:lumMod val="50000"/>
                </a:schemeClr>
              </a:buClr>
              <a:buSzPct val="80000"/>
              <a:buFont typeface="Arial" panose="020B0604020202020204" pitchFamily="34" charset="0"/>
              <a:buChar char="•"/>
              <a:defRPr sz="2000">
                <a:solidFill>
                  <a:srgbClr val="000000"/>
                </a:solidFill>
                <a:latin typeface="+mn-lt"/>
              </a:defRPr>
            </a:lvl3pPr>
            <a:lvl4pPr marL="714375" indent="-171450" algn="l" rtl="0" eaLnBrk="1" fontAlgn="base" hangingPunct="1">
              <a:lnSpc>
                <a:spcPct val="100000"/>
              </a:lnSpc>
              <a:spcBef>
                <a:spcPct val="0"/>
              </a:spcBef>
              <a:spcAft>
                <a:spcPct val="0"/>
              </a:spcAft>
              <a:buClr>
                <a:schemeClr val="accent5">
                  <a:lumMod val="50000"/>
                </a:schemeClr>
              </a:buClr>
              <a:buSzPct val="80000"/>
              <a:buChar char="•"/>
              <a:defRPr sz="2000">
                <a:solidFill>
                  <a:srgbClr val="000000"/>
                </a:solidFill>
                <a:latin typeface="+mn-lt"/>
              </a:defRPr>
            </a:lvl4pPr>
            <a:lvl5pPr marL="895350" indent="-180975" algn="l" rtl="0" eaLnBrk="1" fontAlgn="base" hangingPunct="1">
              <a:lnSpc>
                <a:spcPct val="100000"/>
              </a:lnSpc>
              <a:spcBef>
                <a:spcPct val="0"/>
              </a:spcBef>
              <a:spcAft>
                <a:spcPct val="0"/>
              </a:spcAft>
              <a:buClr>
                <a:schemeClr val="accent5">
                  <a:lumMod val="50000"/>
                </a:schemeClr>
              </a:buClr>
              <a:buSzPct val="80000"/>
              <a:buFont typeface="Arial" panose="020B0604020202020204" pitchFamily="34" charset="0"/>
              <a:buChar char="•"/>
              <a:defRPr sz="2000">
                <a:solidFill>
                  <a:srgbClr val="000000"/>
                </a:solidFill>
                <a:latin typeface="+mn-lt"/>
              </a:defRPr>
            </a:lvl5pPr>
            <a:lvl6pPr marL="2079625" indent="-182563" algn="l" rtl="0" eaLnBrk="1" fontAlgn="base" hangingPunct="1">
              <a:lnSpc>
                <a:spcPct val="110000"/>
              </a:lnSpc>
              <a:spcBef>
                <a:spcPct val="0"/>
              </a:spcBef>
              <a:spcAft>
                <a:spcPct val="0"/>
              </a:spcAft>
              <a:buChar char="-"/>
              <a:defRPr sz="1200">
                <a:solidFill>
                  <a:schemeClr val="tx1"/>
                </a:solidFill>
                <a:latin typeface="+mn-lt"/>
              </a:defRPr>
            </a:lvl6pPr>
            <a:lvl7pPr marL="2536825" indent="-182563" algn="l" rtl="0" eaLnBrk="1" fontAlgn="base" hangingPunct="1">
              <a:lnSpc>
                <a:spcPct val="110000"/>
              </a:lnSpc>
              <a:spcBef>
                <a:spcPct val="0"/>
              </a:spcBef>
              <a:spcAft>
                <a:spcPct val="0"/>
              </a:spcAft>
              <a:buChar char="-"/>
              <a:defRPr sz="1200">
                <a:solidFill>
                  <a:schemeClr val="tx1"/>
                </a:solidFill>
                <a:latin typeface="+mn-lt"/>
              </a:defRPr>
            </a:lvl7pPr>
            <a:lvl8pPr marL="2994025" indent="-182563" algn="l" rtl="0" eaLnBrk="1" fontAlgn="base" hangingPunct="1">
              <a:lnSpc>
                <a:spcPct val="110000"/>
              </a:lnSpc>
              <a:spcBef>
                <a:spcPct val="0"/>
              </a:spcBef>
              <a:spcAft>
                <a:spcPct val="0"/>
              </a:spcAft>
              <a:buChar char="-"/>
              <a:defRPr sz="1200">
                <a:solidFill>
                  <a:schemeClr val="tx1"/>
                </a:solidFill>
                <a:latin typeface="+mn-lt"/>
              </a:defRPr>
            </a:lvl8pPr>
            <a:lvl9pPr marL="3451225" indent="-182563" algn="l" rtl="0" eaLnBrk="1" fontAlgn="base" hangingPunct="1">
              <a:lnSpc>
                <a:spcPct val="110000"/>
              </a:lnSpc>
              <a:spcBef>
                <a:spcPct val="0"/>
              </a:spcBef>
              <a:spcAft>
                <a:spcPct val="0"/>
              </a:spcAft>
              <a:buChar char="-"/>
              <a:defRPr sz="1200">
                <a:solidFill>
                  <a:schemeClr val="tx1"/>
                </a:solidFill>
                <a:latin typeface="+mn-lt"/>
              </a:defRPr>
            </a:lvl9pPr>
          </a:lstStyle>
          <a:p>
            <a:pPr marL="0" indent="0">
              <a:buFontTx/>
              <a:buNone/>
            </a:pPr>
            <a:r>
              <a:rPr lang="de-DE" kern="0" dirty="0"/>
              <a:t>Geisteswissenschaften</a:t>
            </a:r>
          </a:p>
        </p:txBody>
      </p:sp>
      <p:sp>
        <p:nvSpPr>
          <p:cNvPr id="5" name="Content Placeholder 2"/>
          <p:cNvSpPr txBox="1">
            <a:spLocks/>
          </p:cNvSpPr>
          <p:nvPr/>
        </p:nvSpPr>
        <p:spPr>
          <a:xfrm>
            <a:off x="3119375" y="4206778"/>
            <a:ext cx="2687516" cy="388449"/>
          </a:xfrm>
          <a:prstGeom prst="rect">
            <a:avLst/>
          </a:prstGeom>
          <a:ln>
            <a:solidFill>
              <a:schemeClr val="tx2"/>
            </a:solidFill>
          </a:ln>
        </p:spPr>
        <p:txBody>
          <a:bodyPr lIns="0" tIns="0" rIns="0" bIns="0" anchor="ctr"/>
          <a:lstStyle>
            <a:lvl1pPr marL="180975" indent="-180975" algn="l" rtl="0" eaLnBrk="1" fontAlgn="base" hangingPunct="1">
              <a:lnSpc>
                <a:spcPct val="100000"/>
              </a:lnSpc>
              <a:spcBef>
                <a:spcPct val="0"/>
              </a:spcBef>
              <a:spcAft>
                <a:spcPct val="0"/>
              </a:spcAft>
              <a:buChar char="•"/>
              <a:defRPr sz="2000">
                <a:solidFill>
                  <a:srgbClr val="000000"/>
                </a:solidFill>
                <a:latin typeface="+mn-lt"/>
                <a:ea typeface="+mn-ea"/>
                <a:cs typeface="+mn-cs"/>
              </a:defRPr>
            </a:lvl1pPr>
            <a:lvl2pPr marL="361950" indent="-180975" algn="l" rtl="0" eaLnBrk="1" fontAlgn="base" hangingPunct="1">
              <a:lnSpc>
                <a:spcPct val="100000"/>
              </a:lnSpc>
              <a:spcBef>
                <a:spcPct val="0"/>
              </a:spcBef>
              <a:spcAft>
                <a:spcPct val="0"/>
              </a:spcAft>
              <a:buSzPct val="80000"/>
              <a:buFont typeface="Arial" panose="020B0604020202020204" pitchFamily="34" charset="0"/>
              <a:buChar char="•"/>
              <a:defRPr sz="2000">
                <a:solidFill>
                  <a:srgbClr val="000000"/>
                </a:solidFill>
                <a:latin typeface="+mn-lt"/>
              </a:defRPr>
            </a:lvl2pPr>
            <a:lvl3pPr marL="542925" indent="-180975" algn="l" rtl="0" eaLnBrk="1" fontAlgn="base" hangingPunct="1">
              <a:lnSpc>
                <a:spcPct val="100000"/>
              </a:lnSpc>
              <a:spcBef>
                <a:spcPct val="0"/>
              </a:spcBef>
              <a:spcAft>
                <a:spcPct val="0"/>
              </a:spcAft>
              <a:buClr>
                <a:schemeClr val="accent5">
                  <a:lumMod val="50000"/>
                </a:schemeClr>
              </a:buClr>
              <a:buSzPct val="80000"/>
              <a:buFont typeface="Arial" panose="020B0604020202020204" pitchFamily="34" charset="0"/>
              <a:buChar char="•"/>
              <a:defRPr sz="2000">
                <a:solidFill>
                  <a:srgbClr val="000000"/>
                </a:solidFill>
                <a:latin typeface="+mn-lt"/>
              </a:defRPr>
            </a:lvl3pPr>
            <a:lvl4pPr marL="714375" indent="-171450" algn="l" rtl="0" eaLnBrk="1" fontAlgn="base" hangingPunct="1">
              <a:lnSpc>
                <a:spcPct val="100000"/>
              </a:lnSpc>
              <a:spcBef>
                <a:spcPct val="0"/>
              </a:spcBef>
              <a:spcAft>
                <a:spcPct val="0"/>
              </a:spcAft>
              <a:buClr>
                <a:schemeClr val="accent5">
                  <a:lumMod val="50000"/>
                </a:schemeClr>
              </a:buClr>
              <a:buSzPct val="80000"/>
              <a:buChar char="•"/>
              <a:defRPr sz="2000">
                <a:solidFill>
                  <a:srgbClr val="000000"/>
                </a:solidFill>
                <a:latin typeface="+mn-lt"/>
              </a:defRPr>
            </a:lvl4pPr>
            <a:lvl5pPr marL="895350" indent="-180975" algn="l" rtl="0" eaLnBrk="1" fontAlgn="base" hangingPunct="1">
              <a:lnSpc>
                <a:spcPct val="100000"/>
              </a:lnSpc>
              <a:spcBef>
                <a:spcPct val="0"/>
              </a:spcBef>
              <a:spcAft>
                <a:spcPct val="0"/>
              </a:spcAft>
              <a:buClr>
                <a:schemeClr val="accent5">
                  <a:lumMod val="50000"/>
                </a:schemeClr>
              </a:buClr>
              <a:buSzPct val="80000"/>
              <a:buFont typeface="Arial" panose="020B0604020202020204" pitchFamily="34" charset="0"/>
              <a:buChar char="•"/>
              <a:defRPr sz="2000">
                <a:solidFill>
                  <a:srgbClr val="000000"/>
                </a:solidFill>
                <a:latin typeface="+mn-lt"/>
              </a:defRPr>
            </a:lvl5pPr>
            <a:lvl6pPr marL="2079625" indent="-182563" algn="l" rtl="0" eaLnBrk="1" fontAlgn="base" hangingPunct="1">
              <a:lnSpc>
                <a:spcPct val="110000"/>
              </a:lnSpc>
              <a:spcBef>
                <a:spcPct val="0"/>
              </a:spcBef>
              <a:spcAft>
                <a:spcPct val="0"/>
              </a:spcAft>
              <a:buChar char="-"/>
              <a:defRPr sz="1200">
                <a:solidFill>
                  <a:schemeClr val="tx1"/>
                </a:solidFill>
                <a:latin typeface="+mn-lt"/>
              </a:defRPr>
            </a:lvl6pPr>
            <a:lvl7pPr marL="2536825" indent="-182563" algn="l" rtl="0" eaLnBrk="1" fontAlgn="base" hangingPunct="1">
              <a:lnSpc>
                <a:spcPct val="110000"/>
              </a:lnSpc>
              <a:spcBef>
                <a:spcPct val="0"/>
              </a:spcBef>
              <a:spcAft>
                <a:spcPct val="0"/>
              </a:spcAft>
              <a:buChar char="-"/>
              <a:defRPr sz="1200">
                <a:solidFill>
                  <a:schemeClr val="tx1"/>
                </a:solidFill>
                <a:latin typeface="+mn-lt"/>
              </a:defRPr>
            </a:lvl7pPr>
            <a:lvl8pPr marL="2994025" indent="-182563" algn="l" rtl="0" eaLnBrk="1" fontAlgn="base" hangingPunct="1">
              <a:lnSpc>
                <a:spcPct val="110000"/>
              </a:lnSpc>
              <a:spcBef>
                <a:spcPct val="0"/>
              </a:spcBef>
              <a:spcAft>
                <a:spcPct val="0"/>
              </a:spcAft>
              <a:buChar char="-"/>
              <a:defRPr sz="1200">
                <a:solidFill>
                  <a:schemeClr val="tx1"/>
                </a:solidFill>
                <a:latin typeface="+mn-lt"/>
              </a:defRPr>
            </a:lvl8pPr>
            <a:lvl9pPr marL="3451225" indent="-182563" algn="l" rtl="0" eaLnBrk="1" fontAlgn="base" hangingPunct="1">
              <a:lnSpc>
                <a:spcPct val="110000"/>
              </a:lnSpc>
              <a:spcBef>
                <a:spcPct val="0"/>
              </a:spcBef>
              <a:spcAft>
                <a:spcPct val="0"/>
              </a:spcAft>
              <a:buChar char="-"/>
              <a:defRPr sz="1200">
                <a:solidFill>
                  <a:schemeClr val="tx1"/>
                </a:solidFill>
                <a:latin typeface="+mn-lt"/>
              </a:defRPr>
            </a:lvl9pPr>
          </a:lstStyle>
          <a:p>
            <a:pPr marL="0" indent="0" algn="ctr">
              <a:buFontTx/>
              <a:buNone/>
            </a:pPr>
            <a:r>
              <a:rPr lang="de-DE" b="1" kern="0" dirty="0"/>
              <a:t>Sozialwissenschaften</a:t>
            </a:r>
          </a:p>
        </p:txBody>
      </p:sp>
      <p:pic>
        <p:nvPicPr>
          <p:cNvPr id="6" name="Picture 5"/>
          <p:cNvPicPr>
            <a:picLocks noChangeAspect="1"/>
          </p:cNvPicPr>
          <p:nvPr/>
        </p:nvPicPr>
        <p:blipFill>
          <a:blip r:embed="rId2"/>
          <a:stretch>
            <a:fillRect/>
          </a:stretch>
        </p:blipFill>
        <p:spPr>
          <a:xfrm>
            <a:off x="823644" y="2429119"/>
            <a:ext cx="578848" cy="612898"/>
          </a:xfrm>
          <a:prstGeom prst="rect">
            <a:avLst/>
          </a:prstGeom>
        </p:spPr>
      </p:pic>
      <p:pic>
        <p:nvPicPr>
          <p:cNvPr id="7" name="Picture 6"/>
          <p:cNvPicPr>
            <a:picLocks noChangeAspect="1"/>
          </p:cNvPicPr>
          <p:nvPr/>
        </p:nvPicPr>
        <p:blipFill>
          <a:blip r:embed="rId3"/>
          <a:stretch>
            <a:fillRect/>
          </a:stretch>
        </p:blipFill>
        <p:spPr>
          <a:xfrm>
            <a:off x="1410612" y="2368062"/>
            <a:ext cx="735012" cy="735012"/>
          </a:xfrm>
          <a:prstGeom prst="rect">
            <a:avLst/>
          </a:prstGeom>
        </p:spPr>
      </p:pic>
      <p:pic>
        <p:nvPicPr>
          <p:cNvPr id="8" name="Picture 7"/>
          <p:cNvPicPr>
            <a:picLocks noChangeAspect="1"/>
          </p:cNvPicPr>
          <p:nvPr/>
        </p:nvPicPr>
        <p:blipFill rotWithShape="1">
          <a:blip r:embed="rId4"/>
          <a:srcRect b="5333"/>
          <a:stretch/>
        </p:blipFill>
        <p:spPr>
          <a:xfrm>
            <a:off x="2207711" y="2290208"/>
            <a:ext cx="854198" cy="769515"/>
          </a:xfrm>
          <a:prstGeom prst="rect">
            <a:avLst/>
          </a:prstGeom>
        </p:spPr>
      </p:pic>
      <p:pic>
        <p:nvPicPr>
          <p:cNvPr id="9" name="Picture 8"/>
          <p:cNvPicPr>
            <a:picLocks noChangeAspect="1"/>
          </p:cNvPicPr>
          <p:nvPr/>
        </p:nvPicPr>
        <p:blipFill>
          <a:blip r:embed="rId5"/>
          <a:stretch>
            <a:fillRect/>
          </a:stretch>
        </p:blipFill>
        <p:spPr>
          <a:xfrm>
            <a:off x="7457998" y="2495020"/>
            <a:ext cx="733232" cy="723377"/>
          </a:xfrm>
          <a:prstGeom prst="rect">
            <a:avLst/>
          </a:prstGeom>
        </p:spPr>
      </p:pic>
      <p:pic>
        <p:nvPicPr>
          <p:cNvPr id="10" name="Picture 9"/>
          <p:cNvPicPr>
            <a:picLocks noChangeAspect="1"/>
          </p:cNvPicPr>
          <p:nvPr/>
        </p:nvPicPr>
        <p:blipFill>
          <a:blip r:embed="rId6"/>
          <a:stretch>
            <a:fillRect/>
          </a:stretch>
        </p:blipFill>
        <p:spPr>
          <a:xfrm>
            <a:off x="5476152" y="2368062"/>
            <a:ext cx="1637201" cy="977293"/>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43510" y="4642339"/>
            <a:ext cx="1385689" cy="1387103"/>
          </a:xfrm>
          <a:prstGeom prst="rect">
            <a:avLst/>
          </a:prstGeom>
        </p:spPr>
      </p:pic>
      <p:cxnSp>
        <p:nvCxnSpPr>
          <p:cNvPr id="13" name="Straight Arrow Connector 12"/>
          <p:cNvCxnSpPr>
            <a:stCxn id="5" idx="1"/>
          </p:cNvCxnSpPr>
          <p:nvPr/>
        </p:nvCxnSpPr>
        <p:spPr>
          <a:xfrm flipH="1" flipV="1">
            <a:off x="1755708" y="3229485"/>
            <a:ext cx="1363667" cy="117151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373534" y="4303891"/>
            <a:ext cx="2687516" cy="388449"/>
          </a:xfrm>
          <a:prstGeom prst="rect">
            <a:avLst/>
          </a:prstGeom>
        </p:spPr>
        <p:txBody>
          <a:bodyPr lIns="0" tIns="0" rIns="0" bIns="0"/>
          <a:lstStyle>
            <a:lvl1pPr marL="180975" indent="-180975" algn="l" rtl="0" eaLnBrk="1" fontAlgn="base" hangingPunct="1">
              <a:lnSpc>
                <a:spcPct val="100000"/>
              </a:lnSpc>
              <a:spcBef>
                <a:spcPct val="0"/>
              </a:spcBef>
              <a:spcAft>
                <a:spcPct val="0"/>
              </a:spcAft>
              <a:buChar char="•"/>
              <a:defRPr sz="2000">
                <a:solidFill>
                  <a:srgbClr val="000000"/>
                </a:solidFill>
                <a:latin typeface="+mn-lt"/>
                <a:ea typeface="+mn-ea"/>
                <a:cs typeface="+mn-cs"/>
              </a:defRPr>
            </a:lvl1pPr>
            <a:lvl2pPr marL="361950" indent="-180975" algn="l" rtl="0" eaLnBrk="1" fontAlgn="base" hangingPunct="1">
              <a:lnSpc>
                <a:spcPct val="100000"/>
              </a:lnSpc>
              <a:spcBef>
                <a:spcPct val="0"/>
              </a:spcBef>
              <a:spcAft>
                <a:spcPct val="0"/>
              </a:spcAft>
              <a:buSzPct val="80000"/>
              <a:buFont typeface="Arial" panose="020B0604020202020204" pitchFamily="34" charset="0"/>
              <a:buChar char="•"/>
              <a:defRPr sz="2000">
                <a:solidFill>
                  <a:srgbClr val="000000"/>
                </a:solidFill>
                <a:latin typeface="+mn-lt"/>
              </a:defRPr>
            </a:lvl2pPr>
            <a:lvl3pPr marL="542925" indent="-180975" algn="l" rtl="0" eaLnBrk="1" fontAlgn="base" hangingPunct="1">
              <a:lnSpc>
                <a:spcPct val="100000"/>
              </a:lnSpc>
              <a:spcBef>
                <a:spcPct val="0"/>
              </a:spcBef>
              <a:spcAft>
                <a:spcPct val="0"/>
              </a:spcAft>
              <a:buClr>
                <a:schemeClr val="accent5">
                  <a:lumMod val="50000"/>
                </a:schemeClr>
              </a:buClr>
              <a:buSzPct val="80000"/>
              <a:buFont typeface="Arial" panose="020B0604020202020204" pitchFamily="34" charset="0"/>
              <a:buChar char="•"/>
              <a:defRPr sz="2000">
                <a:solidFill>
                  <a:srgbClr val="000000"/>
                </a:solidFill>
                <a:latin typeface="+mn-lt"/>
              </a:defRPr>
            </a:lvl3pPr>
            <a:lvl4pPr marL="714375" indent="-171450" algn="l" rtl="0" eaLnBrk="1" fontAlgn="base" hangingPunct="1">
              <a:lnSpc>
                <a:spcPct val="100000"/>
              </a:lnSpc>
              <a:spcBef>
                <a:spcPct val="0"/>
              </a:spcBef>
              <a:spcAft>
                <a:spcPct val="0"/>
              </a:spcAft>
              <a:buClr>
                <a:schemeClr val="accent5">
                  <a:lumMod val="50000"/>
                </a:schemeClr>
              </a:buClr>
              <a:buSzPct val="80000"/>
              <a:buChar char="•"/>
              <a:defRPr sz="2000">
                <a:solidFill>
                  <a:srgbClr val="000000"/>
                </a:solidFill>
                <a:latin typeface="+mn-lt"/>
              </a:defRPr>
            </a:lvl4pPr>
            <a:lvl5pPr marL="895350" indent="-180975" algn="l" rtl="0" eaLnBrk="1" fontAlgn="base" hangingPunct="1">
              <a:lnSpc>
                <a:spcPct val="100000"/>
              </a:lnSpc>
              <a:spcBef>
                <a:spcPct val="0"/>
              </a:spcBef>
              <a:spcAft>
                <a:spcPct val="0"/>
              </a:spcAft>
              <a:buClr>
                <a:schemeClr val="accent5">
                  <a:lumMod val="50000"/>
                </a:schemeClr>
              </a:buClr>
              <a:buSzPct val="80000"/>
              <a:buFont typeface="Arial" panose="020B0604020202020204" pitchFamily="34" charset="0"/>
              <a:buChar char="•"/>
              <a:defRPr sz="2000">
                <a:solidFill>
                  <a:srgbClr val="000000"/>
                </a:solidFill>
                <a:latin typeface="+mn-lt"/>
              </a:defRPr>
            </a:lvl5pPr>
            <a:lvl6pPr marL="2079625" indent="-182563" algn="l" rtl="0" eaLnBrk="1" fontAlgn="base" hangingPunct="1">
              <a:lnSpc>
                <a:spcPct val="110000"/>
              </a:lnSpc>
              <a:spcBef>
                <a:spcPct val="0"/>
              </a:spcBef>
              <a:spcAft>
                <a:spcPct val="0"/>
              </a:spcAft>
              <a:buChar char="-"/>
              <a:defRPr sz="1200">
                <a:solidFill>
                  <a:schemeClr val="tx1"/>
                </a:solidFill>
                <a:latin typeface="+mn-lt"/>
              </a:defRPr>
            </a:lvl6pPr>
            <a:lvl7pPr marL="2536825" indent="-182563" algn="l" rtl="0" eaLnBrk="1" fontAlgn="base" hangingPunct="1">
              <a:lnSpc>
                <a:spcPct val="110000"/>
              </a:lnSpc>
              <a:spcBef>
                <a:spcPct val="0"/>
              </a:spcBef>
              <a:spcAft>
                <a:spcPct val="0"/>
              </a:spcAft>
              <a:buChar char="-"/>
              <a:defRPr sz="1200">
                <a:solidFill>
                  <a:schemeClr val="tx1"/>
                </a:solidFill>
                <a:latin typeface="+mn-lt"/>
              </a:defRPr>
            </a:lvl7pPr>
            <a:lvl8pPr marL="2994025" indent="-182563" algn="l" rtl="0" eaLnBrk="1" fontAlgn="base" hangingPunct="1">
              <a:lnSpc>
                <a:spcPct val="110000"/>
              </a:lnSpc>
              <a:spcBef>
                <a:spcPct val="0"/>
              </a:spcBef>
              <a:spcAft>
                <a:spcPct val="0"/>
              </a:spcAft>
              <a:buChar char="-"/>
              <a:defRPr sz="1200">
                <a:solidFill>
                  <a:schemeClr val="tx1"/>
                </a:solidFill>
                <a:latin typeface="+mn-lt"/>
              </a:defRPr>
            </a:lvl8pPr>
            <a:lvl9pPr marL="3451225" indent="-182563" algn="l" rtl="0" eaLnBrk="1" fontAlgn="base" hangingPunct="1">
              <a:lnSpc>
                <a:spcPct val="110000"/>
              </a:lnSpc>
              <a:spcBef>
                <a:spcPct val="0"/>
              </a:spcBef>
              <a:spcAft>
                <a:spcPct val="0"/>
              </a:spcAft>
              <a:buChar char="-"/>
              <a:defRPr sz="1200">
                <a:solidFill>
                  <a:schemeClr val="tx1"/>
                </a:solidFill>
                <a:latin typeface="+mn-lt"/>
              </a:defRPr>
            </a:lvl9pPr>
          </a:lstStyle>
          <a:p>
            <a:pPr marL="0" indent="0" algn="ctr">
              <a:buFontTx/>
              <a:buNone/>
            </a:pPr>
            <a:r>
              <a:rPr lang="de-DE" kern="0" dirty="0"/>
              <a:t>Quantitatives Forschungsparadigma</a:t>
            </a:r>
          </a:p>
        </p:txBody>
      </p:sp>
      <p:cxnSp>
        <p:nvCxnSpPr>
          <p:cNvPr id="17" name="Straight Arrow Connector 16"/>
          <p:cNvCxnSpPr>
            <a:stCxn id="5" idx="3"/>
          </p:cNvCxnSpPr>
          <p:nvPr/>
        </p:nvCxnSpPr>
        <p:spPr>
          <a:xfrm flipV="1">
            <a:off x="5806891" y="3390278"/>
            <a:ext cx="989134" cy="101072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p:cNvSpPr txBox="1">
            <a:spLocks/>
          </p:cNvSpPr>
          <p:nvPr/>
        </p:nvSpPr>
        <p:spPr>
          <a:xfrm>
            <a:off x="5826800" y="4362678"/>
            <a:ext cx="2687516" cy="388449"/>
          </a:xfrm>
          <a:prstGeom prst="rect">
            <a:avLst/>
          </a:prstGeom>
        </p:spPr>
        <p:txBody>
          <a:bodyPr lIns="0" tIns="0" rIns="0" bIns="0"/>
          <a:lstStyle>
            <a:lvl1pPr marL="180975" indent="-180975" algn="l" rtl="0" eaLnBrk="1" fontAlgn="base" hangingPunct="1">
              <a:lnSpc>
                <a:spcPct val="100000"/>
              </a:lnSpc>
              <a:spcBef>
                <a:spcPct val="0"/>
              </a:spcBef>
              <a:spcAft>
                <a:spcPct val="0"/>
              </a:spcAft>
              <a:buChar char="•"/>
              <a:defRPr sz="2000">
                <a:solidFill>
                  <a:srgbClr val="000000"/>
                </a:solidFill>
                <a:latin typeface="+mn-lt"/>
                <a:ea typeface="+mn-ea"/>
                <a:cs typeface="+mn-cs"/>
              </a:defRPr>
            </a:lvl1pPr>
            <a:lvl2pPr marL="361950" indent="-180975" algn="l" rtl="0" eaLnBrk="1" fontAlgn="base" hangingPunct="1">
              <a:lnSpc>
                <a:spcPct val="100000"/>
              </a:lnSpc>
              <a:spcBef>
                <a:spcPct val="0"/>
              </a:spcBef>
              <a:spcAft>
                <a:spcPct val="0"/>
              </a:spcAft>
              <a:buSzPct val="80000"/>
              <a:buFont typeface="Arial" panose="020B0604020202020204" pitchFamily="34" charset="0"/>
              <a:buChar char="•"/>
              <a:defRPr sz="2000">
                <a:solidFill>
                  <a:srgbClr val="000000"/>
                </a:solidFill>
                <a:latin typeface="+mn-lt"/>
              </a:defRPr>
            </a:lvl2pPr>
            <a:lvl3pPr marL="542925" indent="-180975" algn="l" rtl="0" eaLnBrk="1" fontAlgn="base" hangingPunct="1">
              <a:lnSpc>
                <a:spcPct val="100000"/>
              </a:lnSpc>
              <a:spcBef>
                <a:spcPct val="0"/>
              </a:spcBef>
              <a:spcAft>
                <a:spcPct val="0"/>
              </a:spcAft>
              <a:buClr>
                <a:schemeClr val="accent5">
                  <a:lumMod val="50000"/>
                </a:schemeClr>
              </a:buClr>
              <a:buSzPct val="80000"/>
              <a:buFont typeface="Arial" panose="020B0604020202020204" pitchFamily="34" charset="0"/>
              <a:buChar char="•"/>
              <a:defRPr sz="2000">
                <a:solidFill>
                  <a:srgbClr val="000000"/>
                </a:solidFill>
                <a:latin typeface="+mn-lt"/>
              </a:defRPr>
            </a:lvl3pPr>
            <a:lvl4pPr marL="714375" indent="-171450" algn="l" rtl="0" eaLnBrk="1" fontAlgn="base" hangingPunct="1">
              <a:lnSpc>
                <a:spcPct val="100000"/>
              </a:lnSpc>
              <a:spcBef>
                <a:spcPct val="0"/>
              </a:spcBef>
              <a:spcAft>
                <a:spcPct val="0"/>
              </a:spcAft>
              <a:buClr>
                <a:schemeClr val="accent5">
                  <a:lumMod val="50000"/>
                </a:schemeClr>
              </a:buClr>
              <a:buSzPct val="80000"/>
              <a:buChar char="•"/>
              <a:defRPr sz="2000">
                <a:solidFill>
                  <a:srgbClr val="000000"/>
                </a:solidFill>
                <a:latin typeface="+mn-lt"/>
              </a:defRPr>
            </a:lvl4pPr>
            <a:lvl5pPr marL="895350" indent="-180975" algn="l" rtl="0" eaLnBrk="1" fontAlgn="base" hangingPunct="1">
              <a:lnSpc>
                <a:spcPct val="100000"/>
              </a:lnSpc>
              <a:spcBef>
                <a:spcPct val="0"/>
              </a:spcBef>
              <a:spcAft>
                <a:spcPct val="0"/>
              </a:spcAft>
              <a:buClr>
                <a:schemeClr val="accent5">
                  <a:lumMod val="50000"/>
                </a:schemeClr>
              </a:buClr>
              <a:buSzPct val="80000"/>
              <a:buFont typeface="Arial" panose="020B0604020202020204" pitchFamily="34" charset="0"/>
              <a:buChar char="•"/>
              <a:defRPr sz="2000">
                <a:solidFill>
                  <a:srgbClr val="000000"/>
                </a:solidFill>
                <a:latin typeface="+mn-lt"/>
              </a:defRPr>
            </a:lvl5pPr>
            <a:lvl6pPr marL="2079625" indent="-182563" algn="l" rtl="0" eaLnBrk="1" fontAlgn="base" hangingPunct="1">
              <a:lnSpc>
                <a:spcPct val="110000"/>
              </a:lnSpc>
              <a:spcBef>
                <a:spcPct val="0"/>
              </a:spcBef>
              <a:spcAft>
                <a:spcPct val="0"/>
              </a:spcAft>
              <a:buChar char="-"/>
              <a:defRPr sz="1200">
                <a:solidFill>
                  <a:schemeClr val="tx1"/>
                </a:solidFill>
                <a:latin typeface="+mn-lt"/>
              </a:defRPr>
            </a:lvl6pPr>
            <a:lvl7pPr marL="2536825" indent="-182563" algn="l" rtl="0" eaLnBrk="1" fontAlgn="base" hangingPunct="1">
              <a:lnSpc>
                <a:spcPct val="110000"/>
              </a:lnSpc>
              <a:spcBef>
                <a:spcPct val="0"/>
              </a:spcBef>
              <a:spcAft>
                <a:spcPct val="0"/>
              </a:spcAft>
              <a:buChar char="-"/>
              <a:defRPr sz="1200">
                <a:solidFill>
                  <a:schemeClr val="tx1"/>
                </a:solidFill>
                <a:latin typeface="+mn-lt"/>
              </a:defRPr>
            </a:lvl7pPr>
            <a:lvl8pPr marL="2994025" indent="-182563" algn="l" rtl="0" eaLnBrk="1" fontAlgn="base" hangingPunct="1">
              <a:lnSpc>
                <a:spcPct val="110000"/>
              </a:lnSpc>
              <a:spcBef>
                <a:spcPct val="0"/>
              </a:spcBef>
              <a:spcAft>
                <a:spcPct val="0"/>
              </a:spcAft>
              <a:buChar char="-"/>
              <a:defRPr sz="1200">
                <a:solidFill>
                  <a:schemeClr val="tx1"/>
                </a:solidFill>
                <a:latin typeface="+mn-lt"/>
              </a:defRPr>
            </a:lvl8pPr>
            <a:lvl9pPr marL="3451225" indent="-182563" algn="l" rtl="0" eaLnBrk="1" fontAlgn="base" hangingPunct="1">
              <a:lnSpc>
                <a:spcPct val="110000"/>
              </a:lnSpc>
              <a:spcBef>
                <a:spcPct val="0"/>
              </a:spcBef>
              <a:spcAft>
                <a:spcPct val="0"/>
              </a:spcAft>
              <a:buChar char="-"/>
              <a:defRPr sz="1200">
                <a:solidFill>
                  <a:schemeClr val="tx1"/>
                </a:solidFill>
                <a:latin typeface="+mn-lt"/>
              </a:defRPr>
            </a:lvl9pPr>
          </a:lstStyle>
          <a:p>
            <a:pPr marL="0" indent="0" algn="ctr">
              <a:buFontTx/>
              <a:buNone/>
            </a:pPr>
            <a:r>
              <a:rPr lang="de-DE" kern="0" dirty="0"/>
              <a:t>Qualitatives Forschungsparadigma/</a:t>
            </a:r>
          </a:p>
          <a:p>
            <a:pPr marL="0" indent="0" algn="ctr">
              <a:buFontTx/>
              <a:buNone/>
            </a:pPr>
            <a:r>
              <a:rPr lang="de-DE" kern="0" dirty="0"/>
              <a:t>Allgemeine &amp; Historische Pädagogik</a:t>
            </a:r>
          </a:p>
        </p:txBody>
      </p:sp>
    </p:spTree>
    <p:extLst>
      <p:ext uri="{BB962C8B-B14F-4D97-AF65-F5344CB8AC3E}">
        <p14:creationId xmlns:p14="http://schemas.microsoft.com/office/powerpoint/2010/main" val="1697365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Empirische Sozialwissenschaften</a:t>
            </a:r>
          </a:p>
        </p:txBody>
      </p:sp>
      <p:sp>
        <p:nvSpPr>
          <p:cNvPr id="4" name="Inhaltsplatzhalter 3"/>
          <p:cNvSpPr>
            <a:spLocks noGrp="1"/>
          </p:cNvSpPr>
          <p:nvPr>
            <p:ph idx="1"/>
          </p:nvPr>
        </p:nvSpPr>
        <p:spPr/>
        <p:txBody>
          <a:bodyPr/>
          <a:lstStyle/>
          <a:p>
            <a:endParaRPr lang="de-DE"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6050" y="368961"/>
            <a:ext cx="684964" cy="685663"/>
          </a:xfrm>
          <a:prstGeom prst="rect">
            <a:avLst/>
          </a:prstGeom>
        </p:spPr>
      </p:pic>
      <p:sp>
        <p:nvSpPr>
          <p:cNvPr id="16" name="Content Placeholder 2"/>
          <p:cNvSpPr txBox="1">
            <a:spLocks/>
          </p:cNvSpPr>
          <p:nvPr/>
        </p:nvSpPr>
        <p:spPr>
          <a:xfrm>
            <a:off x="1400429" y="2252156"/>
            <a:ext cx="2935743" cy="802086"/>
          </a:xfrm>
          <a:prstGeom prst="rect">
            <a:avLst/>
          </a:prstGeom>
        </p:spPr>
        <p:txBody>
          <a:bodyPr lIns="0" tIns="0" rIns="0" bIns="0"/>
          <a:lstStyle>
            <a:lvl1pPr marL="180975" indent="-180975" algn="l" rtl="0" eaLnBrk="1" fontAlgn="base" hangingPunct="1">
              <a:lnSpc>
                <a:spcPct val="100000"/>
              </a:lnSpc>
              <a:spcBef>
                <a:spcPct val="0"/>
              </a:spcBef>
              <a:spcAft>
                <a:spcPct val="0"/>
              </a:spcAft>
              <a:buChar char="•"/>
              <a:defRPr sz="2000">
                <a:solidFill>
                  <a:srgbClr val="000000"/>
                </a:solidFill>
                <a:latin typeface="+mn-lt"/>
                <a:ea typeface="+mn-ea"/>
                <a:cs typeface="+mn-cs"/>
              </a:defRPr>
            </a:lvl1pPr>
            <a:lvl2pPr marL="361950" indent="-180975" algn="l" rtl="0" eaLnBrk="1" fontAlgn="base" hangingPunct="1">
              <a:lnSpc>
                <a:spcPct val="100000"/>
              </a:lnSpc>
              <a:spcBef>
                <a:spcPct val="0"/>
              </a:spcBef>
              <a:spcAft>
                <a:spcPct val="0"/>
              </a:spcAft>
              <a:buSzPct val="80000"/>
              <a:buFont typeface="Arial" panose="020B0604020202020204" pitchFamily="34" charset="0"/>
              <a:buChar char="•"/>
              <a:defRPr sz="2000">
                <a:solidFill>
                  <a:srgbClr val="000000"/>
                </a:solidFill>
                <a:latin typeface="+mn-lt"/>
              </a:defRPr>
            </a:lvl2pPr>
            <a:lvl3pPr marL="542925" indent="-180975" algn="l" rtl="0" eaLnBrk="1" fontAlgn="base" hangingPunct="1">
              <a:lnSpc>
                <a:spcPct val="100000"/>
              </a:lnSpc>
              <a:spcBef>
                <a:spcPct val="0"/>
              </a:spcBef>
              <a:spcAft>
                <a:spcPct val="0"/>
              </a:spcAft>
              <a:buClr>
                <a:schemeClr val="accent5">
                  <a:lumMod val="50000"/>
                </a:schemeClr>
              </a:buClr>
              <a:buSzPct val="80000"/>
              <a:buFont typeface="Arial" panose="020B0604020202020204" pitchFamily="34" charset="0"/>
              <a:buChar char="•"/>
              <a:defRPr sz="2000">
                <a:solidFill>
                  <a:srgbClr val="000000"/>
                </a:solidFill>
                <a:latin typeface="+mn-lt"/>
              </a:defRPr>
            </a:lvl3pPr>
            <a:lvl4pPr marL="714375" indent="-171450" algn="l" rtl="0" eaLnBrk="1" fontAlgn="base" hangingPunct="1">
              <a:lnSpc>
                <a:spcPct val="100000"/>
              </a:lnSpc>
              <a:spcBef>
                <a:spcPct val="0"/>
              </a:spcBef>
              <a:spcAft>
                <a:spcPct val="0"/>
              </a:spcAft>
              <a:buClr>
                <a:schemeClr val="accent5">
                  <a:lumMod val="50000"/>
                </a:schemeClr>
              </a:buClr>
              <a:buSzPct val="80000"/>
              <a:buChar char="•"/>
              <a:defRPr sz="2000">
                <a:solidFill>
                  <a:srgbClr val="000000"/>
                </a:solidFill>
                <a:latin typeface="+mn-lt"/>
              </a:defRPr>
            </a:lvl4pPr>
            <a:lvl5pPr marL="895350" indent="-180975" algn="l" rtl="0" eaLnBrk="1" fontAlgn="base" hangingPunct="1">
              <a:lnSpc>
                <a:spcPct val="100000"/>
              </a:lnSpc>
              <a:spcBef>
                <a:spcPct val="0"/>
              </a:spcBef>
              <a:spcAft>
                <a:spcPct val="0"/>
              </a:spcAft>
              <a:buClr>
                <a:schemeClr val="accent5">
                  <a:lumMod val="50000"/>
                </a:schemeClr>
              </a:buClr>
              <a:buSzPct val="80000"/>
              <a:buFont typeface="Arial" panose="020B0604020202020204" pitchFamily="34" charset="0"/>
              <a:buChar char="•"/>
              <a:defRPr sz="2000">
                <a:solidFill>
                  <a:srgbClr val="000000"/>
                </a:solidFill>
                <a:latin typeface="+mn-lt"/>
              </a:defRPr>
            </a:lvl5pPr>
            <a:lvl6pPr marL="2079625" indent="-182563" algn="l" rtl="0" eaLnBrk="1" fontAlgn="base" hangingPunct="1">
              <a:lnSpc>
                <a:spcPct val="110000"/>
              </a:lnSpc>
              <a:spcBef>
                <a:spcPct val="0"/>
              </a:spcBef>
              <a:spcAft>
                <a:spcPct val="0"/>
              </a:spcAft>
              <a:buChar char="-"/>
              <a:defRPr sz="1200">
                <a:solidFill>
                  <a:schemeClr val="tx1"/>
                </a:solidFill>
                <a:latin typeface="+mn-lt"/>
              </a:defRPr>
            </a:lvl6pPr>
            <a:lvl7pPr marL="2536825" indent="-182563" algn="l" rtl="0" eaLnBrk="1" fontAlgn="base" hangingPunct="1">
              <a:lnSpc>
                <a:spcPct val="110000"/>
              </a:lnSpc>
              <a:spcBef>
                <a:spcPct val="0"/>
              </a:spcBef>
              <a:spcAft>
                <a:spcPct val="0"/>
              </a:spcAft>
              <a:buChar char="-"/>
              <a:defRPr sz="1200">
                <a:solidFill>
                  <a:schemeClr val="tx1"/>
                </a:solidFill>
                <a:latin typeface="+mn-lt"/>
              </a:defRPr>
            </a:lvl7pPr>
            <a:lvl8pPr marL="2994025" indent="-182563" algn="l" rtl="0" eaLnBrk="1" fontAlgn="base" hangingPunct="1">
              <a:lnSpc>
                <a:spcPct val="110000"/>
              </a:lnSpc>
              <a:spcBef>
                <a:spcPct val="0"/>
              </a:spcBef>
              <a:spcAft>
                <a:spcPct val="0"/>
              </a:spcAft>
              <a:buChar char="-"/>
              <a:defRPr sz="1200">
                <a:solidFill>
                  <a:schemeClr val="tx1"/>
                </a:solidFill>
                <a:latin typeface="+mn-lt"/>
              </a:defRPr>
            </a:lvl8pPr>
            <a:lvl9pPr marL="3451225" indent="-182563" algn="l" rtl="0" eaLnBrk="1" fontAlgn="base" hangingPunct="1">
              <a:lnSpc>
                <a:spcPct val="110000"/>
              </a:lnSpc>
              <a:spcBef>
                <a:spcPct val="0"/>
              </a:spcBef>
              <a:spcAft>
                <a:spcPct val="0"/>
              </a:spcAft>
              <a:buChar char="-"/>
              <a:defRPr sz="1200">
                <a:solidFill>
                  <a:schemeClr val="tx1"/>
                </a:solidFill>
                <a:latin typeface="+mn-lt"/>
              </a:defRPr>
            </a:lvl9pPr>
          </a:lstStyle>
          <a:p>
            <a:pPr marL="0" indent="0" algn="ctr">
              <a:buFontTx/>
              <a:buNone/>
            </a:pPr>
            <a:r>
              <a:rPr lang="de-DE" b="1" kern="0" dirty="0"/>
              <a:t>Quantitatives Forschungsparadigma</a:t>
            </a:r>
          </a:p>
        </p:txBody>
      </p:sp>
      <p:sp>
        <p:nvSpPr>
          <p:cNvPr id="20" name="Content Placeholder 2"/>
          <p:cNvSpPr txBox="1">
            <a:spLocks/>
          </p:cNvSpPr>
          <p:nvPr/>
        </p:nvSpPr>
        <p:spPr>
          <a:xfrm>
            <a:off x="4870020" y="2272831"/>
            <a:ext cx="2824200" cy="388449"/>
          </a:xfrm>
          <a:prstGeom prst="rect">
            <a:avLst/>
          </a:prstGeom>
        </p:spPr>
        <p:txBody>
          <a:bodyPr lIns="0" tIns="0" rIns="0" bIns="0"/>
          <a:lstStyle>
            <a:lvl1pPr marL="180975" indent="-180975" algn="l" rtl="0" eaLnBrk="1" fontAlgn="base" hangingPunct="1">
              <a:lnSpc>
                <a:spcPct val="100000"/>
              </a:lnSpc>
              <a:spcBef>
                <a:spcPct val="0"/>
              </a:spcBef>
              <a:spcAft>
                <a:spcPct val="0"/>
              </a:spcAft>
              <a:buChar char="•"/>
              <a:defRPr sz="2000">
                <a:solidFill>
                  <a:srgbClr val="000000"/>
                </a:solidFill>
                <a:latin typeface="+mn-lt"/>
                <a:ea typeface="+mn-ea"/>
                <a:cs typeface="+mn-cs"/>
              </a:defRPr>
            </a:lvl1pPr>
            <a:lvl2pPr marL="361950" indent="-180975" algn="l" rtl="0" eaLnBrk="1" fontAlgn="base" hangingPunct="1">
              <a:lnSpc>
                <a:spcPct val="100000"/>
              </a:lnSpc>
              <a:spcBef>
                <a:spcPct val="0"/>
              </a:spcBef>
              <a:spcAft>
                <a:spcPct val="0"/>
              </a:spcAft>
              <a:buSzPct val="80000"/>
              <a:buFont typeface="Arial" panose="020B0604020202020204" pitchFamily="34" charset="0"/>
              <a:buChar char="•"/>
              <a:defRPr sz="2000">
                <a:solidFill>
                  <a:srgbClr val="000000"/>
                </a:solidFill>
                <a:latin typeface="+mn-lt"/>
              </a:defRPr>
            </a:lvl2pPr>
            <a:lvl3pPr marL="542925" indent="-180975" algn="l" rtl="0" eaLnBrk="1" fontAlgn="base" hangingPunct="1">
              <a:lnSpc>
                <a:spcPct val="100000"/>
              </a:lnSpc>
              <a:spcBef>
                <a:spcPct val="0"/>
              </a:spcBef>
              <a:spcAft>
                <a:spcPct val="0"/>
              </a:spcAft>
              <a:buClr>
                <a:schemeClr val="accent5">
                  <a:lumMod val="50000"/>
                </a:schemeClr>
              </a:buClr>
              <a:buSzPct val="80000"/>
              <a:buFont typeface="Arial" panose="020B0604020202020204" pitchFamily="34" charset="0"/>
              <a:buChar char="•"/>
              <a:defRPr sz="2000">
                <a:solidFill>
                  <a:srgbClr val="000000"/>
                </a:solidFill>
                <a:latin typeface="+mn-lt"/>
              </a:defRPr>
            </a:lvl3pPr>
            <a:lvl4pPr marL="714375" indent="-171450" algn="l" rtl="0" eaLnBrk="1" fontAlgn="base" hangingPunct="1">
              <a:lnSpc>
                <a:spcPct val="100000"/>
              </a:lnSpc>
              <a:spcBef>
                <a:spcPct val="0"/>
              </a:spcBef>
              <a:spcAft>
                <a:spcPct val="0"/>
              </a:spcAft>
              <a:buClr>
                <a:schemeClr val="accent5">
                  <a:lumMod val="50000"/>
                </a:schemeClr>
              </a:buClr>
              <a:buSzPct val="80000"/>
              <a:buChar char="•"/>
              <a:defRPr sz="2000">
                <a:solidFill>
                  <a:srgbClr val="000000"/>
                </a:solidFill>
                <a:latin typeface="+mn-lt"/>
              </a:defRPr>
            </a:lvl4pPr>
            <a:lvl5pPr marL="895350" indent="-180975" algn="l" rtl="0" eaLnBrk="1" fontAlgn="base" hangingPunct="1">
              <a:lnSpc>
                <a:spcPct val="100000"/>
              </a:lnSpc>
              <a:spcBef>
                <a:spcPct val="0"/>
              </a:spcBef>
              <a:spcAft>
                <a:spcPct val="0"/>
              </a:spcAft>
              <a:buClr>
                <a:schemeClr val="accent5">
                  <a:lumMod val="50000"/>
                </a:schemeClr>
              </a:buClr>
              <a:buSzPct val="80000"/>
              <a:buFont typeface="Arial" panose="020B0604020202020204" pitchFamily="34" charset="0"/>
              <a:buChar char="•"/>
              <a:defRPr sz="2000">
                <a:solidFill>
                  <a:srgbClr val="000000"/>
                </a:solidFill>
                <a:latin typeface="+mn-lt"/>
              </a:defRPr>
            </a:lvl5pPr>
            <a:lvl6pPr marL="2079625" indent="-182563" algn="l" rtl="0" eaLnBrk="1" fontAlgn="base" hangingPunct="1">
              <a:lnSpc>
                <a:spcPct val="110000"/>
              </a:lnSpc>
              <a:spcBef>
                <a:spcPct val="0"/>
              </a:spcBef>
              <a:spcAft>
                <a:spcPct val="0"/>
              </a:spcAft>
              <a:buChar char="-"/>
              <a:defRPr sz="1200">
                <a:solidFill>
                  <a:schemeClr val="tx1"/>
                </a:solidFill>
                <a:latin typeface="+mn-lt"/>
              </a:defRPr>
            </a:lvl6pPr>
            <a:lvl7pPr marL="2536825" indent="-182563" algn="l" rtl="0" eaLnBrk="1" fontAlgn="base" hangingPunct="1">
              <a:lnSpc>
                <a:spcPct val="110000"/>
              </a:lnSpc>
              <a:spcBef>
                <a:spcPct val="0"/>
              </a:spcBef>
              <a:spcAft>
                <a:spcPct val="0"/>
              </a:spcAft>
              <a:buChar char="-"/>
              <a:defRPr sz="1200">
                <a:solidFill>
                  <a:schemeClr val="tx1"/>
                </a:solidFill>
                <a:latin typeface="+mn-lt"/>
              </a:defRPr>
            </a:lvl7pPr>
            <a:lvl8pPr marL="2994025" indent="-182563" algn="l" rtl="0" eaLnBrk="1" fontAlgn="base" hangingPunct="1">
              <a:lnSpc>
                <a:spcPct val="110000"/>
              </a:lnSpc>
              <a:spcBef>
                <a:spcPct val="0"/>
              </a:spcBef>
              <a:spcAft>
                <a:spcPct val="0"/>
              </a:spcAft>
              <a:buChar char="-"/>
              <a:defRPr sz="1200">
                <a:solidFill>
                  <a:schemeClr val="tx1"/>
                </a:solidFill>
                <a:latin typeface="+mn-lt"/>
              </a:defRPr>
            </a:lvl8pPr>
            <a:lvl9pPr marL="3451225" indent="-182563" algn="l" rtl="0" eaLnBrk="1" fontAlgn="base" hangingPunct="1">
              <a:lnSpc>
                <a:spcPct val="110000"/>
              </a:lnSpc>
              <a:spcBef>
                <a:spcPct val="0"/>
              </a:spcBef>
              <a:spcAft>
                <a:spcPct val="0"/>
              </a:spcAft>
              <a:buChar char="-"/>
              <a:defRPr sz="1200">
                <a:solidFill>
                  <a:schemeClr val="tx1"/>
                </a:solidFill>
                <a:latin typeface="+mn-lt"/>
              </a:defRPr>
            </a:lvl9pPr>
          </a:lstStyle>
          <a:p>
            <a:pPr marL="0" indent="0" algn="ctr">
              <a:buFontTx/>
              <a:buNone/>
            </a:pPr>
            <a:r>
              <a:rPr lang="de-DE" b="1" kern="0" dirty="0"/>
              <a:t>Qualitatives Forschungsparadigma</a:t>
            </a: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3170" y="1271431"/>
            <a:ext cx="1692422" cy="1572330"/>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06616" y="1465289"/>
            <a:ext cx="1778869" cy="1781648"/>
          </a:xfrm>
          <a:prstGeom prst="rect">
            <a:avLst/>
          </a:prstGeom>
        </p:spPr>
      </p:pic>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2872" y="1769642"/>
            <a:ext cx="870962" cy="870962"/>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8290" y="2015606"/>
            <a:ext cx="1244494" cy="861545"/>
          </a:xfrm>
          <a:prstGeom prst="rect">
            <a:avLst/>
          </a:prstGeom>
        </p:spPr>
      </p:pic>
      <p:sp>
        <p:nvSpPr>
          <p:cNvPr id="3" name="TextBox 2"/>
          <p:cNvSpPr txBox="1"/>
          <p:nvPr/>
        </p:nvSpPr>
        <p:spPr>
          <a:xfrm>
            <a:off x="-56214" y="3099821"/>
            <a:ext cx="4392386" cy="2585323"/>
          </a:xfrm>
          <a:prstGeom prst="rect">
            <a:avLst/>
          </a:prstGeom>
          <a:noFill/>
        </p:spPr>
        <p:txBody>
          <a:bodyPr wrap="square" rtlCol="0">
            <a:spAutoFit/>
          </a:bodyPr>
          <a:lstStyle/>
          <a:p>
            <a:pPr marL="742950" lvl="1" indent="-285750">
              <a:buClr>
                <a:schemeClr val="tx2"/>
              </a:buClr>
              <a:buFont typeface="Arial" panose="020B0604020202020204" pitchFamily="34" charset="0"/>
              <a:buChar char="•"/>
            </a:pPr>
            <a:r>
              <a:rPr lang="de-DE" dirty="0"/>
              <a:t>Strukturierte Methoden der Datenerhebung</a:t>
            </a:r>
          </a:p>
          <a:p>
            <a:pPr marL="742950" lvl="1" indent="-285750">
              <a:buClr>
                <a:schemeClr val="tx2"/>
              </a:buClr>
              <a:buFont typeface="Arial" panose="020B0604020202020204" pitchFamily="34" charset="0"/>
              <a:buChar char="•"/>
            </a:pPr>
            <a:r>
              <a:rPr lang="de-DE" dirty="0"/>
              <a:t>Numerische Daten</a:t>
            </a:r>
          </a:p>
          <a:p>
            <a:pPr marL="742950" lvl="1" indent="-285750">
              <a:buClr>
                <a:schemeClr val="tx2"/>
              </a:buClr>
              <a:buFont typeface="Arial" panose="020B0604020202020204" pitchFamily="34" charset="0"/>
              <a:buChar char="•"/>
            </a:pPr>
            <a:r>
              <a:rPr lang="de-DE" dirty="0"/>
              <a:t>Umfrage-, Experimentalforschung, Tests… </a:t>
            </a:r>
          </a:p>
          <a:p>
            <a:pPr marL="742950" lvl="1" indent="-285750">
              <a:buClr>
                <a:schemeClr val="tx2"/>
              </a:buClr>
              <a:buFont typeface="Arial" panose="020B0604020202020204" pitchFamily="34" charset="0"/>
              <a:buChar char="•"/>
            </a:pPr>
            <a:r>
              <a:rPr lang="de-DE" dirty="0"/>
              <a:t>Objektivität</a:t>
            </a:r>
          </a:p>
          <a:p>
            <a:pPr marL="742950" lvl="1" indent="-285750">
              <a:buClr>
                <a:schemeClr val="tx2"/>
              </a:buClr>
              <a:buFont typeface="Arial" panose="020B0604020202020204" pitchFamily="34" charset="0"/>
              <a:buChar char="•"/>
            </a:pPr>
            <a:r>
              <a:rPr lang="de-DE" dirty="0"/>
              <a:t>Kritischer Rationalismus als Wissenschaftstheorie</a:t>
            </a:r>
          </a:p>
          <a:p>
            <a:pPr marL="285750" indent="-285750">
              <a:buClr>
                <a:schemeClr val="tx2"/>
              </a:buClr>
              <a:buFont typeface="Arial" panose="020B0604020202020204" pitchFamily="34" charset="0"/>
              <a:buChar char="•"/>
            </a:pPr>
            <a:endParaRPr lang="de-DE" dirty="0"/>
          </a:p>
        </p:txBody>
      </p:sp>
      <p:sp>
        <p:nvSpPr>
          <p:cNvPr id="13" name="TextBox 12"/>
          <p:cNvSpPr txBox="1"/>
          <p:nvPr/>
        </p:nvSpPr>
        <p:spPr>
          <a:xfrm>
            <a:off x="4493099" y="3127580"/>
            <a:ext cx="4392386" cy="2585323"/>
          </a:xfrm>
          <a:prstGeom prst="rect">
            <a:avLst/>
          </a:prstGeom>
          <a:noFill/>
        </p:spPr>
        <p:txBody>
          <a:bodyPr wrap="square" rtlCol="0">
            <a:spAutoFit/>
          </a:bodyPr>
          <a:lstStyle/>
          <a:p>
            <a:pPr marL="742950" lvl="1" indent="-285750">
              <a:buClr>
                <a:schemeClr val="tx2"/>
              </a:buClr>
              <a:buFont typeface="Arial" panose="020B0604020202020204" pitchFamily="34" charset="0"/>
              <a:buChar char="•"/>
            </a:pPr>
            <a:r>
              <a:rPr lang="de-DE" dirty="0"/>
              <a:t>Unstrukturierte Methoden der Datenerhebung</a:t>
            </a:r>
          </a:p>
          <a:p>
            <a:pPr marL="742950" lvl="1" indent="-285750">
              <a:buClr>
                <a:schemeClr val="tx2"/>
              </a:buClr>
              <a:buFont typeface="Arial" panose="020B0604020202020204" pitchFamily="34" charset="0"/>
              <a:buChar char="•"/>
            </a:pPr>
            <a:r>
              <a:rPr lang="de-DE" dirty="0"/>
              <a:t>Nicht-numerische Daten</a:t>
            </a:r>
          </a:p>
          <a:p>
            <a:pPr marL="742950" lvl="1" indent="-285750">
              <a:buClr>
                <a:schemeClr val="tx2"/>
              </a:buClr>
              <a:buFont typeface="Arial" panose="020B0604020202020204" pitchFamily="34" charset="0"/>
              <a:buChar char="•"/>
            </a:pPr>
            <a:r>
              <a:rPr lang="de-DE" dirty="0" err="1"/>
              <a:t>Biografieforschung</a:t>
            </a:r>
            <a:r>
              <a:rPr lang="de-DE" dirty="0"/>
              <a:t>, ethnographische Feldforschung…</a:t>
            </a:r>
          </a:p>
          <a:p>
            <a:pPr marL="742950" lvl="1" indent="-285750">
              <a:buClr>
                <a:schemeClr val="tx2"/>
              </a:buClr>
              <a:buFont typeface="Arial" panose="020B0604020202020204" pitchFamily="34" charset="0"/>
              <a:buChar char="•"/>
            </a:pPr>
            <a:r>
              <a:rPr lang="de-DE" dirty="0"/>
              <a:t>Subjektivität</a:t>
            </a:r>
          </a:p>
          <a:p>
            <a:pPr marL="742950" lvl="1" indent="-285750">
              <a:buClr>
                <a:schemeClr val="tx2"/>
              </a:buClr>
              <a:buFont typeface="Arial" panose="020B0604020202020204" pitchFamily="34" charset="0"/>
              <a:buChar char="•"/>
            </a:pPr>
            <a:r>
              <a:rPr lang="de-DE" dirty="0" err="1"/>
              <a:t>Sozialkonstruktivismus</a:t>
            </a:r>
            <a:r>
              <a:rPr lang="de-DE" dirty="0"/>
              <a:t> als Wissenschaftstheorie</a:t>
            </a:r>
          </a:p>
          <a:p>
            <a:pPr marL="742950" lvl="1" indent="-285750">
              <a:buClr>
                <a:schemeClr val="tx2"/>
              </a:buClr>
              <a:buFont typeface="Arial" panose="020B0604020202020204" pitchFamily="34" charset="0"/>
              <a:buChar char="•"/>
            </a:pPr>
            <a:endParaRPr lang="de-DE" dirty="0"/>
          </a:p>
        </p:txBody>
      </p:sp>
      <p:sp>
        <p:nvSpPr>
          <p:cNvPr id="5" name="TextBox 4"/>
          <p:cNvSpPr txBox="1"/>
          <p:nvPr/>
        </p:nvSpPr>
        <p:spPr>
          <a:xfrm>
            <a:off x="2728439" y="5758482"/>
            <a:ext cx="3156633" cy="400110"/>
          </a:xfrm>
          <a:prstGeom prst="rect">
            <a:avLst/>
          </a:prstGeom>
          <a:noFill/>
        </p:spPr>
        <p:txBody>
          <a:bodyPr wrap="none" rtlCol="0">
            <a:spAutoFit/>
          </a:bodyPr>
          <a:lstStyle/>
          <a:p>
            <a:r>
              <a:rPr lang="de-DE" sz="2000" b="1" dirty="0">
                <a:sym typeface="Wingdings" panose="05000000000000000000" pitchFamily="2" charset="2"/>
              </a:rPr>
              <a:t> Mixed-</a:t>
            </a:r>
            <a:r>
              <a:rPr lang="de-DE" sz="2000" b="1" dirty="0" err="1">
                <a:sym typeface="Wingdings" panose="05000000000000000000" pitchFamily="2" charset="2"/>
              </a:rPr>
              <a:t>Method</a:t>
            </a:r>
            <a:r>
              <a:rPr lang="de-DE" sz="2000" b="1" dirty="0">
                <a:sym typeface="Wingdings" panose="05000000000000000000" pitchFamily="2" charset="2"/>
              </a:rPr>
              <a:t>-Ansatz</a:t>
            </a:r>
            <a:endParaRPr lang="de-DE" sz="2000" b="1" dirty="0"/>
          </a:p>
        </p:txBody>
      </p:sp>
    </p:spTree>
    <p:extLst>
      <p:ext uri="{BB962C8B-B14F-4D97-AF65-F5344CB8AC3E}">
        <p14:creationId xmlns:p14="http://schemas.microsoft.com/office/powerpoint/2010/main" val="3037356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138" y="865988"/>
            <a:ext cx="7700962" cy="369332"/>
          </a:xfrm>
        </p:spPr>
        <p:txBody>
          <a:bodyPr/>
          <a:lstStyle/>
          <a:p>
            <a:r>
              <a:rPr lang="de-DE" dirty="0"/>
              <a:t>Exkurs: der wissenschaftliche Forschungsprozess</a:t>
            </a:r>
          </a:p>
        </p:txBody>
      </p:sp>
      <p:pic>
        <p:nvPicPr>
          <p:cNvPr id="4" name="Picture 3"/>
          <p:cNvPicPr/>
          <p:nvPr/>
        </p:nvPicPr>
        <p:blipFill>
          <a:blip r:embed="rId3"/>
          <a:stretch>
            <a:fillRect/>
          </a:stretch>
        </p:blipFill>
        <p:spPr>
          <a:xfrm>
            <a:off x="0" y="0"/>
            <a:ext cx="9355015" cy="6775938"/>
          </a:xfrm>
          <a:prstGeom prst="rect">
            <a:avLst/>
          </a:prstGeom>
        </p:spPr>
      </p:pic>
    </p:spTree>
    <p:extLst>
      <p:ext uri="{BB962C8B-B14F-4D97-AF65-F5344CB8AC3E}">
        <p14:creationId xmlns:p14="http://schemas.microsoft.com/office/powerpoint/2010/main" val="4279079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Kritischer Rationalismus</a:t>
            </a:r>
          </a:p>
        </p:txBody>
      </p:sp>
      <p:sp>
        <p:nvSpPr>
          <p:cNvPr id="3" name="Content Placeholder 2"/>
          <p:cNvSpPr>
            <a:spLocks noGrp="1"/>
          </p:cNvSpPr>
          <p:nvPr>
            <p:ph idx="1"/>
          </p:nvPr>
        </p:nvSpPr>
        <p:spPr/>
        <p:txBody>
          <a:bodyPr/>
          <a:lstStyle/>
          <a:p>
            <a:pPr>
              <a:buClr>
                <a:schemeClr val="tx2"/>
              </a:buClr>
            </a:pPr>
            <a:r>
              <a:rPr lang="de-DE" dirty="0"/>
              <a:t>Begründer: Karl Raimund Popper (1902-1994)</a:t>
            </a:r>
          </a:p>
          <a:p>
            <a:pPr>
              <a:buClr>
                <a:schemeClr val="tx2"/>
              </a:buClr>
            </a:pPr>
            <a:r>
              <a:rPr lang="de-DE" dirty="0"/>
              <a:t>Gegenmodell zum Positivismus</a:t>
            </a:r>
          </a:p>
          <a:p>
            <a:pPr>
              <a:buClr>
                <a:schemeClr val="tx2"/>
              </a:buClr>
            </a:pPr>
            <a:r>
              <a:rPr lang="de-DE" dirty="0"/>
              <a:t>Theorien als Ausgangspunkt (vom Verstand gebildet) für Ableitung empirisch prüfbarer Hypothesen</a:t>
            </a:r>
          </a:p>
          <a:p>
            <a:pPr>
              <a:buClr>
                <a:schemeClr val="tx2"/>
              </a:buClr>
            </a:pPr>
            <a:r>
              <a:rPr lang="de-DE" dirty="0"/>
              <a:t>Falsifikation (Widerlegung von Theorien) statt Verifikation</a:t>
            </a:r>
          </a:p>
          <a:p>
            <a:pPr>
              <a:buClr>
                <a:schemeClr val="tx2"/>
              </a:buClr>
            </a:pPr>
            <a:r>
              <a:rPr lang="de-DE" dirty="0"/>
              <a:t>Bewährungsgrad einer Theorie</a:t>
            </a:r>
          </a:p>
          <a:p>
            <a:pPr>
              <a:buClr>
                <a:schemeClr val="tx2"/>
              </a:buClr>
            </a:pPr>
            <a:r>
              <a:rPr lang="de-DE" dirty="0"/>
              <a:t>Nie endende Wahrheitssuche</a:t>
            </a:r>
          </a:p>
        </p:txBody>
      </p:sp>
      <p:grpSp>
        <p:nvGrpSpPr>
          <p:cNvPr id="35" name="Group 34"/>
          <p:cNvGrpSpPr/>
          <p:nvPr/>
        </p:nvGrpSpPr>
        <p:grpSpPr>
          <a:xfrm>
            <a:off x="719138" y="4408853"/>
            <a:ext cx="3619090" cy="1748573"/>
            <a:chOff x="719138" y="4548553"/>
            <a:chExt cx="3619090" cy="1748573"/>
          </a:xfrm>
        </p:grpSpPr>
        <p:grpSp>
          <p:nvGrpSpPr>
            <p:cNvPr id="17" name="Group 16"/>
            <p:cNvGrpSpPr/>
            <p:nvPr/>
          </p:nvGrpSpPr>
          <p:grpSpPr>
            <a:xfrm>
              <a:off x="719138" y="4548553"/>
              <a:ext cx="3619090" cy="1402130"/>
              <a:chOff x="2113493" y="3877833"/>
              <a:chExt cx="6628668" cy="2446069"/>
            </a:xfrm>
          </p:grpSpPr>
          <p:pic>
            <p:nvPicPr>
              <p:cNvPr id="4" name="Picture 3"/>
              <p:cNvPicPr>
                <a:picLocks noChangeAspect="1"/>
              </p:cNvPicPr>
              <p:nvPr/>
            </p:nvPicPr>
            <p:blipFill rotWithShape="1">
              <a:blip r:embed="rId3"/>
              <a:srcRect b="7603"/>
              <a:stretch/>
            </p:blipFill>
            <p:spPr>
              <a:xfrm>
                <a:off x="6131632" y="4854636"/>
                <a:ext cx="860653" cy="645494"/>
              </a:xfrm>
              <a:prstGeom prst="rect">
                <a:avLst/>
              </a:prstGeom>
            </p:spPr>
          </p:pic>
          <p:pic>
            <p:nvPicPr>
              <p:cNvPr id="5" name="Picture 4"/>
              <p:cNvPicPr>
                <a:picLocks noChangeAspect="1"/>
              </p:cNvPicPr>
              <p:nvPr/>
            </p:nvPicPr>
            <p:blipFill rotWithShape="1">
              <a:blip r:embed="rId3"/>
              <a:srcRect b="7603"/>
              <a:stretch/>
            </p:blipFill>
            <p:spPr>
              <a:xfrm>
                <a:off x="7757285" y="4685756"/>
                <a:ext cx="450345" cy="337761"/>
              </a:xfrm>
              <a:prstGeom prst="rect">
                <a:avLst/>
              </a:prstGeom>
            </p:spPr>
          </p:pic>
          <p:pic>
            <p:nvPicPr>
              <p:cNvPr id="6" name="Picture 5"/>
              <p:cNvPicPr>
                <a:picLocks noChangeAspect="1"/>
              </p:cNvPicPr>
              <p:nvPr/>
            </p:nvPicPr>
            <p:blipFill rotWithShape="1">
              <a:blip r:embed="rId3"/>
              <a:srcRect b="7603"/>
              <a:stretch/>
            </p:blipFill>
            <p:spPr>
              <a:xfrm>
                <a:off x="7121804" y="5289158"/>
                <a:ext cx="860653" cy="645494"/>
              </a:xfrm>
              <a:prstGeom prst="rect">
                <a:avLst/>
              </a:prstGeom>
            </p:spPr>
          </p:pic>
          <p:pic>
            <p:nvPicPr>
              <p:cNvPr id="7" name="Picture 6"/>
              <p:cNvPicPr>
                <a:picLocks noChangeAspect="1"/>
              </p:cNvPicPr>
              <p:nvPr/>
            </p:nvPicPr>
            <p:blipFill rotWithShape="1">
              <a:blip r:embed="rId3"/>
              <a:srcRect b="7603"/>
              <a:stretch/>
            </p:blipFill>
            <p:spPr>
              <a:xfrm>
                <a:off x="8191177" y="5353529"/>
                <a:ext cx="550984" cy="413241"/>
              </a:xfrm>
              <a:prstGeom prst="rect">
                <a:avLst/>
              </a:prstGeom>
            </p:spPr>
          </p:pic>
          <p:pic>
            <p:nvPicPr>
              <p:cNvPr id="9" name="Picture 8"/>
              <p:cNvPicPr>
                <a:picLocks noChangeAspect="1"/>
              </p:cNvPicPr>
              <p:nvPr/>
            </p:nvPicPr>
            <p:blipFill>
              <a:blip r:embed="rId4"/>
              <a:stretch>
                <a:fillRect/>
              </a:stretch>
            </p:blipFill>
            <p:spPr>
              <a:xfrm>
                <a:off x="5442334" y="3941989"/>
                <a:ext cx="807923" cy="807923"/>
              </a:xfrm>
              <a:prstGeom prst="rect">
                <a:avLst/>
              </a:prstGeom>
            </p:spPr>
          </p:pic>
          <p:sp>
            <p:nvSpPr>
              <p:cNvPr id="11" name="Isosceles Triangle 10"/>
              <p:cNvSpPr/>
              <p:nvPr/>
            </p:nvSpPr>
            <p:spPr>
              <a:xfrm rot="16371454">
                <a:off x="5966455" y="3563638"/>
                <a:ext cx="2051660" cy="3451038"/>
              </a:xfrm>
              <a:prstGeom prst="triangle">
                <a:avLst>
                  <a:gd name="adj" fmla="val 48350"/>
                </a:avLst>
              </a:prstGeom>
              <a:gradFill flip="none" rotWithShape="1">
                <a:gsLst>
                  <a:gs pos="0">
                    <a:srgbClr val="FFFF00">
                      <a:alpha val="0"/>
                    </a:srgbClr>
                  </a:gs>
                  <a:gs pos="100000">
                    <a:schemeClr val="accent1">
                      <a:lumMod val="20000"/>
                      <a:lumOff val="80000"/>
                    </a:schemeClr>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2" name="Picture 11"/>
              <p:cNvPicPr>
                <a:picLocks noChangeAspect="1"/>
              </p:cNvPicPr>
              <p:nvPr/>
            </p:nvPicPr>
            <p:blipFill>
              <a:blip r:embed="rId4"/>
              <a:stretch>
                <a:fillRect/>
              </a:stretch>
            </p:blipFill>
            <p:spPr>
              <a:xfrm>
                <a:off x="3220509" y="3877833"/>
                <a:ext cx="807923" cy="807923"/>
              </a:xfrm>
              <a:prstGeom prst="rect">
                <a:avLst/>
              </a:prstGeom>
            </p:spPr>
          </p:pic>
          <p:pic>
            <p:nvPicPr>
              <p:cNvPr id="13" name="Picture 12"/>
              <p:cNvPicPr>
                <a:picLocks noChangeAspect="1"/>
              </p:cNvPicPr>
              <p:nvPr/>
            </p:nvPicPr>
            <p:blipFill>
              <a:blip r:embed="rId4"/>
              <a:stretch>
                <a:fillRect/>
              </a:stretch>
            </p:blipFill>
            <p:spPr>
              <a:xfrm>
                <a:off x="2113493" y="4619555"/>
                <a:ext cx="807923" cy="807923"/>
              </a:xfrm>
              <a:prstGeom prst="rect">
                <a:avLst/>
              </a:prstGeom>
            </p:spPr>
          </p:pic>
          <p:pic>
            <p:nvPicPr>
              <p:cNvPr id="14" name="Picture 13"/>
              <p:cNvPicPr>
                <a:picLocks noChangeAspect="1"/>
              </p:cNvPicPr>
              <p:nvPr/>
            </p:nvPicPr>
            <p:blipFill rotWithShape="1">
              <a:blip r:embed="rId5">
                <a:extLst>
                  <a:ext uri="{28A0092B-C50C-407E-A947-70E740481C1C}">
                    <a14:useLocalDpi xmlns:a14="http://schemas.microsoft.com/office/drawing/2010/main" val="0"/>
                  </a:ext>
                </a:extLst>
              </a:blip>
              <a:srcRect l="48420" t="513" r="32451" b="68205"/>
              <a:stretch/>
            </p:blipFill>
            <p:spPr>
              <a:xfrm>
                <a:off x="4078891" y="4178579"/>
                <a:ext cx="1312984" cy="2145323"/>
              </a:xfrm>
              <a:prstGeom prst="rect">
                <a:avLst/>
              </a:prstGeom>
            </p:spPr>
          </p:pic>
          <p:pic>
            <p:nvPicPr>
              <p:cNvPr id="10" name="Picture 9"/>
              <p:cNvPicPr>
                <a:picLocks noChangeAspect="1"/>
              </p:cNvPicPr>
              <p:nvPr/>
            </p:nvPicPr>
            <p:blipFill rotWithShape="1">
              <a:blip r:embed="rId6"/>
              <a:srcRect l="20594"/>
              <a:stretch/>
            </p:blipFill>
            <p:spPr>
              <a:xfrm>
                <a:off x="4650936" y="4749913"/>
                <a:ext cx="943958" cy="678038"/>
              </a:xfrm>
              <a:prstGeom prst="rect">
                <a:avLst/>
              </a:prstGeom>
            </p:spPr>
          </p:pic>
          <p:sp>
            <p:nvSpPr>
              <p:cNvPr id="15" name="Oval 14"/>
              <p:cNvSpPr/>
              <p:nvPr/>
            </p:nvSpPr>
            <p:spPr>
              <a:xfrm>
                <a:off x="4547868" y="5354040"/>
                <a:ext cx="1213886" cy="266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Oval 15"/>
              <p:cNvSpPr/>
              <p:nvPr/>
            </p:nvSpPr>
            <p:spPr>
              <a:xfrm flipV="1">
                <a:off x="4397044" y="4960393"/>
                <a:ext cx="301648" cy="328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9" name="TextBox 18"/>
            <p:cNvSpPr txBox="1"/>
            <p:nvPr/>
          </p:nvSpPr>
          <p:spPr>
            <a:xfrm>
              <a:off x="939691" y="5927794"/>
              <a:ext cx="3063659" cy="369332"/>
            </a:xfrm>
            <a:prstGeom prst="rect">
              <a:avLst/>
            </a:prstGeom>
            <a:noFill/>
          </p:spPr>
          <p:txBody>
            <a:bodyPr wrap="none" rtlCol="0">
              <a:spAutoFit/>
            </a:bodyPr>
            <a:lstStyle/>
            <a:p>
              <a:r>
                <a:rPr lang="de-DE" dirty="0">
                  <a:sym typeface="Wingdings" panose="05000000000000000000" pitchFamily="2" charset="2"/>
                </a:rPr>
                <a:t> „Alle Schwäne sind weiß“</a:t>
              </a:r>
              <a:endParaRPr lang="de-DE" dirty="0"/>
            </a:p>
          </p:txBody>
        </p:sp>
      </p:grpSp>
      <p:grpSp>
        <p:nvGrpSpPr>
          <p:cNvPr id="34" name="Group 33"/>
          <p:cNvGrpSpPr/>
          <p:nvPr/>
        </p:nvGrpSpPr>
        <p:grpSpPr>
          <a:xfrm>
            <a:off x="4973481" y="3613699"/>
            <a:ext cx="3627916" cy="2563217"/>
            <a:chOff x="4973481" y="3778799"/>
            <a:chExt cx="3627916" cy="2563217"/>
          </a:xfrm>
        </p:grpSpPr>
        <p:pic>
          <p:nvPicPr>
            <p:cNvPr id="30" name="Picture 29"/>
            <p:cNvPicPr>
              <a:picLocks noChangeAspect="1"/>
            </p:cNvPicPr>
            <p:nvPr/>
          </p:nvPicPr>
          <p:blipFill>
            <a:blip r:embed="rId4"/>
            <a:stretch>
              <a:fillRect/>
            </a:stretch>
          </p:blipFill>
          <p:spPr>
            <a:xfrm>
              <a:off x="7437260" y="5301690"/>
              <a:ext cx="441106" cy="463116"/>
            </a:xfrm>
            <a:prstGeom prst="rect">
              <a:avLst/>
            </a:prstGeom>
          </p:spPr>
        </p:pic>
        <p:pic>
          <p:nvPicPr>
            <p:cNvPr id="22" name="Picture 21"/>
            <p:cNvPicPr>
              <a:picLocks noChangeAspect="1"/>
            </p:cNvPicPr>
            <p:nvPr/>
          </p:nvPicPr>
          <p:blipFill rotWithShape="1">
            <a:blip r:embed="rId5">
              <a:extLst>
                <a:ext uri="{28A0092B-C50C-407E-A947-70E740481C1C}">
                  <a14:useLocalDpi xmlns:a14="http://schemas.microsoft.com/office/drawing/2010/main" val="0"/>
                </a:ext>
              </a:extLst>
            </a:blip>
            <a:srcRect l="48420" t="513" r="32451" b="68205"/>
            <a:stretch/>
          </p:blipFill>
          <p:spPr>
            <a:xfrm>
              <a:off x="5690898" y="4678286"/>
              <a:ext cx="716857" cy="1229737"/>
            </a:xfrm>
            <a:prstGeom prst="rect">
              <a:avLst/>
            </a:prstGeom>
          </p:spPr>
        </p:pic>
        <p:sp>
          <p:nvSpPr>
            <p:cNvPr id="20" name="Cloud Callout 19"/>
            <p:cNvSpPr/>
            <p:nvPr/>
          </p:nvSpPr>
          <p:spPr>
            <a:xfrm>
              <a:off x="5481559" y="3778799"/>
              <a:ext cx="2611759" cy="899223"/>
            </a:xfrm>
            <a:prstGeom prst="cloudCallou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de-DE" dirty="0"/>
                <a:t>„Alle Schwäne sind weiß</a:t>
              </a:r>
            </a:p>
          </p:txBody>
        </p:sp>
        <p:pic>
          <p:nvPicPr>
            <p:cNvPr id="23" name="Picture 22"/>
            <p:cNvPicPr>
              <a:picLocks noChangeAspect="1"/>
            </p:cNvPicPr>
            <p:nvPr/>
          </p:nvPicPr>
          <p:blipFill rotWithShape="1">
            <a:blip r:embed="rId6"/>
            <a:srcRect l="20594"/>
            <a:stretch/>
          </p:blipFill>
          <p:spPr>
            <a:xfrm>
              <a:off x="6003221" y="5005785"/>
              <a:ext cx="515378" cy="388663"/>
            </a:xfrm>
            <a:prstGeom prst="rect">
              <a:avLst/>
            </a:prstGeom>
          </p:spPr>
        </p:pic>
        <p:sp>
          <p:nvSpPr>
            <p:cNvPr id="24" name="Oval 23"/>
            <p:cNvSpPr/>
            <p:nvPr/>
          </p:nvSpPr>
          <p:spPr>
            <a:xfrm>
              <a:off x="5946948" y="5352081"/>
              <a:ext cx="662752" cy="1528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Oval 24"/>
            <p:cNvSpPr/>
            <p:nvPr/>
          </p:nvSpPr>
          <p:spPr>
            <a:xfrm flipV="1">
              <a:off x="5864602" y="5126436"/>
              <a:ext cx="164692" cy="1884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Isosceles Triangle 26"/>
            <p:cNvSpPr/>
            <p:nvPr/>
          </p:nvSpPr>
          <p:spPr>
            <a:xfrm rot="16414726">
              <a:off x="6831674" y="4768792"/>
              <a:ext cx="684262" cy="1528913"/>
            </a:xfrm>
            <a:prstGeom prst="triangle">
              <a:avLst>
                <a:gd name="adj" fmla="val 74748"/>
              </a:avLst>
            </a:prstGeom>
            <a:gradFill flip="none" rotWithShape="1">
              <a:gsLst>
                <a:gs pos="0">
                  <a:srgbClr val="FFFF00">
                    <a:alpha val="0"/>
                  </a:srgbClr>
                </a:gs>
                <a:gs pos="100000">
                  <a:schemeClr val="accent1">
                    <a:lumMod val="20000"/>
                    <a:lumOff val="80000"/>
                  </a:schemeClr>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9" name="Picture 28"/>
            <p:cNvPicPr>
              <a:picLocks noChangeAspect="1"/>
            </p:cNvPicPr>
            <p:nvPr/>
          </p:nvPicPr>
          <p:blipFill rotWithShape="1">
            <a:blip r:embed="rId3"/>
            <a:srcRect b="7603"/>
            <a:stretch/>
          </p:blipFill>
          <p:spPr>
            <a:xfrm>
              <a:off x="7086365" y="4833642"/>
              <a:ext cx="300824" cy="236877"/>
            </a:xfrm>
            <a:prstGeom prst="rect">
              <a:avLst/>
            </a:prstGeom>
          </p:spPr>
        </p:pic>
        <p:pic>
          <p:nvPicPr>
            <p:cNvPr id="31" name="Picture 30"/>
            <p:cNvPicPr>
              <a:picLocks noChangeAspect="1"/>
            </p:cNvPicPr>
            <p:nvPr/>
          </p:nvPicPr>
          <p:blipFill rotWithShape="1">
            <a:blip r:embed="rId3"/>
            <a:srcRect b="7603"/>
            <a:stretch/>
          </p:blipFill>
          <p:spPr>
            <a:xfrm>
              <a:off x="7702583" y="4545358"/>
              <a:ext cx="300824" cy="236877"/>
            </a:xfrm>
            <a:prstGeom prst="rect">
              <a:avLst/>
            </a:prstGeom>
          </p:spPr>
        </p:pic>
        <p:pic>
          <p:nvPicPr>
            <p:cNvPr id="32" name="Picture 31"/>
            <p:cNvPicPr>
              <a:picLocks noChangeAspect="1"/>
            </p:cNvPicPr>
            <p:nvPr/>
          </p:nvPicPr>
          <p:blipFill rotWithShape="1">
            <a:blip r:embed="rId3"/>
            <a:srcRect b="7603"/>
            <a:stretch/>
          </p:blipFill>
          <p:spPr>
            <a:xfrm>
              <a:off x="7627377" y="4838048"/>
              <a:ext cx="300824" cy="236877"/>
            </a:xfrm>
            <a:prstGeom prst="rect">
              <a:avLst/>
            </a:prstGeom>
          </p:spPr>
        </p:pic>
        <p:sp>
          <p:nvSpPr>
            <p:cNvPr id="26" name="Isosceles Triangle 25"/>
            <p:cNvSpPr/>
            <p:nvPr/>
          </p:nvSpPr>
          <p:spPr>
            <a:xfrm rot="15289958">
              <a:off x="6833933" y="4204093"/>
              <a:ext cx="684262" cy="1528913"/>
            </a:xfrm>
            <a:prstGeom prst="triangle">
              <a:avLst>
                <a:gd name="adj" fmla="val 48350"/>
              </a:avLst>
            </a:prstGeom>
            <a:gradFill flip="none" rotWithShape="1">
              <a:gsLst>
                <a:gs pos="0">
                  <a:srgbClr val="FFFF00">
                    <a:alpha val="0"/>
                  </a:srgbClr>
                </a:gs>
                <a:gs pos="100000">
                  <a:schemeClr val="accent1">
                    <a:lumMod val="20000"/>
                    <a:lumOff val="80000"/>
                  </a:schemeClr>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TextBox 32"/>
            <p:cNvSpPr txBox="1"/>
            <p:nvPr/>
          </p:nvSpPr>
          <p:spPr>
            <a:xfrm>
              <a:off x="4973481" y="5972684"/>
              <a:ext cx="3627916" cy="369332"/>
            </a:xfrm>
            <a:prstGeom prst="rect">
              <a:avLst/>
            </a:prstGeom>
            <a:noFill/>
          </p:spPr>
          <p:txBody>
            <a:bodyPr wrap="none" rtlCol="0">
              <a:spAutoFit/>
            </a:bodyPr>
            <a:lstStyle/>
            <a:p>
              <a:r>
                <a:rPr lang="de-DE" dirty="0">
                  <a:sym typeface="Wingdings" panose="05000000000000000000" pitchFamily="2" charset="2"/>
                </a:rPr>
                <a:t> „Nicht alle Schwäne sind weiß“</a:t>
              </a:r>
              <a:endParaRPr lang="de-DE" dirty="0"/>
            </a:p>
          </p:txBody>
        </p:sp>
      </p:grpSp>
    </p:spTree>
    <p:extLst>
      <p:ext uri="{BB962C8B-B14F-4D97-AF65-F5344CB8AC3E}">
        <p14:creationId xmlns:p14="http://schemas.microsoft.com/office/powerpoint/2010/main" val="181886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a:lstStyle/>
          <a:p>
            <a:r>
              <a:rPr lang="de-DE" dirty="0"/>
              <a:t>Agenda</a:t>
            </a:r>
          </a:p>
        </p:txBody>
      </p:sp>
      <p:sp>
        <p:nvSpPr>
          <p:cNvPr id="14" name="Inhaltsplatzhalter 13"/>
          <p:cNvSpPr>
            <a:spLocks noGrp="1"/>
          </p:cNvSpPr>
          <p:nvPr>
            <p:ph idx="1"/>
          </p:nvPr>
        </p:nvSpPr>
        <p:spPr/>
        <p:txBody>
          <a:bodyPr/>
          <a:lstStyle/>
          <a:p>
            <a:pPr marL="342900" indent="-342900">
              <a:buFont typeface="+mj-lt"/>
              <a:buAutoNum type="arabicPeriod"/>
            </a:pPr>
            <a:r>
              <a:rPr lang="de-DE" sz="1800" dirty="0"/>
              <a:t>Unterschiedliche Forschungsansätze und Einordnung der Erziehungswissenschaft</a:t>
            </a:r>
          </a:p>
          <a:p>
            <a:pPr marL="342900" indent="-342900">
              <a:buFont typeface="+mj-lt"/>
              <a:buAutoNum type="arabicPeriod"/>
            </a:pPr>
            <a:endParaRPr lang="de-DE" sz="1800" dirty="0"/>
          </a:p>
          <a:p>
            <a:pPr marL="342900" indent="-342900">
              <a:buFont typeface="+mj-lt"/>
              <a:buAutoNum type="arabicPeriod"/>
            </a:pPr>
            <a:r>
              <a:rPr lang="de-DE" sz="1800" dirty="0"/>
              <a:t>Wissenschaftlichkeit</a:t>
            </a:r>
          </a:p>
          <a:p>
            <a:pPr marL="342900" indent="-342900">
              <a:buFont typeface="+mj-lt"/>
              <a:buAutoNum type="arabicPeriod"/>
            </a:pPr>
            <a:endParaRPr lang="de-DE" sz="1800" dirty="0"/>
          </a:p>
          <a:p>
            <a:pPr marL="342900" indent="-342900">
              <a:buFont typeface="+mj-lt"/>
              <a:buAutoNum type="arabicPeriod"/>
            </a:pPr>
            <a:r>
              <a:rPr lang="de-DE" sz="1800" dirty="0"/>
              <a:t>Kriterien wissenschaftlicher Qualität</a:t>
            </a:r>
          </a:p>
          <a:p>
            <a:pPr marL="342900" indent="-342900">
              <a:buFont typeface="+mj-lt"/>
              <a:buAutoNum type="arabicPeriod"/>
            </a:pPr>
            <a:endParaRPr lang="de-DE" sz="1800" dirty="0"/>
          </a:p>
          <a:p>
            <a:pPr marL="342900" indent="-342900">
              <a:buFont typeface="+mj-lt"/>
              <a:buAutoNum type="arabicPeriod"/>
            </a:pPr>
            <a:r>
              <a:rPr lang="de-DE" sz="1800" dirty="0"/>
              <a:t>Grenzen wissenschaftlichen Wissens</a:t>
            </a:r>
          </a:p>
          <a:p>
            <a:pPr marL="342900" indent="-342900">
              <a:buFont typeface="+mj-lt"/>
              <a:buAutoNum type="arabicPeriod"/>
            </a:pPr>
            <a:endParaRPr lang="de-DE" sz="1800" dirty="0"/>
          </a:p>
          <a:p>
            <a:pPr marL="342900" indent="-342900">
              <a:buFont typeface="+mj-lt"/>
              <a:buAutoNum type="arabicPeriod"/>
            </a:pPr>
            <a:endParaRPr lang="de-DE" sz="1800" dirty="0"/>
          </a:p>
          <a:p>
            <a:pPr marL="342900" indent="-342900">
              <a:buFont typeface="+mj-lt"/>
              <a:buAutoNum type="arabicPeriod"/>
            </a:pPr>
            <a:endParaRPr lang="de-DE" sz="2000" dirty="0"/>
          </a:p>
        </p:txBody>
      </p:sp>
      <p:sp>
        <p:nvSpPr>
          <p:cNvPr id="16" name="Rechteck 15"/>
          <p:cNvSpPr/>
          <p:nvPr/>
        </p:nvSpPr>
        <p:spPr>
          <a:xfrm>
            <a:off x="457200" y="2106613"/>
            <a:ext cx="8229600" cy="484187"/>
          </a:xfrm>
          <a:prstGeom prst="rect">
            <a:avLst/>
          </a:prstGeom>
          <a:no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56640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 2: Text lesen (Vogel, 1999)</a:t>
            </a:r>
            <a:br>
              <a:rPr lang="de-DE" dirty="0"/>
            </a:br>
            <a:r>
              <a:rPr lang="de-DE" dirty="0"/>
              <a:t>Besprechung in Gruppen</a:t>
            </a:r>
          </a:p>
        </p:txBody>
      </p:sp>
      <p:sp>
        <p:nvSpPr>
          <p:cNvPr id="3" name="Inhaltsplatzhalter 2"/>
          <p:cNvSpPr>
            <a:spLocks noGrp="1"/>
          </p:cNvSpPr>
          <p:nvPr>
            <p:ph idx="1"/>
          </p:nvPr>
        </p:nvSpPr>
        <p:spPr/>
        <p:txBody>
          <a:bodyPr/>
          <a:lstStyle/>
          <a:p>
            <a:endParaRPr lang="de-DE" dirty="0"/>
          </a:p>
          <a:p>
            <a:r>
              <a:rPr lang="de-DE" dirty="0"/>
              <a:t>Wie sind Sie mit dem Text zurechtgekommen? Wie sind Sie beim Lesen vorgegangen?</a:t>
            </a:r>
          </a:p>
          <a:p>
            <a:r>
              <a:rPr lang="de-DE" dirty="0"/>
              <a:t>Was haben Sie aus dem Text mitgenommen?</a:t>
            </a:r>
          </a:p>
          <a:p>
            <a:endParaRPr lang="de-DE" dirty="0"/>
          </a:p>
          <a:p>
            <a:endParaRPr lang="de-DE" dirty="0"/>
          </a:p>
          <a:p>
            <a:r>
              <a:rPr lang="de-DE" dirty="0"/>
              <a:t>10 min in Gruppen von 3-4 Personen</a:t>
            </a:r>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2</a:t>
            </a:fld>
            <a:endParaRPr lang="de-DE" altLang="en-US"/>
          </a:p>
        </p:txBody>
      </p:sp>
    </p:spTree>
    <p:extLst>
      <p:ext uri="{BB962C8B-B14F-4D97-AF65-F5344CB8AC3E}">
        <p14:creationId xmlns:p14="http://schemas.microsoft.com/office/powerpoint/2010/main" val="887693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Wissenschaftliche Produktion von Wissen?</a:t>
            </a:r>
          </a:p>
        </p:txBody>
      </p:sp>
      <p:sp>
        <p:nvSpPr>
          <p:cNvPr id="3" name="Content Placeholder 2"/>
          <p:cNvSpPr>
            <a:spLocks noGrp="1"/>
          </p:cNvSpPr>
          <p:nvPr>
            <p:ph idx="1"/>
          </p:nvPr>
        </p:nvSpPr>
        <p:spPr/>
        <p:txBody>
          <a:bodyPr/>
          <a:lstStyle/>
          <a:p>
            <a:pPr marL="0" indent="0">
              <a:buNone/>
            </a:pPr>
            <a:r>
              <a:rPr lang="de-DE" dirty="0"/>
              <a:t>In einer Talkshow zum Thema Adoption durch gleichgeschlechtliche Paare werden verschiedene Positionen vertreten </a:t>
            </a:r>
          </a:p>
          <a:p>
            <a:r>
              <a:rPr lang="de-DE" sz="2000" dirty="0"/>
              <a:t>Position A: Es wird doch niemand bestreiten wollen, dass Kinder immer Vater und Mutter brauchen. </a:t>
            </a:r>
          </a:p>
          <a:p>
            <a:r>
              <a:rPr lang="de-DE" sz="2000" dirty="0"/>
              <a:t>Position B: Es ist doch allgemein bekannt, dass Kinder stabile Bezugspersonen brauchen – unabhängig von Geschlecht, sexueller Orientierung oder Verwandtschaftsgrad</a:t>
            </a:r>
          </a:p>
          <a:p>
            <a:pPr>
              <a:buFont typeface="Wingdings" panose="05000000000000000000" pitchFamily="2" charset="2"/>
              <a:buChar char="à"/>
            </a:pPr>
            <a:r>
              <a:rPr lang="de-DE" sz="2000" dirty="0">
                <a:sym typeface="Wingdings" panose="05000000000000000000" pitchFamily="2" charset="2"/>
              </a:rPr>
              <a:t>Gesunder Menschenverstand </a:t>
            </a:r>
          </a:p>
          <a:p>
            <a:pPr>
              <a:buFont typeface="Wingdings" panose="05000000000000000000" pitchFamily="2" charset="2"/>
              <a:buChar char="à"/>
            </a:pPr>
            <a:r>
              <a:rPr lang="de-DE" sz="2000" dirty="0">
                <a:sym typeface="Wingdings" panose="05000000000000000000" pitchFamily="2" charset="2"/>
              </a:rPr>
              <a:t>Grenzen: </a:t>
            </a:r>
            <a:r>
              <a:rPr lang="de-DE" sz="2000" dirty="0"/>
              <a:t>Was als „gesunder Menschenverstand“ angesehen wird, variiert zwischen sozialen Gruppen sehr stark und ist oft auch von Vorurteilen, Gruppeninteressen etc. geprägt</a:t>
            </a:r>
          </a:p>
        </p:txBody>
      </p:sp>
      <p:sp>
        <p:nvSpPr>
          <p:cNvPr id="4" name="TextBox 3"/>
          <p:cNvSpPr txBox="1"/>
          <p:nvPr/>
        </p:nvSpPr>
        <p:spPr>
          <a:xfrm>
            <a:off x="5806440" y="5805586"/>
            <a:ext cx="2829557" cy="307777"/>
          </a:xfrm>
          <a:prstGeom prst="rect">
            <a:avLst/>
          </a:prstGeom>
          <a:noFill/>
        </p:spPr>
        <p:txBody>
          <a:bodyPr wrap="none" rtlCol="0">
            <a:spAutoFit/>
          </a:bodyPr>
          <a:lstStyle/>
          <a:p>
            <a:pPr algn="r"/>
            <a:r>
              <a:rPr lang="de-DE" sz="1400" dirty="0"/>
              <a:t>Aus: Döring &amp; Bortz, 2016, S. 6f.</a:t>
            </a:r>
          </a:p>
        </p:txBody>
      </p:sp>
    </p:spTree>
    <p:extLst>
      <p:ext uri="{BB962C8B-B14F-4D97-AF65-F5344CB8AC3E}">
        <p14:creationId xmlns:p14="http://schemas.microsoft.com/office/powerpoint/2010/main" val="223787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Wissenschaftliche Produktion von Wissen?</a:t>
            </a:r>
          </a:p>
        </p:txBody>
      </p:sp>
      <p:sp>
        <p:nvSpPr>
          <p:cNvPr id="3" name="Content Placeholder 2"/>
          <p:cNvSpPr>
            <a:spLocks noGrp="1"/>
          </p:cNvSpPr>
          <p:nvPr>
            <p:ph idx="1"/>
          </p:nvPr>
        </p:nvSpPr>
        <p:spPr/>
        <p:txBody>
          <a:bodyPr/>
          <a:lstStyle/>
          <a:p>
            <a:pPr marL="0" indent="0">
              <a:buNone/>
            </a:pPr>
            <a:r>
              <a:rPr lang="de-DE" dirty="0"/>
              <a:t>Nach fünf enttäuschenden Verabredungen mit Internet- Bekanntschaften schlussfolgert man, dass Online-Partnersuche in Wirklichkeit gar nicht funktioniert.</a:t>
            </a:r>
          </a:p>
          <a:p>
            <a:pPr marL="0" indent="0">
              <a:buNone/>
            </a:pPr>
            <a:endParaRPr lang="de-DE" dirty="0"/>
          </a:p>
          <a:p>
            <a:pPr>
              <a:buFont typeface="Wingdings" panose="05000000000000000000" pitchFamily="2" charset="2"/>
              <a:buChar char="à"/>
            </a:pPr>
            <a:r>
              <a:rPr lang="de-DE" dirty="0">
                <a:sym typeface="Wingdings" panose="05000000000000000000" pitchFamily="2" charset="2"/>
              </a:rPr>
              <a:t>Anekdotische Evidenz</a:t>
            </a:r>
          </a:p>
          <a:p>
            <a:pPr>
              <a:buFont typeface="Wingdings" panose="05000000000000000000" pitchFamily="2" charset="2"/>
              <a:buChar char="à"/>
            </a:pPr>
            <a:r>
              <a:rPr lang="de-DE" dirty="0">
                <a:sym typeface="Wingdings" panose="05000000000000000000" pitchFamily="2" charset="2"/>
              </a:rPr>
              <a:t>Grenzen: </a:t>
            </a:r>
            <a:r>
              <a:rPr lang="de-DE" dirty="0"/>
              <a:t>Persönliche Lebenserfahrungen sind sehr stark verzerrt durch Merkmale der eigenen Person sowie des eigenen kulturellen und sozialen Umfeldes</a:t>
            </a:r>
          </a:p>
        </p:txBody>
      </p:sp>
      <p:sp>
        <p:nvSpPr>
          <p:cNvPr id="5" name="TextBox 4"/>
          <p:cNvSpPr txBox="1"/>
          <p:nvPr/>
        </p:nvSpPr>
        <p:spPr>
          <a:xfrm>
            <a:off x="5806440" y="5767486"/>
            <a:ext cx="2829557" cy="307777"/>
          </a:xfrm>
          <a:prstGeom prst="rect">
            <a:avLst/>
          </a:prstGeom>
          <a:noFill/>
        </p:spPr>
        <p:txBody>
          <a:bodyPr wrap="none" rtlCol="0">
            <a:spAutoFit/>
          </a:bodyPr>
          <a:lstStyle/>
          <a:p>
            <a:pPr algn="r"/>
            <a:r>
              <a:rPr lang="de-DE" sz="1400" dirty="0"/>
              <a:t>Aus: Döring &amp; Bortz, 2016, S. 6f.</a:t>
            </a:r>
          </a:p>
        </p:txBody>
      </p:sp>
    </p:spTree>
    <p:extLst>
      <p:ext uri="{BB962C8B-B14F-4D97-AF65-F5344CB8AC3E}">
        <p14:creationId xmlns:p14="http://schemas.microsoft.com/office/powerpoint/2010/main" val="379130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Wissenschaftliche Produktion von Wissen?</a:t>
            </a:r>
          </a:p>
        </p:txBody>
      </p:sp>
      <p:sp>
        <p:nvSpPr>
          <p:cNvPr id="3" name="Content Placeholder 2"/>
          <p:cNvSpPr>
            <a:spLocks noGrp="1"/>
          </p:cNvSpPr>
          <p:nvPr>
            <p:ph idx="1"/>
          </p:nvPr>
        </p:nvSpPr>
        <p:spPr/>
        <p:txBody>
          <a:bodyPr/>
          <a:lstStyle/>
          <a:p>
            <a:pPr marL="0" indent="0">
              <a:buNone/>
            </a:pPr>
            <a:r>
              <a:rPr lang="de-DE" dirty="0"/>
              <a:t>Seit Generationen wird überliefert, dass man beim Husten und Niesen die Hand vor den Mund halten soll, um andere nicht anzustecken.</a:t>
            </a:r>
          </a:p>
          <a:p>
            <a:pPr marL="0" indent="0">
              <a:buNone/>
            </a:pPr>
            <a:endParaRPr lang="de-DE" dirty="0"/>
          </a:p>
          <a:p>
            <a:pPr>
              <a:buFont typeface="Wingdings" panose="05000000000000000000" pitchFamily="2" charset="2"/>
              <a:buChar char="à"/>
            </a:pPr>
            <a:r>
              <a:rPr lang="de-DE" dirty="0">
                <a:sym typeface="Wingdings" panose="05000000000000000000" pitchFamily="2" charset="2"/>
              </a:rPr>
              <a:t>Tradition</a:t>
            </a:r>
          </a:p>
          <a:p>
            <a:pPr>
              <a:buFont typeface="Wingdings" panose="05000000000000000000" pitchFamily="2" charset="2"/>
              <a:buChar char="à"/>
            </a:pPr>
            <a:r>
              <a:rPr lang="de-DE" dirty="0">
                <a:sym typeface="Wingdings" panose="05000000000000000000" pitchFamily="2" charset="2"/>
              </a:rPr>
              <a:t>Grenzen: </a:t>
            </a:r>
            <a:r>
              <a:rPr lang="de-DE" dirty="0"/>
              <a:t>Tradiertes Wissen basiert oft auf Missverständnissen, Fehlern, Mythen etc.</a:t>
            </a:r>
          </a:p>
          <a:p>
            <a:pPr marL="0" indent="0">
              <a:buNone/>
            </a:pPr>
            <a:endParaRPr lang="de-DE" dirty="0"/>
          </a:p>
        </p:txBody>
      </p:sp>
      <p:sp>
        <p:nvSpPr>
          <p:cNvPr id="5" name="TextBox 4"/>
          <p:cNvSpPr txBox="1"/>
          <p:nvPr/>
        </p:nvSpPr>
        <p:spPr>
          <a:xfrm>
            <a:off x="5806440" y="5805586"/>
            <a:ext cx="2829557" cy="307777"/>
          </a:xfrm>
          <a:prstGeom prst="rect">
            <a:avLst/>
          </a:prstGeom>
          <a:noFill/>
        </p:spPr>
        <p:txBody>
          <a:bodyPr wrap="none" rtlCol="0">
            <a:spAutoFit/>
          </a:bodyPr>
          <a:lstStyle/>
          <a:p>
            <a:pPr algn="r"/>
            <a:r>
              <a:rPr lang="de-DE" sz="1400" dirty="0"/>
              <a:t>Aus: Döring &amp; Bortz, 2016, S. 6f.</a:t>
            </a:r>
          </a:p>
        </p:txBody>
      </p:sp>
    </p:spTree>
    <p:extLst>
      <p:ext uri="{BB962C8B-B14F-4D97-AF65-F5344CB8AC3E}">
        <p14:creationId xmlns:p14="http://schemas.microsoft.com/office/powerpoint/2010/main" val="954393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Definition Wissenschaftliche Forschung</a:t>
            </a:r>
          </a:p>
        </p:txBody>
      </p:sp>
      <p:sp>
        <p:nvSpPr>
          <p:cNvPr id="3" name="Content Placeholder 2"/>
          <p:cNvSpPr>
            <a:spLocks noGrp="1"/>
          </p:cNvSpPr>
          <p:nvPr>
            <p:ph idx="1"/>
          </p:nvPr>
        </p:nvSpPr>
        <p:spPr/>
        <p:txBody>
          <a:bodyPr/>
          <a:lstStyle/>
          <a:p>
            <a:pPr marL="0" indent="0">
              <a:buNone/>
            </a:pPr>
            <a:r>
              <a:rPr lang="de-DE" dirty="0"/>
              <a:t>„Wer wissenschaftliche Forschung betreibt, sucht mithilfe </a:t>
            </a:r>
            <a:r>
              <a:rPr lang="de-DE" b="1" dirty="0">
                <a:solidFill>
                  <a:schemeClr val="tx2"/>
                </a:solidFill>
              </a:rPr>
              <a:t>anerkannter wissenschaftlicher Methoden </a:t>
            </a:r>
            <a:r>
              <a:rPr lang="de-DE" dirty="0"/>
              <a:t>und Methodologie auf der Basis des bisherigen </a:t>
            </a:r>
            <a:r>
              <a:rPr lang="de-DE" b="1" dirty="0">
                <a:solidFill>
                  <a:schemeClr val="tx2"/>
                </a:solidFill>
              </a:rPr>
              <a:t>Forschungsstandes</a:t>
            </a:r>
            <a:r>
              <a:rPr lang="de-DE" dirty="0">
                <a:solidFill>
                  <a:schemeClr val="tx2"/>
                </a:solidFill>
              </a:rPr>
              <a:t> </a:t>
            </a:r>
            <a:r>
              <a:rPr lang="de-DE" dirty="0"/>
              <a:t>(d.h. vorliegender Theorien und empirischer Befunde) </a:t>
            </a:r>
            <a:r>
              <a:rPr lang="de-DE" dirty="0">
                <a:solidFill>
                  <a:schemeClr val="tx2"/>
                </a:solidFill>
              </a:rPr>
              <a:t>zielgerichtet</a:t>
            </a:r>
            <a:r>
              <a:rPr lang="de-DE" dirty="0"/>
              <a:t> nach gesicherten </a:t>
            </a:r>
            <a:r>
              <a:rPr lang="de-DE" b="1" dirty="0">
                <a:solidFill>
                  <a:schemeClr val="tx2"/>
                </a:solidFill>
              </a:rPr>
              <a:t>neuen Erkenntnissen</a:t>
            </a:r>
            <a:r>
              <a:rPr lang="de-DE" dirty="0"/>
              <a:t>, </a:t>
            </a:r>
            <a:r>
              <a:rPr lang="de-DE" b="1" dirty="0">
                <a:solidFill>
                  <a:schemeClr val="tx2"/>
                </a:solidFill>
              </a:rPr>
              <a:t>dokumentiert</a:t>
            </a:r>
            <a:r>
              <a:rPr lang="de-DE" dirty="0"/>
              <a:t> den Forschungsprozess sowie dessen Ergebnisse in </a:t>
            </a:r>
            <a:r>
              <a:rPr lang="de-DE" dirty="0">
                <a:solidFill>
                  <a:schemeClr val="tx2"/>
                </a:solidFill>
              </a:rPr>
              <a:t>nachvollziehbarer</a:t>
            </a:r>
            <a:r>
              <a:rPr lang="de-DE" dirty="0"/>
              <a:t> Weise und stellt die Studien in </a:t>
            </a:r>
            <a:r>
              <a:rPr lang="de-DE" b="1" dirty="0">
                <a:solidFill>
                  <a:schemeClr val="tx2"/>
                </a:solidFill>
              </a:rPr>
              <a:t>Vorträgen</a:t>
            </a:r>
            <a:r>
              <a:rPr lang="de-DE" b="1" dirty="0"/>
              <a:t> und </a:t>
            </a:r>
            <a:r>
              <a:rPr lang="de-DE" b="1" dirty="0">
                <a:solidFill>
                  <a:schemeClr val="tx2"/>
                </a:solidFill>
              </a:rPr>
              <a:t>Publikationen</a:t>
            </a:r>
            <a:r>
              <a:rPr lang="de-DE" dirty="0"/>
              <a:t> der Fachöffentlichkeit vor“</a:t>
            </a:r>
          </a:p>
          <a:p>
            <a:pPr marL="0" indent="0" algn="r">
              <a:buNone/>
            </a:pPr>
            <a:r>
              <a:rPr lang="de-DE" sz="1600" dirty="0"/>
              <a:t>Döring &amp; Bortz, 2016, S. 7</a:t>
            </a:r>
          </a:p>
        </p:txBody>
      </p:sp>
    </p:spTree>
    <p:extLst>
      <p:ext uri="{BB962C8B-B14F-4D97-AF65-F5344CB8AC3E}">
        <p14:creationId xmlns:p14="http://schemas.microsoft.com/office/powerpoint/2010/main" val="3190932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Allgemeine Standards der Wissenschaftlichkeit</a:t>
            </a:r>
          </a:p>
        </p:txBody>
      </p:sp>
      <p:sp>
        <p:nvSpPr>
          <p:cNvPr id="3" name="Inhaltsplatzhalter 2"/>
          <p:cNvSpPr>
            <a:spLocks noGrp="1"/>
          </p:cNvSpPr>
          <p:nvPr>
            <p:ph idx="1"/>
          </p:nvPr>
        </p:nvSpPr>
        <p:spPr/>
        <p:txBody>
          <a:bodyPr/>
          <a:lstStyle/>
          <a:p>
            <a:pPr marL="457200" indent="-457200">
              <a:spcBef>
                <a:spcPts val="0"/>
              </a:spcBef>
              <a:buFont typeface="+mj-lt"/>
              <a:buAutoNum type="arabicPeriod"/>
            </a:pPr>
            <a:r>
              <a:rPr lang="de-DE" b="1" dirty="0"/>
              <a:t>Wissenschaftliches Forschungsproblem</a:t>
            </a:r>
          </a:p>
          <a:p>
            <a:pPr marL="784225" lvl="1" indent="-339725">
              <a:spcBef>
                <a:spcPts val="0"/>
              </a:spcBef>
              <a:buFont typeface="Wingdings" panose="05000000000000000000" pitchFamily="2" charset="2"/>
              <a:buChar char="Ø"/>
            </a:pPr>
            <a:r>
              <a:rPr lang="de-DE" sz="2000" dirty="0"/>
              <a:t>empirisch untersuchbar, auf aktuellen wissenschaftlichen Erkenntnisstand aufbauende Sachverhalte</a:t>
            </a:r>
            <a:endParaRPr lang="de-DE" sz="2000" b="1" dirty="0"/>
          </a:p>
          <a:p>
            <a:pPr marL="457200" indent="-457200">
              <a:spcBef>
                <a:spcPts val="0"/>
              </a:spcBef>
              <a:buFont typeface="+mj-lt"/>
              <a:buAutoNum type="arabicPeriod"/>
            </a:pPr>
            <a:r>
              <a:rPr lang="de-DE" b="1" dirty="0"/>
              <a:t>Wissenschaftlichen Forschungsprozesses </a:t>
            </a:r>
            <a:r>
              <a:rPr lang="de-DE" dirty="0"/>
              <a:t>&amp; Einsatz etablierter wissenschaftlicher </a:t>
            </a:r>
            <a:r>
              <a:rPr lang="de-DE" b="1" dirty="0"/>
              <a:t>Forschungsmethoden:</a:t>
            </a:r>
          </a:p>
          <a:p>
            <a:pPr marL="784225" lvl="1" indent="-339725">
              <a:spcBef>
                <a:spcPts val="0"/>
              </a:spcBef>
              <a:buFont typeface="Wingdings" panose="05000000000000000000" pitchFamily="2" charset="2"/>
              <a:buChar char="Ø"/>
            </a:pPr>
            <a:r>
              <a:rPr lang="de-DE" sz="2000" dirty="0"/>
              <a:t>z.B. Technik der systematischen Literaturrecherche, Nutzung einer wissenschaftlichen Methode der Datenanalyse</a:t>
            </a:r>
          </a:p>
          <a:p>
            <a:pPr marL="457200" indent="-457200">
              <a:buFont typeface="+mj-lt"/>
              <a:buAutoNum type="arabicPeriod"/>
            </a:pPr>
            <a:r>
              <a:rPr lang="de-DE" b="1" dirty="0"/>
              <a:t>Wissenschafts- und Forschungsethik</a:t>
            </a:r>
          </a:p>
          <a:p>
            <a:pPr marL="784225" lvl="1" indent="-339725">
              <a:buFont typeface="Wingdings" panose="05000000000000000000" pitchFamily="2" charset="2"/>
              <a:buChar char="Ø"/>
            </a:pPr>
            <a:r>
              <a:rPr lang="de-DE" sz="2000" dirty="0"/>
              <a:t>Wissenschaftsethik: eigene Ideen, keine Interessenskonflikte etc.</a:t>
            </a:r>
          </a:p>
          <a:p>
            <a:pPr marL="784225" lvl="1" indent="-339725">
              <a:buFont typeface="Wingdings" panose="05000000000000000000" pitchFamily="2" charset="2"/>
              <a:buChar char="Ø"/>
            </a:pPr>
            <a:r>
              <a:rPr lang="de-DE" sz="2000" dirty="0"/>
              <a:t>Forschungsethik: Umgang mit Untersuchungsteilnehmenden</a:t>
            </a:r>
          </a:p>
          <a:p>
            <a:pPr marL="457200" indent="-457200">
              <a:buFont typeface="+mj-lt"/>
              <a:buAutoNum type="arabicPeriod"/>
            </a:pPr>
            <a:r>
              <a:rPr lang="de-DE" b="1" dirty="0"/>
              <a:t>Dokumentation</a:t>
            </a:r>
            <a:r>
              <a:rPr lang="de-DE" dirty="0"/>
              <a:t> des gesamten Forschungsprojekts:</a:t>
            </a:r>
          </a:p>
          <a:p>
            <a:pPr marL="784225" lvl="1" indent="-339725">
              <a:buFont typeface="Wingdings" panose="05000000000000000000" pitchFamily="2" charset="2"/>
              <a:buChar char="Ø"/>
            </a:pPr>
            <a:r>
              <a:rPr lang="de-DE" sz="2000" dirty="0"/>
              <a:t>Intersubjektiv nachvollziehbar und replizierbar</a:t>
            </a:r>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24</a:t>
            </a:fld>
            <a:endParaRPr lang="de-DE" altLang="en-US"/>
          </a:p>
        </p:txBody>
      </p:sp>
      <p:sp>
        <p:nvSpPr>
          <p:cNvPr id="5" name="Textfeld 4"/>
          <p:cNvSpPr txBox="1"/>
          <p:nvPr/>
        </p:nvSpPr>
        <p:spPr>
          <a:xfrm>
            <a:off x="6553200" y="500916"/>
            <a:ext cx="1981200" cy="830997"/>
          </a:xfrm>
          <a:prstGeom prst="rect">
            <a:avLst/>
          </a:prstGeom>
          <a:solidFill>
            <a:schemeClr val="accent1"/>
          </a:solidFill>
        </p:spPr>
        <p:txBody>
          <a:bodyPr wrap="square" rtlCol="0">
            <a:spAutoFit/>
          </a:bodyPr>
          <a:lstStyle/>
          <a:p>
            <a:r>
              <a:rPr lang="de-DE" sz="2400" b="1" dirty="0"/>
              <a:t>Kategorial:</a:t>
            </a:r>
          </a:p>
          <a:p>
            <a:r>
              <a:rPr lang="de-DE" sz="2400" b="1" dirty="0"/>
              <a:t>ja oder nein</a:t>
            </a:r>
          </a:p>
        </p:txBody>
      </p:sp>
      <p:sp>
        <p:nvSpPr>
          <p:cNvPr id="7" name="Textfeld 6"/>
          <p:cNvSpPr txBox="1"/>
          <p:nvPr/>
        </p:nvSpPr>
        <p:spPr>
          <a:xfrm>
            <a:off x="6305550" y="5683806"/>
            <a:ext cx="2628900" cy="369332"/>
          </a:xfrm>
          <a:prstGeom prst="rect">
            <a:avLst/>
          </a:prstGeom>
          <a:noFill/>
        </p:spPr>
        <p:txBody>
          <a:bodyPr wrap="square" rtlCol="0">
            <a:spAutoFit/>
          </a:bodyPr>
          <a:lstStyle/>
          <a:p>
            <a:r>
              <a:rPr lang="de-DE" dirty="0">
                <a:latin typeface="Calibri" panose="020F0502020204030204" pitchFamily="34" charset="0"/>
                <a:cs typeface="Calibri" panose="020F0502020204030204" pitchFamily="34" charset="0"/>
              </a:rPr>
              <a:t>(Döring &amp; Bortz, 2016)</a:t>
            </a:r>
          </a:p>
        </p:txBody>
      </p:sp>
    </p:spTree>
    <p:extLst>
      <p:ext uri="{BB962C8B-B14F-4D97-AF65-F5344CB8AC3E}">
        <p14:creationId xmlns:p14="http://schemas.microsoft.com/office/powerpoint/2010/main" val="352655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Wissenschaftlichkeit</a:t>
            </a:r>
          </a:p>
        </p:txBody>
      </p:sp>
      <p:pic>
        <p:nvPicPr>
          <p:cNvPr id="5" name="Inhaltsplatzhalter 4"/>
          <p:cNvPicPr>
            <a:picLocks noGrp="1" noChangeAspect="1"/>
          </p:cNvPicPr>
          <p:nvPr>
            <p:ph idx="1"/>
          </p:nvPr>
        </p:nvPicPr>
        <p:blipFill>
          <a:blip r:embed="rId3"/>
          <a:stretch>
            <a:fillRect/>
          </a:stretch>
        </p:blipFill>
        <p:spPr>
          <a:xfrm>
            <a:off x="145230" y="1866901"/>
            <a:ext cx="8888328" cy="3045664"/>
          </a:xfrm>
          <a:prstGeom prst="rect">
            <a:avLst/>
          </a:prstGeom>
        </p:spPr>
      </p:pic>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25</a:t>
            </a:fld>
            <a:endParaRPr lang="de-DE" altLang="en-US"/>
          </a:p>
        </p:txBody>
      </p:sp>
    </p:spTree>
    <p:extLst>
      <p:ext uri="{BB962C8B-B14F-4D97-AF65-F5344CB8AC3E}">
        <p14:creationId xmlns:p14="http://schemas.microsoft.com/office/powerpoint/2010/main" val="1630530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a:lstStyle/>
          <a:p>
            <a:r>
              <a:rPr lang="de-DE" dirty="0"/>
              <a:t>Agenda</a:t>
            </a:r>
          </a:p>
        </p:txBody>
      </p:sp>
      <p:sp>
        <p:nvSpPr>
          <p:cNvPr id="14" name="Inhaltsplatzhalter 13"/>
          <p:cNvSpPr>
            <a:spLocks noGrp="1"/>
          </p:cNvSpPr>
          <p:nvPr>
            <p:ph idx="1"/>
          </p:nvPr>
        </p:nvSpPr>
        <p:spPr/>
        <p:txBody>
          <a:bodyPr/>
          <a:lstStyle/>
          <a:p>
            <a:pPr marL="342900" indent="-342900">
              <a:buFont typeface="+mj-lt"/>
              <a:buAutoNum type="arabicPeriod"/>
            </a:pPr>
            <a:r>
              <a:rPr lang="de-DE" sz="1800" dirty="0"/>
              <a:t>Unterschiedliche Forschungsansätze und Einordnung der Erziehungswissenschaft</a:t>
            </a:r>
          </a:p>
          <a:p>
            <a:pPr marL="342900" indent="-342900">
              <a:buFont typeface="+mj-lt"/>
              <a:buAutoNum type="arabicPeriod"/>
            </a:pPr>
            <a:endParaRPr lang="de-DE" sz="1800" dirty="0"/>
          </a:p>
          <a:p>
            <a:pPr marL="342900" indent="-342900">
              <a:buFont typeface="+mj-lt"/>
              <a:buAutoNum type="arabicPeriod"/>
            </a:pPr>
            <a:r>
              <a:rPr lang="de-DE" sz="1800" dirty="0"/>
              <a:t>Wissenschaftlichkeit</a:t>
            </a:r>
          </a:p>
          <a:p>
            <a:pPr marL="342900" indent="-342900">
              <a:buFont typeface="+mj-lt"/>
              <a:buAutoNum type="arabicPeriod"/>
            </a:pPr>
            <a:endParaRPr lang="de-DE" sz="1800" dirty="0"/>
          </a:p>
          <a:p>
            <a:pPr marL="342900" indent="-342900">
              <a:buFont typeface="+mj-lt"/>
              <a:buAutoNum type="arabicPeriod"/>
            </a:pPr>
            <a:r>
              <a:rPr lang="de-DE" sz="1800" dirty="0"/>
              <a:t>Kriterien wissenschaftlicher Qualität</a:t>
            </a:r>
          </a:p>
          <a:p>
            <a:pPr marL="342900" indent="-342900">
              <a:buFont typeface="+mj-lt"/>
              <a:buAutoNum type="arabicPeriod"/>
            </a:pPr>
            <a:endParaRPr lang="de-DE" sz="1800" dirty="0"/>
          </a:p>
          <a:p>
            <a:pPr marL="342900" indent="-342900">
              <a:buFont typeface="+mj-lt"/>
              <a:buAutoNum type="arabicPeriod"/>
            </a:pPr>
            <a:r>
              <a:rPr lang="de-DE" sz="1800" dirty="0"/>
              <a:t>Grenzen wissenschaftlichen Wissens</a:t>
            </a:r>
          </a:p>
          <a:p>
            <a:pPr marL="342900" indent="-342900">
              <a:buFont typeface="+mj-lt"/>
              <a:buAutoNum type="arabicPeriod"/>
            </a:pPr>
            <a:endParaRPr lang="de-DE" sz="1800" dirty="0"/>
          </a:p>
          <a:p>
            <a:pPr marL="342900" indent="-342900">
              <a:buFont typeface="+mj-lt"/>
              <a:buAutoNum type="arabicPeriod"/>
            </a:pPr>
            <a:endParaRPr lang="de-DE" sz="1800" dirty="0"/>
          </a:p>
          <a:p>
            <a:pPr marL="342900" indent="-342900">
              <a:buFont typeface="+mj-lt"/>
              <a:buAutoNum type="arabicPeriod"/>
            </a:pPr>
            <a:endParaRPr lang="de-DE" sz="2000" dirty="0"/>
          </a:p>
        </p:txBody>
      </p:sp>
      <p:sp>
        <p:nvSpPr>
          <p:cNvPr id="16" name="Rechteck 15"/>
          <p:cNvSpPr/>
          <p:nvPr/>
        </p:nvSpPr>
        <p:spPr>
          <a:xfrm>
            <a:off x="457200" y="2814945"/>
            <a:ext cx="8229600" cy="484187"/>
          </a:xfrm>
          <a:prstGeom prst="rect">
            <a:avLst/>
          </a:prstGeom>
          <a:no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250434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2C3E5-1E21-461C-B596-F7E632DBDA2E}"/>
              </a:ext>
            </a:extLst>
          </p:cNvPr>
          <p:cNvSpPr>
            <a:spLocks noGrp="1"/>
          </p:cNvSpPr>
          <p:nvPr>
            <p:ph type="title"/>
          </p:nvPr>
        </p:nvSpPr>
        <p:spPr/>
        <p:txBody>
          <a:bodyPr/>
          <a:lstStyle/>
          <a:p>
            <a:r>
              <a:rPr lang="de-DE" dirty="0"/>
              <a:t>Bewertung wissenschaftlicher Qualität </a:t>
            </a:r>
          </a:p>
        </p:txBody>
      </p:sp>
      <p:sp>
        <p:nvSpPr>
          <p:cNvPr id="4" name="Inhaltsplatzhalter 3"/>
          <p:cNvSpPr>
            <a:spLocks noGrp="1"/>
          </p:cNvSpPr>
          <p:nvPr>
            <p:ph idx="1"/>
          </p:nvPr>
        </p:nvSpPr>
        <p:spPr/>
        <p:txBody>
          <a:bodyPr/>
          <a:lstStyle/>
          <a:p>
            <a:pPr marL="457200" indent="-457200">
              <a:buFont typeface="+mj-lt"/>
              <a:buAutoNum type="arabicPeriod"/>
            </a:pPr>
            <a:r>
              <a:rPr lang="de-DE" dirty="0"/>
              <a:t>Inhaltliche Relevanz</a:t>
            </a:r>
          </a:p>
          <a:p>
            <a:pPr marL="457200" indent="-457200">
              <a:buFont typeface="+mj-lt"/>
              <a:buAutoNum type="arabicPeriod"/>
            </a:pPr>
            <a:r>
              <a:rPr lang="de-DE" dirty="0"/>
              <a:t>Methodische Strenge</a:t>
            </a:r>
          </a:p>
          <a:p>
            <a:pPr marL="457200" indent="-457200">
              <a:buFont typeface="+mj-lt"/>
              <a:buAutoNum type="arabicPeriod"/>
            </a:pPr>
            <a:r>
              <a:rPr lang="de-DE" dirty="0"/>
              <a:t>Ethische Strenge (</a:t>
            </a:r>
            <a:r>
              <a:rPr lang="de-DE" dirty="0">
                <a:sym typeface="Wingdings" panose="05000000000000000000" pitchFamily="2" charset="2"/>
              </a:rPr>
              <a:t> Bewertung durch Ethikkommission)</a:t>
            </a:r>
            <a:endParaRPr lang="de-DE" dirty="0"/>
          </a:p>
          <a:p>
            <a:pPr marL="457200" indent="-457200">
              <a:buFont typeface="+mj-lt"/>
              <a:buAutoNum type="arabicPeriod"/>
            </a:pPr>
            <a:r>
              <a:rPr lang="de-DE" dirty="0"/>
              <a:t>Präsentationsqualität</a:t>
            </a:r>
          </a:p>
          <a:p>
            <a:pPr marL="0" indent="0">
              <a:buNone/>
            </a:pPr>
            <a:endParaRPr lang="de-DE" sz="1400" dirty="0"/>
          </a:p>
          <a:p>
            <a:endParaRPr lang="de-DE" sz="1400" dirty="0"/>
          </a:p>
          <a:p>
            <a:endParaRPr lang="de-DE" dirty="0"/>
          </a:p>
        </p:txBody>
      </p:sp>
      <p:sp>
        <p:nvSpPr>
          <p:cNvPr id="5" name="Textfeld 4"/>
          <p:cNvSpPr txBox="1"/>
          <p:nvPr/>
        </p:nvSpPr>
        <p:spPr>
          <a:xfrm>
            <a:off x="4787900" y="3917216"/>
            <a:ext cx="3302000" cy="830997"/>
          </a:xfrm>
          <a:prstGeom prst="rect">
            <a:avLst/>
          </a:prstGeom>
          <a:solidFill>
            <a:schemeClr val="accent1"/>
          </a:solidFill>
        </p:spPr>
        <p:txBody>
          <a:bodyPr wrap="square" rtlCol="0">
            <a:spAutoFit/>
          </a:bodyPr>
          <a:lstStyle/>
          <a:p>
            <a:r>
              <a:rPr lang="de-DE" sz="2400" b="1" dirty="0"/>
              <a:t>Kontinuierlich und mehrdimensional</a:t>
            </a:r>
          </a:p>
        </p:txBody>
      </p:sp>
      <p:sp>
        <p:nvSpPr>
          <p:cNvPr id="6" name="Textfeld 5"/>
          <p:cNvSpPr txBox="1"/>
          <p:nvPr/>
        </p:nvSpPr>
        <p:spPr>
          <a:xfrm>
            <a:off x="6305550" y="5683806"/>
            <a:ext cx="2628900" cy="369332"/>
          </a:xfrm>
          <a:prstGeom prst="rect">
            <a:avLst/>
          </a:prstGeom>
          <a:noFill/>
        </p:spPr>
        <p:txBody>
          <a:bodyPr wrap="square" rtlCol="0">
            <a:spAutoFit/>
          </a:bodyPr>
          <a:lstStyle/>
          <a:p>
            <a:r>
              <a:rPr lang="de-DE" dirty="0">
                <a:latin typeface="Calibri" panose="020F0502020204030204" pitchFamily="34" charset="0"/>
                <a:cs typeface="Calibri" panose="020F0502020204030204" pitchFamily="34" charset="0"/>
              </a:rPr>
              <a:t>(Döring &amp; Bortz, 2016)</a:t>
            </a:r>
          </a:p>
        </p:txBody>
      </p:sp>
    </p:spTree>
    <p:extLst>
      <p:ext uri="{BB962C8B-B14F-4D97-AF65-F5344CB8AC3E}">
        <p14:creationId xmlns:p14="http://schemas.microsoft.com/office/powerpoint/2010/main" val="1389710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745D-7D5C-4E2E-B9B1-EBED1E30706D}"/>
              </a:ext>
            </a:extLst>
          </p:cNvPr>
          <p:cNvSpPr>
            <a:spLocks noGrp="1"/>
          </p:cNvSpPr>
          <p:nvPr>
            <p:ph type="title"/>
          </p:nvPr>
        </p:nvSpPr>
        <p:spPr/>
        <p:txBody>
          <a:bodyPr/>
          <a:lstStyle/>
          <a:p>
            <a:r>
              <a:rPr lang="de-DE" dirty="0"/>
              <a:t>Sicherung guter wissenschaftlicher Praxis</a:t>
            </a:r>
          </a:p>
        </p:txBody>
      </p:sp>
      <p:sp>
        <p:nvSpPr>
          <p:cNvPr id="4" name="Inhaltsplatzhalter 3"/>
          <p:cNvSpPr>
            <a:spLocks noGrp="1"/>
          </p:cNvSpPr>
          <p:nvPr>
            <p:ph idx="1"/>
          </p:nvPr>
        </p:nvSpPr>
        <p:spPr/>
        <p:txBody>
          <a:bodyPr/>
          <a:lstStyle/>
          <a:p>
            <a:r>
              <a:rPr lang="de-DE" dirty="0"/>
              <a:t>Deutsche Forschungsgemeinschaft (DFG): Leitlinien guter wissenschaftlicher Praxis </a:t>
            </a:r>
          </a:p>
          <a:p>
            <a:r>
              <a:rPr lang="en-US" dirty="0"/>
              <a:t>All European Academies (ALLEA): The European Code of Conduct for Research Integrity</a:t>
            </a:r>
            <a:endParaRPr lang="de-DE" dirty="0"/>
          </a:p>
          <a:p>
            <a:r>
              <a:rPr lang="de-DE" dirty="0">
                <a:hlinkClick r:id="rId2"/>
              </a:rPr>
              <a:t>https://www.tu-dortmund.de/forschung/forschungsethik/gute-wissenschaftliche-praxis/</a:t>
            </a:r>
            <a:endParaRPr lang="de-DE" dirty="0"/>
          </a:p>
          <a:p>
            <a:r>
              <a:rPr lang="de-DE" dirty="0"/>
              <a:t>Fachzeitschriften</a:t>
            </a:r>
          </a:p>
          <a:p>
            <a:endParaRPr lang="de-DE" dirty="0"/>
          </a:p>
        </p:txBody>
      </p:sp>
    </p:spTree>
    <p:extLst>
      <p:ext uri="{BB962C8B-B14F-4D97-AF65-F5344CB8AC3E}">
        <p14:creationId xmlns:p14="http://schemas.microsoft.com/office/powerpoint/2010/main" val="2124547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65EA6-D8A3-4680-935C-6005A95F14A8}"/>
              </a:ext>
            </a:extLst>
          </p:cNvPr>
          <p:cNvSpPr>
            <a:spLocks noGrp="1"/>
          </p:cNvSpPr>
          <p:nvPr>
            <p:ph type="title"/>
          </p:nvPr>
        </p:nvSpPr>
        <p:spPr/>
        <p:txBody>
          <a:bodyPr/>
          <a:lstStyle/>
          <a:p>
            <a:r>
              <a:rPr lang="de-DE" dirty="0"/>
              <a:t>Prinzipien guter wissenschaftlicher Praxis (ALLEA) </a:t>
            </a:r>
          </a:p>
        </p:txBody>
      </p:sp>
      <p:sp>
        <p:nvSpPr>
          <p:cNvPr id="4" name="Inhaltsplatzhalter 3"/>
          <p:cNvSpPr>
            <a:spLocks noGrp="1"/>
          </p:cNvSpPr>
          <p:nvPr>
            <p:ph idx="1"/>
          </p:nvPr>
        </p:nvSpPr>
        <p:spPr/>
        <p:txBody>
          <a:bodyPr/>
          <a:lstStyle/>
          <a:p>
            <a:r>
              <a:rPr lang="de-DE" b="1" dirty="0"/>
              <a:t>Zuverlässigkeit</a:t>
            </a:r>
            <a:r>
              <a:rPr lang="de-DE" dirty="0"/>
              <a:t> (</a:t>
            </a:r>
            <a:r>
              <a:rPr lang="de-DE" dirty="0" err="1"/>
              <a:t>Reliability</a:t>
            </a:r>
            <a:r>
              <a:rPr lang="de-DE" dirty="0"/>
              <a:t>) bei Qualitätssicherung der Forschung</a:t>
            </a:r>
          </a:p>
          <a:p>
            <a:r>
              <a:rPr lang="de-DE" b="1" dirty="0"/>
              <a:t>Ehrlichkeit </a:t>
            </a:r>
            <a:r>
              <a:rPr lang="de-DE" dirty="0"/>
              <a:t>(</a:t>
            </a:r>
            <a:r>
              <a:rPr lang="de-DE" dirty="0" err="1"/>
              <a:t>Honesty</a:t>
            </a:r>
            <a:r>
              <a:rPr lang="de-DE" dirty="0"/>
              <a:t>) bei allen Schritten wissenschaftlichen Arbeitens</a:t>
            </a:r>
          </a:p>
          <a:p>
            <a:r>
              <a:rPr lang="de-DE" b="1" dirty="0"/>
              <a:t>Respekt</a:t>
            </a:r>
            <a:r>
              <a:rPr lang="de-DE" dirty="0"/>
              <a:t> (</a:t>
            </a:r>
            <a:r>
              <a:rPr lang="de-DE" dirty="0" err="1"/>
              <a:t>Respect</a:t>
            </a:r>
            <a:r>
              <a:rPr lang="de-DE" dirty="0"/>
              <a:t>) für Kollegen, Gesellschaft, Ökosystemen, Umwelt…</a:t>
            </a:r>
          </a:p>
          <a:p>
            <a:r>
              <a:rPr lang="de-DE" b="1" dirty="0"/>
              <a:t>Verantwortung</a:t>
            </a:r>
            <a:r>
              <a:rPr lang="de-DE" dirty="0"/>
              <a:t> (</a:t>
            </a:r>
            <a:r>
              <a:rPr lang="de-DE" dirty="0" err="1"/>
              <a:t>Accountability</a:t>
            </a:r>
            <a:r>
              <a:rPr lang="de-DE" dirty="0"/>
              <a:t>) für die Forschung von der Idee bis zur Veröffentlichung</a:t>
            </a:r>
          </a:p>
          <a:p>
            <a:endParaRPr lang="de-DE" dirty="0"/>
          </a:p>
          <a:p>
            <a:pPr marL="0" indent="0">
              <a:buNone/>
            </a:pPr>
            <a:r>
              <a:rPr lang="de-DE" dirty="0">
                <a:hlinkClick r:id="rId2"/>
              </a:rPr>
              <a:t>https://www.tu-dortmund.de/forschung/forschungsethik/gute-wissenschaftliche-praxis/</a:t>
            </a:r>
            <a:endParaRPr lang="de-DE" dirty="0"/>
          </a:p>
          <a:p>
            <a:endParaRPr lang="de-DE" dirty="0"/>
          </a:p>
        </p:txBody>
      </p:sp>
    </p:spTree>
    <p:extLst>
      <p:ext uri="{BB962C8B-B14F-4D97-AF65-F5344CB8AC3E}">
        <p14:creationId xmlns:p14="http://schemas.microsoft.com/office/powerpoint/2010/main" val="3412601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Vogel (1999)</a:t>
            </a:r>
            <a:br>
              <a:rPr lang="de-DE" dirty="0"/>
            </a:br>
            <a:r>
              <a:rPr lang="de-DE" dirty="0"/>
              <a:t>Ausgangspunkt</a:t>
            </a:r>
          </a:p>
        </p:txBody>
      </p:sp>
      <p:sp>
        <p:nvSpPr>
          <p:cNvPr id="3" name="Inhaltsplatzhalter 2"/>
          <p:cNvSpPr>
            <a:spLocks noGrp="1"/>
          </p:cNvSpPr>
          <p:nvPr>
            <p:ph idx="1"/>
          </p:nvPr>
        </p:nvSpPr>
        <p:spPr/>
        <p:txBody>
          <a:bodyPr/>
          <a:lstStyle/>
          <a:p>
            <a:r>
              <a:rPr lang="de-DE" dirty="0"/>
              <a:t>Generalerwartung von Studierenden:</a:t>
            </a:r>
          </a:p>
          <a:p>
            <a:pPr lvl="1"/>
            <a:r>
              <a:rPr lang="de-DE" dirty="0"/>
              <a:t>„Alles, was ich für die berufliche Praxis brauche, lerne ich im Studium“</a:t>
            </a:r>
          </a:p>
          <a:p>
            <a:pPr lvl="1"/>
            <a:r>
              <a:rPr lang="de-DE" dirty="0"/>
              <a:t>„Alles. Was im Studium an Theorien angeboten bzw. verlangt wird, muss auch berufsrelevant sein“</a:t>
            </a:r>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3</a:t>
            </a:fld>
            <a:endParaRPr lang="de-DE" altLang="en-US"/>
          </a:p>
        </p:txBody>
      </p:sp>
    </p:spTree>
    <p:extLst>
      <p:ext uri="{BB962C8B-B14F-4D97-AF65-F5344CB8AC3E}">
        <p14:creationId xmlns:p14="http://schemas.microsoft.com/office/powerpoint/2010/main" val="298503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Wissenschaftliches Fehlverhalten</a:t>
            </a:r>
          </a:p>
        </p:txBody>
      </p:sp>
      <p:sp>
        <p:nvSpPr>
          <p:cNvPr id="3" name="Content Placeholder 2"/>
          <p:cNvSpPr>
            <a:spLocks noGrp="1"/>
          </p:cNvSpPr>
          <p:nvPr>
            <p:ph idx="1"/>
          </p:nvPr>
        </p:nvSpPr>
        <p:spPr/>
        <p:txBody>
          <a:bodyPr/>
          <a:lstStyle/>
          <a:p>
            <a:pPr marL="0" indent="0">
              <a:buNone/>
            </a:pPr>
            <a:r>
              <a:rPr lang="de-DE" b="1" dirty="0"/>
              <a:t>Wissenschaftsfälschung</a:t>
            </a:r>
          </a:p>
          <a:p>
            <a:pPr marL="0" indent="0">
              <a:buNone/>
            </a:pPr>
            <a:r>
              <a:rPr lang="de-DE" dirty="0"/>
              <a:t>Empirische Ergebnisse werden bewusst in Richtung eines Wunschergebnisses manipuliert; Ergebnisse wurden erfunden</a:t>
            </a:r>
          </a:p>
          <a:p>
            <a:pPr marL="0" indent="0">
              <a:buNone/>
            </a:pPr>
            <a:endParaRPr lang="de-DE" b="1" dirty="0"/>
          </a:p>
          <a:p>
            <a:pPr marL="0" indent="0">
              <a:buNone/>
            </a:pPr>
            <a:r>
              <a:rPr lang="de-DE" dirty="0"/>
              <a:t>Der Fall </a:t>
            </a:r>
            <a:r>
              <a:rPr lang="de-DE" dirty="0" err="1"/>
              <a:t>Diederik</a:t>
            </a:r>
            <a:r>
              <a:rPr lang="de-DE" dirty="0"/>
              <a:t> Stapel:</a:t>
            </a:r>
          </a:p>
          <a:p>
            <a:pPr marL="0" indent="0">
              <a:buNone/>
            </a:pPr>
            <a:r>
              <a:rPr lang="de-DE" dirty="0">
                <a:hlinkClick r:id="rId3"/>
              </a:rPr>
              <a:t>https://www.spektrum.de/magazin/die-affaere-stapel/1140956</a:t>
            </a:r>
            <a:endParaRPr lang="de-DE" dirty="0"/>
          </a:p>
          <a:p>
            <a:pPr marL="0" indent="0">
              <a:buNone/>
            </a:pPr>
            <a:endParaRPr lang="de-DE" dirty="0"/>
          </a:p>
          <a:p>
            <a:pPr marL="0" indent="0">
              <a:buNone/>
            </a:pPr>
            <a:r>
              <a:rPr lang="de-DE" dirty="0"/>
              <a:t>Podcast (ca. 15 Minuten) </a:t>
            </a:r>
          </a:p>
          <a:p>
            <a:pPr marL="0" indent="0">
              <a:buNone/>
            </a:pPr>
            <a:r>
              <a:rPr lang="de-DE" dirty="0">
                <a:hlinkClick r:id="rId4"/>
              </a:rPr>
              <a:t>https://www.youtube.com/watch?v=nJhvYpMxG_k</a:t>
            </a:r>
            <a:endParaRPr lang="de-DE" dirty="0"/>
          </a:p>
          <a:p>
            <a:pPr marL="0" indent="0">
              <a:buNone/>
            </a:pPr>
            <a:endParaRPr lang="de-DE" b="1" dirty="0"/>
          </a:p>
        </p:txBody>
      </p:sp>
    </p:spTree>
    <p:extLst>
      <p:ext uri="{BB962C8B-B14F-4D97-AF65-F5344CB8AC3E}">
        <p14:creationId xmlns:p14="http://schemas.microsoft.com/office/powerpoint/2010/main" val="22244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Wissenschaftliches Fehlverhalten</a:t>
            </a:r>
          </a:p>
        </p:txBody>
      </p:sp>
      <p:sp>
        <p:nvSpPr>
          <p:cNvPr id="3" name="Content Placeholder 2"/>
          <p:cNvSpPr>
            <a:spLocks noGrp="1"/>
          </p:cNvSpPr>
          <p:nvPr>
            <p:ph idx="1"/>
          </p:nvPr>
        </p:nvSpPr>
        <p:spPr/>
        <p:txBody>
          <a:bodyPr/>
          <a:lstStyle/>
          <a:p>
            <a:pPr marL="0" indent="0">
              <a:buNone/>
            </a:pPr>
            <a:r>
              <a:rPr lang="de-DE" sz="2000" b="1" dirty="0" err="1"/>
              <a:t>Diederik</a:t>
            </a:r>
            <a:r>
              <a:rPr lang="de-DE" sz="2000" b="1" dirty="0"/>
              <a:t> Stapel</a:t>
            </a:r>
          </a:p>
          <a:p>
            <a:r>
              <a:rPr lang="de-DE" sz="2000" dirty="0"/>
              <a:t>Datenfälschung wurde durch Nachwuchswissenschaftler angezeigt</a:t>
            </a:r>
          </a:p>
          <a:p>
            <a:r>
              <a:rPr lang="de-DE" sz="2000" dirty="0"/>
              <a:t>Nachwuchswissenschaftler*innen und andere Kolleg*innen involviert </a:t>
            </a:r>
            <a:r>
              <a:rPr lang="de-DE" sz="2000" dirty="0">
                <a:sym typeface="Wingdings" panose="05000000000000000000" pitchFamily="2" charset="2"/>
              </a:rPr>
              <a:t> anscheinend unwissentlich</a:t>
            </a:r>
          </a:p>
          <a:p>
            <a:r>
              <a:rPr lang="de-DE" sz="2000" dirty="0">
                <a:sym typeface="Wingdings" panose="05000000000000000000" pitchFamily="2" charset="2"/>
              </a:rPr>
              <a:t>Beispiele für Ergebnisse seiner „Studien“:</a:t>
            </a:r>
          </a:p>
          <a:p>
            <a:pPr lvl="1"/>
            <a:r>
              <a:rPr lang="de-DE" sz="1800" dirty="0"/>
              <a:t>Menschen äußern sich rassistischer, wenn sie sich in einer vermüllten Umgebung aufhalten (</a:t>
            </a:r>
            <a:r>
              <a:rPr lang="de-DE" sz="1800" i="1" dirty="0"/>
              <a:t>Science)</a:t>
            </a:r>
          </a:p>
          <a:p>
            <a:pPr lvl="1"/>
            <a:r>
              <a:rPr lang="de-DE" sz="1800" dirty="0"/>
              <a:t>Der Anblick eines saftigen Steaks macht Versuchspersonen aggressiver</a:t>
            </a:r>
          </a:p>
          <a:p>
            <a:pPr lvl="1"/>
            <a:r>
              <a:rPr lang="de-DE" sz="1800" dirty="0"/>
              <a:t>Frauen, die Schönheitsprodukte in der Werbung sehen, fühlen sich hässlicher.</a:t>
            </a:r>
          </a:p>
          <a:p>
            <a:r>
              <a:rPr lang="de-DE" sz="2000" dirty="0"/>
              <a:t>Mittlerweile über 50 Publikationen zurückgezogen</a:t>
            </a:r>
          </a:p>
          <a:p>
            <a:r>
              <a:rPr lang="de-DE" sz="2000" dirty="0"/>
              <a:t>Doktortitel zurückgegeben, kein akademischer Job mehr</a:t>
            </a:r>
          </a:p>
          <a:p>
            <a:endParaRPr lang="de-DE" sz="2000" dirty="0"/>
          </a:p>
          <a:p>
            <a:pPr marL="0" indent="0">
              <a:buNone/>
            </a:pPr>
            <a:endParaRPr lang="de-DE" sz="1800" i="1" dirty="0"/>
          </a:p>
          <a:p>
            <a:endParaRPr lang="de-DE" dirty="0"/>
          </a:p>
        </p:txBody>
      </p:sp>
    </p:spTree>
    <p:extLst>
      <p:ext uri="{BB962C8B-B14F-4D97-AF65-F5344CB8AC3E}">
        <p14:creationId xmlns:p14="http://schemas.microsoft.com/office/powerpoint/2010/main" val="21738229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Wissenschaftliches Fehlverhalten</a:t>
            </a:r>
          </a:p>
        </p:txBody>
      </p:sp>
      <p:sp>
        <p:nvSpPr>
          <p:cNvPr id="3" name="Content Placeholder 2"/>
          <p:cNvSpPr>
            <a:spLocks noGrp="1"/>
          </p:cNvSpPr>
          <p:nvPr>
            <p:ph idx="1"/>
          </p:nvPr>
        </p:nvSpPr>
        <p:spPr/>
        <p:txBody>
          <a:bodyPr/>
          <a:lstStyle/>
          <a:p>
            <a:pPr marL="0" indent="0">
              <a:buNone/>
            </a:pPr>
            <a:r>
              <a:rPr lang="de-DE" sz="2000" b="1" dirty="0" err="1"/>
              <a:t>Diederik</a:t>
            </a:r>
            <a:r>
              <a:rPr lang="de-DE" sz="2000" b="1" dirty="0"/>
              <a:t> Stapel</a:t>
            </a:r>
          </a:p>
          <a:p>
            <a:pPr marL="0" indent="0">
              <a:buNone/>
            </a:pPr>
            <a:endParaRPr lang="de-DE" sz="2000" dirty="0">
              <a:hlinkClick r:id="rId3"/>
            </a:endParaRPr>
          </a:p>
          <a:p>
            <a:pPr marL="0" indent="0">
              <a:buNone/>
            </a:pPr>
            <a:r>
              <a:rPr lang="de-DE" sz="2000" dirty="0">
                <a:hlinkClick r:id="rId3"/>
              </a:rPr>
              <a:t>https://www.zeit.de/zeit-wissen/2014/04/hochstapler-betrug-wissenschaft</a:t>
            </a:r>
            <a:endParaRPr lang="de-DE" sz="2000" dirty="0"/>
          </a:p>
          <a:p>
            <a:pPr marL="0" indent="0">
              <a:buNone/>
            </a:pPr>
            <a:r>
              <a:rPr lang="de-DE" sz="2000" dirty="0"/>
              <a:t>Auszug aus seiner Autobiographie:</a:t>
            </a:r>
          </a:p>
          <a:p>
            <a:pPr marL="0" indent="0">
              <a:buNone/>
            </a:pPr>
            <a:r>
              <a:rPr lang="de-DE" sz="2000" i="1" dirty="0"/>
              <a:t>"Ich bin ein Verkäufer." Langsam, aber sicher setzte sich diese Idee in meinem Kopf fest. Ich wusste, dass ich punkten musste. Ich war in die Wissenschaft gegangen, weil ich vom Inhalt fasziniert war, aber ich fand mich immer mehr in Situationen, in denen der Inhalt nebensächlich war (...) Ich wollte wirklich sehr gut sein. Und ich wollte in den besten Fachzeitschriften publizieren und in den größten Sälen Vorträge halten (...) Ich wollte etwas Überweltliches schaffen. Etwas wie die großen sozialpsychologischen Erkenntnisse, die mich immer so berührt hatten, von göttlicher Klarheit und menschlicher Einfachheit. Aber ich konnte es nicht. Ich war kein Mozart. Ich kam nicht mal nahe dran, ein </a:t>
            </a:r>
            <a:r>
              <a:rPr lang="de-DE" sz="2000" i="1" dirty="0" err="1"/>
              <a:t>Salieri</a:t>
            </a:r>
            <a:r>
              <a:rPr lang="de-DE" sz="2000" i="1" dirty="0"/>
              <a:t> zu sein.</a:t>
            </a:r>
            <a:endParaRPr lang="de-DE" sz="2000" dirty="0"/>
          </a:p>
          <a:p>
            <a:pPr marL="0" indent="0">
              <a:buNone/>
            </a:pPr>
            <a:endParaRPr lang="de-DE" sz="2000" dirty="0"/>
          </a:p>
          <a:p>
            <a:pPr marL="0" indent="0">
              <a:buNone/>
            </a:pPr>
            <a:endParaRPr lang="de-DE" sz="1800" i="1" dirty="0"/>
          </a:p>
          <a:p>
            <a:endParaRPr lang="de-DE" dirty="0"/>
          </a:p>
        </p:txBody>
      </p:sp>
    </p:spTree>
    <p:extLst>
      <p:ext uri="{BB962C8B-B14F-4D97-AF65-F5344CB8AC3E}">
        <p14:creationId xmlns:p14="http://schemas.microsoft.com/office/powerpoint/2010/main" val="20476947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Wissenschaftliches Fehlverhalten</a:t>
            </a:r>
          </a:p>
        </p:txBody>
      </p:sp>
      <p:sp>
        <p:nvSpPr>
          <p:cNvPr id="3" name="Content Placeholder 2"/>
          <p:cNvSpPr>
            <a:spLocks noGrp="1"/>
          </p:cNvSpPr>
          <p:nvPr>
            <p:ph idx="1"/>
          </p:nvPr>
        </p:nvSpPr>
        <p:spPr/>
        <p:txBody>
          <a:bodyPr/>
          <a:lstStyle/>
          <a:p>
            <a:pPr marL="0" indent="0">
              <a:buNone/>
            </a:pPr>
            <a:r>
              <a:rPr lang="de-DE" b="1" dirty="0" err="1"/>
              <a:t>Plagiarismus</a:t>
            </a:r>
            <a:endParaRPr lang="de-DE" b="1" dirty="0"/>
          </a:p>
          <a:p>
            <a:pPr marL="0" indent="0">
              <a:buNone/>
            </a:pPr>
            <a:r>
              <a:rPr lang="de-DE" dirty="0"/>
              <a:t>Ideen oder Textteile anderer Autor*innen werden übernommen, ohne entsprechende Zitation; Fremd- und Selbstplagiat</a:t>
            </a:r>
            <a:endParaRPr lang="de-DE" b="1" dirty="0"/>
          </a:p>
          <a:p>
            <a:endParaRPr lang="de-DE"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6282" y="3792282"/>
            <a:ext cx="3908074" cy="2450592"/>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61727" y="3199144"/>
            <a:ext cx="2149162" cy="1456373"/>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93667" y="4367497"/>
            <a:ext cx="2551904" cy="1762315"/>
          </a:xfrm>
          <a:prstGeom prst="rect">
            <a:avLst/>
          </a:prstGeom>
        </p:spPr>
      </p:pic>
    </p:spTree>
    <p:extLst>
      <p:ext uri="{BB962C8B-B14F-4D97-AF65-F5344CB8AC3E}">
        <p14:creationId xmlns:p14="http://schemas.microsoft.com/office/powerpoint/2010/main" val="29659605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Wissenschaftliches Fehlverhalten</a:t>
            </a:r>
          </a:p>
        </p:txBody>
      </p:sp>
      <p:sp>
        <p:nvSpPr>
          <p:cNvPr id="3" name="Content Placeholder 2"/>
          <p:cNvSpPr>
            <a:spLocks noGrp="1"/>
          </p:cNvSpPr>
          <p:nvPr>
            <p:ph idx="1"/>
          </p:nvPr>
        </p:nvSpPr>
        <p:spPr/>
        <p:txBody>
          <a:bodyPr/>
          <a:lstStyle/>
          <a:p>
            <a:pPr marL="0" indent="0">
              <a:buNone/>
            </a:pPr>
            <a:r>
              <a:rPr lang="de-DE" dirty="0"/>
              <a:t>Weiterführende Infos:</a:t>
            </a:r>
          </a:p>
          <a:p>
            <a:pPr marL="0" indent="0">
              <a:buNone/>
            </a:pPr>
            <a:endParaRPr lang="de-DE" dirty="0"/>
          </a:p>
          <a:p>
            <a:r>
              <a:rPr lang="de-DE" dirty="0"/>
              <a:t>Doku im Ersten: </a:t>
            </a:r>
            <a:r>
              <a:rPr lang="de-DE" dirty="0" err="1"/>
              <a:t>Fake</a:t>
            </a:r>
            <a:r>
              <a:rPr lang="de-DE" dirty="0"/>
              <a:t> Science (Medizin)</a:t>
            </a:r>
          </a:p>
          <a:p>
            <a:pPr marL="0" indent="0">
              <a:buNone/>
            </a:pPr>
            <a:r>
              <a:rPr lang="de-DE" dirty="0">
                <a:hlinkClick r:id="rId2"/>
              </a:rPr>
              <a:t>https://www.youtube.com/watch?v=MO_r2Tu0Fa0</a:t>
            </a:r>
            <a:endParaRPr lang="de-DE" dirty="0"/>
          </a:p>
          <a:p>
            <a:endParaRPr lang="de-DE" dirty="0"/>
          </a:p>
          <a:p>
            <a:r>
              <a:rPr lang="de-DE" dirty="0"/>
              <a:t>Deutschlandfunk: Wenn Forscher betrügen</a:t>
            </a:r>
          </a:p>
          <a:p>
            <a:pPr marL="0" indent="0">
              <a:buNone/>
            </a:pPr>
            <a:r>
              <a:rPr lang="de-DE" dirty="0">
                <a:hlinkClick r:id="rId3"/>
              </a:rPr>
              <a:t>https://www.deutschlandfunk.de/ergebnisse-um-jeden-preis-wenn-forscher-betruegen.724.de.html?dram:article_id=410757</a:t>
            </a:r>
            <a:r>
              <a:rPr lang="de-DE" dirty="0"/>
              <a:t> </a:t>
            </a:r>
          </a:p>
          <a:p>
            <a:pPr marL="0" indent="0">
              <a:buNone/>
            </a:pPr>
            <a:endParaRPr lang="de-DE" dirty="0"/>
          </a:p>
        </p:txBody>
      </p:sp>
    </p:spTree>
    <p:extLst>
      <p:ext uri="{BB962C8B-B14F-4D97-AF65-F5344CB8AC3E}">
        <p14:creationId xmlns:p14="http://schemas.microsoft.com/office/powerpoint/2010/main" val="15461002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a:lstStyle/>
          <a:p>
            <a:r>
              <a:rPr lang="de-DE" dirty="0"/>
              <a:t>Agenda</a:t>
            </a:r>
          </a:p>
        </p:txBody>
      </p:sp>
      <p:sp>
        <p:nvSpPr>
          <p:cNvPr id="14" name="Inhaltsplatzhalter 13"/>
          <p:cNvSpPr>
            <a:spLocks noGrp="1"/>
          </p:cNvSpPr>
          <p:nvPr>
            <p:ph idx="1"/>
          </p:nvPr>
        </p:nvSpPr>
        <p:spPr/>
        <p:txBody>
          <a:bodyPr/>
          <a:lstStyle/>
          <a:p>
            <a:pPr marL="342900" indent="-342900">
              <a:buFont typeface="+mj-lt"/>
              <a:buAutoNum type="arabicPeriod"/>
            </a:pPr>
            <a:r>
              <a:rPr lang="de-DE" sz="1800" dirty="0"/>
              <a:t>Unterschiedliche Forschungsansätze und Einordnung der Erziehungswissenschaft</a:t>
            </a:r>
          </a:p>
          <a:p>
            <a:pPr marL="342900" indent="-342900">
              <a:buFont typeface="+mj-lt"/>
              <a:buAutoNum type="arabicPeriod"/>
            </a:pPr>
            <a:endParaRPr lang="de-DE" sz="1800" dirty="0"/>
          </a:p>
          <a:p>
            <a:pPr marL="342900" indent="-342900">
              <a:buFont typeface="+mj-lt"/>
              <a:buAutoNum type="arabicPeriod"/>
            </a:pPr>
            <a:r>
              <a:rPr lang="de-DE" sz="1800" dirty="0"/>
              <a:t>Wissenschaftlichkeit</a:t>
            </a:r>
          </a:p>
          <a:p>
            <a:pPr marL="342900" indent="-342900">
              <a:buFont typeface="+mj-lt"/>
              <a:buAutoNum type="arabicPeriod"/>
            </a:pPr>
            <a:endParaRPr lang="de-DE" sz="1800" dirty="0"/>
          </a:p>
          <a:p>
            <a:pPr marL="342900" indent="-342900">
              <a:buFont typeface="+mj-lt"/>
              <a:buAutoNum type="arabicPeriod"/>
            </a:pPr>
            <a:r>
              <a:rPr lang="de-DE" sz="1800" dirty="0"/>
              <a:t>Kriterien wissenschaftlicher Qualität</a:t>
            </a:r>
          </a:p>
          <a:p>
            <a:pPr marL="342900" indent="-342900">
              <a:buFont typeface="+mj-lt"/>
              <a:buAutoNum type="arabicPeriod"/>
            </a:pPr>
            <a:endParaRPr lang="de-DE" sz="1800" dirty="0"/>
          </a:p>
          <a:p>
            <a:pPr marL="342900" indent="-342900">
              <a:buFont typeface="+mj-lt"/>
              <a:buAutoNum type="arabicPeriod"/>
            </a:pPr>
            <a:r>
              <a:rPr lang="de-DE" sz="1800" dirty="0"/>
              <a:t>Grenzen wissenschaftlichen Wissens</a:t>
            </a:r>
          </a:p>
          <a:p>
            <a:pPr marL="342900" indent="-342900">
              <a:buFont typeface="+mj-lt"/>
              <a:buAutoNum type="arabicPeriod"/>
            </a:pPr>
            <a:endParaRPr lang="de-DE" sz="1800" dirty="0"/>
          </a:p>
          <a:p>
            <a:pPr marL="342900" indent="-342900">
              <a:buFont typeface="+mj-lt"/>
              <a:buAutoNum type="arabicPeriod"/>
            </a:pPr>
            <a:endParaRPr lang="de-DE" sz="1800" dirty="0"/>
          </a:p>
          <a:p>
            <a:pPr marL="342900" indent="-342900">
              <a:buFont typeface="+mj-lt"/>
              <a:buAutoNum type="arabicPeriod"/>
            </a:pPr>
            <a:endParaRPr lang="de-DE" sz="2000" dirty="0"/>
          </a:p>
        </p:txBody>
      </p:sp>
      <p:sp>
        <p:nvSpPr>
          <p:cNvPr id="16" name="Rechteck 15"/>
          <p:cNvSpPr/>
          <p:nvPr/>
        </p:nvSpPr>
        <p:spPr>
          <a:xfrm>
            <a:off x="378542" y="3414713"/>
            <a:ext cx="8229600" cy="484187"/>
          </a:xfrm>
          <a:prstGeom prst="rect">
            <a:avLst/>
          </a:prstGeom>
          <a:no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0116668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Grenzen wissenschaftlichen Wissens</a:t>
            </a:r>
          </a:p>
        </p:txBody>
      </p:sp>
      <p:sp>
        <p:nvSpPr>
          <p:cNvPr id="3" name="Content Placeholder 2"/>
          <p:cNvSpPr>
            <a:spLocks noGrp="1"/>
          </p:cNvSpPr>
          <p:nvPr>
            <p:ph idx="1"/>
          </p:nvPr>
        </p:nvSpPr>
        <p:spPr/>
        <p:txBody>
          <a:bodyPr/>
          <a:lstStyle/>
          <a:p>
            <a:pPr marL="0" indent="0">
              <a:buNone/>
            </a:pPr>
            <a:r>
              <a:rPr lang="de-DE" b="1" dirty="0"/>
              <a:t>Wann kommt wissenschaftliches Wissen an seine Grenzen?</a:t>
            </a:r>
          </a:p>
          <a:p>
            <a:r>
              <a:rPr lang="de-DE" dirty="0"/>
              <a:t>Anwendung wissenschaftlichen Wissens auf praktische Tätigkeitsfelder: Wertentscheidungen</a:t>
            </a:r>
          </a:p>
          <a:p>
            <a:r>
              <a:rPr lang="de-DE" dirty="0" err="1"/>
              <a:t>Socio</a:t>
            </a:r>
            <a:r>
              <a:rPr lang="de-DE" dirty="0"/>
              <a:t> </a:t>
            </a:r>
            <a:r>
              <a:rPr lang="de-DE" dirty="0" err="1"/>
              <a:t>scientific</a:t>
            </a:r>
            <a:r>
              <a:rPr lang="de-DE" dirty="0"/>
              <a:t> </a:t>
            </a:r>
            <a:r>
              <a:rPr lang="de-DE" dirty="0" err="1"/>
              <a:t>issues</a:t>
            </a:r>
            <a:r>
              <a:rPr lang="de-DE" dirty="0"/>
              <a:t> (</a:t>
            </a:r>
            <a:r>
              <a:rPr lang="de-DE" dirty="0" err="1"/>
              <a:t>Sadler</a:t>
            </a:r>
            <a:r>
              <a:rPr lang="de-DE" dirty="0"/>
              <a:t>, 2011): gesellschaftliche Problemstellungen, die vielfältige Bezüge zu wissenschaftlichen Theorien und Methoden haben, können nicht rein innerwissenschaftlich gelöst werden (Naturwissenschaften; z.B. Gentechnologie, Nuklearenergie)</a:t>
            </a:r>
          </a:p>
          <a:p>
            <a:r>
              <a:rPr lang="de-DE" dirty="0"/>
              <a:t>In Erziehungswissenschaft/Bildungsforschung? </a:t>
            </a:r>
          </a:p>
          <a:p>
            <a:pPr marL="0" indent="0">
              <a:buNone/>
            </a:pPr>
            <a:endParaRPr lang="de-DE" dirty="0"/>
          </a:p>
          <a:p>
            <a:endParaRPr lang="de-DE" dirty="0"/>
          </a:p>
        </p:txBody>
      </p:sp>
    </p:spTree>
    <p:extLst>
      <p:ext uri="{BB962C8B-B14F-4D97-AF65-F5344CB8AC3E}">
        <p14:creationId xmlns:p14="http://schemas.microsoft.com/office/powerpoint/2010/main" val="2265921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Grenzen wissenschaftlichen Wissens: Übung</a:t>
            </a:r>
          </a:p>
        </p:txBody>
      </p:sp>
      <p:sp>
        <p:nvSpPr>
          <p:cNvPr id="3" name="Content Placeholder 2"/>
          <p:cNvSpPr>
            <a:spLocks noGrp="1"/>
          </p:cNvSpPr>
          <p:nvPr>
            <p:ph idx="1"/>
          </p:nvPr>
        </p:nvSpPr>
        <p:spPr/>
        <p:txBody>
          <a:bodyPr/>
          <a:lstStyle/>
          <a:p>
            <a:pPr marL="0" indent="0">
              <a:buNone/>
            </a:pPr>
            <a:r>
              <a:rPr lang="de-DE" dirty="0"/>
              <a:t>Suchen Sie mit ihrem Nachbarn/ihrer Nachbarin ein Beispiel für einen Sachverhalt in der Erziehungswissenschaft/Bildungs-forschung, bei dem wissenschaftliches Wissen an seine Grenzen kommt. Diskutieren Sie verschiedene Positionen, die dazu angeführt werden können (z.B. Wissenschaft, Gesellschaft, Ethik…) </a:t>
            </a:r>
          </a:p>
          <a:p>
            <a:pPr marL="0" indent="0">
              <a:buNone/>
            </a:pPr>
            <a:endParaRPr lang="de-DE" dirty="0"/>
          </a:p>
          <a:p>
            <a:pPr marL="0" indent="0">
              <a:buNone/>
            </a:pPr>
            <a:r>
              <a:rPr lang="de-DE" dirty="0"/>
              <a:t>10 Min in Partnerarbeit</a:t>
            </a:r>
          </a:p>
          <a:p>
            <a:pPr marL="0" indent="0">
              <a:buNone/>
            </a:pPr>
            <a:r>
              <a:rPr lang="de-DE" dirty="0"/>
              <a:t>Dann kurze Präsentation im Plenum</a:t>
            </a:r>
          </a:p>
          <a:p>
            <a:pPr marL="0" indent="0">
              <a:buNone/>
            </a:pPr>
            <a:endParaRPr lang="de-DE" dirty="0"/>
          </a:p>
        </p:txBody>
      </p:sp>
    </p:spTree>
    <p:extLst>
      <p:ext uri="{BB962C8B-B14F-4D97-AF65-F5344CB8AC3E}">
        <p14:creationId xmlns:p14="http://schemas.microsoft.com/office/powerpoint/2010/main" val="40301262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671" y="2050966"/>
            <a:ext cx="5716659" cy="3799897"/>
          </a:xfrm>
          <a:prstGeom prst="rect">
            <a:avLst/>
          </a:prstGeom>
        </p:spPr>
      </p:pic>
      <p:sp>
        <p:nvSpPr>
          <p:cNvPr id="8" name="Textfeld 7"/>
          <p:cNvSpPr txBox="1"/>
          <p:nvPr/>
        </p:nvSpPr>
        <p:spPr>
          <a:xfrm>
            <a:off x="1713670" y="1310185"/>
            <a:ext cx="5716659" cy="707886"/>
          </a:xfrm>
          <a:prstGeom prst="rect">
            <a:avLst/>
          </a:prstGeom>
          <a:noFill/>
        </p:spPr>
        <p:txBody>
          <a:bodyPr wrap="square" rtlCol="0">
            <a:spAutoFit/>
          </a:bodyPr>
          <a:lstStyle/>
          <a:p>
            <a:pPr algn="ctr"/>
            <a:r>
              <a:rPr lang="de-DE" sz="4000" dirty="0"/>
              <a:t>Fragen? Anmerkungen?</a:t>
            </a:r>
          </a:p>
        </p:txBody>
      </p:sp>
    </p:spTree>
    <p:extLst>
      <p:ext uri="{BB962C8B-B14F-4D97-AF65-F5344CB8AC3E}">
        <p14:creationId xmlns:p14="http://schemas.microsoft.com/office/powerpoint/2010/main" val="1094014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Pädagogisches Alltagswissen</a:t>
            </a:r>
          </a:p>
        </p:txBody>
      </p:sp>
      <p:sp>
        <p:nvSpPr>
          <p:cNvPr id="3" name="Inhaltsplatzhalter 2"/>
          <p:cNvSpPr>
            <a:spLocks noGrp="1"/>
          </p:cNvSpPr>
          <p:nvPr>
            <p:ph idx="1"/>
          </p:nvPr>
        </p:nvSpPr>
        <p:spPr/>
        <p:txBody>
          <a:bodyPr/>
          <a:lstStyle/>
          <a:p>
            <a:r>
              <a:rPr lang="de-DE" dirty="0">
                <a:cs typeface="Calibri" panose="020F0502020204030204" pitchFamily="34" charset="0"/>
              </a:rPr>
              <a:t>Dient zur Bewältigung alltäglicher pädagogischer Probleme</a:t>
            </a:r>
          </a:p>
          <a:p>
            <a:r>
              <a:rPr lang="de-DE" dirty="0">
                <a:cs typeface="Calibri" panose="020F0502020204030204" pitchFamily="34" charset="0"/>
              </a:rPr>
              <a:t>Unsystematisch, oft zusammenhangslos</a:t>
            </a:r>
          </a:p>
          <a:p>
            <a:r>
              <a:rPr lang="de-DE" dirty="0">
                <a:cs typeface="Calibri" panose="020F0502020204030204" pitchFamily="34" charset="0"/>
              </a:rPr>
              <a:t>Wahrheitskriterium: Bewährung in der Praxis</a:t>
            </a:r>
          </a:p>
          <a:p>
            <a:r>
              <a:rPr lang="de-DE" dirty="0">
                <a:cs typeface="Calibri" panose="020F0502020204030204" pitchFamily="34" charset="0"/>
              </a:rPr>
              <a:t>Mischung von empirischen und normativen Anteilen</a:t>
            </a:r>
          </a:p>
          <a:p>
            <a:r>
              <a:rPr lang="de-DE" dirty="0">
                <a:cs typeface="Calibri" panose="020F0502020204030204" pitchFamily="34" charset="0"/>
              </a:rPr>
              <a:t>Sicherheit für päd. Alltagshandlungen</a:t>
            </a:r>
          </a:p>
          <a:p>
            <a:r>
              <a:rPr lang="de-DE" dirty="0">
                <a:cs typeface="Calibri" panose="020F0502020204030204" pitchFamily="34" charset="0"/>
              </a:rPr>
              <a:t>Wird durch Sozialisation, alltägliche Interaktion, allgemein zugängliche Medien erworben</a:t>
            </a:r>
          </a:p>
          <a:p>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4</a:t>
            </a:fld>
            <a:endParaRPr lang="de-DE" altLang="en-US"/>
          </a:p>
        </p:txBody>
      </p:sp>
    </p:spTree>
    <p:extLst>
      <p:ext uri="{BB962C8B-B14F-4D97-AF65-F5344CB8AC3E}">
        <p14:creationId xmlns:p14="http://schemas.microsoft.com/office/powerpoint/2010/main" val="2942314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Pädagogisches Professionswissen</a:t>
            </a:r>
          </a:p>
        </p:txBody>
      </p:sp>
      <p:sp>
        <p:nvSpPr>
          <p:cNvPr id="3" name="Inhaltsplatzhalter 2"/>
          <p:cNvSpPr>
            <a:spLocks noGrp="1"/>
          </p:cNvSpPr>
          <p:nvPr>
            <p:ph idx="1"/>
          </p:nvPr>
        </p:nvSpPr>
        <p:spPr/>
        <p:txBody>
          <a:bodyPr/>
          <a:lstStyle/>
          <a:p>
            <a:r>
              <a:rPr lang="de-DE" dirty="0"/>
              <a:t>Notwendiges und hinreichendes Wissen zum kompetenten Arbeiten in einem pädagogischen Beruf</a:t>
            </a:r>
          </a:p>
          <a:p>
            <a:r>
              <a:rPr lang="de-DE" dirty="0"/>
              <a:t>Enthält Bestände von Einzelwissen, Regelwissen, Urteilsfähigkeit</a:t>
            </a:r>
          </a:p>
          <a:p>
            <a:r>
              <a:rPr lang="de-DE" dirty="0"/>
              <a:t>Erworben durch wissenschaftliche Ausbildung und berufsübliche Routine</a:t>
            </a:r>
          </a:p>
          <a:p>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5</a:t>
            </a:fld>
            <a:endParaRPr lang="de-DE" altLang="en-US"/>
          </a:p>
        </p:txBody>
      </p:sp>
    </p:spTree>
    <p:extLst>
      <p:ext uri="{BB962C8B-B14F-4D97-AF65-F5344CB8AC3E}">
        <p14:creationId xmlns:p14="http://schemas.microsoft.com/office/powerpoint/2010/main" val="944788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Erziehungswissenschaftliches Wissen</a:t>
            </a:r>
          </a:p>
        </p:txBody>
      </p:sp>
      <p:sp>
        <p:nvSpPr>
          <p:cNvPr id="3" name="Inhaltsplatzhalter 2"/>
          <p:cNvSpPr>
            <a:spLocks noGrp="1"/>
          </p:cNvSpPr>
          <p:nvPr>
            <p:ph idx="1"/>
          </p:nvPr>
        </p:nvSpPr>
        <p:spPr/>
        <p:txBody>
          <a:bodyPr/>
          <a:lstStyle/>
          <a:p>
            <a:r>
              <a:rPr lang="de-DE" dirty="0"/>
              <a:t>Beruft auf Beschäftigung mit Theorien, nicht auf praktischen Erfahrungen</a:t>
            </a:r>
          </a:p>
          <a:p>
            <a:r>
              <a:rPr lang="de-DE" dirty="0"/>
              <a:t>Erworben durch wissenschaftliches Studium und Teilnahme an Forschung</a:t>
            </a:r>
          </a:p>
          <a:p>
            <a:r>
              <a:rPr lang="de-DE" dirty="0"/>
              <a:t>Interne Konsistenz und Widerspruchsfreiheit</a:t>
            </a:r>
          </a:p>
          <a:p>
            <a:r>
              <a:rPr lang="de-DE" dirty="0"/>
              <a:t>Trennt penibel empirische und normative Anteile</a:t>
            </a:r>
          </a:p>
          <a:p>
            <a:r>
              <a:rPr lang="de-DE" dirty="0"/>
              <a:t>Höherer Gewissheitsgrad trotz Vorläufigkeit</a:t>
            </a:r>
          </a:p>
          <a:p>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6</a:t>
            </a:fld>
            <a:endParaRPr lang="de-DE" altLang="en-US"/>
          </a:p>
        </p:txBody>
      </p:sp>
    </p:spTree>
    <p:extLst>
      <p:ext uri="{BB962C8B-B14F-4D97-AF65-F5344CB8AC3E}">
        <p14:creationId xmlns:p14="http://schemas.microsoft.com/office/powerpoint/2010/main" val="530842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Diskussion</a:t>
            </a:r>
          </a:p>
        </p:txBody>
      </p:sp>
      <p:sp>
        <p:nvSpPr>
          <p:cNvPr id="3" name="Inhaltsplatzhalter 2"/>
          <p:cNvSpPr>
            <a:spLocks noGrp="1"/>
          </p:cNvSpPr>
          <p:nvPr>
            <p:ph idx="1"/>
          </p:nvPr>
        </p:nvSpPr>
        <p:spPr/>
        <p:txBody>
          <a:bodyPr/>
          <a:lstStyle/>
          <a:p>
            <a:pPr marL="0" indent="0">
              <a:buNone/>
            </a:pPr>
            <a:r>
              <a:rPr lang="de-DE" dirty="0"/>
              <a:t>Wozu benötigen Sie dann erziehungswissenschaftliches Wissen, wenn Sie doch später erfolgreich in einem pädagogischen Beruf arbeiten wollen?</a:t>
            </a:r>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7</a:t>
            </a:fld>
            <a:endParaRPr lang="de-DE" altLang="en-US"/>
          </a:p>
        </p:txBody>
      </p:sp>
    </p:spTree>
    <p:extLst>
      <p:ext uri="{BB962C8B-B14F-4D97-AF65-F5344CB8AC3E}">
        <p14:creationId xmlns:p14="http://schemas.microsoft.com/office/powerpoint/2010/main" val="3701648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Seminarplan</a:t>
            </a:r>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8</a:t>
            </a:fld>
            <a:endParaRPr lang="de-DE" altLang="en-US"/>
          </a:p>
        </p:txBody>
      </p:sp>
      <p:graphicFrame>
        <p:nvGraphicFramePr>
          <p:cNvPr id="6" name="Tabelle 5"/>
          <p:cNvGraphicFramePr>
            <a:graphicFrameLocks noGrp="1"/>
          </p:cNvGraphicFramePr>
          <p:nvPr/>
        </p:nvGraphicFramePr>
        <p:xfrm>
          <a:off x="450000" y="1280942"/>
          <a:ext cx="8236800" cy="4894800"/>
        </p:xfrm>
        <a:graphic>
          <a:graphicData uri="http://schemas.openxmlformats.org/drawingml/2006/table">
            <a:tbl>
              <a:tblPr firstRow="1" bandRow="1">
                <a:tableStyleId>{5C22544A-7EE6-4342-B048-85BDC9FD1C3A}</a:tableStyleId>
              </a:tblPr>
              <a:tblGrid>
                <a:gridCol w="972400">
                  <a:extLst>
                    <a:ext uri="{9D8B030D-6E8A-4147-A177-3AD203B41FA5}">
                      <a16:colId xmlns:a16="http://schemas.microsoft.com/office/drawing/2014/main" val="1292335670"/>
                    </a:ext>
                  </a:extLst>
                </a:gridCol>
                <a:gridCol w="1371600">
                  <a:extLst>
                    <a:ext uri="{9D8B030D-6E8A-4147-A177-3AD203B41FA5}">
                      <a16:colId xmlns:a16="http://schemas.microsoft.com/office/drawing/2014/main" val="3095342147"/>
                    </a:ext>
                  </a:extLst>
                </a:gridCol>
                <a:gridCol w="5892800">
                  <a:extLst>
                    <a:ext uri="{9D8B030D-6E8A-4147-A177-3AD203B41FA5}">
                      <a16:colId xmlns:a16="http://schemas.microsoft.com/office/drawing/2014/main" val="1844241231"/>
                    </a:ext>
                  </a:extLst>
                </a:gridCol>
              </a:tblGrid>
              <a:tr h="0">
                <a:tc>
                  <a:txBody>
                    <a:bodyPr/>
                    <a:lstStyle/>
                    <a:p>
                      <a:pPr algn="ctr">
                        <a:lnSpc>
                          <a:spcPct val="100000"/>
                        </a:lnSpc>
                      </a:pPr>
                      <a:r>
                        <a:rPr lang="de-DE" sz="1400" dirty="0"/>
                        <a:t>Datum</a:t>
                      </a:r>
                    </a:p>
                  </a:txBody>
                  <a:tcPr/>
                </a:tc>
                <a:tc>
                  <a:txBody>
                    <a:bodyPr/>
                    <a:lstStyle/>
                    <a:p>
                      <a:pPr algn="ctr">
                        <a:lnSpc>
                          <a:spcPct val="100000"/>
                        </a:lnSpc>
                      </a:pPr>
                      <a:r>
                        <a:rPr lang="de-DE" sz="1400" dirty="0"/>
                        <a:t>Form</a:t>
                      </a:r>
                    </a:p>
                  </a:txBody>
                  <a:tcPr/>
                </a:tc>
                <a:tc>
                  <a:txBody>
                    <a:bodyPr/>
                    <a:lstStyle/>
                    <a:p>
                      <a:pPr algn="l">
                        <a:lnSpc>
                          <a:spcPct val="100000"/>
                        </a:lnSpc>
                      </a:pPr>
                      <a:r>
                        <a:rPr lang="de-DE" sz="1400" dirty="0"/>
                        <a:t>Thema</a:t>
                      </a:r>
                    </a:p>
                  </a:txBody>
                  <a:tcPr/>
                </a:tc>
                <a:extLst>
                  <a:ext uri="{0D108BD9-81ED-4DB2-BD59-A6C34878D82A}">
                    <a16:rowId xmlns:a16="http://schemas.microsoft.com/office/drawing/2014/main" val="627289820"/>
                  </a:ext>
                </a:extLst>
              </a:tr>
              <a:tr h="306000">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05.04.22</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Präsenz</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Einführung</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35773657"/>
                  </a:ext>
                </a:extLst>
              </a:tr>
              <a:tr h="306000">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12.04.22</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Präsenz</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Wissenschaftstheorie</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33228083"/>
                  </a:ext>
                </a:extLst>
              </a:tr>
              <a:tr h="306000">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19.04.22</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Präsenz</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Identifikation pädagogischer Textarten &amp; Methoden der Texterschließung</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70786126"/>
                  </a:ext>
                </a:extLst>
              </a:tr>
              <a:tr h="306000">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26.04.22</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Präsenz</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Literaturrecherche</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97173745"/>
                  </a:ext>
                </a:extLst>
              </a:tr>
              <a:tr h="306000">
                <a:tc>
                  <a:txBody>
                    <a:bodyPr/>
                    <a:lstStyle/>
                    <a:p>
                      <a:pPr algn="ctr">
                        <a:lnSpc>
                          <a:spcPct val="107000"/>
                        </a:lnSpc>
                        <a:spcBef>
                          <a:spcPts val="200"/>
                        </a:spcBef>
                        <a:spcAft>
                          <a:spcPts val="200"/>
                        </a:spcAft>
                      </a:pPr>
                      <a:r>
                        <a:rPr lang="de-DE" sz="1400">
                          <a:effectLst/>
                          <a:latin typeface="Arial" panose="020B0604020202020204" pitchFamily="34" charset="0"/>
                          <a:ea typeface="Calibri" panose="020F0502020204030204" pitchFamily="34" charset="0"/>
                          <a:cs typeface="Times New Roman" panose="02020603050405020304" pitchFamily="18" charset="0"/>
                        </a:rPr>
                        <a:t>03.05.22</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Digital (Zoom)</a:t>
                      </a:r>
                    </a:p>
                  </a:txBody>
                  <a:tcPr marL="68580" marR="68580" marT="0" marB="0" anchor="ctr"/>
                </a:tc>
                <a:tc>
                  <a:txBody>
                    <a:bodyPr/>
                    <a:lstStyle/>
                    <a:p>
                      <a:pPr algn="l">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Literaturverwaltung &amp; Zitation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68571133"/>
                  </a:ext>
                </a:extLst>
              </a:tr>
              <a:tr h="306000">
                <a:tc>
                  <a:txBody>
                    <a:bodyPr/>
                    <a:lstStyle/>
                    <a:p>
                      <a:pPr algn="ctr">
                        <a:lnSpc>
                          <a:spcPct val="107000"/>
                        </a:lnSpc>
                        <a:spcBef>
                          <a:spcPts val="200"/>
                        </a:spcBef>
                        <a:spcAft>
                          <a:spcPts val="200"/>
                        </a:spcAft>
                      </a:pPr>
                      <a:r>
                        <a:rPr lang="de-DE" sz="1400">
                          <a:effectLst/>
                          <a:latin typeface="Arial" panose="020B0604020202020204" pitchFamily="34" charset="0"/>
                          <a:ea typeface="Calibri" panose="020F0502020204030204" pitchFamily="34" charset="0"/>
                          <a:cs typeface="Times New Roman" panose="02020603050405020304" pitchFamily="18" charset="0"/>
                        </a:rPr>
                        <a:t>10.05.22</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Präsenz</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Bef>
                          <a:spcPts val="200"/>
                        </a:spcBef>
                        <a:spcAft>
                          <a:spcPts val="200"/>
                        </a:spcAft>
                      </a:pPr>
                      <a:r>
                        <a:rPr lang="de-DE" sz="14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Grundlagen der Hermeneutik</a:t>
                      </a:r>
                      <a:r>
                        <a:rPr lang="de-DE" sz="1400" b="1" kern="12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 1</a:t>
                      </a:r>
                      <a:endParaRPr lang="de-DE"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63168384"/>
                  </a:ext>
                </a:extLst>
              </a:tr>
              <a:tr h="306000">
                <a:tc>
                  <a:txBody>
                    <a:bodyPr/>
                    <a:lstStyle/>
                    <a:p>
                      <a:pPr algn="ctr">
                        <a:lnSpc>
                          <a:spcPct val="107000"/>
                        </a:lnSpc>
                        <a:spcBef>
                          <a:spcPts val="200"/>
                        </a:spcBef>
                        <a:spcAft>
                          <a:spcPts val="200"/>
                        </a:spcAft>
                      </a:pPr>
                      <a:r>
                        <a:rPr lang="de-DE" sz="1400">
                          <a:effectLst/>
                          <a:latin typeface="Arial" panose="020B0604020202020204" pitchFamily="34" charset="0"/>
                          <a:ea typeface="Calibri" panose="020F0502020204030204" pitchFamily="34" charset="0"/>
                          <a:cs typeface="Times New Roman" panose="02020603050405020304" pitchFamily="18" charset="0"/>
                        </a:rPr>
                        <a:t>17.05.22</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Präsenz</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Bef>
                          <a:spcPts val="200"/>
                        </a:spcBef>
                        <a:spcAft>
                          <a:spcPts val="200"/>
                        </a:spcAft>
                      </a:pPr>
                      <a:r>
                        <a:rPr lang="de-DE" sz="14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Textanalyse Text 1: Einführung</a:t>
                      </a:r>
                      <a:endParaRPr lang="de-DE"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76194946"/>
                  </a:ext>
                </a:extLst>
              </a:tr>
              <a:tr h="306000">
                <a:tc>
                  <a:txBody>
                    <a:bodyPr/>
                    <a:lstStyle/>
                    <a:p>
                      <a:pPr algn="ctr">
                        <a:lnSpc>
                          <a:spcPct val="107000"/>
                        </a:lnSpc>
                        <a:spcBef>
                          <a:spcPts val="200"/>
                        </a:spcBef>
                        <a:spcAft>
                          <a:spcPts val="200"/>
                        </a:spcAft>
                      </a:pPr>
                      <a:r>
                        <a:rPr lang="de-DE" sz="1400" i="1">
                          <a:effectLst/>
                          <a:latin typeface="Arial" panose="020B0604020202020204" pitchFamily="34" charset="0"/>
                          <a:ea typeface="Calibri" panose="020F0502020204030204" pitchFamily="34" charset="0"/>
                          <a:cs typeface="Times New Roman" panose="02020603050405020304" pitchFamily="18" charset="0"/>
                        </a:rPr>
                        <a:t>24.05.22</a:t>
                      </a:r>
                      <a:endParaRPr lang="de-DE" sz="1800" i="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200"/>
                        </a:spcBef>
                        <a:spcAft>
                          <a:spcPts val="200"/>
                        </a:spcAft>
                      </a:pPr>
                      <a:r>
                        <a:rPr lang="de-DE" sz="1400" i="1" dirty="0">
                          <a:effectLst/>
                          <a:latin typeface="Arial" panose="020B0604020202020204" pitchFamily="34" charset="0"/>
                          <a:ea typeface="Calibri" panose="020F0502020204030204" pitchFamily="34" charset="0"/>
                          <a:cs typeface="Times New Roman" panose="02020603050405020304" pitchFamily="18" charset="0"/>
                        </a:rPr>
                        <a:t>Asynchron</a:t>
                      </a:r>
                      <a:endParaRPr lang="de-DE"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Bef>
                          <a:spcPts val="200"/>
                        </a:spcBef>
                        <a:spcAft>
                          <a:spcPts val="200"/>
                        </a:spcAft>
                      </a:pPr>
                      <a:r>
                        <a:rPr lang="de-DE" sz="1400" i="1"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Textanalyse Text 1: Analyseerstellung</a:t>
                      </a:r>
                      <a:endParaRPr lang="de-DE" sz="1800" i="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789450073"/>
                  </a:ext>
                </a:extLst>
              </a:tr>
              <a:tr h="306000">
                <a:tc>
                  <a:txBody>
                    <a:bodyPr/>
                    <a:lstStyle/>
                    <a:p>
                      <a:pPr algn="ctr">
                        <a:lnSpc>
                          <a:spcPct val="107000"/>
                        </a:lnSpc>
                        <a:spcBef>
                          <a:spcPts val="200"/>
                        </a:spcBef>
                        <a:spcAft>
                          <a:spcPts val="200"/>
                        </a:spcAft>
                      </a:pPr>
                      <a:r>
                        <a:rPr lang="de-DE" sz="1400">
                          <a:effectLst/>
                          <a:latin typeface="Arial" panose="020B0604020202020204" pitchFamily="34" charset="0"/>
                          <a:ea typeface="Calibri" panose="020F0502020204030204" pitchFamily="34" charset="0"/>
                          <a:cs typeface="Times New Roman" panose="02020603050405020304" pitchFamily="18" charset="0"/>
                        </a:rPr>
                        <a:t>31.05.22</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Präsenz</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Bef>
                          <a:spcPts val="200"/>
                        </a:spcBef>
                        <a:spcAft>
                          <a:spcPts val="200"/>
                        </a:spcAft>
                      </a:pPr>
                      <a:r>
                        <a:rPr lang="de-DE" sz="14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Textanalyse Text 1: Besprechung &amp; Überarbeitung</a:t>
                      </a:r>
                      <a:endParaRPr lang="de-DE"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08956791"/>
                  </a:ext>
                </a:extLst>
              </a:tr>
              <a:tr h="306000">
                <a:tc>
                  <a:txBody>
                    <a:bodyPr/>
                    <a:lstStyle/>
                    <a:p>
                      <a:pPr algn="ctr">
                        <a:lnSpc>
                          <a:spcPct val="107000"/>
                        </a:lnSpc>
                        <a:spcBef>
                          <a:spcPts val="200"/>
                        </a:spcBef>
                        <a:spcAft>
                          <a:spcPts val="200"/>
                        </a:spcAft>
                      </a:pPr>
                      <a:r>
                        <a:rPr lang="de-DE" sz="1400" i="1">
                          <a:effectLst/>
                          <a:latin typeface="Arial" panose="020B0604020202020204" pitchFamily="34" charset="0"/>
                          <a:ea typeface="Calibri" panose="020F0502020204030204" pitchFamily="34" charset="0"/>
                          <a:cs typeface="Times New Roman" panose="02020603050405020304" pitchFamily="18" charset="0"/>
                        </a:rPr>
                        <a:t>07.06.22</a:t>
                      </a:r>
                      <a:endParaRPr lang="de-DE" sz="1800" i="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200"/>
                        </a:spcBef>
                        <a:spcAft>
                          <a:spcPts val="200"/>
                        </a:spcAft>
                      </a:pPr>
                      <a:r>
                        <a:rPr lang="de-DE" sz="1400" i="1" dirty="0">
                          <a:effectLst/>
                          <a:latin typeface="Arial" panose="020B0604020202020204" pitchFamily="34" charset="0"/>
                          <a:ea typeface="Calibri" panose="020F0502020204030204" pitchFamily="34" charset="0"/>
                          <a:cs typeface="Times New Roman" panose="02020603050405020304" pitchFamily="18" charset="0"/>
                        </a:rPr>
                        <a:t>-</a:t>
                      </a:r>
                      <a:endParaRPr lang="de-DE"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Bef>
                          <a:spcPts val="200"/>
                        </a:spcBef>
                        <a:spcAft>
                          <a:spcPts val="200"/>
                        </a:spcAft>
                      </a:pPr>
                      <a:r>
                        <a:rPr lang="de-DE" sz="1400" i="1" dirty="0">
                          <a:effectLst/>
                          <a:latin typeface="Arial" panose="020B0604020202020204" pitchFamily="34" charset="0"/>
                          <a:ea typeface="Times New Roman" panose="02020603050405020304" pitchFamily="18" charset="0"/>
                          <a:cs typeface="Times New Roman" panose="02020603050405020304" pitchFamily="18" charset="0"/>
                        </a:rPr>
                        <a:t>Keine Sitzung (Blockseminarwoche)</a:t>
                      </a:r>
                      <a:endParaRPr lang="de-DE" sz="1800" i="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082437793"/>
                  </a:ext>
                </a:extLst>
              </a:tr>
              <a:tr h="306000">
                <a:tc>
                  <a:txBody>
                    <a:bodyPr/>
                    <a:lstStyle/>
                    <a:p>
                      <a:pPr algn="ctr">
                        <a:lnSpc>
                          <a:spcPct val="107000"/>
                        </a:lnSpc>
                        <a:spcBef>
                          <a:spcPts val="200"/>
                        </a:spcBef>
                        <a:spcAft>
                          <a:spcPts val="200"/>
                        </a:spcAft>
                      </a:pPr>
                      <a:r>
                        <a:rPr lang="de-DE" sz="1400">
                          <a:effectLst/>
                          <a:latin typeface="Arial" panose="020B0604020202020204" pitchFamily="34" charset="0"/>
                          <a:ea typeface="Calibri" panose="020F0502020204030204" pitchFamily="34" charset="0"/>
                          <a:cs typeface="Times New Roman" panose="02020603050405020304" pitchFamily="18" charset="0"/>
                        </a:rPr>
                        <a:t>14.06.22</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Präsenz</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Bef>
                          <a:spcPts val="200"/>
                        </a:spcBef>
                        <a:spcAft>
                          <a:spcPts val="200"/>
                        </a:spcAft>
                      </a:pPr>
                      <a:r>
                        <a:rPr lang="de-DE" sz="1400" dirty="0">
                          <a:effectLst/>
                          <a:latin typeface="Arial" panose="020B0604020202020204" pitchFamily="34" charset="0"/>
                          <a:ea typeface="Times New Roman" panose="02020603050405020304" pitchFamily="18" charset="0"/>
                          <a:cs typeface="Times New Roman" panose="02020603050405020304" pitchFamily="18" charset="0"/>
                        </a:rPr>
                        <a:t>Empirische Texte: Grundlagen</a:t>
                      </a:r>
                      <a:endParaRPr lang="de-DE"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65795156"/>
                  </a:ext>
                </a:extLst>
              </a:tr>
              <a:tr h="306000">
                <a:tc>
                  <a:txBody>
                    <a:bodyPr/>
                    <a:lstStyle/>
                    <a:p>
                      <a:pPr algn="ctr">
                        <a:lnSpc>
                          <a:spcPct val="107000"/>
                        </a:lnSpc>
                        <a:spcBef>
                          <a:spcPts val="200"/>
                        </a:spcBef>
                        <a:spcAft>
                          <a:spcPts val="200"/>
                        </a:spcAft>
                      </a:pPr>
                      <a:r>
                        <a:rPr lang="de-DE" sz="1400">
                          <a:effectLst/>
                          <a:latin typeface="Arial" panose="020B0604020202020204" pitchFamily="34" charset="0"/>
                          <a:ea typeface="Calibri" panose="020F0502020204030204" pitchFamily="34" charset="0"/>
                          <a:cs typeface="Times New Roman" panose="02020603050405020304" pitchFamily="18" charset="0"/>
                        </a:rPr>
                        <a:t>21.06.22</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Präsenz</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Bef>
                          <a:spcPts val="200"/>
                        </a:spcBef>
                        <a:spcAft>
                          <a:spcPts val="200"/>
                        </a:spcAft>
                      </a:pPr>
                      <a:r>
                        <a:rPr lang="de-DE" sz="14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Textanalyse Text 2: Einführung</a:t>
                      </a:r>
                      <a:endParaRPr lang="de-DE"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493400335"/>
                  </a:ext>
                </a:extLst>
              </a:tr>
              <a:tr h="306000">
                <a:tc>
                  <a:txBody>
                    <a:bodyPr/>
                    <a:lstStyle/>
                    <a:p>
                      <a:pPr algn="ctr">
                        <a:lnSpc>
                          <a:spcPct val="107000"/>
                        </a:lnSpc>
                        <a:spcBef>
                          <a:spcPts val="200"/>
                        </a:spcBef>
                        <a:spcAft>
                          <a:spcPts val="200"/>
                        </a:spcAft>
                      </a:pPr>
                      <a:r>
                        <a:rPr lang="de-DE" sz="1400" i="1">
                          <a:effectLst/>
                          <a:latin typeface="Arial" panose="020B0604020202020204" pitchFamily="34" charset="0"/>
                          <a:ea typeface="Calibri" panose="020F0502020204030204" pitchFamily="34" charset="0"/>
                          <a:cs typeface="Times New Roman" panose="02020603050405020304" pitchFamily="18" charset="0"/>
                        </a:rPr>
                        <a:t>28.06.22</a:t>
                      </a:r>
                      <a:endParaRPr lang="de-DE" sz="1800" i="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200"/>
                        </a:spcBef>
                        <a:spcAft>
                          <a:spcPts val="200"/>
                        </a:spcAft>
                      </a:pPr>
                      <a:r>
                        <a:rPr lang="de-DE" sz="1400" i="1" dirty="0">
                          <a:effectLst/>
                          <a:latin typeface="Arial" panose="020B0604020202020204" pitchFamily="34" charset="0"/>
                          <a:ea typeface="Calibri" panose="020F0502020204030204" pitchFamily="34" charset="0"/>
                          <a:cs typeface="Times New Roman" panose="02020603050405020304" pitchFamily="18" charset="0"/>
                        </a:rPr>
                        <a:t>Asynchron</a:t>
                      </a:r>
                      <a:endParaRPr lang="de-DE"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Bef>
                          <a:spcPts val="200"/>
                        </a:spcBef>
                        <a:spcAft>
                          <a:spcPts val="200"/>
                        </a:spcAft>
                      </a:pPr>
                      <a:r>
                        <a:rPr lang="de-DE" sz="1400" i="1"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Textanalyse Text 2: Analyseerstellung</a:t>
                      </a:r>
                      <a:endParaRPr lang="de-DE" sz="1800" i="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136741709"/>
                  </a:ext>
                </a:extLst>
              </a:tr>
              <a:tr h="306000">
                <a:tc>
                  <a:txBody>
                    <a:bodyPr/>
                    <a:lstStyle/>
                    <a:p>
                      <a:pPr algn="ctr">
                        <a:lnSpc>
                          <a:spcPct val="107000"/>
                        </a:lnSpc>
                        <a:spcBef>
                          <a:spcPts val="200"/>
                        </a:spcBef>
                        <a:spcAft>
                          <a:spcPts val="200"/>
                        </a:spcAft>
                      </a:pPr>
                      <a:r>
                        <a:rPr lang="de-DE" sz="1400">
                          <a:effectLst/>
                          <a:latin typeface="Arial" panose="020B0604020202020204" pitchFamily="34" charset="0"/>
                          <a:ea typeface="Calibri" panose="020F0502020204030204" pitchFamily="34" charset="0"/>
                          <a:cs typeface="Times New Roman" panose="02020603050405020304" pitchFamily="18" charset="0"/>
                        </a:rPr>
                        <a:t>05.07.22</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Präsenz</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Bef>
                          <a:spcPts val="200"/>
                        </a:spcBef>
                        <a:spcAft>
                          <a:spcPts val="200"/>
                        </a:spcAft>
                      </a:pPr>
                      <a:r>
                        <a:rPr lang="de-DE" sz="14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Textanalyse Text 2: Besprechung &amp; Überarbeitung</a:t>
                      </a:r>
                      <a:endParaRPr lang="de-DE"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42086417"/>
                  </a:ext>
                </a:extLst>
              </a:tr>
              <a:tr h="306000">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12.07.22</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200"/>
                        </a:spcBef>
                        <a:spcAft>
                          <a:spcPts val="200"/>
                        </a:spcAft>
                      </a:pPr>
                      <a:r>
                        <a:rPr lang="de-DE" sz="1400" dirty="0">
                          <a:effectLst/>
                          <a:latin typeface="Arial" panose="020B0604020202020204" pitchFamily="34" charset="0"/>
                          <a:ea typeface="Calibri" panose="020F0502020204030204" pitchFamily="34" charset="0"/>
                          <a:cs typeface="Times New Roman" panose="02020603050405020304" pitchFamily="18" charset="0"/>
                        </a:rPr>
                        <a:t>Präsenz</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Bef>
                          <a:spcPts val="200"/>
                        </a:spcBef>
                        <a:spcAft>
                          <a:spcPts val="200"/>
                        </a:spcAft>
                      </a:pPr>
                      <a:r>
                        <a:rPr lang="de-DE" sz="1400" dirty="0">
                          <a:effectLst/>
                          <a:latin typeface="Arial" panose="020B0604020202020204" pitchFamily="34" charset="0"/>
                          <a:ea typeface="Times New Roman" panose="02020603050405020304" pitchFamily="18" charset="0"/>
                          <a:cs typeface="Times New Roman" panose="02020603050405020304" pitchFamily="18" charset="0"/>
                        </a:rPr>
                        <a:t>Abschluss &amp; Vorbesprechung Hausarbeiten</a:t>
                      </a:r>
                      <a:endParaRPr lang="de-DE"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35553277"/>
                  </a:ext>
                </a:extLst>
              </a:tr>
            </a:tbl>
          </a:graphicData>
        </a:graphic>
      </p:graphicFrame>
      <p:sp>
        <p:nvSpPr>
          <p:cNvPr id="5" name="Rechteck 4"/>
          <p:cNvSpPr/>
          <p:nvPr/>
        </p:nvSpPr>
        <p:spPr>
          <a:xfrm>
            <a:off x="450000" y="1877961"/>
            <a:ext cx="8226640" cy="292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021588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Ziele der heutigen Sitzung</a:t>
            </a:r>
          </a:p>
        </p:txBody>
      </p:sp>
      <p:sp>
        <p:nvSpPr>
          <p:cNvPr id="3" name="Inhaltsplatzhalter 2"/>
          <p:cNvSpPr>
            <a:spLocks noGrp="1"/>
          </p:cNvSpPr>
          <p:nvPr>
            <p:ph idx="1"/>
          </p:nvPr>
        </p:nvSpPr>
        <p:spPr/>
        <p:txBody>
          <a:bodyPr/>
          <a:lstStyle/>
          <a:p>
            <a:r>
              <a:rPr lang="de-DE" dirty="0"/>
              <a:t>Sie können die Erziehungswissenschaft in das </a:t>
            </a:r>
            <a:r>
              <a:rPr lang="de-DE" b="1" dirty="0"/>
              <a:t>Wissenschaftssystem</a:t>
            </a:r>
            <a:r>
              <a:rPr lang="de-DE" dirty="0"/>
              <a:t> einordnen.</a:t>
            </a:r>
          </a:p>
          <a:p>
            <a:r>
              <a:rPr lang="de-DE" dirty="0"/>
              <a:t>Sie können Wissenschaft von Nicht-Wissenschaft, Pseudo- und Parawissenschaft </a:t>
            </a:r>
            <a:r>
              <a:rPr lang="de-DE" b="1" dirty="0"/>
              <a:t>abgrenzen.</a:t>
            </a:r>
          </a:p>
          <a:p>
            <a:r>
              <a:rPr lang="de-DE" dirty="0"/>
              <a:t>Sie wissen, wozu </a:t>
            </a:r>
            <a:r>
              <a:rPr lang="de-DE" b="1" dirty="0"/>
              <a:t>Kriterien der wissenschaftlichen Qualität </a:t>
            </a:r>
            <a:r>
              <a:rPr lang="de-DE" dirty="0"/>
              <a:t>in der empirischen Sozialforschung dienen und wie man sie strukturieren kann.</a:t>
            </a:r>
          </a:p>
          <a:p>
            <a:r>
              <a:rPr lang="de-DE" dirty="0"/>
              <a:t>Sie sind in der Lage, </a:t>
            </a:r>
            <a:r>
              <a:rPr lang="de-DE" b="1" dirty="0"/>
              <a:t>Grenzen</a:t>
            </a:r>
            <a:r>
              <a:rPr lang="de-DE" dirty="0"/>
              <a:t> wissenschaftlichen Wissens zu benennen.</a:t>
            </a:r>
          </a:p>
          <a:p>
            <a:endParaRPr lang="de-DE" sz="2000" dirty="0"/>
          </a:p>
          <a:p>
            <a:endParaRPr lang="de-DE" sz="2000"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9</a:t>
            </a:fld>
            <a:endParaRPr lang="de-DE" altLang="en-US"/>
          </a:p>
        </p:txBody>
      </p:sp>
    </p:spTree>
    <p:extLst>
      <p:ext uri="{BB962C8B-B14F-4D97-AF65-F5344CB8AC3E}">
        <p14:creationId xmlns:p14="http://schemas.microsoft.com/office/powerpoint/2010/main" val="2477794235"/>
      </p:ext>
    </p:extLst>
  </p:cSld>
  <p:clrMapOvr>
    <a:masterClrMapping/>
  </p:clrMapOvr>
</p:sld>
</file>

<file path=ppt/theme/theme1.xml><?xml version="1.0" encoding="utf-8"?>
<a:theme xmlns:a="http://schemas.openxmlformats.org/drawingml/2006/main" name="UT_Design">
  <a:themeElements>
    <a:clrScheme name="UT_TITEL 1">
      <a:dk1>
        <a:srgbClr val="333333"/>
      </a:dk1>
      <a:lt1>
        <a:srgbClr val="FFFFFF"/>
      </a:lt1>
      <a:dk2>
        <a:srgbClr val="A51E37"/>
      </a:dk2>
      <a:lt2>
        <a:srgbClr val="2D2015"/>
      </a:lt2>
      <a:accent1>
        <a:srgbClr val="ADB3B7"/>
      </a:accent1>
      <a:accent2>
        <a:srgbClr val="B4A069"/>
      </a:accent2>
      <a:accent3>
        <a:srgbClr val="FFFFFF"/>
      </a:accent3>
      <a:accent4>
        <a:srgbClr val="2A2A2A"/>
      </a:accent4>
      <a:accent5>
        <a:srgbClr val="D3D6D8"/>
      </a:accent5>
      <a:accent6>
        <a:srgbClr val="A3915E"/>
      </a:accent6>
      <a:hlink>
        <a:srgbClr val="32414B"/>
      </a:hlink>
      <a:folHlink>
        <a:srgbClr val="A51E37"/>
      </a:folHlink>
    </a:clrScheme>
    <a:fontScheme name="UT_TITE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T_TITEL 1">
        <a:dk1>
          <a:srgbClr val="333333"/>
        </a:dk1>
        <a:lt1>
          <a:srgbClr val="FFFFFF"/>
        </a:lt1>
        <a:dk2>
          <a:srgbClr val="A51E37"/>
        </a:dk2>
        <a:lt2>
          <a:srgbClr val="2D2015"/>
        </a:lt2>
        <a:accent1>
          <a:srgbClr val="ADB3B7"/>
        </a:accent1>
        <a:accent2>
          <a:srgbClr val="B4A069"/>
        </a:accent2>
        <a:accent3>
          <a:srgbClr val="FFFFFF"/>
        </a:accent3>
        <a:accent4>
          <a:srgbClr val="2A2A2A"/>
        </a:accent4>
        <a:accent5>
          <a:srgbClr val="D3D6D8"/>
        </a:accent5>
        <a:accent6>
          <a:srgbClr val="A3915E"/>
        </a:accent6>
        <a:hlink>
          <a:srgbClr val="32414B"/>
        </a:hlink>
        <a:folHlink>
          <a:srgbClr val="A51E3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Kante">
  <a:themeElements>
    <a:clrScheme name="Kante 14">
      <a:dk1>
        <a:srgbClr val="000000"/>
      </a:dk1>
      <a:lt1>
        <a:srgbClr val="FFFFFF"/>
      </a:lt1>
      <a:dk2>
        <a:srgbClr val="000000"/>
      </a:dk2>
      <a:lt2>
        <a:srgbClr val="5F5F5F"/>
      </a:lt2>
      <a:accent1>
        <a:srgbClr val="82C22C"/>
      </a:accent1>
      <a:accent2>
        <a:srgbClr val="000000"/>
      </a:accent2>
      <a:accent3>
        <a:srgbClr val="FFFFFF"/>
      </a:accent3>
      <a:accent4>
        <a:srgbClr val="000000"/>
      </a:accent4>
      <a:accent5>
        <a:srgbClr val="C1DDAC"/>
      </a:accent5>
      <a:accent6>
        <a:srgbClr val="000000"/>
      </a:accent6>
      <a:hlink>
        <a:srgbClr val="996600"/>
      </a:hlink>
      <a:folHlink>
        <a:srgbClr val="000000"/>
      </a:folHlink>
    </a:clrScheme>
    <a:fontScheme name="Kante">
      <a:majorFont>
        <a:latin typeface="Garamond"/>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ant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Kant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Kant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Kant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Kant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Kant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Kant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Kant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Kant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Kante 10">
        <a:dk1>
          <a:srgbClr val="000000"/>
        </a:dk1>
        <a:lt1>
          <a:srgbClr val="FFFFFF"/>
        </a:lt1>
        <a:dk2>
          <a:srgbClr val="000000"/>
        </a:dk2>
        <a:lt2>
          <a:srgbClr val="5F5F5F"/>
        </a:lt2>
        <a:accent1>
          <a:srgbClr val="000000"/>
        </a:accent1>
        <a:accent2>
          <a:srgbClr val="000000"/>
        </a:accent2>
        <a:accent3>
          <a:srgbClr val="FFFFFF"/>
        </a:accent3>
        <a:accent4>
          <a:srgbClr val="000000"/>
        </a:accent4>
        <a:accent5>
          <a:srgbClr val="AAAAAA"/>
        </a:accent5>
        <a:accent6>
          <a:srgbClr val="000000"/>
        </a:accent6>
        <a:hlink>
          <a:srgbClr val="996600"/>
        </a:hlink>
        <a:folHlink>
          <a:srgbClr val="000000"/>
        </a:folHlink>
      </a:clrScheme>
      <a:clrMap bg1="lt1" tx1="dk1" bg2="lt2" tx2="dk2" accent1="accent1" accent2="accent2" accent3="accent3" accent4="accent4" accent5="accent5" accent6="accent6" hlink="hlink" folHlink="folHlink"/>
    </a:extraClrScheme>
    <a:extraClrScheme>
      <a:clrScheme name="Kante 11">
        <a:dk1>
          <a:srgbClr val="000000"/>
        </a:dk1>
        <a:lt1>
          <a:srgbClr val="FFFFFF"/>
        </a:lt1>
        <a:dk2>
          <a:srgbClr val="000000"/>
        </a:dk2>
        <a:lt2>
          <a:srgbClr val="5F5F5F"/>
        </a:lt2>
        <a:accent1>
          <a:srgbClr val="339933"/>
        </a:accent1>
        <a:accent2>
          <a:srgbClr val="000000"/>
        </a:accent2>
        <a:accent3>
          <a:srgbClr val="FFFFFF"/>
        </a:accent3>
        <a:accent4>
          <a:srgbClr val="000000"/>
        </a:accent4>
        <a:accent5>
          <a:srgbClr val="ADCAAD"/>
        </a:accent5>
        <a:accent6>
          <a:srgbClr val="000000"/>
        </a:accent6>
        <a:hlink>
          <a:srgbClr val="996600"/>
        </a:hlink>
        <a:folHlink>
          <a:srgbClr val="000000"/>
        </a:folHlink>
      </a:clrScheme>
      <a:clrMap bg1="lt1" tx1="dk1" bg2="lt2" tx2="dk2" accent1="accent1" accent2="accent2" accent3="accent3" accent4="accent4" accent5="accent5" accent6="accent6" hlink="hlink" folHlink="folHlink"/>
    </a:extraClrScheme>
    <a:extraClrScheme>
      <a:clrScheme name="Kante 12">
        <a:dk1>
          <a:srgbClr val="000000"/>
        </a:dk1>
        <a:lt1>
          <a:srgbClr val="FFFFFF"/>
        </a:lt1>
        <a:dk2>
          <a:srgbClr val="000000"/>
        </a:dk2>
        <a:lt2>
          <a:srgbClr val="5F5F5F"/>
        </a:lt2>
        <a:accent1>
          <a:srgbClr val="5FA024"/>
        </a:accent1>
        <a:accent2>
          <a:srgbClr val="000000"/>
        </a:accent2>
        <a:accent3>
          <a:srgbClr val="FFFFFF"/>
        </a:accent3>
        <a:accent4>
          <a:srgbClr val="000000"/>
        </a:accent4>
        <a:accent5>
          <a:srgbClr val="B6CDAC"/>
        </a:accent5>
        <a:accent6>
          <a:srgbClr val="000000"/>
        </a:accent6>
        <a:hlink>
          <a:srgbClr val="996600"/>
        </a:hlink>
        <a:folHlink>
          <a:srgbClr val="000000"/>
        </a:folHlink>
      </a:clrScheme>
      <a:clrMap bg1="lt1" tx1="dk1" bg2="lt2" tx2="dk2" accent1="accent1" accent2="accent2" accent3="accent3" accent4="accent4" accent5="accent5" accent6="accent6" hlink="hlink" folHlink="folHlink"/>
    </a:extraClrScheme>
    <a:extraClrScheme>
      <a:clrScheme name="Kante 13">
        <a:dk1>
          <a:srgbClr val="000000"/>
        </a:dk1>
        <a:lt1>
          <a:srgbClr val="FFFFFF"/>
        </a:lt1>
        <a:dk2>
          <a:srgbClr val="000000"/>
        </a:dk2>
        <a:lt2>
          <a:srgbClr val="5F5F5F"/>
        </a:lt2>
        <a:accent1>
          <a:srgbClr val="68AF27"/>
        </a:accent1>
        <a:accent2>
          <a:srgbClr val="000000"/>
        </a:accent2>
        <a:accent3>
          <a:srgbClr val="FFFFFF"/>
        </a:accent3>
        <a:accent4>
          <a:srgbClr val="000000"/>
        </a:accent4>
        <a:accent5>
          <a:srgbClr val="B9D4AC"/>
        </a:accent5>
        <a:accent6>
          <a:srgbClr val="000000"/>
        </a:accent6>
        <a:hlink>
          <a:srgbClr val="996600"/>
        </a:hlink>
        <a:folHlink>
          <a:srgbClr val="000000"/>
        </a:folHlink>
      </a:clrScheme>
      <a:clrMap bg1="lt1" tx1="dk1" bg2="lt2" tx2="dk2" accent1="accent1" accent2="accent2" accent3="accent3" accent4="accent4" accent5="accent5" accent6="accent6" hlink="hlink" folHlink="folHlink"/>
    </a:extraClrScheme>
    <a:extraClrScheme>
      <a:clrScheme name="Kante 14">
        <a:dk1>
          <a:srgbClr val="000000"/>
        </a:dk1>
        <a:lt1>
          <a:srgbClr val="FFFFFF"/>
        </a:lt1>
        <a:dk2>
          <a:srgbClr val="000000"/>
        </a:dk2>
        <a:lt2>
          <a:srgbClr val="5F5F5F"/>
        </a:lt2>
        <a:accent1>
          <a:srgbClr val="82C22C"/>
        </a:accent1>
        <a:accent2>
          <a:srgbClr val="000000"/>
        </a:accent2>
        <a:accent3>
          <a:srgbClr val="FFFFFF"/>
        </a:accent3>
        <a:accent4>
          <a:srgbClr val="000000"/>
        </a:accent4>
        <a:accent5>
          <a:srgbClr val="C1DDAC"/>
        </a:accent5>
        <a:accent6>
          <a:srgbClr val="000000"/>
        </a:accent6>
        <a:hlink>
          <a:srgbClr val="9966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1856</Words>
  <Application>Microsoft Office PowerPoint</Application>
  <PresentationFormat>On-screen Show (4:3)</PresentationFormat>
  <Paragraphs>326</Paragraphs>
  <Slides>38</Slides>
  <Notes>14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38</vt:i4>
      </vt:variant>
    </vt:vector>
  </HeadingPairs>
  <TitlesOfParts>
    <vt:vector size="44" baseType="lpstr">
      <vt:lpstr>Arial</vt:lpstr>
      <vt:lpstr>Calibri</vt:lpstr>
      <vt:lpstr>Garamond</vt:lpstr>
      <vt:lpstr>Wingdings</vt:lpstr>
      <vt:lpstr>UT_Design</vt:lpstr>
      <vt:lpstr>Kante</vt:lpstr>
      <vt:lpstr>Einführung in die Methoden der Textanalyse und des wissenschaftlichen Arbeitens</vt:lpstr>
      <vt:lpstr>Aufgabe 2: Text lesen (Vogel, 1999) Besprechung in Gruppen</vt:lpstr>
      <vt:lpstr>Vogel (1999) Ausgangspunkt</vt:lpstr>
      <vt:lpstr>Pädagogisches Alltagswissen</vt:lpstr>
      <vt:lpstr>Pädagogisches Professionswissen</vt:lpstr>
      <vt:lpstr>Erziehungswissenschaftliches Wissen</vt:lpstr>
      <vt:lpstr>Diskussion</vt:lpstr>
      <vt:lpstr>Seminarplan</vt:lpstr>
      <vt:lpstr>Ziele der heutigen Sitzung</vt:lpstr>
      <vt:lpstr>Aufgaben zur Vorbereitung</vt:lpstr>
      <vt:lpstr>Aufgaben zur Vorbereitung</vt:lpstr>
      <vt:lpstr>Agenda</vt:lpstr>
      <vt:lpstr>PowerPoint Presentation</vt:lpstr>
      <vt:lpstr>Das Wissenschaftssystem ist disziplinär organisiert</vt:lpstr>
      <vt:lpstr>Das Wissenschaftssystem ist disziplinär organisiert</vt:lpstr>
      <vt:lpstr>Empirische Sozialwissenschaften</vt:lpstr>
      <vt:lpstr>Exkurs: der wissenschaftliche Forschungsprozess</vt:lpstr>
      <vt:lpstr>Kritischer Rationalismus</vt:lpstr>
      <vt:lpstr>Agenda</vt:lpstr>
      <vt:lpstr>Wissenschaftliche Produktion von Wissen?</vt:lpstr>
      <vt:lpstr>Wissenschaftliche Produktion von Wissen?</vt:lpstr>
      <vt:lpstr>Wissenschaftliche Produktion von Wissen?</vt:lpstr>
      <vt:lpstr>Definition Wissenschaftliche Forschung</vt:lpstr>
      <vt:lpstr>Allgemeine Standards der Wissenschaftlichkeit</vt:lpstr>
      <vt:lpstr>Wissenschaftlichkeit</vt:lpstr>
      <vt:lpstr>Agenda</vt:lpstr>
      <vt:lpstr>Bewertung wissenschaftlicher Qualität </vt:lpstr>
      <vt:lpstr>Sicherung guter wissenschaftlicher Praxis</vt:lpstr>
      <vt:lpstr>Prinzipien guter wissenschaftlicher Praxis (ALLEA) </vt:lpstr>
      <vt:lpstr>Wissenschaftliches Fehlverhalten</vt:lpstr>
      <vt:lpstr>Wissenschaftliches Fehlverhalten</vt:lpstr>
      <vt:lpstr>Wissenschaftliches Fehlverhalten</vt:lpstr>
      <vt:lpstr>Wissenschaftliches Fehlverhalten</vt:lpstr>
      <vt:lpstr>Wissenschaftliches Fehlverhalten</vt:lpstr>
      <vt:lpstr>Agenda</vt:lpstr>
      <vt:lpstr>Grenzen wissenschaftlichen Wissens</vt:lpstr>
      <vt:lpstr>Grenzen wissenschaftlichen Wissens: Übung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(max. zweizeilig/linksbündig) Headline (Ausrichtung am Fuß) 28 pt</dc:title>
  <dc:creator>Hanna Gaspard</dc:creator>
  <cp:lastModifiedBy>Job Schepens</cp:lastModifiedBy>
  <cp:revision>200</cp:revision>
  <cp:lastPrinted>2016-10-26T15:59:35Z</cp:lastPrinted>
  <dcterms:created xsi:type="dcterms:W3CDTF">2017-04-11T18:52:40Z</dcterms:created>
  <dcterms:modified xsi:type="dcterms:W3CDTF">2022-04-18T20:05:47Z</dcterms:modified>
</cp:coreProperties>
</file>