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5408" r:id="rId2"/>
  </p:sldMasterIdLst>
  <p:notesMasterIdLst>
    <p:notesMasterId r:id="rId49"/>
  </p:notesMasterIdLst>
  <p:handoutMasterIdLst>
    <p:handoutMasterId r:id="rId50"/>
  </p:handoutMasterIdLst>
  <p:sldIdLst>
    <p:sldId id="440" r:id="rId3"/>
    <p:sldId id="658" r:id="rId4"/>
    <p:sldId id="696" r:id="rId5"/>
    <p:sldId id="706" r:id="rId6"/>
    <p:sldId id="601" r:id="rId7"/>
    <p:sldId id="502" r:id="rId8"/>
    <p:sldId id="659" r:id="rId9"/>
    <p:sldId id="660" r:id="rId10"/>
    <p:sldId id="661" r:id="rId11"/>
    <p:sldId id="662" r:id="rId12"/>
    <p:sldId id="673" r:id="rId13"/>
    <p:sldId id="701" r:id="rId14"/>
    <p:sldId id="669" r:id="rId15"/>
    <p:sldId id="670" r:id="rId16"/>
    <p:sldId id="671" r:id="rId17"/>
    <p:sldId id="674" r:id="rId18"/>
    <p:sldId id="702" r:id="rId19"/>
    <p:sldId id="663" r:id="rId20"/>
    <p:sldId id="667" r:id="rId21"/>
    <p:sldId id="676" r:id="rId22"/>
    <p:sldId id="703" r:id="rId23"/>
    <p:sldId id="677" r:id="rId24"/>
    <p:sldId id="678" r:id="rId25"/>
    <p:sldId id="679" r:id="rId26"/>
    <p:sldId id="680" r:id="rId27"/>
    <p:sldId id="681" r:id="rId28"/>
    <p:sldId id="682" r:id="rId29"/>
    <p:sldId id="683" r:id="rId30"/>
    <p:sldId id="684" r:id="rId31"/>
    <p:sldId id="704" r:id="rId32"/>
    <p:sldId id="685" r:id="rId33"/>
    <p:sldId id="686" r:id="rId34"/>
    <p:sldId id="687" r:id="rId35"/>
    <p:sldId id="689" r:id="rId36"/>
    <p:sldId id="688" r:id="rId37"/>
    <p:sldId id="690" r:id="rId38"/>
    <p:sldId id="691" r:id="rId39"/>
    <p:sldId id="692" r:id="rId40"/>
    <p:sldId id="693" r:id="rId41"/>
    <p:sldId id="694" r:id="rId42"/>
    <p:sldId id="699" r:id="rId43"/>
    <p:sldId id="705" r:id="rId44"/>
    <p:sldId id="697" r:id="rId45"/>
    <p:sldId id="698" r:id="rId46"/>
    <p:sldId id="675" r:id="rId47"/>
    <p:sldId id="616" r:id="rId48"/>
  </p:sldIdLst>
  <p:sldSz cx="9144000" cy="6858000" type="screen4x3"/>
  <p:notesSz cx="9874250" cy="6797675"/>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F4E8"/>
    <a:srgbClr val="D8E9CD"/>
    <a:srgbClr val="F1F2F3"/>
    <a:srgbClr val="8C8D8D"/>
    <a:srgbClr val="E7E1CF"/>
    <a:srgbClr val="292929"/>
    <a:srgbClr val="000000"/>
    <a:srgbClr val="C69934"/>
    <a:srgbClr val="32414B"/>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78165" autoAdjust="0"/>
  </p:normalViewPr>
  <p:slideViewPr>
    <p:cSldViewPr snapToGrid="0">
      <p:cViewPr>
        <p:scale>
          <a:sx n="50" d="100"/>
          <a:sy n="50" d="100"/>
        </p:scale>
        <p:origin x="1852" y="332"/>
      </p:cViewPr>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7903FB-E998-46C9-8406-227F9093EF48}" type="doc">
      <dgm:prSet loTypeId="urn:microsoft.com/office/officeart/2005/8/layout/radial6" loCatId="relationship" qsTypeId="urn:microsoft.com/office/officeart/2005/8/quickstyle/simple5" qsCatId="simple" csTypeId="urn:microsoft.com/office/officeart/2005/8/colors/accent0_3" csCatId="mainScheme" phldr="1"/>
      <dgm:spPr/>
      <dgm:t>
        <a:bodyPr/>
        <a:lstStyle/>
        <a:p>
          <a:endParaRPr lang="de-DE"/>
        </a:p>
      </dgm:t>
    </dgm:pt>
    <dgm:pt modelId="{89920327-A2FA-4FA1-AEDE-9C19D45DC935}">
      <dgm:prSet phldrT="[Text]"/>
      <dgm:spPr>
        <a:solidFill>
          <a:schemeClr val="accent1"/>
        </a:solidFill>
      </dgm:spPr>
      <dgm:t>
        <a:bodyPr/>
        <a:lstStyle/>
        <a:p>
          <a:r>
            <a:rPr lang="de-DE" dirty="0"/>
            <a:t>Empirische Bildungs-</a:t>
          </a:r>
          <a:r>
            <a:rPr lang="de-DE" dirty="0" err="1"/>
            <a:t>forschung</a:t>
          </a:r>
          <a:endParaRPr lang="de-DE" dirty="0"/>
        </a:p>
      </dgm:t>
    </dgm:pt>
    <dgm:pt modelId="{6AC7CE69-40E7-4AC0-A748-41A58420B607}" type="parTrans" cxnId="{AD2D5C01-0A43-46EA-8BD9-1F5847515659}">
      <dgm:prSet/>
      <dgm:spPr/>
      <dgm:t>
        <a:bodyPr/>
        <a:lstStyle/>
        <a:p>
          <a:endParaRPr lang="de-DE"/>
        </a:p>
      </dgm:t>
    </dgm:pt>
    <dgm:pt modelId="{1FD98458-08D3-4E33-B1DE-502BBD0F88F9}" type="sibTrans" cxnId="{AD2D5C01-0A43-46EA-8BD9-1F5847515659}">
      <dgm:prSet/>
      <dgm:spPr/>
      <dgm:t>
        <a:bodyPr/>
        <a:lstStyle/>
        <a:p>
          <a:endParaRPr lang="de-DE"/>
        </a:p>
      </dgm:t>
    </dgm:pt>
    <dgm:pt modelId="{78273DCB-F434-4D23-9644-A7AD5576DE3D}">
      <dgm:prSet phldrT="[Text]" custT="1"/>
      <dgm:spPr>
        <a:solidFill>
          <a:schemeClr val="tx1"/>
        </a:solidFill>
      </dgm:spPr>
      <dgm:t>
        <a:bodyPr/>
        <a:lstStyle/>
        <a:p>
          <a:r>
            <a:rPr lang="de-DE" sz="1200" b="1" dirty="0"/>
            <a:t>Problem-</a:t>
          </a:r>
        </a:p>
        <a:p>
          <a:r>
            <a:rPr lang="de-DE" sz="1200" b="1" dirty="0"/>
            <a:t>orientierter </a:t>
          </a:r>
        </a:p>
        <a:p>
          <a:r>
            <a:rPr lang="de-DE" sz="1200" b="1" dirty="0"/>
            <a:t>Gegenstands-</a:t>
          </a:r>
        </a:p>
        <a:p>
          <a:r>
            <a:rPr lang="de-DE" sz="1200" b="1" dirty="0" err="1"/>
            <a:t>bereich</a:t>
          </a:r>
          <a:endParaRPr lang="de-DE" sz="1200" b="1" dirty="0"/>
        </a:p>
      </dgm:t>
    </dgm:pt>
    <dgm:pt modelId="{4427A32C-CC31-4163-A9F8-33C95132ADC4}" type="parTrans" cxnId="{FECB4C27-702E-42C8-9200-4AD6F7CCB7F8}">
      <dgm:prSet/>
      <dgm:spPr/>
      <dgm:t>
        <a:bodyPr/>
        <a:lstStyle/>
        <a:p>
          <a:endParaRPr lang="de-DE"/>
        </a:p>
      </dgm:t>
    </dgm:pt>
    <dgm:pt modelId="{24C0431B-880A-4503-96D0-FB89A8CC9821}" type="sibTrans" cxnId="{FECB4C27-702E-42C8-9200-4AD6F7CCB7F8}">
      <dgm:prSet/>
      <dgm:spPr/>
      <dgm:t>
        <a:bodyPr/>
        <a:lstStyle/>
        <a:p>
          <a:endParaRPr lang="de-DE"/>
        </a:p>
      </dgm:t>
    </dgm:pt>
    <dgm:pt modelId="{666C390D-F268-48B3-A315-C2B6E78BEE62}">
      <dgm:prSet phldrT="[Text]" custT="1"/>
      <dgm:spPr/>
      <dgm:t>
        <a:bodyPr/>
        <a:lstStyle/>
        <a:p>
          <a:r>
            <a:rPr lang="de-DE" sz="1200" b="1" dirty="0"/>
            <a:t>Verwendung empirischer Forschungs-</a:t>
          </a:r>
          <a:r>
            <a:rPr lang="de-DE" sz="1200" b="1" dirty="0" err="1"/>
            <a:t>methoden</a:t>
          </a:r>
          <a:endParaRPr lang="de-DE" sz="1200" b="1" dirty="0"/>
        </a:p>
      </dgm:t>
    </dgm:pt>
    <dgm:pt modelId="{755759D2-2FC9-45E5-9071-AD1496533E12}" type="parTrans" cxnId="{E00C1D39-3E50-4975-B550-DD845C67A9E9}">
      <dgm:prSet/>
      <dgm:spPr/>
      <dgm:t>
        <a:bodyPr/>
        <a:lstStyle/>
        <a:p>
          <a:endParaRPr lang="de-DE"/>
        </a:p>
      </dgm:t>
    </dgm:pt>
    <dgm:pt modelId="{A185BD81-935C-40DD-944E-F1BC86ADAEFF}" type="sibTrans" cxnId="{E00C1D39-3E50-4975-B550-DD845C67A9E9}">
      <dgm:prSet/>
      <dgm:spPr/>
      <dgm:t>
        <a:bodyPr/>
        <a:lstStyle/>
        <a:p>
          <a:endParaRPr lang="de-DE"/>
        </a:p>
      </dgm:t>
    </dgm:pt>
    <dgm:pt modelId="{21C6780C-D93C-402E-9619-AFEB41450E4A}">
      <dgm:prSet phldrT="[Text]" custT="1"/>
      <dgm:spPr/>
      <dgm:t>
        <a:bodyPr/>
        <a:lstStyle/>
        <a:p>
          <a:r>
            <a:rPr lang="de-DE" sz="1200" b="1" dirty="0" err="1"/>
            <a:t>Interdis-ziplinäres</a:t>
          </a:r>
          <a:r>
            <a:rPr lang="de-DE" sz="1200" b="1" dirty="0"/>
            <a:t> Forschungs-</a:t>
          </a:r>
          <a:r>
            <a:rPr lang="de-DE" sz="1200" b="1" dirty="0" err="1"/>
            <a:t>feld</a:t>
          </a:r>
          <a:endParaRPr lang="de-DE" sz="1200" b="1" dirty="0"/>
        </a:p>
      </dgm:t>
    </dgm:pt>
    <dgm:pt modelId="{EBBB114F-5C27-4831-A408-69EA69754C42}" type="parTrans" cxnId="{B2173166-C1BA-429E-B08D-C44D4E4AE6B1}">
      <dgm:prSet/>
      <dgm:spPr/>
      <dgm:t>
        <a:bodyPr/>
        <a:lstStyle/>
        <a:p>
          <a:endParaRPr lang="de-DE"/>
        </a:p>
      </dgm:t>
    </dgm:pt>
    <dgm:pt modelId="{CDDF864C-BFC6-4E21-A74E-B1A7D9C2D556}" type="sibTrans" cxnId="{B2173166-C1BA-429E-B08D-C44D4E4AE6B1}">
      <dgm:prSet/>
      <dgm:spPr/>
      <dgm:t>
        <a:bodyPr/>
        <a:lstStyle/>
        <a:p>
          <a:endParaRPr lang="de-DE"/>
        </a:p>
      </dgm:t>
    </dgm:pt>
    <dgm:pt modelId="{9DC5FB30-28D2-4395-925E-0D9A7C7F8364}" type="pres">
      <dgm:prSet presAssocID="{367903FB-E998-46C9-8406-227F9093EF48}" presName="Name0" presStyleCnt="0">
        <dgm:presLayoutVars>
          <dgm:chMax val="1"/>
          <dgm:dir/>
          <dgm:animLvl val="ctr"/>
          <dgm:resizeHandles val="exact"/>
        </dgm:presLayoutVars>
      </dgm:prSet>
      <dgm:spPr/>
      <dgm:t>
        <a:bodyPr/>
        <a:lstStyle/>
        <a:p>
          <a:endParaRPr lang="de-DE"/>
        </a:p>
      </dgm:t>
    </dgm:pt>
    <dgm:pt modelId="{3713D8EA-B415-45FE-9251-F3F84FB0EDA7}" type="pres">
      <dgm:prSet presAssocID="{89920327-A2FA-4FA1-AEDE-9C19D45DC935}" presName="centerShape" presStyleLbl="node0" presStyleIdx="0" presStyleCnt="1"/>
      <dgm:spPr/>
      <dgm:t>
        <a:bodyPr/>
        <a:lstStyle/>
        <a:p>
          <a:endParaRPr lang="de-DE"/>
        </a:p>
      </dgm:t>
    </dgm:pt>
    <dgm:pt modelId="{F89B6016-A6DE-4D59-B3B5-E43945F5C59A}" type="pres">
      <dgm:prSet presAssocID="{78273DCB-F434-4D23-9644-A7AD5576DE3D}" presName="node" presStyleLbl="node1" presStyleIdx="0" presStyleCnt="3" custScaleX="139621" custScaleY="139620">
        <dgm:presLayoutVars>
          <dgm:bulletEnabled val="1"/>
        </dgm:presLayoutVars>
      </dgm:prSet>
      <dgm:spPr/>
      <dgm:t>
        <a:bodyPr/>
        <a:lstStyle/>
        <a:p>
          <a:endParaRPr lang="de-DE"/>
        </a:p>
      </dgm:t>
    </dgm:pt>
    <dgm:pt modelId="{F6D72EC7-7671-41A6-A106-60829B594481}" type="pres">
      <dgm:prSet presAssocID="{78273DCB-F434-4D23-9644-A7AD5576DE3D}" presName="dummy" presStyleCnt="0"/>
      <dgm:spPr/>
    </dgm:pt>
    <dgm:pt modelId="{63CA0F53-0CAF-4F91-BBF9-DFEBFF3F08D9}" type="pres">
      <dgm:prSet presAssocID="{24C0431B-880A-4503-96D0-FB89A8CC9821}" presName="sibTrans" presStyleLbl="sibTrans2D1" presStyleIdx="0" presStyleCnt="3"/>
      <dgm:spPr/>
      <dgm:t>
        <a:bodyPr/>
        <a:lstStyle/>
        <a:p>
          <a:endParaRPr lang="de-DE"/>
        </a:p>
      </dgm:t>
    </dgm:pt>
    <dgm:pt modelId="{D95EE1D2-1A78-42C7-BE4A-10169A168270}" type="pres">
      <dgm:prSet presAssocID="{666C390D-F268-48B3-A315-C2B6E78BEE62}" presName="node" presStyleLbl="node1" presStyleIdx="1" presStyleCnt="3" custScaleX="139621" custScaleY="139620">
        <dgm:presLayoutVars>
          <dgm:bulletEnabled val="1"/>
        </dgm:presLayoutVars>
      </dgm:prSet>
      <dgm:spPr/>
      <dgm:t>
        <a:bodyPr/>
        <a:lstStyle/>
        <a:p>
          <a:endParaRPr lang="de-DE"/>
        </a:p>
      </dgm:t>
    </dgm:pt>
    <dgm:pt modelId="{6DBB4EB8-48D1-4005-8F95-D3A9B64C6D94}" type="pres">
      <dgm:prSet presAssocID="{666C390D-F268-48B3-A315-C2B6E78BEE62}" presName="dummy" presStyleCnt="0"/>
      <dgm:spPr/>
    </dgm:pt>
    <dgm:pt modelId="{C3F631DA-2C67-4B0F-86C5-4EBEE9F94184}" type="pres">
      <dgm:prSet presAssocID="{A185BD81-935C-40DD-944E-F1BC86ADAEFF}" presName="sibTrans" presStyleLbl="sibTrans2D1" presStyleIdx="1" presStyleCnt="3"/>
      <dgm:spPr/>
      <dgm:t>
        <a:bodyPr/>
        <a:lstStyle/>
        <a:p>
          <a:endParaRPr lang="de-DE"/>
        </a:p>
      </dgm:t>
    </dgm:pt>
    <dgm:pt modelId="{54B38220-FEAF-4769-ABDE-E49FAD5092C4}" type="pres">
      <dgm:prSet presAssocID="{21C6780C-D93C-402E-9619-AFEB41450E4A}" presName="node" presStyleLbl="node1" presStyleIdx="2" presStyleCnt="3" custScaleX="139621" custScaleY="139620">
        <dgm:presLayoutVars>
          <dgm:bulletEnabled val="1"/>
        </dgm:presLayoutVars>
      </dgm:prSet>
      <dgm:spPr/>
      <dgm:t>
        <a:bodyPr/>
        <a:lstStyle/>
        <a:p>
          <a:endParaRPr lang="de-DE"/>
        </a:p>
      </dgm:t>
    </dgm:pt>
    <dgm:pt modelId="{1182DB2C-D115-4A47-84E6-1CD719EE2E7F}" type="pres">
      <dgm:prSet presAssocID="{21C6780C-D93C-402E-9619-AFEB41450E4A}" presName="dummy" presStyleCnt="0"/>
      <dgm:spPr/>
    </dgm:pt>
    <dgm:pt modelId="{A27938E6-F7ED-4E76-A62A-FC13E9939929}" type="pres">
      <dgm:prSet presAssocID="{CDDF864C-BFC6-4E21-A74E-B1A7D9C2D556}" presName="sibTrans" presStyleLbl="sibTrans2D1" presStyleIdx="2" presStyleCnt="3"/>
      <dgm:spPr/>
      <dgm:t>
        <a:bodyPr/>
        <a:lstStyle/>
        <a:p>
          <a:endParaRPr lang="de-DE"/>
        </a:p>
      </dgm:t>
    </dgm:pt>
  </dgm:ptLst>
  <dgm:cxnLst>
    <dgm:cxn modelId="{FECB4C27-702E-42C8-9200-4AD6F7CCB7F8}" srcId="{89920327-A2FA-4FA1-AEDE-9C19D45DC935}" destId="{78273DCB-F434-4D23-9644-A7AD5576DE3D}" srcOrd="0" destOrd="0" parTransId="{4427A32C-CC31-4163-A9F8-33C95132ADC4}" sibTransId="{24C0431B-880A-4503-96D0-FB89A8CC9821}"/>
    <dgm:cxn modelId="{B2173166-C1BA-429E-B08D-C44D4E4AE6B1}" srcId="{89920327-A2FA-4FA1-AEDE-9C19D45DC935}" destId="{21C6780C-D93C-402E-9619-AFEB41450E4A}" srcOrd="2" destOrd="0" parTransId="{EBBB114F-5C27-4831-A408-69EA69754C42}" sibTransId="{CDDF864C-BFC6-4E21-A74E-B1A7D9C2D556}"/>
    <dgm:cxn modelId="{5C49CF60-CC5C-B443-BCC2-EB941307D80C}" type="presOf" srcId="{CDDF864C-BFC6-4E21-A74E-B1A7D9C2D556}" destId="{A27938E6-F7ED-4E76-A62A-FC13E9939929}" srcOrd="0" destOrd="0" presId="urn:microsoft.com/office/officeart/2005/8/layout/radial6"/>
    <dgm:cxn modelId="{FACD892F-EBBA-4543-A132-01C0779D4D1C}" type="presOf" srcId="{367903FB-E998-46C9-8406-227F9093EF48}" destId="{9DC5FB30-28D2-4395-925E-0D9A7C7F8364}" srcOrd="0" destOrd="0" presId="urn:microsoft.com/office/officeart/2005/8/layout/radial6"/>
    <dgm:cxn modelId="{2EC892B3-DF89-844A-91EA-F1A8E229A85E}" type="presOf" srcId="{78273DCB-F434-4D23-9644-A7AD5576DE3D}" destId="{F89B6016-A6DE-4D59-B3B5-E43945F5C59A}" srcOrd="0" destOrd="0" presId="urn:microsoft.com/office/officeart/2005/8/layout/radial6"/>
    <dgm:cxn modelId="{E00C1D39-3E50-4975-B550-DD845C67A9E9}" srcId="{89920327-A2FA-4FA1-AEDE-9C19D45DC935}" destId="{666C390D-F268-48B3-A315-C2B6E78BEE62}" srcOrd="1" destOrd="0" parTransId="{755759D2-2FC9-45E5-9071-AD1496533E12}" sibTransId="{A185BD81-935C-40DD-944E-F1BC86ADAEFF}"/>
    <dgm:cxn modelId="{A2BDD52C-DCEF-C042-907E-80FE20D9C480}" type="presOf" srcId="{24C0431B-880A-4503-96D0-FB89A8CC9821}" destId="{63CA0F53-0CAF-4F91-BBF9-DFEBFF3F08D9}" srcOrd="0" destOrd="0" presId="urn:microsoft.com/office/officeart/2005/8/layout/radial6"/>
    <dgm:cxn modelId="{E0D6E583-20CA-194B-AF5D-170A5D7BA8C9}" type="presOf" srcId="{A185BD81-935C-40DD-944E-F1BC86ADAEFF}" destId="{C3F631DA-2C67-4B0F-86C5-4EBEE9F94184}" srcOrd="0" destOrd="0" presId="urn:microsoft.com/office/officeart/2005/8/layout/radial6"/>
    <dgm:cxn modelId="{EEA0EB80-C79A-1C4F-A861-837170AAF72F}" type="presOf" srcId="{666C390D-F268-48B3-A315-C2B6E78BEE62}" destId="{D95EE1D2-1A78-42C7-BE4A-10169A168270}" srcOrd="0" destOrd="0" presId="urn:microsoft.com/office/officeart/2005/8/layout/radial6"/>
    <dgm:cxn modelId="{AD2D5C01-0A43-46EA-8BD9-1F5847515659}" srcId="{367903FB-E998-46C9-8406-227F9093EF48}" destId="{89920327-A2FA-4FA1-AEDE-9C19D45DC935}" srcOrd="0" destOrd="0" parTransId="{6AC7CE69-40E7-4AC0-A748-41A58420B607}" sibTransId="{1FD98458-08D3-4E33-B1DE-502BBD0F88F9}"/>
    <dgm:cxn modelId="{36A09480-4EDC-714B-A130-770FDB4193BC}" type="presOf" srcId="{89920327-A2FA-4FA1-AEDE-9C19D45DC935}" destId="{3713D8EA-B415-45FE-9251-F3F84FB0EDA7}" srcOrd="0" destOrd="0" presId="urn:microsoft.com/office/officeart/2005/8/layout/radial6"/>
    <dgm:cxn modelId="{620042E3-2522-884A-828A-EC3A04CF9FA8}" type="presOf" srcId="{21C6780C-D93C-402E-9619-AFEB41450E4A}" destId="{54B38220-FEAF-4769-ABDE-E49FAD5092C4}" srcOrd="0" destOrd="0" presId="urn:microsoft.com/office/officeart/2005/8/layout/radial6"/>
    <dgm:cxn modelId="{159E827E-C810-664B-982A-00499D3AB1FC}" type="presParOf" srcId="{9DC5FB30-28D2-4395-925E-0D9A7C7F8364}" destId="{3713D8EA-B415-45FE-9251-F3F84FB0EDA7}" srcOrd="0" destOrd="0" presId="urn:microsoft.com/office/officeart/2005/8/layout/radial6"/>
    <dgm:cxn modelId="{C3F834D5-9CA1-8947-890A-F7E74B85089B}" type="presParOf" srcId="{9DC5FB30-28D2-4395-925E-0D9A7C7F8364}" destId="{F89B6016-A6DE-4D59-B3B5-E43945F5C59A}" srcOrd="1" destOrd="0" presId="urn:microsoft.com/office/officeart/2005/8/layout/radial6"/>
    <dgm:cxn modelId="{26817B9E-543A-BA46-92C3-1BBB22493A0C}" type="presParOf" srcId="{9DC5FB30-28D2-4395-925E-0D9A7C7F8364}" destId="{F6D72EC7-7671-41A6-A106-60829B594481}" srcOrd="2" destOrd="0" presId="urn:microsoft.com/office/officeart/2005/8/layout/radial6"/>
    <dgm:cxn modelId="{E70891EA-5D15-884B-927D-A1C06666330C}" type="presParOf" srcId="{9DC5FB30-28D2-4395-925E-0D9A7C7F8364}" destId="{63CA0F53-0CAF-4F91-BBF9-DFEBFF3F08D9}" srcOrd="3" destOrd="0" presId="urn:microsoft.com/office/officeart/2005/8/layout/radial6"/>
    <dgm:cxn modelId="{9F708F99-8525-1E42-B7B0-19E398E031BB}" type="presParOf" srcId="{9DC5FB30-28D2-4395-925E-0D9A7C7F8364}" destId="{D95EE1D2-1A78-42C7-BE4A-10169A168270}" srcOrd="4" destOrd="0" presId="urn:microsoft.com/office/officeart/2005/8/layout/radial6"/>
    <dgm:cxn modelId="{1185851B-3244-734D-8F15-1F9C61AFDD18}" type="presParOf" srcId="{9DC5FB30-28D2-4395-925E-0D9A7C7F8364}" destId="{6DBB4EB8-48D1-4005-8F95-D3A9B64C6D94}" srcOrd="5" destOrd="0" presId="urn:microsoft.com/office/officeart/2005/8/layout/radial6"/>
    <dgm:cxn modelId="{254D4984-6723-1C4F-A794-55F96EDE4835}" type="presParOf" srcId="{9DC5FB30-28D2-4395-925E-0D9A7C7F8364}" destId="{C3F631DA-2C67-4B0F-86C5-4EBEE9F94184}" srcOrd="6" destOrd="0" presId="urn:microsoft.com/office/officeart/2005/8/layout/radial6"/>
    <dgm:cxn modelId="{7C3BCD08-1CDB-794A-A86A-051E21825C1D}" type="presParOf" srcId="{9DC5FB30-28D2-4395-925E-0D9A7C7F8364}" destId="{54B38220-FEAF-4769-ABDE-E49FAD5092C4}" srcOrd="7" destOrd="0" presId="urn:microsoft.com/office/officeart/2005/8/layout/radial6"/>
    <dgm:cxn modelId="{1DB57C93-343A-BF49-A556-B0074C130E12}" type="presParOf" srcId="{9DC5FB30-28D2-4395-925E-0D9A7C7F8364}" destId="{1182DB2C-D115-4A47-84E6-1CD719EE2E7F}" srcOrd="8" destOrd="0" presId="urn:microsoft.com/office/officeart/2005/8/layout/radial6"/>
    <dgm:cxn modelId="{57635304-4CCC-2E4B-900A-08280F26BF8D}" type="presParOf" srcId="{9DC5FB30-28D2-4395-925E-0D9A7C7F8364}" destId="{A27938E6-F7ED-4E76-A62A-FC13E9939929}"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101B80-C2CC-AC43-99B4-58A2D6B77F58}"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de-DE"/>
        </a:p>
      </dgm:t>
    </dgm:pt>
    <dgm:pt modelId="{73E4EE1C-D34B-724B-96A9-03721A372A11}">
      <dgm:prSet phldrT="[Text]" custT="1"/>
      <dgm:spPr/>
      <dgm:t>
        <a:bodyPr/>
        <a:lstStyle/>
        <a:p>
          <a:r>
            <a:rPr lang="de-DE" sz="1600" b="1" dirty="0"/>
            <a:t>Empirische Pädagogik </a:t>
          </a:r>
          <a:r>
            <a:rPr lang="de-DE" sz="1600" b="0" dirty="0"/>
            <a:t>(</a:t>
          </a:r>
          <a:r>
            <a:rPr lang="de-DE" sz="1600" dirty="0"/>
            <a:t>Beginn 20.Jh.)</a:t>
          </a:r>
        </a:p>
      </dgm:t>
    </dgm:pt>
    <dgm:pt modelId="{E4A03F18-CC14-1C4E-9826-ECD359D1B191}" type="parTrans" cxnId="{F5936FE6-E137-0744-B7FE-E04DD6948539}">
      <dgm:prSet/>
      <dgm:spPr/>
      <dgm:t>
        <a:bodyPr/>
        <a:lstStyle/>
        <a:p>
          <a:endParaRPr lang="de-DE" sz="1600"/>
        </a:p>
      </dgm:t>
    </dgm:pt>
    <dgm:pt modelId="{43922CF2-B4E5-224B-8AEC-40CE54E43D46}" type="sibTrans" cxnId="{F5936FE6-E137-0744-B7FE-E04DD6948539}">
      <dgm:prSet/>
      <dgm:spPr/>
      <dgm:t>
        <a:bodyPr/>
        <a:lstStyle/>
        <a:p>
          <a:endParaRPr lang="de-DE" sz="1600"/>
        </a:p>
      </dgm:t>
    </dgm:pt>
    <dgm:pt modelId="{553B94A5-49BD-1943-9DC0-4A8594E9A8C8}">
      <dgm:prSet phldrT="[Text]" phldr="1" custT="1"/>
      <dgm:spPr/>
      <dgm:t>
        <a:bodyPr/>
        <a:lstStyle/>
        <a:p>
          <a:endParaRPr lang="de-DE" sz="1600"/>
        </a:p>
      </dgm:t>
    </dgm:pt>
    <dgm:pt modelId="{538D1689-C4B7-F241-BDCC-F58EF29D4B96}" type="parTrans" cxnId="{D2904FF7-6CEA-024B-902B-CFB5B303BD9C}">
      <dgm:prSet/>
      <dgm:spPr/>
      <dgm:t>
        <a:bodyPr/>
        <a:lstStyle/>
        <a:p>
          <a:endParaRPr lang="de-DE" sz="1600"/>
        </a:p>
      </dgm:t>
    </dgm:pt>
    <dgm:pt modelId="{8709EFFD-0304-EF43-838B-94B2438642B0}" type="sibTrans" cxnId="{D2904FF7-6CEA-024B-902B-CFB5B303BD9C}">
      <dgm:prSet/>
      <dgm:spPr/>
      <dgm:t>
        <a:bodyPr/>
        <a:lstStyle/>
        <a:p>
          <a:endParaRPr lang="de-DE" sz="1600"/>
        </a:p>
      </dgm:t>
    </dgm:pt>
    <dgm:pt modelId="{F9636B55-B741-7E4C-A3B9-292C3FE1DE0C}">
      <dgm:prSet phldrT="[Text]" phldr="1" custT="1"/>
      <dgm:spPr/>
      <dgm:t>
        <a:bodyPr/>
        <a:lstStyle/>
        <a:p>
          <a:endParaRPr lang="de-DE" sz="1600" dirty="0"/>
        </a:p>
      </dgm:t>
    </dgm:pt>
    <dgm:pt modelId="{3C0EFDE4-A268-7841-BD2A-D93A8B503EB3}" type="sibTrans" cxnId="{3E3F472C-F7F1-6C41-921B-90855CBA3C46}">
      <dgm:prSet/>
      <dgm:spPr/>
      <dgm:t>
        <a:bodyPr/>
        <a:lstStyle/>
        <a:p>
          <a:endParaRPr lang="de-DE" sz="1600"/>
        </a:p>
      </dgm:t>
    </dgm:pt>
    <dgm:pt modelId="{C35A7104-B6F4-464C-95D5-C65327E06B7C}" type="parTrans" cxnId="{3E3F472C-F7F1-6C41-921B-90855CBA3C46}">
      <dgm:prSet/>
      <dgm:spPr/>
      <dgm:t>
        <a:bodyPr/>
        <a:lstStyle/>
        <a:p>
          <a:endParaRPr lang="de-DE" sz="1600"/>
        </a:p>
      </dgm:t>
    </dgm:pt>
    <dgm:pt modelId="{F7D178EE-2A7F-7C4B-9EEE-088133904B42}" type="pres">
      <dgm:prSet presAssocID="{A1101B80-C2CC-AC43-99B4-58A2D6B77F58}" presName="rootnode" presStyleCnt="0">
        <dgm:presLayoutVars>
          <dgm:chMax/>
          <dgm:chPref/>
          <dgm:dir/>
          <dgm:animLvl val="lvl"/>
        </dgm:presLayoutVars>
      </dgm:prSet>
      <dgm:spPr/>
      <dgm:t>
        <a:bodyPr/>
        <a:lstStyle/>
        <a:p>
          <a:endParaRPr lang="de-DE"/>
        </a:p>
      </dgm:t>
    </dgm:pt>
    <dgm:pt modelId="{9A94B67B-EA8B-4D48-8CD6-7DF9AFE8D5CA}" type="pres">
      <dgm:prSet presAssocID="{73E4EE1C-D34B-724B-96A9-03721A372A11}" presName="composite" presStyleCnt="0"/>
      <dgm:spPr/>
    </dgm:pt>
    <dgm:pt modelId="{7892E786-D02B-4B47-84E8-9318D424373E}" type="pres">
      <dgm:prSet presAssocID="{73E4EE1C-D34B-724B-96A9-03721A372A11}" presName="LShape" presStyleLbl="alignNode1" presStyleIdx="0" presStyleCnt="5"/>
      <dgm:spPr/>
    </dgm:pt>
    <dgm:pt modelId="{294DE599-1323-5646-A58D-E624FD9965C2}" type="pres">
      <dgm:prSet presAssocID="{73E4EE1C-D34B-724B-96A9-03721A372A11}" presName="ParentText" presStyleLbl="revTx" presStyleIdx="0" presStyleCnt="3">
        <dgm:presLayoutVars>
          <dgm:chMax val="0"/>
          <dgm:chPref val="0"/>
          <dgm:bulletEnabled val="1"/>
        </dgm:presLayoutVars>
      </dgm:prSet>
      <dgm:spPr/>
      <dgm:t>
        <a:bodyPr/>
        <a:lstStyle/>
        <a:p>
          <a:endParaRPr lang="de-DE"/>
        </a:p>
      </dgm:t>
    </dgm:pt>
    <dgm:pt modelId="{AAB27D0B-7E1A-4245-BEB0-D2E858657FE6}" type="pres">
      <dgm:prSet presAssocID="{73E4EE1C-D34B-724B-96A9-03721A372A11}" presName="Triangle" presStyleLbl="alignNode1" presStyleIdx="1" presStyleCnt="5"/>
      <dgm:spPr/>
    </dgm:pt>
    <dgm:pt modelId="{EB96FE01-C278-8D4C-BFF4-AAE546EC5DBA}" type="pres">
      <dgm:prSet presAssocID="{43922CF2-B4E5-224B-8AEC-40CE54E43D46}" presName="sibTrans" presStyleCnt="0"/>
      <dgm:spPr/>
    </dgm:pt>
    <dgm:pt modelId="{11DABAC9-CD46-8E43-B30E-552DDBDE18F0}" type="pres">
      <dgm:prSet presAssocID="{43922CF2-B4E5-224B-8AEC-40CE54E43D46}" presName="space" presStyleCnt="0"/>
      <dgm:spPr/>
    </dgm:pt>
    <dgm:pt modelId="{972F9DE5-157E-9F4F-B841-BA72EF38328B}" type="pres">
      <dgm:prSet presAssocID="{F9636B55-B741-7E4C-A3B9-292C3FE1DE0C}" presName="composite" presStyleCnt="0"/>
      <dgm:spPr/>
    </dgm:pt>
    <dgm:pt modelId="{3C459532-2110-6545-822B-FDCBACE6D64C}" type="pres">
      <dgm:prSet presAssocID="{F9636B55-B741-7E4C-A3B9-292C3FE1DE0C}" presName="LShape" presStyleLbl="alignNode1" presStyleIdx="2" presStyleCnt="5"/>
      <dgm:spPr/>
    </dgm:pt>
    <dgm:pt modelId="{0C981224-3DFC-8F45-AFB4-D5AA51092053}" type="pres">
      <dgm:prSet presAssocID="{F9636B55-B741-7E4C-A3B9-292C3FE1DE0C}" presName="ParentText" presStyleLbl="revTx" presStyleIdx="1" presStyleCnt="3">
        <dgm:presLayoutVars>
          <dgm:chMax val="0"/>
          <dgm:chPref val="0"/>
          <dgm:bulletEnabled val="1"/>
        </dgm:presLayoutVars>
      </dgm:prSet>
      <dgm:spPr/>
      <dgm:t>
        <a:bodyPr/>
        <a:lstStyle/>
        <a:p>
          <a:endParaRPr lang="de-DE"/>
        </a:p>
      </dgm:t>
    </dgm:pt>
    <dgm:pt modelId="{832F0F3A-B6C7-0B44-924A-482A2F317AD8}" type="pres">
      <dgm:prSet presAssocID="{F9636B55-B741-7E4C-A3B9-292C3FE1DE0C}" presName="Triangle" presStyleLbl="alignNode1" presStyleIdx="3" presStyleCnt="5"/>
      <dgm:spPr/>
    </dgm:pt>
    <dgm:pt modelId="{84BBE250-B800-804B-A0EE-45F2164DCCF0}" type="pres">
      <dgm:prSet presAssocID="{3C0EFDE4-A268-7841-BD2A-D93A8B503EB3}" presName="sibTrans" presStyleCnt="0"/>
      <dgm:spPr/>
    </dgm:pt>
    <dgm:pt modelId="{2943B49F-B091-4848-94F2-F93A8E38FFF4}" type="pres">
      <dgm:prSet presAssocID="{3C0EFDE4-A268-7841-BD2A-D93A8B503EB3}" presName="space" presStyleCnt="0"/>
      <dgm:spPr/>
    </dgm:pt>
    <dgm:pt modelId="{EECC9D52-8F21-F549-A4D8-24AEEA6CCC03}" type="pres">
      <dgm:prSet presAssocID="{553B94A5-49BD-1943-9DC0-4A8594E9A8C8}" presName="composite" presStyleCnt="0"/>
      <dgm:spPr/>
    </dgm:pt>
    <dgm:pt modelId="{D1816491-0405-A74C-B029-CD44B7C32EFF}" type="pres">
      <dgm:prSet presAssocID="{553B94A5-49BD-1943-9DC0-4A8594E9A8C8}" presName="LShape" presStyleLbl="alignNode1" presStyleIdx="4" presStyleCnt="5"/>
      <dgm:spPr/>
    </dgm:pt>
    <dgm:pt modelId="{AE15EB81-7E90-224A-B005-0DB38349576F}" type="pres">
      <dgm:prSet presAssocID="{553B94A5-49BD-1943-9DC0-4A8594E9A8C8}" presName="ParentText" presStyleLbl="revTx" presStyleIdx="2" presStyleCnt="3">
        <dgm:presLayoutVars>
          <dgm:chMax val="0"/>
          <dgm:chPref val="0"/>
          <dgm:bulletEnabled val="1"/>
        </dgm:presLayoutVars>
      </dgm:prSet>
      <dgm:spPr/>
      <dgm:t>
        <a:bodyPr/>
        <a:lstStyle/>
        <a:p>
          <a:endParaRPr lang="de-DE"/>
        </a:p>
      </dgm:t>
    </dgm:pt>
  </dgm:ptLst>
  <dgm:cxnLst>
    <dgm:cxn modelId="{9B405F0D-9B26-7847-B156-6B035EE1F436}" type="presOf" srcId="{F9636B55-B741-7E4C-A3B9-292C3FE1DE0C}" destId="{0C981224-3DFC-8F45-AFB4-D5AA51092053}" srcOrd="0" destOrd="0" presId="urn:microsoft.com/office/officeart/2009/3/layout/StepUpProcess"/>
    <dgm:cxn modelId="{3E3F472C-F7F1-6C41-921B-90855CBA3C46}" srcId="{A1101B80-C2CC-AC43-99B4-58A2D6B77F58}" destId="{F9636B55-B741-7E4C-A3B9-292C3FE1DE0C}" srcOrd="1" destOrd="0" parTransId="{C35A7104-B6F4-464C-95D5-C65327E06B7C}" sibTransId="{3C0EFDE4-A268-7841-BD2A-D93A8B503EB3}"/>
    <dgm:cxn modelId="{F5936FE6-E137-0744-B7FE-E04DD6948539}" srcId="{A1101B80-C2CC-AC43-99B4-58A2D6B77F58}" destId="{73E4EE1C-D34B-724B-96A9-03721A372A11}" srcOrd="0" destOrd="0" parTransId="{E4A03F18-CC14-1C4E-9826-ECD359D1B191}" sibTransId="{43922CF2-B4E5-224B-8AEC-40CE54E43D46}"/>
    <dgm:cxn modelId="{6532CF84-EBC2-9144-8425-AD19EA35FF72}" type="presOf" srcId="{A1101B80-C2CC-AC43-99B4-58A2D6B77F58}" destId="{F7D178EE-2A7F-7C4B-9EEE-088133904B42}" srcOrd="0" destOrd="0" presId="urn:microsoft.com/office/officeart/2009/3/layout/StepUpProcess"/>
    <dgm:cxn modelId="{D2904FF7-6CEA-024B-902B-CFB5B303BD9C}" srcId="{A1101B80-C2CC-AC43-99B4-58A2D6B77F58}" destId="{553B94A5-49BD-1943-9DC0-4A8594E9A8C8}" srcOrd="2" destOrd="0" parTransId="{538D1689-C4B7-F241-BDCC-F58EF29D4B96}" sibTransId="{8709EFFD-0304-EF43-838B-94B2438642B0}"/>
    <dgm:cxn modelId="{3A61B44B-ADCA-4742-999F-5F5F90D36EC7}" type="presOf" srcId="{73E4EE1C-D34B-724B-96A9-03721A372A11}" destId="{294DE599-1323-5646-A58D-E624FD9965C2}" srcOrd="0" destOrd="0" presId="urn:microsoft.com/office/officeart/2009/3/layout/StepUpProcess"/>
    <dgm:cxn modelId="{5461CF8A-121A-5C47-80AD-CCA467C87F41}" type="presOf" srcId="{553B94A5-49BD-1943-9DC0-4A8594E9A8C8}" destId="{AE15EB81-7E90-224A-B005-0DB38349576F}" srcOrd="0" destOrd="0" presId="urn:microsoft.com/office/officeart/2009/3/layout/StepUpProcess"/>
    <dgm:cxn modelId="{3A8EBD3A-55D3-E941-ABD2-97FDA0D85FE4}" type="presParOf" srcId="{F7D178EE-2A7F-7C4B-9EEE-088133904B42}" destId="{9A94B67B-EA8B-4D48-8CD6-7DF9AFE8D5CA}" srcOrd="0" destOrd="0" presId="urn:microsoft.com/office/officeart/2009/3/layout/StepUpProcess"/>
    <dgm:cxn modelId="{1CB0CE17-F46F-FF48-BDE5-B3FF3A5CB6CB}" type="presParOf" srcId="{9A94B67B-EA8B-4D48-8CD6-7DF9AFE8D5CA}" destId="{7892E786-D02B-4B47-84E8-9318D424373E}" srcOrd="0" destOrd="0" presId="urn:microsoft.com/office/officeart/2009/3/layout/StepUpProcess"/>
    <dgm:cxn modelId="{A8420F73-6A70-6248-A1A2-EC12CCD72C83}" type="presParOf" srcId="{9A94B67B-EA8B-4D48-8CD6-7DF9AFE8D5CA}" destId="{294DE599-1323-5646-A58D-E624FD9965C2}" srcOrd="1" destOrd="0" presId="urn:microsoft.com/office/officeart/2009/3/layout/StepUpProcess"/>
    <dgm:cxn modelId="{1F52AFCC-603A-784C-873A-A14656CA8388}" type="presParOf" srcId="{9A94B67B-EA8B-4D48-8CD6-7DF9AFE8D5CA}" destId="{AAB27D0B-7E1A-4245-BEB0-D2E858657FE6}" srcOrd="2" destOrd="0" presId="urn:microsoft.com/office/officeart/2009/3/layout/StepUpProcess"/>
    <dgm:cxn modelId="{42129C77-7585-E849-A64B-9187C17473F2}" type="presParOf" srcId="{F7D178EE-2A7F-7C4B-9EEE-088133904B42}" destId="{EB96FE01-C278-8D4C-BFF4-AAE546EC5DBA}" srcOrd="1" destOrd="0" presId="urn:microsoft.com/office/officeart/2009/3/layout/StepUpProcess"/>
    <dgm:cxn modelId="{CC7D3814-80D7-1F47-B125-7806842E882E}" type="presParOf" srcId="{EB96FE01-C278-8D4C-BFF4-AAE546EC5DBA}" destId="{11DABAC9-CD46-8E43-B30E-552DDBDE18F0}" srcOrd="0" destOrd="0" presId="urn:microsoft.com/office/officeart/2009/3/layout/StepUpProcess"/>
    <dgm:cxn modelId="{7B241BC6-F2C5-C042-8086-9BA4AF46ADA8}" type="presParOf" srcId="{F7D178EE-2A7F-7C4B-9EEE-088133904B42}" destId="{972F9DE5-157E-9F4F-B841-BA72EF38328B}" srcOrd="2" destOrd="0" presId="urn:microsoft.com/office/officeart/2009/3/layout/StepUpProcess"/>
    <dgm:cxn modelId="{F3D5616B-E6A3-D744-A4EC-01CEDBFAA9F2}" type="presParOf" srcId="{972F9DE5-157E-9F4F-B841-BA72EF38328B}" destId="{3C459532-2110-6545-822B-FDCBACE6D64C}" srcOrd="0" destOrd="0" presId="urn:microsoft.com/office/officeart/2009/3/layout/StepUpProcess"/>
    <dgm:cxn modelId="{A0ADA2D2-FD06-6346-B948-23215AF0622C}" type="presParOf" srcId="{972F9DE5-157E-9F4F-B841-BA72EF38328B}" destId="{0C981224-3DFC-8F45-AFB4-D5AA51092053}" srcOrd="1" destOrd="0" presId="urn:microsoft.com/office/officeart/2009/3/layout/StepUpProcess"/>
    <dgm:cxn modelId="{970A9353-35B3-BF40-B107-D15A250C4093}" type="presParOf" srcId="{972F9DE5-157E-9F4F-B841-BA72EF38328B}" destId="{832F0F3A-B6C7-0B44-924A-482A2F317AD8}" srcOrd="2" destOrd="0" presId="urn:microsoft.com/office/officeart/2009/3/layout/StepUpProcess"/>
    <dgm:cxn modelId="{CD13754A-5AB7-7B43-8D06-17C4F7A0683C}" type="presParOf" srcId="{F7D178EE-2A7F-7C4B-9EEE-088133904B42}" destId="{84BBE250-B800-804B-A0EE-45F2164DCCF0}" srcOrd="3" destOrd="0" presId="urn:microsoft.com/office/officeart/2009/3/layout/StepUpProcess"/>
    <dgm:cxn modelId="{8A388E23-238D-C441-9DE4-7878345CD9E8}" type="presParOf" srcId="{84BBE250-B800-804B-A0EE-45F2164DCCF0}" destId="{2943B49F-B091-4848-94F2-F93A8E38FFF4}" srcOrd="0" destOrd="0" presId="urn:microsoft.com/office/officeart/2009/3/layout/StepUpProcess"/>
    <dgm:cxn modelId="{A2CD86E7-AC7B-8043-9E6F-C1CA95FD5DFB}" type="presParOf" srcId="{F7D178EE-2A7F-7C4B-9EEE-088133904B42}" destId="{EECC9D52-8F21-F549-A4D8-24AEEA6CCC03}" srcOrd="4" destOrd="0" presId="urn:microsoft.com/office/officeart/2009/3/layout/StepUpProcess"/>
    <dgm:cxn modelId="{BF3C1E8D-876A-2C40-8B74-EC18CD531A29}" type="presParOf" srcId="{EECC9D52-8F21-F549-A4D8-24AEEA6CCC03}" destId="{D1816491-0405-A74C-B029-CD44B7C32EFF}" srcOrd="0" destOrd="0" presId="urn:microsoft.com/office/officeart/2009/3/layout/StepUpProcess"/>
    <dgm:cxn modelId="{43ACF821-ABA4-8949-9B30-2690E85EB5E9}" type="presParOf" srcId="{EECC9D52-8F21-F549-A4D8-24AEEA6CCC03}" destId="{AE15EB81-7E90-224A-B005-0DB38349576F}"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101B80-C2CC-AC43-99B4-58A2D6B77F58}"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de-DE"/>
        </a:p>
      </dgm:t>
    </dgm:pt>
    <dgm:pt modelId="{73E4EE1C-D34B-724B-96A9-03721A372A11}">
      <dgm:prSet phldrT="[Text]" custT="1"/>
      <dgm:spPr/>
      <dgm:t>
        <a:bodyPr/>
        <a:lstStyle/>
        <a:p>
          <a:r>
            <a:rPr lang="de-DE" sz="1600" b="1" dirty="0"/>
            <a:t>Empirische Pädagogik </a:t>
          </a:r>
          <a:r>
            <a:rPr lang="de-DE" sz="1600" b="0" dirty="0"/>
            <a:t>(</a:t>
          </a:r>
          <a:r>
            <a:rPr lang="de-DE" sz="1600" dirty="0"/>
            <a:t>Beginn 20.Jh.)</a:t>
          </a:r>
        </a:p>
      </dgm:t>
    </dgm:pt>
    <dgm:pt modelId="{E4A03F18-CC14-1C4E-9826-ECD359D1B191}" type="parTrans" cxnId="{F5936FE6-E137-0744-B7FE-E04DD6948539}">
      <dgm:prSet/>
      <dgm:spPr/>
      <dgm:t>
        <a:bodyPr/>
        <a:lstStyle/>
        <a:p>
          <a:endParaRPr lang="de-DE" sz="1600"/>
        </a:p>
      </dgm:t>
    </dgm:pt>
    <dgm:pt modelId="{43922CF2-B4E5-224B-8AEC-40CE54E43D46}" type="sibTrans" cxnId="{F5936FE6-E137-0744-B7FE-E04DD6948539}">
      <dgm:prSet/>
      <dgm:spPr/>
      <dgm:t>
        <a:bodyPr/>
        <a:lstStyle/>
        <a:p>
          <a:endParaRPr lang="de-DE" sz="1600"/>
        </a:p>
      </dgm:t>
    </dgm:pt>
    <dgm:pt modelId="{553B94A5-49BD-1943-9DC0-4A8594E9A8C8}">
      <dgm:prSet phldrT="[Text]" phldr="1" custT="1"/>
      <dgm:spPr/>
      <dgm:t>
        <a:bodyPr/>
        <a:lstStyle/>
        <a:p>
          <a:endParaRPr lang="de-DE" sz="1600"/>
        </a:p>
      </dgm:t>
    </dgm:pt>
    <dgm:pt modelId="{538D1689-C4B7-F241-BDCC-F58EF29D4B96}" type="parTrans" cxnId="{D2904FF7-6CEA-024B-902B-CFB5B303BD9C}">
      <dgm:prSet/>
      <dgm:spPr/>
      <dgm:t>
        <a:bodyPr/>
        <a:lstStyle/>
        <a:p>
          <a:endParaRPr lang="de-DE" sz="1600"/>
        </a:p>
      </dgm:t>
    </dgm:pt>
    <dgm:pt modelId="{8709EFFD-0304-EF43-838B-94B2438642B0}" type="sibTrans" cxnId="{D2904FF7-6CEA-024B-902B-CFB5B303BD9C}">
      <dgm:prSet/>
      <dgm:spPr/>
      <dgm:t>
        <a:bodyPr/>
        <a:lstStyle/>
        <a:p>
          <a:endParaRPr lang="de-DE" sz="1600"/>
        </a:p>
      </dgm:t>
    </dgm:pt>
    <dgm:pt modelId="{F9636B55-B741-7E4C-A3B9-292C3FE1DE0C}">
      <dgm:prSet phldrT="[Text]" custT="1"/>
      <dgm:spPr/>
      <dgm:t>
        <a:bodyPr/>
        <a:lstStyle/>
        <a:p>
          <a:r>
            <a:rPr lang="de-DE" sz="1600" b="1" dirty="0"/>
            <a:t>Realistische Wende </a:t>
          </a:r>
          <a:r>
            <a:rPr lang="de-DE" sz="1600" dirty="0"/>
            <a:t>(60er)</a:t>
          </a:r>
        </a:p>
      </dgm:t>
    </dgm:pt>
    <dgm:pt modelId="{3C0EFDE4-A268-7841-BD2A-D93A8B503EB3}" type="sibTrans" cxnId="{3E3F472C-F7F1-6C41-921B-90855CBA3C46}">
      <dgm:prSet/>
      <dgm:spPr/>
      <dgm:t>
        <a:bodyPr/>
        <a:lstStyle/>
        <a:p>
          <a:endParaRPr lang="de-DE" sz="1600"/>
        </a:p>
      </dgm:t>
    </dgm:pt>
    <dgm:pt modelId="{C35A7104-B6F4-464C-95D5-C65327E06B7C}" type="parTrans" cxnId="{3E3F472C-F7F1-6C41-921B-90855CBA3C46}">
      <dgm:prSet/>
      <dgm:spPr/>
      <dgm:t>
        <a:bodyPr/>
        <a:lstStyle/>
        <a:p>
          <a:endParaRPr lang="de-DE" sz="1600"/>
        </a:p>
      </dgm:t>
    </dgm:pt>
    <dgm:pt modelId="{F7D178EE-2A7F-7C4B-9EEE-088133904B42}" type="pres">
      <dgm:prSet presAssocID="{A1101B80-C2CC-AC43-99B4-58A2D6B77F58}" presName="rootnode" presStyleCnt="0">
        <dgm:presLayoutVars>
          <dgm:chMax/>
          <dgm:chPref/>
          <dgm:dir/>
          <dgm:animLvl val="lvl"/>
        </dgm:presLayoutVars>
      </dgm:prSet>
      <dgm:spPr/>
      <dgm:t>
        <a:bodyPr/>
        <a:lstStyle/>
        <a:p>
          <a:endParaRPr lang="de-DE"/>
        </a:p>
      </dgm:t>
    </dgm:pt>
    <dgm:pt modelId="{9A94B67B-EA8B-4D48-8CD6-7DF9AFE8D5CA}" type="pres">
      <dgm:prSet presAssocID="{73E4EE1C-D34B-724B-96A9-03721A372A11}" presName="composite" presStyleCnt="0"/>
      <dgm:spPr/>
    </dgm:pt>
    <dgm:pt modelId="{7892E786-D02B-4B47-84E8-9318D424373E}" type="pres">
      <dgm:prSet presAssocID="{73E4EE1C-D34B-724B-96A9-03721A372A11}" presName="LShape" presStyleLbl="alignNode1" presStyleIdx="0" presStyleCnt="5"/>
      <dgm:spPr/>
    </dgm:pt>
    <dgm:pt modelId="{294DE599-1323-5646-A58D-E624FD9965C2}" type="pres">
      <dgm:prSet presAssocID="{73E4EE1C-D34B-724B-96A9-03721A372A11}" presName="ParentText" presStyleLbl="revTx" presStyleIdx="0" presStyleCnt="3">
        <dgm:presLayoutVars>
          <dgm:chMax val="0"/>
          <dgm:chPref val="0"/>
          <dgm:bulletEnabled val="1"/>
        </dgm:presLayoutVars>
      </dgm:prSet>
      <dgm:spPr/>
      <dgm:t>
        <a:bodyPr/>
        <a:lstStyle/>
        <a:p>
          <a:endParaRPr lang="de-DE"/>
        </a:p>
      </dgm:t>
    </dgm:pt>
    <dgm:pt modelId="{AAB27D0B-7E1A-4245-BEB0-D2E858657FE6}" type="pres">
      <dgm:prSet presAssocID="{73E4EE1C-D34B-724B-96A9-03721A372A11}" presName="Triangle" presStyleLbl="alignNode1" presStyleIdx="1" presStyleCnt="5"/>
      <dgm:spPr/>
    </dgm:pt>
    <dgm:pt modelId="{EB96FE01-C278-8D4C-BFF4-AAE546EC5DBA}" type="pres">
      <dgm:prSet presAssocID="{43922CF2-B4E5-224B-8AEC-40CE54E43D46}" presName="sibTrans" presStyleCnt="0"/>
      <dgm:spPr/>
    </dgm:pt>
    <dgm:pt modelId="{11DABAC9-CD46-8E43-B30E-552DDBDE18F0}" type="pres">
      <dgm:prSet presAssocID="{43922CF2-B4E5-224B-8AEC-40CE54E43D46}" presName="space" presStyleCnt="0"/>
      <dgm:spPr/>
    </dgm:pt>
    <dgm:pt modelId="{972F9DE5-157E-9F4F-B841-BA72EF38328B}" type="pres">
      <dgm:prSet presAssocID="{F9636B55-B741-7E4C-A3B9-292C3FE1DE0C}" presName="composite" presStyleCnt="0"/>
      <dgm:spPr/>
    </dgm:pt>
    <dgm:pt modelId="{3C459532-2110-6545-822B-FDCBACE6D64C}" type="pres">
      <dgm:prSet presAssocID="{F9636B55-B741-7E4C-A3B9-292C3FE1DE0C}" presName="LShape" presStyleLbl="alignNode1" presStyleIdx="2" presStyleCnt="5"/>
      <dgm:spPr/>
    </dgm:pt>
    <dgm:pt modelId="{0C981224-3DFC-8F45-AFB4-D5AA51092053}" type="pres">
      <dgm:prSet presAssocID="{F9636B55-B741-7E4C-A3B9-292C3FE1DE0C}" presName="ParentText" presStyleLbl="revTx" presStyleIdx="1" presStyleCnt="3">
        <dgm:presLayoutVars>
          <dgm:chMax val="0"/>
          <dgm:chPref val="0"/>
          <dgm:bulletEnabled val="1"/>
        </dgm:presLayoutVars>
      </dgm:prSet>
      <dgm:spPr/>
      <dgm:t>
        <a:bodyPr/>
        <a:lstStyle/>
        <a:p>
          <a:endParaRPr lang="de-DE"/>
        </a:p>
      </dgm:t>
    </dgm:pt>
    <dgm:pt modelId="{832F0F3A-B6C7-0B44-924A-482A2F317AD8}" type="pres">
      <dgm:prSet presAssocID="{F9636B55-B741-7E4C-A3B9-292C3FE1DE0C}" presName="Triangle" presStyleLbl="alignNode1" presStyleIdx="3" presStyleCnt="5"/>
      <dgm:spPr/>
    </dgm:pt>
    <dgm:pt modelId="{84BBE250-B800-804B-A0EE-45F2164DCCF0}" type="pres">
      <dgm:prSet presAssocID="{3C0EFDE4-A268-7841-BD2A-D93A8B503EB3}" presName="sibTrans" presStyleCnt="0"/>
      <dgm:spPr/>
    </dgm:pt>
    <dgm:pt modelId="{2943B49F-B091-4848-94F2-F93A8E38FFF4}" type="pres">
      <dgm:prSet presAssocID="{3C0EFDE4-A268-7841-BD2A-D93A8B503EB3}" presName="space" presStyleCnt="0"/>
      <dgm:spPr/>
    </dgm:pt>
    <dgm:pt modelId="{EECC9D52-8F21-F549-A4D8-24AEEA6CCC03}" type="pres">
      <dgm:prSet presAssocID="{553B94A5-49BD-1943-9DC0-4A8594E9A8C8}" presName="composite" presStyleCnt="0"/>
      <dgm:spPr/>
    </dgm:pt>
    <dgm:pt modelId="{D1816491-0405-A74C-B029-CD44B7C32EFF}" type="pres">
      <dgm:prSet presAssocID="{553B94A5-49BD-1943-9DC0-4A8594E9A8C8}" presName="LShape" presStyleLbl="alignNode1" presStyleIdx="4" presStyleCnt="5"/>
      <dgm:spPr/>
    </dgm:pt>
    <dgm:pt modelId="{AE15EB81-7E90-224A-B005-0DB38349576F}" type="pres">
      <dgm:prSet presAssocID="{553B94A5-49BD-1943-9DC0-4A8594E9A8C8}" presName="ParentText" presStyleLbl="revTx" presStyleIdx="2" presStyleCnt="3">
        <dgm:presLayoutVars>
          <dgm:chMax val="0"/>
          <dgm:chPref val="0"/>
          <dgm:bulletEnabled val="1"/>
        </dgm:presLayoutVars>
      </dgm:prSet>
      <dgm:spPr/>
      <dgm:t>
        <a:bodyPr/>
        <a:lstStyle/>
        <a:p>
          <a:endParaRPr lang="de-DE"/>
        </a:p>
      </dgm:t>
    </dgm:pt>
  </dgm:ptLst>
  <dgm:cxnLst>
    <dgm:cxn modelId="{9B405F0D-9B26-7847-B156-6B035EE1F436}" type="presOf" srcId="{F9636B55-B741-7E4C-A3B9-292C3FE1DE0C}" destId="{0C981224-3DFC-8F45-AFB4-D5AA51092053}" srcOrd="0" destOrd="0" presId="urn:microsoft.com/office/officeart/2009/3/layout/StepUpProcess"/>
    <dgm:cxn modelId="{3E3F472C-F7F1-6C41-921B-90855CBA3C46}" srcId="{A1101B80-C2CC-AC43-99B4-58A2D6B77F58}" destId="{F9636B55-B741-7E4C-A3B9-292C3FE1DE0C}" srcOrd="1" destOrd="0" parTransId="{C35A7104-B6F4-464C-95D5-C65327E06B7C}" sibTransId="{3C0EFDE4-A268-7841-BD2A-D93A8B503EB3}"/>
    <dgm:cxn modelId="{F5936FE6-E137-0744-B7FE-E04DD6948539}" srcId="{A1101B80-C2CC-AC43-99B4-58A2D6B77F58}" destId="{73E4EE1C-D34B-724B-96A9-03721A372A11}" srcOrd="0" destOrd="0" parTransId="{E4A03F18-CC14-1C4E-9826-ECD359D1B191}" sibTransId="{43922CF2-B4E5-224B-8AEC-40CE54E43D46}"/>
    <dgm:cxn modelId="{6532CF84-EBC2-9144-8425-AD19EA35FF72}" type="presOf" srcId="{A1101B80-C2CC-AC43-99B4-58A2D6B77F58}" destId="{F7D178EE-2A7F-7C4B-9EEE-088133904B42}" srcOrd="0" destOrd="0" presId="urn:microsoft.com/office/officeart/2009/3/layout/StepUpProcess"/>
    <dgm:cxn modelId="{D2904FF7-6CEA-024B-902B-CFB5B303BD9C}" srcId="{A1101B80-C2CC-AC43-99B4-58A2D6B77F58}" destId="{553B94A5-49BD-1943-9DC0-4A8594E9A8C8}" srcOrd="2" destOrd="0" parTransId="{538D1689-C4B7-F241-BDCC-F58EF29D4B96}" sibTransId="{8709EFFD-0304-EF43-838B-94B2438642B0}"/>
    <dgm:cxn modelId="{3A61B44B-ADCA-4742-999F-5F5F90D36EC7}" type="presOf" srcId="{73E4EE1C-D34B-724B-96A9-03721A372A11}" destId="{294DE599-1323-5646-A58D-E624FD9965C2}" srcOrd="0" destOrd="0" presId="urn:microsoft.com/office/officeart/2009/3/layout/StepUpProcess"/>
    <dgm:cxn modelId="{5461CF8A-121A-5C47-80AD-CCA467C87F41}" type="presOf" srcId="{553B94A5-49BD-1943-9DC0-4A8594E9A8C8}" destId="{AE15EB81-7E90-224A-B005-0DB38349576F}" srcOrd="0" destOrd="0" presId="urn:microsoft.com/office/officeart/2009/3/layout/StepUpProcess"/>
    <dgm:cxn modelId="{3A8EBD3A-55D3-E941-ABD2-97FDA0D85FE4}" type="presParOf" srcId="{F7D178EE-2A7F-7C4B-9EEE-088133904B42}" destId="{9A94B67B-EA8B-4D48-8CD6-7DF9AFE8D5CA}" srcOrd="0" destOrd="0" presId="urn:microsoft.com/office/officeart/2009/3/layout/StepUpProcess"/>
    <dgm:cxn modelId="{1CB0CE17-F46F-FF48-BDE5-B3FF3A5CB6CB}" type="presParOf" srcId="{9A94B67B-EA8B-4D48-8CD6-7DF9AFE8D5CA}" destId="{7892E786-D02B-4B47-84E8-9318D424373E}" srcOrd="0" destOrd="0" presId="urn:microsoft.com/office/officeart/2009/3/layout/StepUpProcess"/>
    <dgm:cxn modelId="{A8420F73-6A70-6248-A1A2-EC12CCD72C83}" type="presParOf" srcId="{9A94B67B-EA8B-4D48-8CD6-7DF9AFE8D5CA}" destId="{294DE599-1323-5646-A58D-E624FD9965C2}" srcOrd="1" destOrd="0" presId="urn:microsoft.com/office/officeart/2009/3/layout/StepUpProcess"/>
    <dgm:cxn modelId="{1F52AFCC-603A-784C-873A-A14656CA8388}" type="presParOf" srcId="{9A94B67B-EA8B-4D48-8CD6-7DF9AFE8D5CA}" destId="{AAB27D0B-7E1A-4245-BEB0-D2E858657FE6}" srcOrd="2" destOrd="0" presId="urn:microsoft.com/office/officeart/2009/3/layout/StepUpProcess"/>
    <dgm:cxn modelId="{42129C77-7585-E849-A64B-9187C17473F2}" type="presParOf" srcId="{F7D178EE-2A7F-7C4B-9EEE-088133904B42}" destId="{EB96FE01-C278-8D4C-BFF4-AAE546EC5DBA}" srcOrd="1" destOrd="0" presId="urn:microsoft.com/office/officeart/2009/3/layout/StepUpProcess"/>
    <dgm:cxn modelId="{CC7D3814-80D7-1F47-B125-7806842E882E}" type="presParOf" srcId="{EB96FE01-C278-8D4C-BFF4-AAE546EC5DBA}" destId="{11DABAC9-CD46-8E43-B30E-552DDBDE18F0}" srcOrd="0" destOrd="0" presId="urn:microsoft.com/office/officeart/2009/3/layout/StepUpProcess"/>
    <dgm:cxn modelId="{7B241BC6-F2C5-C042-8086-9BA4AF46ADA8}" type="presParOf" srcId="{F7D178EE-2A7F-7C4B-9EEE-088133904B42}" destId="{972F9DE5-157E-9F4F-B841-BA72EF38328B}" srcOrd="2" destOrd="0" presId="urn:microsoft.com/office/officeart/2009/3/layout/StepUpProcess"/>
    <dgm:cxn modelId="{F3D5616B-E6A3-D744-A4EC-01CEDBFAA9F2}" type="presParOf" srcId="{972F9DE5-157E-9F4F-B841-BA72EF38328B}" destId="{3C459532-2110-6545-822B-FDCBACE6D64C}" srcOrd="0" destOrd="0" presId="urn:microsoft.com/office/officeart/2009/3/layout/StepUpProcess"/>
    <dgm:cxn modelId="{A0ADA2D2-FD06-6346-B948-23215AF0622C}" type="presParOf" srcId="{972F9DE5-157E-9F4F-B841-BA72EF38328B}" destId="{0C981224-3DFC-8F45-AFB4-D5AA51092053}" srcOrd="1" destOrd="0" presId="urn:microsoft.com/office/officeart/2009/3/layout/StepUpProcess"/>
    <dgm:cxn modelId="{970A9353-35B3-BF40-B107-D15A250C4093}" type="presParOf" srcId="{972F9DE5-157E-9F4F-B841-BA72EF38328B}" destId="{832F0F3A-B6C7-0B44-924A-482A2F317AD8}" srcOrd="2" destOrd="0" presId="urn:microsoft.com/office/officeart/2009/3/layout/StepUpProcess"/>
    <dgm:cxn modelId="{CD13754A-5AB7-7B43-8D06-17C4F7A0683C}" type="presParOf" srcId="{F7D178EE-2A7F-7C4B-9EEE-088133904B42}" destId="{84BBE250-B800-804B-A0EE-45F2164DCCF0}" srcOrd="3" destOrd="0" presId="urn:microsoft.com/office/officeart/2009/3/layout/StepUpProcess"/>
    <dgm:cxn modelId="{8A388E23-238D-C441-9DE4-7878345CD9E8}" type="presParOf" srcId="{84BBE250-B800-804B-A0EE-45F2164DCCF0}" destId="{2943B49F-B091-4848-94F2-F93A8E38FFF4}" srcOrd="0" destOrd="0" presId="urn:microsoft.com/office/officeart/2009/3/layout/StepUpProcess"/>
    <dgm:cxn modelId="{A2CD86E7-AC7B-8043-9E6F-C1CA95FD5DFB}" type="presParOf" srcId="{F7D178EE-2A7F-7C4B-9EEE-088133904B42}" destId="{EECC9D52-8F21-F549-A4D8-24AEEA6CCC03}" srcOrd="4" destOrd="0" presId="urn:microsoft.com/office/officeart/2009/3/layout/StepUpProcess"/>
    <dgm:cxn modelId="{BF3C1E8D-876A-2C40-8B74-EC18CD531A29}" type="presParOf" srcId="{EECC9D52-8F21-F549-A4D8-24AEEA6CCC03}" destId="{D1816491-0405-A74C-B029-CD44B7C32EFF}" srcOrd="0" destOrd="0" presId="urn:microsoft.com/office/officeart/2009/3/layout/StepUpProcess"/>
    <dgm:cxn modelId="{43ACF821-ABA4-8949-9B30-2690E85EB5E9}" type="presParOf" srcId="{EECC9D52-8F21-F549-A4D8-24AEEA6CCC03}" destId="{AE15EB81-7E90-224A-B005-0DB38349576F}"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101B80-C2CC-AC43-99B4-58A2D6B77F58}"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de-DE"/>
        </a:p>
      </dgm:t>
    </dgm:pt>
    <dgm:pt modelId="{73E4EE1C-D34B-724B-96A9-03721A372A11}">
      <dgm:prSet phldrT="[Text]" custT="1"/>
      <dgm:spPr/>
      <dgm:t>
        <a:bodyPr/>
        <a:lstStyle/>
        <a:p>
          <a:r>
            <a:rPr lang="de-DE" sz="1600" b="1" dirty="0"/>
            <a:t>Empirische Pädagogik </a:t>
          </a:r>
          <a:r>
            <a:rPr lang="de-DE" sz="1600" b="0" dirty="0"/>
            <a:t>(</a:t>
          </a:r>
          <a:r>
            <a:rPr lang="de-DE" sz="1600" dirty="0"/>
            <a:t>Beginn 20.Jh.)</a:t>
          </a:r>
        </a:p>
      </dgm:t>
    </dgm:pt>
    <dgm:pt modelId="{E4A03F18-CC14-1C4E-9826-ECD359D1B191}" type="parTrans" cxnId="{F5936FE6-E137-0744-B7FE-E04DD6948539}">
      <dgm:prSet/>
      <dgm:spPr/>
      <dgm:t>
        <a:bodyPr/>
        <a:lstStyle/>
        <a:p>
          <a:endParaRPr lang="de-DE" sz="1600"/>
        </a:p>
      </dgm:t>
    </dgm:pt>
    <dgm:pt modelId="{43922CF2-B4E5-224B-8AEC-40CE54E43D46}" type="sibTrans" cxnId="{F5936FE6-E137-0744-B7FE-E04DD6948539}">
      <dgm:prSet/>
      <dgm:spPr/>
      <dgm:t>
        <a:bodyPr/>
        <a:lstStyle/>
        <a:p>
          <a:endParaRPr lang="de-DE" sz="1600"/>
        </a:p>
      </dgm:t>
    </dgm:pt>
    <dgm:pt modelId="{553B94A5-49BD-1943-9DC0-4A8594E9A8C8}">
      <dgm:prSet phldrT="[Text]" custT="1"/>
      <dgm:spPr/>
      <dgm:t>
        <a:bodyPr/>
        <a:lstStyle/>
        <a:p>
          <a:r>
            <a:rPr lang="de-DE" sz="1600" b="1" dirty="0"/>
            <a:t>Empirische Wende </a:t>
          </a:r>
          <a:r>
            <a:rPr lang="de-DE" sz="1600" b="0" dirty="0"/>
            <a:t>(Jahrtausend-wende)</a:t>
          </a:r>
        </a:p>
      </dgm:t>
    </dgm:pt>
    <dgm:pt modelId="{538D1689-C4B7-F241-BDCC-F58EF29D4B96}" type="parTrans" cxnId="{D2904FF7-6CEA-024B-902B-CFB5B303BD9C}">
      <dgm:prSet/>
      <dgm:spPr/>
      <dgm:t>
        <a:bodyPr/>
        <a:lstStyle/>
        <a:p>
          <a:endParaRPr lang="de-DE" sz="1600"/>
        </a:p>
      </dgm:t>
    </dgm:pt>
    <dgm:pt modelId="{8709EFFD-0304-EF43-838B-94B2438642B0}" type="sibTrans" cxnId="{D2904FF7-6CEA-024B-902B-CFB5B303BD9C}">
      <dgm:prSet/>
      <dgm:spPr/>
      <dgm:t>
        <a:bodyPr/>
        <a:lstStyle/>
        <a:p>
          <a:endParaRPr lang="de-DE" sz="1600"/>
        </a:p>
      </dgm:t>
    </dgm:pt>
    <dgm:pt modelId="{F9636B55-B741-7E4C-A3B9-292C3FE1DE0C}">
      <dgm:prSet phldrT="[Text]" custT="1"/>
      <dgm:spPr/>
      <dgm:t>
        <a:bodyPr/>
        <a:lstStyle/>
        <a:p>
          <a:r>
            <a:rPr lang="de-DE" sz="1600" b="1" dirty="0"/>
            <a:t>Realistische Wende </a:t>
          </a:r>
          <a:r>
            <a:rPr lang="de-DE" sz="1600" dirty="0"/>
            <a:t>(60er)</a:t>
          </a:r>
        </a:p>
      </dgm:t>
    </dgm:pt>
    <dgm:pt modelId="{3C0EFDE4-A268-7841-BD2A-D93A8B503EB3}" type="sibTrans" cxnId="{3E3F472C-F7F1-6C41-921B-90855CBA3C46}">
      <dgm:prSet/>
      <dgm:spPr/>
      <dgm:t>
        <a:bodyPr/>
        <a:lstStyle/>
        <a:p>
          <a:endParaRPr lang="de-DE" sz="1600"/>
        </a:p>
      </dgm:t>
    </dgm:pt>
    <dgm:pt modelId="{C35A7104-B6F4-464C-95D5-C65327E06B7C}" type="parTrans" cxnId="{3E3F472C-F7F1-6C41-921B-90855CBA3C46}">
      <dgm:prSet/>
      <dgm:spPr/>
      <dgm:t>
        <a:bodyPr/>
        <a:lstStyle/>
        <a:p>
          <a:endParaRPr lang="de-DE" sz="1600"/>
        </a:p>
      </dgm:t>
    </dgm:pt>
    <dgm:pt modelId="{F7D178EE-2A7F-7C4B-9EEE-088133904B42}" type="pres">
      <dgm:prSet presAssocID="{A1101B80-C2CC-AC43-99B4-58A2D6B77F58}" presName="rootnode" presStyleCnt="0">
        <dgm:presLayoutVars>
          <dgm:chMax/>
          <dgm:chPref/>
          <dgm:dir/>
          <dgm:animLvl val="lvl"/>
        </dgm:presLayoutVars>
      </dgm:prSet>
      <dgm:spPr/>
      <dgm:t>
        <a:bodyPr/>
        <a:lstStyle/>
        <a:p>
          <a:endParaRPr lang="de-DE"/>
        </a:p>
      </dgm:t>
    </dgm:pt>
    <dgm:pt modelId="{9A94B67B-EA8B-4D48-8CD6-7DF9AFE8D5CA}" type="pres">
      <dgm:prSet presAssocID="{73E4EE1C-D34B-724B-96A9-03721A372A11}" presName="composite" presStyleCnt="0"/>
      <dgm:spPr/>
    </dgm:pt>
    <dgm:pt modelId="{7892E786-D02B-4B47-84E8-9318D424373E}" type="pres">
      <dgm:prSet presAssocID="{73E4EE1C-D34B-724B-96A9-03721A372A11}" presName="LShape" presStyleLbl="alignNode1" presStyleIdx="0" presStyleCnt="5"/>
      <dgm:spPr/>
    </dgm:pt>
    <dgm:pt modelId="{294DE599-1323-5646-A58D-E624FD9965C2}" type="pres">
      <dgm:prSet presAssocID="{73E4EE1C-D34B-724B-96A9-03721A372A11}" presName="ParentText" presStyleLbl="revTx" presStyleIdx="0" presStyleCnt="3">
        <dgm:presLayoutVars>
          <dgm:chMax val="0"/>
          <dgm:chPref val="0"/>
          <dgm:bulletEnabled val="1"/>
        </dgm:presLayoutVars>
      </dgm:prSet>
      <dgm:spPr/>
      <dgm:t>
        <a:bodyPr/>
        <a:lstStyle/>
        <a:p>
          <a:endParaRPr lang="de-DE"/>
        </a:p>
      </dgm:t>
    </dgm:pt>
    <dgm:pt modelId="{AAB27D0B-7E1A-4245-BEB0-D2E858657FE6}" type="pres">
      <dgm:prSet presAssocID="{73E4EE1C-D34B-724B-96A9-03721A372A11}" presName="Triangle" presStyleLbl="alignNode1" presStyleIdx="1" presStyleCnt="5"/>
      <dgm:spPr/>
    </dgm:pt>
    <dgm:pt modelId="{EB96FE01-C278-8D4C-BFF4-AAE546EC5DBA}" type="pres">
      <dgm:prSet presAssocID="{43922CF2-B4E5-224B-8AEC-40CE54E43D46}" presName="sibTrans" presStyleCnt="0"/>
      <dgm:spPr/>
    </dgm:pt>
    <dgm:pt modelId="{11DABAC9-CD46-8E43-B30E-552DDBDE18F0}" type="pres">
      <dgm:prSet presAssocID="{43922CF2-B4E5-224B-8AEC-40CE54E43D46}" presName="space" presStyleCnt="0"/>
      <dgm:spPr/>
    </dgm:pt>
    <dgm:pt modelId="{972F9DE5-157E-9F4F-B841-BA72EF38328B}" type="pres">
      <dgm:prSet presAssocID="{F9636B55-B741-7E4C-A3B9-292C3FE1DE0C}" presName="composite" presStyleCnt="0"/>
      <dgm:spPr/>
    </dgm:pt>
    <dgm:pt modelId="{3C459532-2110-6545-822B-FDCBACE6D64C}" type="pres">
      <dgm:prSet presAssocID="{F9636B55-B741-7E4C-A3B9-292C3FE1DE0C}" presName="LShape" presStyleLbl="alignNode1" presStyleIdx="2" presStyleCnt="5"/>
      <dgm:spPr/>
    </dgm:pt>
    <dgm:pt modelId="{0C981224-3DFC-8F45-AFB4-D5AA51092053}" type="pres">
      <dgm:prSet presAssocID="{F9636B55-B741-7E4C-A3B9-292C3FE1DE0C}" presName="ParentText" presStyleLbl="revTx" presStyleIdx="1" presStyleCnt="3">
        <dgm:presLayoutVars>
          <dgm:chMax val="0"/>
          <dgm:chPref val="0"/>
          <dgm:bulletEnabled val="1"/>
        </dgm:presLayoutVars>
      </dgm:prSet>
      <dgm:spPr/>
      <dgm:t>
        <a:bodyPr/>
        <a:lstStyle/>
        <a:p>
          <a:endParaRPr lang="de-DE"/>
        </a:p>
      </dgm:t>
    </dgm:pt>
    <dgm:pt modelId="{832F0F3A-B6C7-0B44-924A-482A2F317AD8}" type="pres">
      <dgm:prSet presAssocID="{F9636B55-B741-7E4C-A3B9-292C3FE1DE0C}" presName="Triangle" presStyleLbl="alignNode1" presStyleIdx="3" presStyleCnt="5"/>
      <dgm:spPr/>
    </dgm:pt>
    <dgm:pt modelId="{84BBE250-B800-804B-A0EE-45F2164DCCF0}" type="pres">
      <dgm:prSet presAssocID="{3C0EFDE4-A268-7841-BD2A-D93A8B503EB3}" presName="sibTrans" presStyleCnt="0"/>
      <dgm:spPr/>
    </dgm:pt>
    <dgm:pt modelId="{2943B49F-B091-4848-94F2-F93A8E38FFF4}" type="pres">
      <dgm:prSet presAssocID="{3C0EFDE4-A268-7841-BD2A-D93A8B503EB3}" presName="space" presStyleCnt="0"/>
      <dgm:spPr/>
    </dgm:pt>
    <dgm:pt modelId="{EECC9D52-8F21-F549-A4D8-24AEEA6CCC03}" type="pres">
      <dgm:prSet presAssocID="{553B94A5-49BD-1943-9DC0-4A8594E9A8C8}" presName="composite" presStyleCnt="0"/>
      <dgm:spPr/>
    </dgm:pt>
    <dgm:pt modelId="{D1816491-0405-A74C-B029-CD44B7C32EFF}" type="pres">
      <dgm:prSet presAssocID="{553B94A5-49BD-1943-9DC0-4A8594E9A8C8}" presName="LShape" presStyleLbl="alignNode1" presStyleIdx="4" presStyleCnt="5"/>
      <dgm:spPr/>
    </dgm:pt>
    <dgm:pt modelId="{AE15EB81-7E90-224A-B005-0DB38349576F}" type="pres">
      <dgm:prSet presAssocID="{553B94A5-49BD-1943-9DC0-4A8594E9A8C8}" presName="ParentText" presStyleLbl="revTx" presStyleIdx="2" presStyleCnt="3">
        <dgm:presLayoutVars>
          <dgm:chMax val="0"/>
          <dgm:chPref val="0"/>
          <dgm:bulletEnabled val="1"/>
        </dgm:presLayoutVars>
      </dgm:prSet>
      <dgm:spPr/>
      <dgm:t>
        <a:bodyPr/>
        <a:lstStyle/>
        <a:p>
          <a:endParaRPr lang="de-DE"/>
        </a:p>
      </dgm:t>
    </dgm:pt>
  </dgm:ptLst>
  <dgm:cxnLst>
    <dgm:cxn modelId="{9B405F0D-9B26-7847-B156-6B035EE1F436}" type="presOf" srcId="{F9636B55-B741-7E4C-A3B9-292C3FE1DE0C}" destId="{0C981224-3DFC-8F45-AFB4-D5AA51092053}" srcOrd="0" destOrd="0" presId="urn:microsoft.com/office/officeart/2009/3/layout/StepUpProcess"/>
    <dgm:cxn modelId="{3E3F472C-F7F1-6C41-921B-90855CBA3C46}" srcId="{A1101B80-C2CC-AC43-99B4-58A2D6B77F58}" destId="{F9636B55-B741-7E4C-A3B9-292C3FE1DE0C}" srcOrd="1" destOrd="0" parTransId="{C35A7104-B6F4-464C-95D5-C65327E06B7C}" sibTransId="{3C0EFDE4-A268-7841-BD2A-D93A8B503EB3}"/>
    <dgm:cxn modelId="{F5936FE6-E137-0744-B7FE-E04DD6948539}" srcId="{A1101B80-C2CC-AC43-99B4-58A2D6B77F58}" destId="{73E4EE1C-D34B-724B-96A9-03721A372A11}" srcOrd="0" destOrd="0" parTransId="{E4A03F18-CC14-1C4E-9826-ECD359D1B191}" sibTransId="{43922CF2-B4E5-224B-8AEC-40CE54E43D46}"/>
    <dgm:cxn modelId="{6532CF84-EBC2-9144-8425-AD19EA35FF72}" type="presOf" srcId="{A1101B80-C2CC-AC43-99B4-58A2D6B77F58}" destId="{F7D178EE-2A7F-7C4B-9EEE-088133904B42}" srcOrd="0" destOrd="0" presId="urn:microsoft.com/office/officeart/2009/3/layout/StepUpProcess"/>
    <dgm:cxn modelId="{D2904FF7-6CEA-024B-902B-CFB5B303BD9C}" srcId="{A1101B80-C2CC-AC43-99B4-58A2D6B77F58}" destId="{553B94A5-49BD-1943-9DC0-4A8594E9A8C8}" srcOrd="2" destOrd="0" parTransId="{538D1689-C4B7-F241-BDCC-F58EF29D4B96}" sibTransId="{8709EFFD-0304-EF43-838B-94B2438642B0}"/>
    <dgm:cxn modelId="{3A61B44B-ADCA-4742-999F-5F5F90D36EC7}" type="presOf" srcId="{73E4EE1C-D34B-724B-96A9-03721A372A11}" destId="{294DE599-1323-5646-A58D-E624FD9965C2}" srcOrd="0" destOrd="0" presId="urn:microsoft.com/office/officeart/2009/3/layout/StepUpProcess"/>
    <dgm:cxn modelId="{5461CF8A-121A-5C47-80AD-CCA467C87F41}" type="presOf" srcId="{553B94A5-49BD-1943-9DC0-4A8594E9A8C8}" destId="{AE15EB81-7E90-224A-B005-0DB38349576F}" srcOrd="0" destOrd="0" presId="urn:microsoft.com/office/officeart/2009/3/layout/StepUpProcess"/>
    <dgm:cxn modelId="{3A8EBD3A-55D3-E941-ABD2-97FDA0D85FE4}" type="presParOf" srcId="{F7D178EE-2A7F-7C4B-9EEE-088133904B42}" destId="{9A94B67B-EA8B-4D48-8CD6-7DF9AFE8D5CA}" srcOrd="0" destOrd="0" presId="urn:microsoft.com/office/officeart/2009/3/layout/StepUpProcess"/>
    <dgm:cxn modelId="{1CB0CE17-F46F-FF48-BDE5-B3FF3A5CB6CB}" type="presParOf" srcId="{9A94B67B-EA8B-4D48-8CD6-7DF9AFE8D5CA}" destId="{7892E786-D02B-4B47-84E8-9318D424373E}" srcOrd="0" destOrd="0" presId="urn:microsoft.com/office/officeart/2009/3/layout/StepUpProcess"/>
    <dgm:cxn modelId="{A8420F73-6A70-6248-A1A2-EC12CCD72C83}" type="presParOf" srcId="{9A94B67B-EA8B-4D48-8CD6-7DF9AFE8D5CA}" destId="{294DE599-1323-5646-A58D-E624FD9965C2}" srcOrd="1" destOrd="0" presId="urn:microsoft.com/office/officeart/2009/3/layout/StepUpProcess"/>
    <dgm:cxn modelId="{1F52AFCC-603A-784C-873A-A14656CA8388}" type="presParOf" srcId="{9A94B67B-EA8B-4D48-8CD6-7DF9AFE8D5CA}" destId="{AAB27D0B-7E1A-4245-BEB0-D2E858657FE6}" srcOrd="2" destOrd="0" presId="urn:microsoft.com/office/officeart/2009/3/layout/StepUpProcess"/>
    <dgm:cxn modelId="{42129C77-7585-E849-A64B-9187C17473F2}" type="presParOf" srcId="{F7D178EE-2A7F-7C4B-9EEE-088133904B42}" destId="{EB96FE01-C278-8D4C-BFF4-AAE546EC5DBA}" srcOrd="1" destOrd="0" presId="urn:microsoft.com/office/officeart/2009/3/layout/StepUpProcess"/>
    <dgm:cxn modelId="{CC7D3814-80D7-1F47-B125-7806842E882E}" type="presParOf" srcId="{EB96FE01-C278-8D4C-BFF4-AAE546EC5DBA}" destId="{11DABAC9-CD46-8E43-B30E-552DDBDE18F0}" srcOrd="0" destOrd="0" presId="urn:microsoft.com/office/officeart/2009/3/layout/StepUpProcess"/>
    <dgm:cxn modelId="{7B241BC6-F2C5-C042-8086-9BA4AF46ADA8}" type="presParOf" srcId="{F7D178EE-2A7F-7C4B-9EEE-088133904B42}" destId="{972F9DE5-157E-9F4F-B841-BA72EF38328B}" srcOrd="2" destOrd="0" presId="urn:microsoft.com/office/officeart/2009/3/layout/StepUpProcess"/>
    <dgm:cxn modelId="{F3D5616B-E6A3-D744-A4EC-01CEDBFAA9F2}" type="presParOf" srcId="{972F9DE5-157E-9F4F-B841-BA72EF38328B}" destId="{3C459532-2110-6545-822B-FDCBACE6D64C}" srcOrd="0" destOrd="0" presId="urn:microsoft.com/office/officeart/2009/3/layout/StepUpProcess"/>
    <dgm:cxn modelId="{A0ADA2D2-FD06-6346-B948-23215AF0622C}" type="presParOf" srcId="{972F9DE5-157E-9F4F-B841-BA72EF38328B}" destId="{0C981224-3DFC-8F45-AFB4-D5AA51092053}" srcOrd="1" destOrd="0" presId="urn:microsoft.com/office/officeart/2009/3/layout/StepUpProcess"/>
    <dgm:cxn modelId="{970A9353-35B3-BF40-B107-D15A250C4093}" type="presParOf" srcId="{972F9DE5-157E-9F4F-B841-BA72EF38328B}" destId="{832F0F3A-B6C7-0B44-924A-482A2F317AD8}" srcOrd="2" destOrd="0" presId="urn:microsoft.com/office/officeart/2009/3/layout/StepUpProcess"/>
    <dgm:cxn modelId="{CD13754A-5AB7-7B43-8D06-17C4F7A0683C}" type="presParOf" srcId="{F7D178EE-2A7F-7C4B-9EEE-088133904B42}" destId="{84BBE250-B800-804B-A0EE-45F2164DCCF0}" srcOrd="3" destOrd="0" presId="urn:microsoft.com/office/officeart/2009/3/layout/StepUpProcess"/>
    <dgm:cxn modelId="{8A388E23-238D-C441-9DE4-7878345CD9E8}" type="presParOf" srcId="{84BBE250-B800-804B-A0EE-45F2164DCCF0}" destId="{2943B49F-B091-4848-94F2-F93A8E38FFF4}" srcOrd="0" destOrd="0" presId="urn:microsoft.com/office/officeart/2009/3/layout/StepUpProcess"/>
    <dgm:cxn modelId="{A2CD86E7-AC7B-8043-9E6F-C1CA95FD5DFB}" type="presParOf" srcId="{F7D178EE-2A7F-7C4B-9EEE-088133904B42}" destId="{EECC9D52-8F21-F549-A4D8-24AEEA6CCC03}" srcOrd="4" destOrd="0" presId="urn:microsoft.com/office/officeart/2009/3/layout/StepUpProcess"/>
    <dgm:cxn modelId="{BF3C1E8D-876A-2C40-8B74-EC18CD531A29}" type="presParOf" srcId="{EECC9D52-8F21-F549-A4D8-24AEEA6CCC03}" destId="{D1816491-0405-A74C-B029-CD44B7C32EFF}" srcOrd="0" destOrd="0" presId="urn:microsoft.com/office/officeart/2009/3/layout/StepUpProcess"/>
    <dgm:cxn modelId="{43ACF821-ABA4-8949-9B30-2690E85EB5E9}" type="presParOf" srcId="{EECC9D52-8F21-F549-A4D8-24AEEA6CCC03}" destId="{AE15EB81-7E90-224A-B005-0DB38349576F}"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101B80-C2CC-AC43-99B4-58A2D6B77F58}" type="doc">
      <dgm:prSet loTypeId="urn:microsoft.com/office/officeart/2009/3/layout/StepUpProcess" loCatId="" qsTypeId="urn:microsoft.com/office/officeart/2005/8/quickstyle/simple1" qsCatId="simple" csTypeId="urn:microsoft.com/office/officeart/2005/8/colors/accent1_2" csCatId="accent1" phldr="1"/>
      <dgm:spPr/>
      <dgm:t>
        <a:bodyPr/>
        <a:lstStyle/>
        <a:p>
          <a:endParaRPr lang="de-DE"/>
        </a:p>
      </dgm:t>
    </dgm:pt>
    <dgm:pt modelId="{73E4EE1C-D34B-724B-96A9-03721A372A11}">
      <dgm:prSet phldrT="[Text]" custT="1"/>
      <dgm:spPr/>
      <dgm:t>
        <a:bodyPr/>
        <a:lstStyle/>
        <a:p>
          <a:r>
            <a:rPr lang="de-DE" sz="1600" b="1" dirty="0"/>
            <a:t>Empirische Pädagogik </a:t>
          </a:r>
          <a:r>
            <a:rPr lang="de-DE" sz="1600" b="0" dirty="0"/>
            <a:t>(</a:t>
          </a:r>
          <a:r>
            <a:rPr lang="de-DE" sz="1600" dirty="0"/>
            <a:t>Beginn 20.Jh.)</a:t>
          </a:r>
        </a:p>
      </dgm:t>
    </dgm:pt>
    <dgm:pt modelId="{E4A03F18-CC14-1C4E-9826-ECD359D1B191}" type="parTrans" cxnId="{F5936FE6-E137-0744-B7FE-E04DD6948539}">
      <dgm:prSet/>
      <dgm:spPr/>
      <dgm:t>
        <a:bodyPr/>
        <a:lstStyle/>
        <a:p>
          <a:endParaRPr lang="de-DE" sz="1600"/>
        </a:p>
      </dgm:t>
    </dgm:pt>
    <dgm:pt modelId="{43922CF2-B4E5-224B-8AEC-40CE54E43D46}" type="sibTrans" cxnId="{F5936FE6-E137-0744-B7FE-E04DD6948539}">
      <dgm:prSet/>
      <dgm:spPr/>
      <dgm:t>
        <a:bodyPr/>
        <a:lstStyle/>
        <a:p>
          <a:endParaRPr lang="de-DE" sz="1600"/>
        </a:p>
      </dgm:t>
    </dgm:pt>
    <dgm:pt modelId="{553B94A5-49BD-1943-9DC0-4A8594E9A8C8}">
      <dgm:prSet phldrT="[Text]" custT="1"/>
      <dgm:spPr/>
      <dgm:t>
        <a:bodyPr/>
        <a:lstStyle/>
        <a:p>
          <a:r>
            <a:rPr lang="de-DE" sz="1600" b="1" dirty="0"/>
            <a:t>Empirische Wende </a:t>
          </a:r>
          <a:r>
            <a:rPr lang="de-DE" sz="1600" b="0" dirty="0"/>
            <a:t>(Jahrtausend-wende)</a:t>
          </a:r>
        </a:p>
      </dgm:t>
    </dgm:pt>
    <dgm:pt modelId="{538D1689-C4B7-F241-BDCC-F58EF29D4B96}" type="parTrans" cxnId="{D2904FF7-6CEA-024B-902B-CFB5B303BD9C}">
      <dgm:prSet/>
      <dgm:spPr/>
      <dgm:t>
        <a:bodyPr/>
        <a:lstStyle/>
        <a:p>
          <a:endParaRPr lang="de-DE" sz="1600"/>
        </a:p>
      </dgm:t>
    </dgm:pt>
    <dgm:pt modelId="{8709EFFD-0304-EF43-838B-94B2438642B0}" type="sibTrans" cxnId="{D2904FF7-6CEA-024B-902B-CFB5B303BD9C}">
      <dgm:prSet/>
      <dgm:spPr/>
      <dgm:t>
        <a:bodyPr/>
        <a:lstStyle/>
        <a:p>
          <a:endParaRPr lang="de-DE" sz="1600"/>
        </a:p>
      </dgm:t>
    </dgm:pt>
    <dgm:pt modelId="{F9636B55-B741-7E4C-A3B9-292C3FE1DE0C}">
      <dgm:prSet phldrT="[Text]" custT="1"/>
      <dgm:spPr/>
      <dgm:t>
        <a:bodyPr/>
        <a:lstStyle/>
        <a:p>
          <a:r>
            <a:rPr lang="de-DE" sz="1600" b="1" dirty="0"/>
            <a:t>Realistische Wende </a:t>
          </a:r>
          <a:r>
            <a:rPr lang="de-DE" sz="1600" dirty="0"/>
            <a:t>(60er)</a:t>
          </a:r>
        </a:p>
      </dgm:t>
    </dgm:pt>
    <dgm:pt modelId="{3C0EFDE4-A268-7841-BD2A-D93A8B503EB3}" type="sibTrans" cxnId="{3E3F472C-F7F1-6C41-921B-90855CBA3C46}">
      <dgm:prSet/>
      <dgm:spPr/>
      <dgm:t>
        <a:bodyPr/>
        <a:lstStyle/>
        <a:p>
          <a:endParaRPr lang="de-DE" sz="1600"/>
        </a:p>
      </dgm:t>
    </dgm:pt>
    <dgm:pt modelId="{C35A7104-B6F4-464C-95D5-C65327E06B7C}" type="parTrans" cxnId="{3E3F472C-F7F1-6C41-921B-90855CBA3C46}">
      <dgm:prSet/>
      <dgm:spPr/>
      <dgm:t>
        <a:bodyPr/>
        <a:lstStyle/>
        <a:p>
          <a:endParaRPr lang="de-DE" sz="1600"/>
        </a:p>
      </dgm:t>
    </dgm:pt>
    <dgm:pt modelId="{F7D178EE-2A7F-7C4B-9EEE-088133904B42}" type="pres">
      <dgm:prSet presAssocID="{A1101B80-C2CC-AC43-99B4-58A2D6B77F58}" presName="rootnode" presStyleCnt="0">
        <dgm:presLayoutVars>
          <dgm:chMax/>
          <dgm:chPref/>
          <dgm:dir/>
          <dgm:animLvl val="lvl"/>
        </dgm:presLayoutVars>
      </dgm:prSet>
      <dgm:spPr/>
      <dgm:t>
        <a:bodyPr/>
        <a:lstStyle/>
        <a:p>
          <a:endParaRPr lang="de-DE"/>
        </a:p>
      </dgm:t>
    </dgm:pt>
    <dgm:pt modelId="{9A94B67B-EA8B-4D48-8CD6-7DF9AFE8D5CA}" type="pres">
      <dgm:prSet presAssocID="{73E4EE1C-D34B-724B-96A9-03721A372A11}" presName="composite" presStyleCnt="0"/>
      <dgm:spPr/>
    </dgm:pt>
    <dgm:pt modelId="{7892E786-D02B-4B47-84E8-9318D424373E}" type="pres">
      <dgm:prSet presAssocID="{73E4EE1C-D34B-724B-96A9-03721A372A11}" presName="LShape" presStyleLbl="alignNode1" presStyleIdx="0" presStyleCnt="5"/>
      <dgm:spPr/>
    </dgm:pt>
    <dgm:pt modelId="{294DE599-1323-5646-A58D-E624FD9965C2}" type="pres">
      <dgm:prSet presAssocID="{73E4EE1C-D34B-724B-96A9-03721A372A11}" presName="ParentText" presStyleLbl="revTx" presStyleIdx="0" presStyleCnt="3">
        <dgm:presLayoutVars>
          <dgm:chMax val="0"/>
          <dgm:chPref val="0"/>
          <dgm:bulletEnabled val="1"/>
        </dgm:presLayoutVars>
      </dgm:prSet>
      <dgm:spPr/>
      <dgm:t>
        <a:bodyPr/>
        <a:lstStyle/>
        <a:p>
          <a:endParaRPr lang="de-DE"/>
        </a:p>
      </dgm:t>
    </dgm:pt>
    <dgm:pt modelId="{AAB27D0B-7E1A-4245-BEB0-D2E858657FE6}" type="pres">
      <dgm:prSet presAssocID="{73E4EE1C-D34B-724B-96A9-03721A372A11}" presName="Triangle" presStyleLbl="alignNode1" presStyleIdx="1" presStyleCnt="5"/>
      <dgm:spPr/>
    </dgm:pt>
    <dgm:pt modelId="{EB96FE01-C278-8D4C-BFF4-AAE546EC5DBA}" type="pres">
      <dgm:prSet presAssocID="{43922CF2-B4E5-224B-8AEC-40CE54E43D46}" presName="sibTrans" presStyleCnt="0"/>
      <dgm:spPr/>
    </dgm:pt>
    <dgm:pt modelId="{11DABAC9-CD46-8E43-B30E-552DDBDE18F0}" type="pres">
      <dgm:prSet presAssocID="{43922CF2-B4E5-224B-8AEC-40CE54E43D46}" presName="space" presStyleCnt="0"/>
      <dgm:spPr/>
    </dgm:pt>
    <dgm:pt modelId="{972F9DE5-157E-9F4F-B841-BA72EF38328B}" type="pres">
      <dgm:prSet presAssocID="{F9636B55-B741-7E4C-A3B9-292C3FE1DE0C}" presName="composite" presStyleCnt="0"/>
      <dgm:spPr/>
    </dgm:pt>
    <dgm:pt modelId="{3C459532-2110-6545-822B-FDCBACE6D64C}" type="pres">
      <dgm:prSet presAssocID="{F9636B55-B741-7E4C-A3B9-292C3FE1DE0C}" presName="LShape" presStyleLbl="alignNode1" presStyleIdx="2" presStyleCnt="5"/>
      <dgm:spPr/>
    </dgm:pt>
    <dgm:pt modelId="{0C981224-3DFC-8F45-AFB4-D5AA51092053}" type="pres">
      <dgm:prSet presAssocID="{F9636B55-B741-7E4C-A3B9-292C3FE1DE0C}" presName="ParentText" presStyleLbl="revTx" presStyleIdx="1" presStyleCnt="3">
        <dgm:presLayoutVars>
          <dgm:chMax val="0"/>
          <dgm:chPref val="0"/>
          <dgm:bulletEnabled val="1"/>
        </dgm:presLayoutVars>
      </dgm:prSet>
      <dgm:spPr/>
      <dgm:t>
        <a:bodyPr/>
        <a:lstStyle/>
        <a:p>
          <a:endParaRPr lang="de-DE"/>
        </a:p>
      </dgm:t>
    </dgm:pt>
    <dgm:pt modelId="{832F0F3A-B6C7-0B44-924A-482A2F317AD8}" type="pres">
      <dgm:prSet presAssocID="{F9636B55-B741-7E4C-A3B9-292C3FE1DE0C}" presName="Triangle" presStyleLbl="alignNode1" presStyleIdx="3" presStyleCnt="5"/>
      <dgm:spPr/>
    </dgm:pt>
    <dgm:pt modelId="{84BBE250-B800-804B-A0EE-45F2164DCCF0}" type="pres">
      <dgm:prSet presAssocID="{3C0EFDE4-A268-7841-BD2A-D93A8B503EB3}" presName="sibTrans" presStyleCnt="0"/>
      <dgm:spPr/>
    </dgm:pt>
    <dgm:pt modelId="{2943B49F-B091-4848-94F2-F93A8E38FFF4}" type="pres">
      <dgm:prSet presAssocID="{3C0EFDE4-A268-7841-BD2A-D93A8B503EB3}" presName="space" presStyleCnt="0"/>
      <dgm:spPr/>
    </dgm:pt>
    <dgm:pt modelId="{EECC9D52-8F21-F549-A4D8-24AEEA6CCC03}" type="pres">
      <dgm:prSet presAssocID="{553B94A5-49BD-1943-9DC0-4A8594E9A8C8}" presName="composite" presStyleCnt="0"/>
      <dgm:spPr/>
    </dgm:pt>
    <dgm:pt modelId="{D1816491-0405-A74C-B029-CD44B7C32EFF}" type="pres">
      <dgm:prSet presAssocID="{553B94A5-49BD-1943-9DC0-4A8594E9A8C8}" presName="LShape" presStyleLbl="alignNode1" presStyleIdx="4" presStyleCnt="5"/>
      <dgm:spPr/>
    </dgm:pt>
    <dgm:pt modelId="{AE15EB81-7E90-224A-B005-0DB38349576F}" type="pres">
      <dgm:prSet presAssocID="{553B94A5-49BD-1943-9DC0-4A8594E9A8C8}" presName="ParentText" presStyleLbl="revTx" presStyleIdx="2" presStyleCnt="3">
        <dgm:presLayoutVars>
          <dgm:chMax val="0"/>
          <dgm:chPref val="0"/>
          <dgm:bulletEnabled val="1"/>
        </dgm:presLayoutVars>
      </dgm:prSet>
      <dgm:spPr/>
      <dgm:t>
        <a:bodyPr/>
        <a:lstStyle/>
        <a:p>
          <a:endParaRPr lang="de-DE"/>
        </a:p>
      </dgm:t>
    </dgm:pt>
  </dgm:ptLst>
  <dgm:cxnLst>
    <dgm:cxn modelId="{9B405F0D-9B26-7847-B156-6B035EE1F436}" type="presOf" srcId="{F9636B55-B741-7E4C-A3B9-292C3FE1DE0C}" destId="{0C981224-3DFC-8F45-AFB4-D5AA51092053}" srcOrd="0" destOrd="0" presId="urn:microsoft.com/office/officeart/2009/3/layout/StepUpProcess"/>
    <dgm:cxn modelId="{3E3F472C-F7F1-6C41-921B-90855CBA3C46}" srcId="{A1101B80-C2CC-AC43-99B4-58A2D6B77F58}" destId="{F9636B55-B741-7E4C-A3B9-292C3FE1DE0C}" srcOrd="1" destOrd="0" parTransId="{C35A7104-B6F4-464C-95D5-C65327E06B7C}" sibTransId="{3C0EFDE4-A268-7841-BD2A-D93A8B503EB3}"/>
    <dgm:cxn modelId="{F5936FE6-E137-0744-B7FE-E04DD6948539}" srcId="{A1101B80-C2CC-AC43-99B4-58A2D6B77F58}" destId="{73E4EE1C-D34B-724B-96A9-03721A372A11}" srcOrd="0" destOrd="0" parTransId="{E4A03F18-CC14-1C4E-9826-ECD359D1B191}" sibTransId="{43922CF2-B4E5-224B-8AEC-40CE54E43D46}"/>
    <dgm:cxn modelId="{6532CF84-EBC2-9144-8425-AD19EA35FF72}" type="presOf" srcId="{A1101B80-C2CC-AC43-99B4-58A2D6B77F58}" destId="{F7D178EE-2A7F-7C4B-9EEE-088133904B42}" srcOrd="0" destOrd="0" presId="urn:microsoft.com/office/officeart/2009/3/layout/StepUpProcess"/>
    <dgm:cxn modelId="{D2904FF7-6CEA-024B-902B-CFB5B303BD9C}" srcId="{A1101B80-C2CC-AC43-99B4-58A2D6B77F58}" destId="{553B94A5-49BD-1943-9DC0-4A8594E9A8C8}" srcOrd="2" destOrd="0" parTransId="{538D1689-C4B7-F241-BDCC-F58EF29D4B96}" sibTransId="{8709EFFD-0304-EF43-838B-94B2438642B0}"/>
    <dgm:cxn modelId="{3A61B44B-ADCA-4742-999F-5F5F90D36EC7}" type="presOf" srcId="{73E4EE1C-D34B-724B-96A9-03721A372A11}" destId="{294DE599-1323-5646-A58D-E624FD9965C2}" srcOrd="0" destOrd="0" presId="urn:microsoft.com/office/officeart/2009/3/layout/StepUpProcess"/>
    <dgm:cxn modelId="{5461CF8A-121A-5C47-80AD-CCA467C87F41}" type="presOf" srcId="{553B94A5-49BD-1943-9DC0-4A8594E9A8C8}" destId="{AE15EB81-7E90-224A-B005-0DB38349576F}" srcOrd="0" destOrd="0" presId="urn:microsoft.com/office/officeart/2009/3/layout/StepUpProcess"/>
    <dgm:cxn modelId="{3A8EBD3A-55D3-E941-ABD2-97FDA0D85FE4}" type="presParOf" srcId="{F7D178EE-2A7F-7C4B-9EEE-088133904B42}" destId="{9A94B67B-EA8B-4D48-8CD6-7DF9AFE8D5CA}" srcOrd="0" destOrd="0" presId="urn:microsoft.com/office/officeart/2009/3/layout/StepUpProcess"/>
    <dgm:cxn modelId="{1CB0CE17-F46F-FF48-BDE5-B3FF3A5CB6CB}" type="presParOf" srcId="{9A94B67B-EA8B-4D48-8CD6-7DF9AFE8D5CA}" destId="{7892E786-D02B-4B47-84E8-9318D424373E}" srcOrd="0" destOrd="0" presId="urn:microsoft.com/office/officeart/2009/3/layout/StepUpProcess"/>
    <dgm:cxn modelId="{A8420F73-6A70-6248-A1A2-EC12CCD72C83}" type="presParOf" srcId="{9A94B67B-EA8B-4D48-8CD6-7DF9AFE8D5CA}" destId="{294DE599-1323-5646-A58D-E624FD9965C2}" srcOrd="1" destOrd="0" presId="urn:microsoft.com/office/officeart/2009/3/layout/StepUpProcess"/>
    <dgm:cxn modelId="{1F52AFCC-603A-784C-873A-A14656CA8388}" type="presParOf" srcId="{9A94B67B-EA8B-4D48-8CD6-7DF9AFE8D5CA}" destId="{AAB27D0B-7E1A-4245-BEB0-D2E858657FE6}" srcOrd="2" destOrd="0" presId="urn:microsoft.com/office/officeart/2009/3/layout/StepUpProcess"/>
    <dgm:cxn modelId="{42129C77-7585-E849-A64B-9187C17473F2}" type="presParOf" srcId="{F7D178EE-2A7F-7C4B-9EEE-088133904B42}" destId="{EB96FE01-C278-8D4C-BFF4-AAE546EC5DBA}" srcOrd="1" destOrd="0" presId="urn:microsoft.com/office/officeart/2009/3/layout/StepUpProcess"/>
    <dgm:cxn modelId="{CC7D3814-80D7-1F47-B125-7806842E882E}" type="presParOf" srcId="{EB96FE01-C278-8D4C-BFF4-AAE546EC5DBA}" destId="{11DABAC9-CD46-8E43-B30E-552DDBDE18F0}" srcOrd="0" destOrd="0" presId="urn:microsoft.com/office/officeart/2009/3/layout/StepUpProcess"/>
    <dgm:cxn modelId="{7B241BC6-F2C5-C042-8086-9BA4AF46ADA8}" type="presParOf" srcId="{F7D178EE-2A7F-7C4B-9EEE-088133904B42}" destId="{972F9DE5-157E-9F4F-B841-BA72EF38328B}" srcOrd="2" destOrd="0" presId="urn:microsoft.com/office/officeart/2009/3/layout/StepUpProcess"/>
    <dgm:cxn modelId="{F3D5616B-E6A3-D744-A4EC-01CEDBFAA9F2}" type="presParOf" srcId="{972F9DE5-157E-9F4F-B841-BA72EF38328B}" destId="{3C459532-2110-6545-822B-FDCBACE6D64C}" srcOrd="0" destOrd="0" presId="urn:microsoft.com/office/officeart/2009/3/layout/StepUpProcess"/>
    <dgm:cxn modelId="{A0ADA2D2-FD06-6346-B948-23215AF0622C}" type="presParOf" srcId="{972F9DE5-157E-9F4F-B841-BA72EF38328B}" destId="{0C981224-3DFC-8F45-AFB4-D5AA51092053}" srcOrd="1" destOrd="0" presId="urn:microsoft.com/office/officeart/2009/3/layout/StepUpProcess"/>
    <dgm:cxn modelId="{970A9353-35B3-BF40-B107-D15A250C4093}" type="presParOf" srcId="{972F9DE5-157E-9F4F-B841-BA72EF38328B}" destId="{832F0F3A-B6C7-0B44-924A-482A2F317AD8}" srcOrd="2" destOrd="0" presId="urn:microsoft.com/office/officeart/2009/3/layout/StepUpProcess"/>
    <dgm:cxn modelId="{CD13754A-5AB7-7B43-8D06-17C4F7A0683C}" type="presParOf" srcId="{F7D178EE-2A7F-7C4B-9EEE-088133904B42}" destId="{84BBE250-B800-804B-A0EE-45F2164DCCF0}" srcOrd="3" destOrd="0" presId="urn:microsoft.com/office/officeart/2009/3/layout/StepUpProcess"/>
    <dgm:cxn modelId="{8A388E23-238D-C441-9DE4-7878345CD9E8}" type="presParOf" srcId="{84BBE250-B800-804B-A0EE-45F2164DCCF0}" destId="{2943B49F-B091-4848-94F2-F93A8E38FFF4}" srcOrd="0" destOrd="0" presId="urn:microsoft.com/office/officeart/2009/3/layout/StepUpProcess"/>
    <dgm:cxn modelId="{A2CD86E7-AC7B-8043-9E6F-C1CA95FD5DFB}" type="presParOf" srcId="{F7D178EE-2A7F-7C4B-9EEE-088133904B42}" destId="{EECC9D52-8F21-F549-A4D8-24AEEA6CCC03}" srcOrd="4" destOrd="0" presId="urn:microsoft.com/office/officeart/2009/3/layout/StepUpProcess"/>
    <dgm:cxn modelId="{BF3C1E8D-876A-2C40-8B74-EC18CD531A29}" type="presParOf" srcId="{EECC9D52-8F21-F549-A4D8-24AEEA6CCC03}" destId="{D1816491-0405-A74C-B029-CD44B7C32EFF}" srcOrd="0" destOrd="0" presId="urn:microsoft.com/office/officeart/2009/3/layout/StepUpProcess"/>
    <dgm:cxn modelId="{43ACF821-ABA4-8949-9B30-2690E85EB5E9}" type="presParOf" srcId="{EECC9D52-8F21-F549-A4D8-24AEEA6CCC03}" destId="{AE15EB81-7E90-224A-B005-0DB38349576F}"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938E6-F7ED-4E76-A62A-FC13E9939929}">
      <dsp:nvSpPr>
        <dsp:cNvPr id="0" name=""/>
        <dsp:cNvSpPr/>
      </dsp:nvSpPr>
      <dsp:spPr>
        <a:xfrm>
          <a:off x="2249840" y="677388"/>
          <a:ext cx="3729919" cy="3729919"/>
        </a:xfrm>
        <a:prstGeom prst="blockArc">
          <a:avLst>
            <a:gd name="adj1" fmla="val 9000000"/>
            <a:gd name="adj2" fmla="val 16200000"/>
            <a:gd name="adj3" fmla="val 4637"/>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3F631DA-2C67-4B0F-86C5-4EBEE9F94184}">
      <dsp:nvSpPr>
        <dsp:cNvPr id="0" name=""/>
        <dsp:cNvSpPr/>
      </dsp:nvSpPr>
      <dsp:spPr>
        <a:xfrm>
          <a:off x="2249840" y="677388"/>
          <a:ext cx="3729919" cy="3729919"/>
        </a:xfrm>
        <a:prstGeom prst="blockArc">
          <a:avLst>
            <a:gd name="adj1" fmla="val 1800000"/>
            <a:gd name="adj2" fmla="val 9000000"/>
            <a:gd name="adj3" fmla="val 4637"/>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3CA0F53-0CAF-4F91-BBF9-DFEBFF3F08D9}">
      <dsp:nvSpPr>
        <dsp:cNvPr id="0" name=""/>
        <dsp:cNvSpPr/>
      </dsp:nvSpPr>
      <dsp:spPr>
        <a:xfrm>
          <a:off x="2249840" y="677388"/>
          <a:ext cx="3729919" cy="3729919"/>
        </a:xfrm>
        <a:prstGeom prst="blockArc">
          <a:avLst>
            <a:gd name="adj1" fmla="val 16200000"/>
            <a:gd name="adj2" fmla="val 1800000"/>
            <a:gd name="adj3" fmla="val 4637"/>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713D8EA-B415-45FE-9251-F3F84FB0EDA7}">
      <dsp:nvSpPr>
        <dsp:cNvPr id="0" name=""/>
        <dsp:cNvSpPr/>
      </dsp:nvSpPr>
      <dsp:spPr>
        <a:xfrm>
          <a:off x="3256880" y="1684428"/>
          <a:ext cx="1715839" cy="1715839"/>
        </a:xfrm>
        <a:prstGeom prst="ellipse">
          <a:avLst/>
        </a:prstGeom>
        <a:solidFill>
          <a:schemeClr val="accent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de-DE" sz="1800" kern="1200" dirty="0"/>
            <a:t>Empirische Bildungs-</a:t>
          </a:r>
          <a:r>
            <a:rPr lang="de-DE" sz="1800" kern="1200" dirty="0" err="1"/>
            <a:t>forschung</a:t>
          </a:r>
          <a:endParaRPr lang="de-DE" sz="1800" kern="1200" dirty="0"/>
        </a:p>
      </dsp:txBody>
      <dsp:txXfrm>
        <a:off x="3508159" y="1935707"/>
        <a:ext cx="1213281" cy="1213281"/>
      </dsp:txXfrm>
    </dsp:sp>
    <dsp:sp modelId="{F89B6016-A6DE-4D59-B3B5-E43945F5C59A}">
      <dsp:nvSpPr>
        <dsp:cNvPr id="0" name=""/>
        <dsp:cNvSpPr/>
      </dsp:nvSpPr>
      <dsp:spPr>
        <a:xfrm>
          <a:off x="3276314" y="-117851"/>
          <a:ext cx="1676970" cy="1676958"/>
        </a:xfrm>
        <a:prstGeom prst="ellipse">
          <a:avLst/>
        </a:prstGeom>
        <a:solidFill>
          <a:schemeClr val="tx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b="1" kern="1200" dirty="0"/>
            <a:t>Problem-</a:t>
          </a:r>
        </a:p>
        <a:p>
          <a:pPr lvl="0" algn="ctr" defTabSz="533400">
            <a:lnSpc>
              <a:spcPct val="90000"/>
            </a:lnSpc>
            <a:spcBef>
              <a:spcPct val="0"/>
            </a:spcBef>
            <a:spcAft>
              <a:spcPct val="35000"/>
            </a:spcAft>
          </a:pPr>
          <a:r>
            <a:rPr lang="de-DE" sz="1200" b="1" kern="1200" dirty="0"/>
            <a:t>orientierter </a:t>
          </a:r>
        </a:p>
        <a:p>
          <a:pPr lvl="0" algn="ctr" defTabSz="533400">
            <a:lnSpc>
              <a:spcPct val="90000"/>
            </a:lnSpc>
            <a:spcBef>
              <a:spcPct val="0"/>
            </a:spcBef>
            <a:spcAft>
              <a:spcPct val="35000"/>
            </a:spcAft>
          </a:pPr>
          <a:r>
            <a:rPr lang="de-DE" sz="1200" b="1" kern="1200" dirty="0"/>
            <a:t>Gegenstands-</a:t>
          </a:r>
        </a:p>
        <a:p>
          <a:pPr lvl="0" algn="ctr" defTabSz="533400">
            <a:lnSpc>
              <a:spcPct val="90000"/>
            </a:lnSpc>
            <a:spcBef>
              <a:spcPct val="0"/>
            </a:spcBef>
            <a:spcAft>
              <a:spcPct val="35000"/>
            </a:spcAft>
          </a:pPr>
          <a:r>
            <a:rPr lang="de-DE" sz="1200" b="1" kern="1200" dirty="0" err="1"/>
            <a:t>bereich</a:t>
          </a:r>
          <a:endParaRPr lang="de-DE" sz="1200" b="1" kern="1200" dirty="0"/>
        </a:p>
      </dsp:txBody>
      <dsp:txXfrm>
        <a:off x="3521901" y="127734"/>
        <a:ext cx="1185796" cy="1185788"/>
      </dsp:txXfrm>
    </dsp:sp>
    <dsp:sp modelId="{D95EE1D2-1A78-42C7-BE4A-10169A168270}">
      <dsp:nvSpPr>
        <dsp:cNvPr id="0" name=""/>
        <dsp:cNvSpPr/>
      </dsp:nvSpPr>
      <dsp:spPr>
        <a:xfrm>
          <a:off x="4853971" y="2614729"/>
          <a:ext cx="1676970" cy="1676958"/>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b="1" kern="1200" dirty="0"/>
            <a:t>Verwendung empirischer Forschungs-</a:t>
          </a:r>
          <a:r>
            <a:rPr lang="de-DE" sz="1200" b="1" kern="1200" dirty="0" err="1"/>
            <a:t>methoden</a:t>
          </a:r>
          <a:endParaRPr lang="de-DE" sz="1200" b="1" kern="1200" dirty="0"/>
        </a:p>
      </dsp:txBody>
      <dsp:txXfrm>
        <a:off x="5099558" y="2860314"/>
        <a:ext cx="1185796" cy="1185788"/>
      </dsp:txXfrm>
    </dsp:sp>
    <dsp:sp modelId="{54B38220-FEAF-4769-ABDE-E49FAD5092C4}">
      <dsp:nvSpPr>
        <dsp:cNvPr id="0" name=""/>
        <dsp:cNvSpPr/>
      </dsp:nvSpPr>
      <dsp:spPr>
        <a:xfrm>
          <a:off x="1698658" y="2614729"/>
          <a:ext cx="1676970" cy="1676958"/>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b="1" kern="1200" dirty="0" err="1"/>
            <a:t>Interdis-ziplinäres</a:t>
          </a:r>
          <a:r>
            <a:rPr lang="de-DE" sz="1200" b="1" kern="1200" dirty="0"/>
            <a:t> Forschungs-</a:t>
          </a:r>
          <a:r>
            <a:rPr lang="de-DE" sz="1200" b="1" kern="1200" dirty="0" err="1"/>
            <a:t>feld</a:t>
          </a:r>
          <a:endParaRPr lang="de-DE" sz="1200" b="1" kern="1200" dirty="0"/>
        </a:p>
      </dsp:txBody>
      <dsp:txXfrm>
        <a:off x="1944245" y="2860314"/>
        <a:ext cx="1185796" cy="1185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2E786-D02B-4B47-84E8-9318D424373E}">
      <dsp:nvSpPr>
        <dsp:cNvPr id="0" name=""/>
        <dsp:cNvSpPr/>
      </dsp:nvSpPr>
      <dsp:spPr>
        <a:xfrm rot="5400000">
          <a:off x="380755" y="1327890"/>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DE599-1323-5646-A58D-E624FD9965C2}">
      <dsp:nvSpPr>
        <dsp:cNvPr id="0" name=""/>
        <dsp:cNvSpPr/>
      </dsp:nvSpPr>
      <dsp:spPr>
        <a:xfrm>
          <a:off x="190544" y="1894416"/>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de-DE" sz="1600" b="1" kern="1200" dirty="0"/>
            <a:t>Empirische Pädagogik </a:t>
          </a:r>
          <a:r>
            <a:rPr lang="de-DE" sz="1600" b="0" kern="1200" dirty="0"/>
            <a:t>(</a:t>
          </a:r>
          <a:r>
            <a:rPr lang="de-DE" sz="1600" kern="1200" dirty="0"/>
            <a:t>Beginn 20.Jh.)</a:t>
          </a:r>
        </a:p>
      </dsp:txBody>
      <dsp:txXfrm>
        <a:off x="190544" y="1894416"/>
        <a:ext cx="1711813" cy="1500505"/>
      </dsp:txXfrm>
    </dsp:sp>
    <dsp:sp modelId="{AAB27D0B-7E1A-4245-BEB0-D2E858657FE6}">
      <dsp:nvSpPr>
        <dsp:cNvPr id="0" name=""/>
        <dsp:cNvSpPr/>
      </dsp:nvSpPr>
      <dsp:spPr>
        <a:xfrm>
          <a:off x="1579374" y="1188296"/>
          <a:ext cx="322983" cy="32298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459532-2110-6545-822B-FDCBACE6D64C}">
      <dsp:nvSpPr>
        <dsp:cNvPr id="0" name=""/>
        <dsp:cNvSpPr/>
      </dsp:nvSpPr>
      <dsp:spPr>
        <a:xfrm rot="5400000">
          <a:off x="2476349" y="809333"/>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81224-3DFC-8F45-AFB4-D5AA51092053}">
      <dsp:nvSpPr>
        <dsp:cNvPr id="0" name=""/>
        <dsp:cNvSpPr/>
      </dsp:nvSpPr>
      <dsp:spPr>
        <a:xfrm>
          <a:off x="2286138" y="1375860"/>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endParaRPr lang="de-DE" sz="1600" kern="1200" dirty="0"/>
        </a:p>
      </dsp:txBody>
      <dsp:txXfrm>
        <a:off x="2286138" y="1375860"/>
        <a:ext cx="1711813" cy="1500505"/>
      </dsp:txXfrm>
    </dsp:sp>
    <dsp:sp modelId="{832F0F3A-B6C7-0B44-924A-482A2F317AD8}">
      <dsp:nvSpPr>
        <dsp:cNvPr id="0" name=""/>
        <dsp:cNvSpPr/>
      </dsp:nvSpPr>
      <dsp:spPr>
        <a:xfrm>
          <a:off x="3674968" y="669740"/>
          <a:ext cx="322983" cy="32298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16491-0405-A74C-B029-CD44B7C32EFF}">
      <dsp:nvSpPr>
        <dsp:cNvPr id="0" name=""/>
        <dsp:cNvSpPr/>
      </dsp:nvSpPr>
      <dsp:spPr>
        <a:xfrm rot="5400000">
          <a:off x="4571943" y="290776"/>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15EB81-7E90-224A-B005-0DB38349576F}">
      <dsp:nvSpPr>
        <dsp:cNvPr id="0" name=""/>
        <dsp:cNvSpPr/>
      </dsp:nvSpPr>
      <dsp:spPr>
        <a:xfrm>
          <a:off x="4381732" y="857303"/>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endParaRPr lang="de-DE" sz="1600" kern="1200"/>
        </a:p>
      </dsp:txBody>
      <dsp:txXfrm>
        <a:off x="4381732" y="857303"/>
        <a:ext cx="1711813" cy="15005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2E786-D02B-4B47-84E8-9318D424373E}">
      <dsp:nvSpPr>
        <dsp:cNvPr id="0" name=""/>
        <dsp:cNvSpPr/>
      </dsp:nvSpPr>
      <dsp:spPr>
        <a:xfrm rot="5400000">
          <a:off x="380755" y="1327890"/>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DE599-1323-5646-A58D-E624FD9965C2}">
      <dsp:nvSpPr>
        <dsp:cNvPr id="0" name=""/>
        <dsp:cNvSpPr/>
      </dsp:nvSpPr>
      <dsp:spPr>
        <a:xfrm>
          <a:off x="190544" y="1894416"/>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de-DE" sz="1600" b="1" kern="1200" dirty="0"/>
            <a:t>Empirische Pädagogik </a:t>
          </a:r>
          <a:r>
            <a:rPr lang="de-DE" sz="1600" b="0" kern="1200" dirty="0"/>
            <a:t>(</a:t>
          </a:r>
          <a:r>
            <a:rPr lang="de-DE" sz="1600" kern="1200" dirty="0"/>
            <a:t>Beginn 20.Jh.)</a:t>
          </a:r>
        </a:p>
      </dsp:txBody>
      <dsp:txXfrm>
        <a:off x="190544" y="1894416"/>
        <a:ext cx="1711813" cy="1500505"/>
      </dsp:txXfrm>
    </dsp:sp>
    <dsp:sp modelId="{AAB27D0B-7E1A-4245-BEB0-D2E858657FE6}">
      <dsp:nvSpPr>
        <dsp:cNvPr id="0" name=""/>
        <dsp:cNvSpPr/>
      </dsp:nvSpPr>
      <dsp:spPr>
        <a:xfrm>
          <a:off x="1579374" y="1188296"/>
          <a:ext cx="322983" cy="32298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459532-2110-6545-822B-FDCBACE6D64C}">
      <dsp:nvSpPr>
        <dsp:cNvPr id="0" name=""/>
        <dsp:cNvSpPr/>
      </dsp:nvSpPr>
      <dsp:spPr>
        <a:xfrm rot="5400000">
          <a:off x="2476349" y="809333"/>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81224-3DFC-8F45-AFB4-D5AA51092053}">
      <dsp:nvSpPr>
        <dsp:cNvPr id="0" name=""/>
        <dsp:cNvSpPr/>
      </dsp:nvSpPr>
      <dsp:spPr>
        <a:xfrm>
          <a:off x="2286138" y="1375860"/>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de-DE" sz="1600" b="1" kern="1200" dirty="0"/>
            <a:t>Realistische Wende </a:t>
          </a:r>
          <a:r>
            <a:rPr lang="de-DE" sz="1600" kern="1200" dirty="0"/>
            <a:t>(60er)</a:t>
          </a:r>
        </a:p>
      </dsp:txBody>
      <dsp:txXfrm>
        <a:off x="2286138" y="1375860"/>
        <a:ext cx="1711813" cy="1500505"/>
      </dsp:txXfrm>
    </dsp:sp>
    <dsp:sp modelId="{832F0F3A-B6C7-0B44-924A-482A2F317AD8}">
      <dsp:nvSpPr>
        <dsp:cNvPr id="0" name=""/>
        <dsp:cNvSpPr/>
      </dsp:nvSpPr>
      <dsp:spPr>
        <a:xfrm>
          <a:off x="3674968" y="669740"/>
          <a:ext cx="322983" cy="32298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16491-0405-A74C-B029-CD44B7C32EFF}">
      <dsp:nvSpPr>
        <dsp:cNvPr id="0" name=""/>
        <dsp:cNvSpPr/>
      </dsp:nvSpPr>
      <dsp:spPr>
        <a:xfrm rot="5400000">
          <a:off x="4571943" y="290776"/>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15EB81-7E90-224A-B005-0DB38349576F}">
      <dsp:nvSpPr>
        <dsp:cNvPr id="0" name=""/>
        <dsp:cNvSpPr/>
      </dsp:nvSpPr>
      <dsp:spPr>
        <a:xfrm>
          <a:off x="4381732" y="857303"/>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endParaRPr lang="de-DE" sz="1600" kern="1200"/>
        </a:p>
      </dsp:txBody>
      <dsp:txXfrm>
        <a:off x="4381732" y="857303"/>
        <a:ext cx="1711813" cy="15005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2E786-D02B-4B47-84E8-9318D424373E}">
      <dsp:nvSpPr>
        <dsp:cNvPr id="0" name=""/>
        <dsp:cNvSpPr/>
      </dsp:nvSpPr>
      <dsp:spPr>
        <a:xfrm rot="5400000">
          <a:off x="380755" y="1327890"/>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DE599-1323-5646-A58D-E624FD9965C2}">
      <dsp:nvSpPr>
        <dsp:cNvPr id="0" name=""/>
        <dsp:cNvSpPr/>
      </dsp:nvSpPr>
      <dsp:spPr>
        <a:xfrm>
          <a:off x="190544" y="1894416"/>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de-DE" sz="1600" b="1" kern="1200" dirty="0"/>
            <a:t>Empirische Pädagogik </a:t>
          </a:r>
          <a:r>
            <a:rPr lang="de-DE" sz="1600" b="0" kern="1200" dirty="0"/>
            <a:t>(</a:t>
          </a:r>
          <a:r>
            <a:rPr lang="de-DE" sz="1600" kern="1200" dirty="0"/>
            <a:t>Beginn 20.Jh.)</a:t>
          </a:r>
        </a:p>
      </dsp:txBody>
      <dsp:txXfrm>
        <a:off x="190544" y="1894416"/>
        <a:ext cx="1711813" cy="1500505"/>
      </dsp:txXfrm>
    </dsp:sp>
    <dsp:sp modelId="{AAB27D0B-7E1A-4245-BEB0-D2E858657FE6}">
      <dsp:nvSpPr>
        <dsp:cNvPr id="0" name=""/>
        <dsp:cNvSpPr/>
      </dsp:nvSpPr>
      <dsp:spPr>
        <a:xfrm>
          <a:off x="1579374" y="1188296"/>
          <a:ext cx="322983" cy="32298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459532-2110-6545-822B-FDCBACE6D64C}">
      <dsp:nvSpPr>
        <dsp:cNvPr id="0" name=""/>
        <dsp:cNvSpPr/>
      </dsp:nvSpPr>
      <dsp:spPr>
        <a:xfrm rot="5400000">
          <a:off x="2476349" y="809333"/>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81224-3DFC-8F45-AFB4-D5AA51092053}">
      <dsp:nvSpPr>
        <dsp:cNvPr id="0" name=""/>
        <dsp:cNvSpPr/>
      </dsp:nvSpPr>
      <dsp:spPr>
        <a:xfrm>
          <a:off x="2286138" y="1375860"/>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de-DE" sz="1600" b="1" kern="1200" dirty="0"/>
            <a:t>Realistische Wende </a:t>
          </a:r>
          <a:r>
            <a:rPr lang="de-DE" sz="1600" kern="1200" dirty="0"/>
            <a:t>(60er)</a:t>
          </a:r>
        </a:p>
      </dsp:txBody>
      <dsp:txXfrm>
        <a:off x="2286138" y="1375860"/>
        <a:ext cx="1711813" cy="1500505"/>
      </dsp:txXfrm>
    </dsp:sp>
    <dsp:sp modelId="{832F0F3A-B6C7-0B44-924A-482A2F317AD8}">
      <dsp:nvSpPr>
        <dsp:cNvPr id="0" name=""/>
        <dsp:cNvSpPr/>
      </dsp:nvSpPr>
      <dsp:spPr>
        <a:xfrm>
          <a:off x="3674968" y="669740"/>
          <a:ext cx="322983" cy="32298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16491-0405-A74C-B029-CD44B7C32EFF}">
      <dsp:nvSpPr>
        <dsp:cNvPr id="0" name=""/>
        <dsp:cNvSpPr/>
      </dsp:nvSpPr>
      <dsp:spPr>
        <a:xfrm rot="5400000">
          <a:off x="4571943" y="290776"/>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15EB81-7E90-224A-B005-0DB38349576F}">
      <dsp:nvSpPr>
        <dsp:cNvPr id="0" name=""/>
        <dsp:cNvSpPr/>
      </dsp:nvSpPr>
      <dsp:spPr>
        <a:xfrm>
          <a:off x="4381732" y="857303"/>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de-DE" sz="1600" b="1" kern="1200" dirty="0"/>
            <a:t>Empirische Wende </a:t>
          </a:r>
          <a:r>
            <a:rPr lang="de-DE" sz="1600" b="0" kern="1200" dirty="0"/>
            <a:t>(Jahrtausend-wende)</a:t>
          </a:r>
        </a:p>
      </dsp:txBody>
      <dsp:txXfrm>
        <a:off x="4381732" y="857303"/>
        <a:ext cx="1711813" cy="15005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2E786-D02B-4B47-84E8-9318D424373E}">
      <dsp:nvSpPr>
        <dsp:cNvPr id="0" name=""/>
        <dsp:cNvSpPr/>
      </dsp:nvSpPr>
      <dsp:spPr>
        <a:xfrm rot="5400000">
          <a:off x="380755" y="1327890"/>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4DE599-1323-5646-A58D-E624FD9965C2}">
      <dsp:nvSpPr>
        <dsp:cNvPr id="0" name=""/>
        <dsp:cNvSpPr/>
      </dsp:nvSpPr>
      <dsp:spPr>
        <a:xfrm>
          <a:off x="190544" y="1894416"/>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de-DE" sz="1600" b="1" kern="1200" dirty="0"/>
            <a:t>Empirische Pädagogik </a:t>
          </a:r>
          <a:r>
            <a:rPr lang="de-DE" sz="1600" b="0" kern="1200" dirty="0"/>
            <a:t>(</a:t>
          </a:r>
          <a:r>
            <a:rPr lang="de-DE" sz="1600" kern="1200" dirty="0"/>
            <a:t>Beginn 20.Jh.)</a:t>
          </a:r>
        </a:p>
      </dsp:txBody>
      <dsp:txXfrm>
        <a:off x="190544" y="1894416"/>
        <a:ext cx="1711813" cy="1500505"/>
      </dsp:txXfrm>
    </dsp:sp>
    <dsp:sp modelId="{AAB27D0B-7E1A-4245-BEB0-D2E858657FE6}">
      <dsp:nvSpPr>
        <dsp:cNvPr id="0" name=""/>
        <dsp:cNvSpPr/>
      </dsp:nvSpPr>
      <dsp:spPr>
        <a:xfrm>
          <a:off x="1579374" y="1188296"/>
          <a:ext cx="322983" cy="32298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459532-2110-6545-822B-FDCBACE6D64C}">
      <dsp:nvSpPr>
        <dsp:cNvPr id="0" name=""/>
        <dsp:cNvSpPr/>
      </dsp:nvSpPr>
      <dsp:spPr>
        <a:xfrm rot="5400000">
          <a:off x="2476349" y="809333"/>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981224-3DFC-8F45-AFB4-D5AA51092053}">
      <dsp:nvSpPr>
        <dsp:cNvPr id="0" name=""/>
        <dsp:cNvSpPr/>
      </dsp:nvSpPr>
      <dsp:spPr>
        <a:xfrm>
          <a:off x="2286138" y="1375860"/>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de-DE" sz="1600" b="1" kern="1200" dirty="0"/>
            <a:t>Realistische Wende </a:t>
          </a:r>
          <a:r>
            <a:rPr lang="de-DE" sz="1600" kern="1200" dirty="0"/>
            <a:t>(60er)</a:t>
          </a:r>
        </a:p>
      </dsp:txBody>
      <dsp:txXfrm>
        <a:off x="2286138" y="1375860"/>
        <a:ext cx="1711813" cy="1500505"/>
      </dsp:txXfrm>
    </dsp:sp>
    <dsp:sp modelId="{832F0F3A-B6C7-0B44-924A-482A2F317AD8}">
      <dsp:nvSpPr>
        <dsp:cNvPr id="0" name=""/>
        <dsp:cNvSpPr/>
      </dsp:nvSpPr>
      <dsp:spPr>
        <a:xfrm>
          <a:off x="3674968" y="669740"/>
          <a:ext cx="322983" cy="322983"/>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816491-0405-A74C-B029-CD44B7C32EFF}">
      <dsp:nvSpPr>
        <dsp:cNvPr id="0" name=""/>
        <dsp:cNvSpPr/>
      </dsp:nvSpPr>
      <dsp:spPr>
        <a:xfrm rot="5400000">
          <a:off x="4571943" y="290776"/>
          <a:ext cx="1139501" cy="1896104"/>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15EB81-7E90-224A-B005-0DB38349576F}">
      <dsp:nvSpPr>
        <dsp:cNvPr id="0" name=""/>
        <dsp:cNvSpPr/>
      </dsp:nvSpPr>
      <dsp:spPr>
        <a:xfrm>
          <a:off x="4381732" y="857303"/>
          <a:ext cx="1711813" cy="1500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de-DE" sz="1600" b="1" kern="1200" dirty="0"/>
            <a:t>Empirische Wende </a:t>
          </a:r>
          <a:r>
            <a:rPr lang="de-DE" sz="1600" b="0" kern="1200" dirty="0"/>
            <a:t>(Jahrtausend-wende)</a:t>
          </a:r>
        </a:p>
      </dsp:txBody>
      <dsp:txXfrm>
        <a:off x="4381732" y="857303"/>
        <a:ext cx="1711813" cy="1500505"/>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emf"/><Relationship Id="rId4"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81488"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sz="quarter" idx="1"/>
          </p:nvPr>
        </p:nvSpPr>
        <p:spPr>
          <a:xfrm>
            <a:off x="5591175" y="0"/>
            <a:ext cx="4281488" cy="339725"/>
          </a:xfrm>
          <a:prstGeom prst="rect">
            <a:avLst/>
          </a:prstGeom>
        </p:spPr>
        <p:txBody>
          <a:bodyPr vert="horz" lIns="90723" tIns="45362" rIns="90723" bIns="45362" rtlCol="0"/>
          <a:lstStyle>
            <a:lvl1pPr algn="r">
              <a:defRPr sz="1200">
                <a:latin typeface="Arial" charset="0"/>
                <a:cs typeface="+mn-cs"/>
              </a:defRPr>
            </a:lvl1pPr>
          </a:lstStyle>
          <a:p>
            <a:pPr>
              <a:defRPr/>
            </a:pPr>
            <a:fld id="{E26EC946-A657-4FF3-BCA4-E69589DF94C9}" type="datetimeFigureOut">
              <a:rPr lang="de-DE"/>
              <a:pPr>
                <a:defRPr/>
              </a:pPr>
              <a:t>13.06.2022</a:t>
            </a:fld>
            <a:endParaRPr lang="de-DE"/>
          </a:p>
        </p:txBody>
      </p:sp>
      <p:sp>
        <p:nvSpPr>
          <p:cNvPr id="4" name="Fußzeilenplatzhalter 3"/>
          <p:cNvSpPr>
            <a:spLocks noGrp="1"/>
          </p:cNvSpPr>
          <p:nvPr>
            <p:ph type="ftr" sz="quarter" idx="2"/>
          </p:nvPr>
        </p:nvSpPr>
        <p:spPr>
          <a:xfrm>
            <a:off x="0" y="6456363"/>
            <a:ext cx="4281488"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5" name="Foliennummernplatzhalter 4"/>
          <p:cNvSpPr>
            <a:spLocks noGrp="1"/>
          </p:cNvSpPr>
          <p:nvPr>
            <p:ph type="sldNum" sz="quarter" idx="3"/>
          </p:nvPr>
        </p:nvSpPr>
        <p:spPr>
          <a:xfrm>
            <a:off x="5591175" y="6456363"/>
            <a:ext cx="4281488"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8A090C10-CBC2-46C1-96A6-5B300C7E5F8D}" type="slidenum">
              <a:rPr lang="de-DE" altLang="de-DE"/>
              <a:pPr/>
              <a:t>‹Nr.›</a:t>
            </a:fld>
            <a:endParaRPr lang="de-DE" altLang="de-DE"/>
          </a:p>
        </p:txBody>
      </p:sp>
    </p:spTree>
    <p:extLst>
      <p:ext uri="{BB962C8B-B14F-4D97-AF65-F5344CB8AC3E}">
        <p14:creationId xmlns:p14="http://schemas.microsoft.com/office/powerpoint/2010/main" val="1238332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78313" cy="339725"/>
          </a:xfrm>
          <a:prstGeom prst="rect">
            <a:avLst/>
          </a:prstGeom>
        </p:spPr>
        <p:txBody>
          <a:bodyPr vert="horz" lIns="90723" tIns="45362" rIns="90723" bIns="45362" rtlCol="0"/>
          <a:lstStyle>
            <a:lvl1pPr algn="l">
              <a:defRPr sz="1200">
                <a:latin typeface="Arial" charset="0"/>
                <a:cs typeface="+mn-cs"/>
              </a:defRPr>
            </a:lvl1pPr>
          </a:lstStyle>
          <a:p>
            <a:pPr>
              <a:defRPr/>
            </a:pPr>
            <a:endParaRPr lang="de-DE"/>
          </a:p>
        </p:txBody>
      </p:sp>
      <p:sp>
        <p:nvSpPr>
          <p:cNvPr id="3" name="Datumsplatzhalter 2"/>
          <p:cNvSpPr>
            <a:spLocks noGrp="1"/>
          </p:cNvSpPr>
          <p:nvPr>
            <p:ph type="dt" idx="1"/>
          </p:nvPr>
        </p:nvSpPr>
        <p:spPr>
          <a:xfrm>
            <a:off x="5592763" y="0"/>
            <a:ext cx="4279900" cy="339725"/>
          </a:xfrm>
          <a:prstGeom prst="rect">
            <a:avLst/>
          </a:prstGeom>
        </p:spPr>
        <p:txBody>
          <a:bodyPr vert="horz" lIns="90723" tIns="45362" rIns="90723" bIns="45362" rtlCol="0"/>
          <a:lstStyle>
            <a:lvl1pPr algn="r">
              <a:defRPr sz="1200">
                <a:latin typeface="Arial" charset="0"/>
                <a:cs typeface="+mn-cs"/>
              </a:defRPr>
            </a:lvl1pPr>
          </a:lstStyle>
          <a:p>
            <a:pPr>
              <a:defRPr/>
            </a:pPr>
            <a:fld id="{DEF58958-E184-46E3-879D-770BF97E5F5D}" type="datetimeFigureOut">
              <a:rPr lang="de-DE"/>
              <a:pPr>
                <a:defRPr/>
              </a:pPr>
              <a:t>13.06.2022</a:t>
            </a:fld>
            <a:endParaRPr lang="de-DE"/>
          </a:p>
        </p:txBody>
      </p:sp>
      <p:sp>
        <p:nvSpPr>
          <p:cNvPr id="4" name="Folienbildplatzhalter 3"/>
          <p:cNvSpPr>
            <a:spLocks noGrp="1" noRot="1" noChangeAspect="1"/>
          </p:cNvSpPr>
          <p:nvPr>
            <p:ph type="sldImg" idx="2"/>
          </p:nvPr>
        </p:nvSpPr>
        <p:spPr>
          <a:xfrm>
            <a:off x="3233738" y="504825"/>
            <a:ext cx="3406775" cy="2555875"/>
          </a:xfrm>
          <a:prstGeom prst="rect">
            <a:avLst/>
          </a:prstGeom>
          <a:noFill/>
          <a:ln w="12700">
            <a:solidFill>
              <a:prstClr val="black"/>
            </a:solidFill>
          </a:ln>
        </p:spPr>
        <p:txBody>
          <a:bodyPr vert="horz" lIns="90723" tIns="45362" rIns="90723" bIns="45362" rtlCol="0" anchor="ctr"/>
          <a:lstStyle/>
          <a:p>
            <a:pPr lvl="0"/>
            <a:endParaRPr lang="de-DE" noProof="0"/>
          </a:p>
        </p:txBody>
      </p:sp>
      <p:sp>
        <p:nvSpPr>
          <p:cNvPr id="5" name="Notizenplatzhalter 4"/>
          <p:cNvSpPr>
            <a:spLocks noGrp="1"/>
          </p:cNvSpPr>
          <p:nvPr>
            <p:ph type="body" sz="quarter" idx="3"/>
          </p:nvPr>
        </p:nvSpPr>
        <p:spPr>
          <a:xfrm>
            <a:off x="985838" y="3228975"/>
            <a:ext cx="7902575" cy="3059113"/>
          </a:xfrm>
          <a:prstGeom prst="rect">
            <a:avLst/>
          </a:prstGeom>
        </p:spPr>
        <p:txBody>
          <a:bodyPr vert="horz" lIns="90723" tIns="45362" rIns="90723" bIns="45362" rtlCol="0">
            <a:norm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6456363"/>
            <a:ext cx="4278313" cy="339725"/>
          </a:xfrm>
          <a:prstGeom prst="rect">
            <a:avLst/>
          </a:prstGeom>
        </p:spPr>
        <p:txBody>
          <a:bodyPr vert="horz" lIns="90723" tIns="45362" rIns="90723" bIns="45362" rtlCol="0" anchor="b"/>
          <a:lstStyle>
            <a:lvl1pPr algn="l">
              <a:defRPr sz="1200">
                <a:latin typeface="Arial" charset="0"/>
                <a:cs typeface="+mn-cs"/>
              </a:defRPr>
            </a:lvl1pPr>
          </a:lstStyle>
          <a:p>
            <a:pPr>
              <a:defRPr/>
            </a:pPr>
            <a:endParaRPr lang="de-DE"/>
          </a:p>
        </p:txBody>
      </p:sp>
      <p:sp>
        <p:nvSpPr>
          <p:cNvPr id="7" name="Foliennummernplatzhalter 6"/>
          <p:cNvSpPr>
            <a:spLocks noGrp="1"/>
          </p:cNvSpPr>
          <p:nvPr>
            <p:ph type="sldNum" sz="quarter" idx="5"/>
          </p:nvPr>
        </p:nvSpPr>
        <p:spPr>
          <a:xfrm>
            <a:off x="5592763" y="6456363"/>
            <a:ext cx="4279900" cy="339725"/>
          </a:xfrm>
          <a:prstGeom prst="rect">
            <a:avLst/>
          </a:prstGeom>
        </p:spPr>
        <p:txBody>
          <a:bodyPr vert="horz" wrap="square" lIns="90723" tIns="45362" rIns="90723" bIns="45362" numCol="1" anchor="b" anchorCtr="0" compatLnSpc="1">
            <a:prstTxWarp prst="textNoShape">
              <a:avLst/>
            </a:prstTxWarp>
          </a:bodyPr>
          <a:lstStyle>
            <a:lvl1pPr algn="r">
              <a:defRPr sz="1200"/>
            </a:lvl1pPr>
          </a:lstStyle>
          <a:p>
            <a:fld id="{90157F59-6216-46F3-91AD-B5D7290D1FC5}" type="slidenum">
              <a:rPr lang="de-DE" altLang="de-DE"/>
              <a:pPr/>
              <a:t>‹Nr.›</a:t>
            </a:fld>
            <a:endParaRPr lang="de-DE" altLang="de-DE"/>
          </a:p>
        </p:txBody>
      </p:sp>
    </p:spTree>
    <p:extLst>
      <p:ext uri="{BB962C8B-B14F-4D97-AF65-F5344CB8AC3E}">
        <p14:creationId xmlns:p14="http://schemas.microsoft.com/office/powerpoint/2010/main" val="1661668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1</a:t>
            </a:fld>
            <a:endParaRPr lang="de-DE" altLang="de-DE"/>
          </a:p>
        </p:txBody>
      </p:sp>
    </p:spTree>
    <p:extLst>
      <p:ext uri="{BB962C8B-B14F-4D97-AF65-F5344CB8AC3E}">
        <p14:creationId xmlns:p14="http://schemas.microsoft.com/office/powerpoint/2010/main" val="137017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ltLang="de-DE" dirty="0">
                <a:ea typeface="ＭＳ Ｐゴシック" charset="-128"/>
              </a:rPr>
              <a:t>Wohl kalkulierter „PISA-Schock“</a:t>
            </a:r>
          </a:p>
          <a:p>
            <a:pPr>
              <a:buFontTx/>
              <a:buChar char="-"/>
            </a:pPr>
            <a:r>
              <a:rPr lang="de-DE" altLang="de-DE" dirty="0">
                <a:ea typeface="ＭＳ Ｐゴシック" charset="-128"/>
              </a:rPr>
              <a:t>Leistungsfähigkeit und soziale Disparitäten</a:t>
            </a:r>
          </a:p>
          <a:p>
            <a:pPr>
              <a:buFontTx/>
              <a:buChar char="-"/>
            </a:pPr>
            <a:r>
              <a:rPr lang="de-DE" altLang="de-DE" dirty="0">
                <a:ea typeface="ＭＳ Ｐゴシック" charset="-128"/>
              </a:rPr>
              <a:t>Bildung rückt erneut in den Fokus des Interesses</a:t>
            </a:r>
          </a:p>
          <a:p>
            <a:pPr>
              <a:buFontTx/>
              <a:buChar char="-"/>
            </a:pPr>
            <a:r>
              <a:rPr lang="de-DE" altLang="de-DE" dirty="0">
                <a:ea typeface="ＭＳ Ｐゴシック" charset="-128"/>
              </a:rPr>
              <a:t>Deutscher „Sonderweg“: Investition in Bildung auch in wirtschaftlicher Krise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5"/>
          </p:nvPr>
        </p:nvSpPr>
        <p:spPr/>
        <p:txBody>
          <a:bodyPr/>
          <a:lstStyle/>
          <a:p>
            <a:fld id="{327A61C6-6336-FA4B-AB1E-98C946BA0FF1}" type="slidenum">
              <a:rPr lang="de-DE" altLang="de-DE" smtClean="0"/>
              <a:pPr/>
              <a:t>16</a:t>
            </a:fld>
            <a:endParaRPr lang="de-DE" altLang="de-DE"/>
          </a:p>
        </p:txBody>
      </p:sp>
    </p:spTree>
    <p:extLst>
      <p:ext uri="{BB962C8B-B14F-4D97-AF65-F5344CB8AC3E}">
        <p14:creationId xmlns:p14="http://schemas.microsoft.com/office/powerpoint/2010/main" val="4205912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de-DE"/>
          </a:p>
        </p:txBody>
      </p:sp>
    </p:spTree>
    <p:extLst>
      <p:ext uri="{BB962C8B-B14F-4D97-AF65-F5344CB8AC3E}">
        <p14:creationId xmlns:p14="http://schemas.microsoft.com/office/powerpoint/2010/main" val="331922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Kurzer Exkurs: Wie sieht eigentlich der Forschungsprozess aus? </a:t>
            </a:r>
            <a:endParaRPr lang="de-DE" dirty="0"/>
          </a:p>
        </p:txBody>
      </p:sp>
      <p:sp>
        <p:nvSpPr>
          <p:cNvPr id="4" name="Slide Number Placeholder 3"/>
          <p:cNvSpPr>
            <a:spLocks noGrp="1"/>
          </p:cNvSpPr>
          <p:nvPr>
            <p:ph type="sldNum" sz="quarter" idx="10"/>
          </p:nvPr>
        </p:nvSpPr>
        <p:spPr/>
        <p:txBody>
          <a:bodyPr/>
          <a:lstStyle/>
          <a:p>
            <a:fld id="{D07DEBEA-3023-4855-862A-E0F5101E1E33}" type="slidenum">
              <a:rPr lang="de-DE" altLang="de-DE" smtClean="0"/>
              <a:pPr/>
              <a:t>23</a:t>
            </a:fld>
            <a:endParaRPr lang="de-DE" altLang="de-DE"/>
          </a:p>
        </p:txBody>
      </p:sp>
    </p:spTree>
    <p:extLst>
      <p:ext uri="{BB962C8B-B14F-4D97-AF65-F5344CB8AC3E}">
        <p14:creationId xmlns:p14="http://schemas.microsoft.com/office/powerpoint/2010/main" val="1504842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de-DE"/>
          </a:p>
        </p:txBody>
      </p:sp>
    </p:spTree>
    <p:extLst>
      <p:ext uri="{BB962C8B-B14F-4D97-AF65-F5344CB8AC3E}">
        <p14:creationId xmlns:p14="http://schemas.microsoft.com/office/powerpoint/2010/main" val="3144327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9A593A6-8C95-4B28-ABF1-C4CAEDAF20C2}" type="slidenum">
              <a:rPr lang="en-US" smtClean="0"/>
              <a:pPr>
                <a:defRPr/>
              </a:pPr>
              <a:t>46</a:t>
            </a:fld>
            <a:endParaRPr lang="en-US"/>
          </a:p>
        </p:txBody>
      </p:sp>
    </p:spTree>
    <p:extLst>
      <p:ext uri="{BB962C8B-B14F-4D97-AF65-F5344CB8AC3E}">
        <p14:creationId xmlns:p14="http://schemas.microsoft.com/office/powerpoint/2010/main" val="307215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Lesen des Texts. Was nehmen Sie daraus mit? Fragen?</a:t>
            </a:r>
            <a:endParaRPr lang="de-DE" dirty="0"/>
          </a:p>
        </p:txBody>
      </p:sp>
      <p:sp>
        <p:nvSpPr>
          <p:cNvPr id="4" name="Foliennummernplatzhalter 3"/>
          <p:cNvSpPr>
            <a:spLocks noGrp="1"/>
          </p:cNvSpPr>
          <p:nvPr>
            <p:ph type="sldNum" sz="quarter" idx="10"/>
          </p:nvPr>
        </p:nvSpPr>
        <p:spPr/>
        <p:txBody>
          <a:bodyPr/>
          <a:lstStyle/>
          <a:p>
            <a:fld id="{90157F59-6216-46F3-91AD-B5D7290D1FC5}" type="slidenum">
              <a:rPr lang="de-DE" altLang="de-DE" smtClean="0"/>
              <a:pPr/>
              <a:t>7</a:t>
            </a:fld>
            <a:endParaRPr lang="de-DE" altLang="de-DE"/>
          </a:p>
        </p:txBody>
      </p:sp>
    </p:spTree>
    <p:extLst>
      <p:ext uri="{BB962C8B-B14F-4D97-AF65-F5344CB8AC3E}">
        <p14:creationId xmlns:p14="http://schemas.microsoft.com/office/powerpoint/2010/main" val="346873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de-DE"/>
          </a:p>
        </p:txBody>
      </p:sp>
    </p:spTree>
    <p:extLst>
      <p:ext uri="{BB962C8B-B14F-4D97-AF65-F5344CB8AC3E}">
        <p14:creationId xmlns:p14="http://schemas.microsoft.com/office/powerpoint/2010/main" val="163966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de-DE"/>
          </a:p>
        </p:txBody>
      </p:sp>
    </p:spTree>
    <p:extLst>
      <p:ext uri="{BB962C8B-B14F-4D97-AF65-F5344CB8AC3E}">
        <p14:creationId xmlns:p14="http://schemas.microsoft.com/office/powerpoint/2010/main" val="1333592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de-DE"/>
          </a:p>
        </p:txBody>
      </p:sp>
    </p:spTree>
    <p:extLst>
      <p:ext uri="{BB962C8B-B14F-4D97-AF65-F5344CB8AC3E}">
        <p14:creationId xmlns:p14="http://schemas.microsoft.com/office/powerpoint/2010/main" val="1920849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r>
              <a:rPr lang="de-DE" dirty="0" smtClean="0"/>
              <a:t>Problemorientierung: Wissenschaft soll zur Analyse und Verbesserung des Bildungswesens dienen</a:t>
            </a:r>
          </a:p>
          <a:p>
            <a:r>
              <a:rPr lang="de-DE" dirty="0" smtClean="0"/>
              <a:t>Interdisziplinarität:</a:t>
            </a:r>
            <a:r>
              <a:rPr lang="de-DE" baseline="0" dirty="0" smtClean="0"/>
              <a:t> Erziehungswissenschaft, Psychologie, Soziologie, </a:t>
            </a:r>
            <a:r>
              <a:rPr lang="de-DE" baseline="0" dirty="0" err="1" smtClean="0"/>
              <a:t>Fachdidaktiken</a:t>
            </a:r>
            <a:r>
              <a:rPr lang="de-DE" baseline="0" dirty="0" smtClean="0"/>
              <a:t>…</a:t>
            </a:r>
          </a:p>
          <a:p>
            <a:r>
              <a:rPr lang="de-DE" dirty="0" smtClean="0"/>
              <a:t>Verwendung empirischer Forschungsmethoden: qualitativ und quantitativ, Fokus auf quantitativer Forschung</a:t>
            </a:r>
            <a:endParaRPr lang="de-DE" dirty="0"/>
          </a:p>
        </p:txBody>
      </p:sp>
    </p:spTree>
    <p:extLst>
      <p:ext uri="{BB962C8B-B14F-4D97-AF65-F5344CB8AC3E}">
        <p14:creationId xmlns:p14="http://schemas.microsoft.com/office/powerpoint/2010/main" val="2781765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a:solidFill>
                  <a:srgbClr val="211E1E"/>
                </a:solidFill>
                <a:ea typeface="Arial" charset="0"/>
                <a:cs typeface="Arial" charset="0"/>
              </a:rPr>
              <a:t>empirisch bzw. experimentelle Pädagogen </a:t>
            </a:r>
            <a:endParaRPr lang="de-DE" sz="1200" dirty="0">
              <a:ea typeface="Arial" charset="0"/>
              <a:cs typeface="Arial" charset="0"/>
            </a:endParaRPr>
          </a:p>
          <a:p>
            <a:r>
              <a:rPr lang="de-DE" sz="1200" dirty="0"/>
              <a:t>sah seine Hauptaufgabe in der erfahrungswissenschaftlichen Fundierung der Pädagogik. Das messende Experiment, die kontrollierte, systematische Beobachtung und die statistischen Methoden erachtete er als die geeigneten Vorgehensweisen, um dieses Ziel verfolgen zu können. Allerdings betonte er auch wiederholt, dass in der experimentellen Pädagogik nicht die gesamte Erziehungslehre zu sehen sei. Die allgemeine, philosophische Pädagogik hat nach ihm einen wesentlichen Beitrag zu leisten, z. B. bei der Bestimmung allgemeiner Erziehungsziele. Seine wissenschaftliche Arbeit (hauptsächlich Laborexperimente) stand immer in enger Verbindung mit den Problemen der pädagogischen Praxis.“ </a:t>
            </a:r>
            <a:endParaRPr lang="de-DE" dirty="0"/>
          </a:p>
        </p:txBody>
      </p:sp>
      <p:sp>
        <p:nvSpPr>
          <p:cNvPr id="4" name="Foliennummernplatzhalter 3"/>
          <p:cNvSpPr>
            <a:spLocks noGrp="1"/>
          </p:cNvSpPr>
          <p:nvPr>
            <p:ph type="sldNum" sz="quarter" idx="5"/>
          </p:nvPr>
        </p:nvSpPr>
        <p:spPr/>
        <p:txBody>
          <a:bodyPr/>
          <a:lstStyle/>
          <a:p>
            <a:fld id="{327A61C6-6336-FA4B-AB1E-98C946BA0FF1}" type="slidenum">
              <a:rPr lang="de-DE" altLang="de-DE" smtClean="0"/>
              <a:pPr/>
              <a:t>13</a:t>
            </a:fld>
            <a:endParaRPr lang="de-DE" altLang="de-DE"/>
          </a:p>
        </p:txBody>
      </p:sp>
    </p:spTree>
    <p:extLst>
      <p:ext uri="{BB962C8B-B14F-4D97-AF65-F5344CB8AC3E}">
        <p14:creationId xmlns:p14="http://schemas.microsoft.com/office/powerpoint/2010/main" val="3750370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de-DE" altLang="de-DE" b="1" dirty="0">
                <a:solidFill>
                  <a:schemeClr val="tx2"/>
                </a:solidFill>
                <a:ea typeface="ＭＳ Ｐゴシック" charset="-128"/>
              </a:rPr>
              <a:t>Situation: </a:t>
            </a:r>
          </a:p>
          <a:p>
            <a:pPr>
              <a:buFontTx/>
              <a:buChar char="-"/>
            </a:pPr>
            <a:r>
              <a:rPr lang="de-DE" altLang="de-DE" dirty="0">
                <a:ea typeface="ＭＳ Ｐゴシック" charset="-128"/>
              </a:rPr>
              <a:t>Wirtschaftliche Aufschwung</a:t>
            </a:r>
          </a:p>
          <a:p>
            <a:pPr>
              <a:buFontTx/>
              <a:buChar char="-"/>
            </a:pPr>
            <a:r>
              <a:rPr lang="de-DE" altLang="de-DE" dirty="0">
                <a:ea typeface="ＭＳ Ｐゴシック" charset="-128"/>
              </a:rPr>
              <a:t>Demographische Entwicklung und Ruf nach Bildungsexpansion</a:t>
            </a:r>
          </a:p>
          <a:p>
            <a:pPr>
              <a:buFontTx/>
              <a:buChar char="-"/>
            </a:pPr>
            <a:r>
              <a:rPr lang="de-DE" altLang="de-DE" dirty="0">
                <a:ea typeface="ＭＳ Ｐゴシック" charset="-128"/>
              </a:rPr>
              <a:t>Wahrnehmung eines Reformstaus</a:t>
            </a:r>
          </a:p>
          <a:p>
            <a:pPr>
              <a:buFontTx/>
              <a:buChar char="-"/>
            </a:pPr>
            <a:endParaRPr lang="de-DE" altLang="de-DE" dirty="0">
              <a:ea typeface="ＭＳ Ｐゴシック" charset="-128"/>
            </a:endParaRPr>
          </a:p>
          <a:p>
            <a:r>
              <a:rPr lang="de-DE" altLang="de-DE" dirty="0">
                <a:solidFill>
                  <a:schemeClr val="tx2"/>
                </a:solidFill>
                <a:ea typeface="ＭＳ Ｐゴシック" charset="-128"/>
              </a:rPr>
              <a:t>Gleichzeitig zunehmende Sorge um Qualität der Bildung und  Bildungsgerechtigkeit</a:t>
            </a:r>
          </a:p>
          <a:p>
            <a:pPr>
              <a:lnSpc>
                <a:spcPct val="90000"/>
              </a:lnSpc>
            </a:pPr>
            <a:r>
              <a:rPr lang="en-US" altLang="de-DE" dirty="0" err="1">
                <a:ea typeface="ＭＳ Ｐゴシック" charset="-128"/>
              </a:rPr>
              <a:t>Picht</a:t>
            </a:r>
            <a:r>
              <a:rPr lang="en-US" altLang="de-DE" dirty="0">
                <a:ea typeface="ＭＳ Ｐゴシック" charset="-128"/>
              </a:rPr>
              <a:t> (1964): </a:t>
            </a:r>
            <a:r>
              <a:rPr lang="ja-JP" altLang="en-US" dirty="0">
                <a:ea typeface="ＭＳ Ｐゴシック" charset="-128"/>
              </a:rPr>
              <a:t>“</a:t>
            </a:r>
            <a:r>
              <a:rPr lang="en-US" altLang="ja-JP" dirty="0">
                <a:ea typeface="ＭＳ Ｐゴシック" charset="-128"/>
              </a:rPr>
              <a:t>Die </a:t>
            </a:r>
            <a:r>
              <a:rPr lang="en-US" altLang="ja-JP" dirty="0">
                <a:solidFill>
                  <a:schemeClr val="accent2"/>
                </a:solidFill>
                <a:ea typeface="ＭＳ Ｐゴシック" charset="-128"/>
              </a:rPr>
              <a:t>deutsche </a:t>
            </a:r>
            <a:r>
              <a:rPr lang="en-US" altLang="ja-JP" dirty="0" err="1">
                <a:solidFill>
                  <a:schemeClr val="accent2"/>
                </a:solidFill>
                <a:ea typeface="ＭＳ Ｐゴシック" charset="-128"/>
              </a:rPr>
              <a:t>Bildungskatastrophe</a:t>
            </a:r>
            <a:r>
              <a:rPr lang="de-DE" altLang="ja-JP" dirty="0">
                <a:solidFill>
                  <a:schemeClr val="accent2"/>
                </a:solidFill>
                <a:ea typeface="ＭＳ Ｐゴシック" charset="-128"/>
              </a:rPr>
              <a:t>,</a:t>
            </a:r>
            <a:r>
              <a:rPr lang="en-US" altLang="ja-JP" dirty="0">
                <a:solidFill>
                  <a:schemeClr val="accent2"/>
                </a:solidFill>
                <a:ea typeface="ＭＳ Ｐゴシック" charset="-128"/>
              </a:rPr>
              <a:t> </a:t>
            </a:r>
            <a:r>
              <a:rPr lang="en-US" altLang="de-DE" dirty="0"/>
              <a:t>Die “</a:t>
            </a:r>
            <a:r>
              <a:rPr lang="en-US" altLang="ja-JP" dirty="0" err="1"/>
              <a:t>alten</a:t>
            </a:r>
            <a:r>
              <a:rPr lang="en-US" altLang="ja-JP" dirty="0"/>
              <a:t> </a:t>
            </a:r>
            <a:r>
              <a:rPr lang="en-US" altLang="ja-JP" dirty="0" err="1"/>
              <a:t>Eliten</a:t>
            </a:r>
            <a:r>
              <a:rPr lang="en-US" altLang="de-DE" dirty="0"/>
              <a:t>”</a:t>
            </a:r>
            <a:r>
              <a:rPr lang="en-US" altLang="ja-JP" dirty="0"/>
              <a:t> </a:t>
            </a:r>
            <a:r>
              <a:rPr lang="en-US" altLang="ja-JP" dirty="0" err="1"/>
              <a:t>kommen</a:t>
            </a:r>
            <a:r>
              <a:rPr lang="en-US" altLang="ja-JP" dirty="0"/>
              <a:t> ins </a:t>
            </a:r>
            <a:r>
              <a:rPr lang="en-US" altLang="ja-JP" dirty="0" err="1"/>
              <a:t>Rentenalter</a:t>
            </a:r>
            <a:r>
              <a:rPr lang="en-US" altLang="ja-JP" dirty="0"/>
              <a:t>, </a:t>
            </a:r>
            <a:r>
              <a:rPr lang="en-US" altLang="de-DE" dirty="0"/>
              <a:t>These: Deutschland </a:t>
            </a:r>
            <a:r>
              <a:rPr lang="en-US" altLang="de-DE" dirty="0" err="1"/>
              <a:t>kann</a:t>
            </a:r>
            <a:r>
              <a:rPr lang="en-US" altLang="de-DE" dirty="0"/>
              <a:t> </a:t>
            </a:r>
            <a:r>
              <a:rPr lang="en-US" altLang="de-DE" dirty="0" err="1"/>
              <a:t>nur</a:t>
            </a:r>
            <a:r>
              <a:rPr lang="en-US" altLang="de-DE" dirty="0"/>
              <a:t> </a:t>
            </a:r>
            <a:r>
              <a:rPr lang="en-US" altLang="de-DE" dirty="0" err="1"/>
              <a:t>durch</a:t>
            </a:r>
            <a:r>
              <a:rPr lang="en-US" altLang="de-DE" dirty="0"/>
              <a:t> </a:t>
            </a:r>
            <a:r>
              <a:rPr lang="en-US" altLang="de-DE" dirty="0" err="1"/>
              <a:t>Investitionen</a:t>
            </a:r>
            <a:r>
              <a:rPr lang="en-US" altLang="de-DE" dirty="0"/>
              <a:t> in den </a:t>
            </a:r>
            <a:r>
              <a:rPr lang="en-US" altLang="de-DE" dirty="0" err="1"/>
              <a:t>quantitativen</a:t>
            </a:r>
            <a:r>
              <a:rPr lang="en-US" altLang="de-DE" dirty="0"/>
              <a:t> </a:t>
            </a:r>
            <a:r>
              <a:rPr lang="en-US" altLang="de-DE" dirty="0" err="1"/>
              <a:t>Ausbau</a:t>
            </a:r>
            <a:r>
              <a:rPr lang="en-US" altLang="de-DE" dirty="0"/>
              <a:t> der </a:t>
            </a:r>
            <a:r>
              <a:rPr lang="en-US" altLang="de-DE" dirty="0" err="1"/>
              <a:t>höheren</a:t>
            </a:r>
            <a:r>
              <a:rPr lang="en-US" altLang="de-DE" dirty="0"/>
              <a:t> </a:t>
            </a:r>
            <a:r>
              <a:rPr lang="en-US" altLang="de-DE" dirty="0" err="1"/>
              <a:t>Bildung</a:t>
            </a:r>
            <a:r>
              <a:rPr lang="en-US" altLang="de-DE" dirty="0"/>
              <a:t> das </a:t>
            </a:r>
            <a:r>
              <a:rPr lang="en-US" altLang="de-DE" dirty="0" err="1"/>
              <a:t>wirtschaftliche</a:t>
            </a:r>
            <a:r>
              <a:rPr lang="en-US" altLang="de-DE" dirty="0"/>
              <a:t> </a:t>
            </a:r>
            <a:r>
              <a:rPr lang="en-US" altLang="de-DE" dirty="0" err="1"/>
              <a:t>Wachstum</a:t>
            </a:r>
            <a:r>
              <a:rPr lang="en-US" altLang="de-DE" dirty="0"/>
              <a:t> </a:t>
            </a:r>
            <a:r>
              <a:rPr lang="en-US" altLang="de-DE" dirty="0" err="1"/>
              <a:t>sichern</a:t>
            </a:r>
            <a:r>
              <a:rPr lang="en-US" altLang="de-DE" dirty="0"/>
              <a:t>, </a:t>
            </a:r>
            <a:r>
              <a:rPr lang="en-US" altLang="de-DE" dirty="0" err="1"/>
              <a:t>Direkter</a:t>
            </a:r>
            <a:r>
              <a:rPr lang="en-US" altLang="de-DE" dirty="0"/>
              <a:t> </a:t>
            </a:r>
            <a:r>
              <a:rPr lang="en-US" altLang="de-DE" dirty="0" err="1">
                <a:solidFill>
                  <a:srgbClr val="A3915E"/>
                </a:solidFill>
              </a:rPr>
              <a:t>Zusammenhang</a:t>
            </a:r>
            <a:r>
              <a:rPr lang="en-US" altLang="de-DE" dirty="0">
                <a:solidFill>
                  <a:srgbClr val="A3915E"/>
                </a:solidFill>
              </a:rPr>
              <a:t> </a:t>
            </a:r>
            <a:r>
              <a:rPr lang="en-US" altLang="de-DE" dirty="0" err="1">
                <a:solidFill>
                  <a:srgbClr val="A3915E"/>
                </a:solidFill>
              </a:rPr>
              <a:t>zwischen</a:t>
            </a:r>
            <a:r>
              <a:rPr lang="en-US" altLang="de-DE" dirty="0">
                <a:solidFill>
                  <a:srgbClr val="A3915E"/>
                </a:solidFill>
              </a:rPr>
              <a:t> </a:t>
            </a:r>
            <a:r>
              <a:rPr lang="en-US" altLang="de-DE" dirty="0" err="1">
                <a:solidFill>
                  <a:srgbClr val="A3915E"/>
                </a:solidFill>
              </a:rPr>
              <a:t>Bildung</a:t>
            </a:r>
            <a:r>
              <a:rPr lang="en-US" altLang="de-DE" dirty="0">
                <a:solidFill>
                  <a:srgbClr val="A3915E"/>
                </a:solidFill>
              </a:rPr>
              <a:t> und </a:t>
            </a:r>
            <a:r>
              <a:rPr lang="en-US" altLang="de-DE" dirty="0" err="1">
                <a:solidFill>
                  <a:srgbClr val="A3915E"/>
                </a:solidFill>
              </a:rPr>
              <a:t>wirtschaftlicher</a:t>
            </a:r>
            <a:r>
              <a:rPr lang="en-US" altLang="de-DE" dirty="0">
                <a:solidFill>
                  <a:srgbClr val="A3915E"/>
                </a:solidFill>
              </a:rPr>
              <a:t> </a:t>
            </a:r>
            <a:r>
              <a:rPr lang="en-US" altLang="de-DE" dirty="0" err="1">
                <a:solidFill>
                  <a:srgbClr val="A3915E"/>
                </a:solidFill>
              </a:rPr>
              <a:t>Konkurrenzfähigkeit</a:t>
            </a:r>
            <a:r>
              <a:rPr lang="en-US" altLang="de-DE" dirty="0">
                <a:solidFill>
                  <a:srgbClr val="A3915E"/>
                </a:solidFill>
              </a:rPr>
              <a:t>, </a:t>
            </a:r>
            <a:r>
              <a:rPr lang="en-US" altLang="de-DE" dirty="0" err="1"/>
              <a:t>Bildung</a:t>
            </a:r>
            <a:r>
              <a:rPr lang="en-US" altLang="de-DE" dirty="0"/>
              <a:t> </a:t>
            </a:r>
            <a:r>
              <a:rPr lang="en-US" altLang="de-DE" dirty="0" err="1"/>
              <a:t>als</a:t>
            </a:r>
            <a:r>
              <a:rPr lang="en-US" altLang="de-DE" dirty="0"/>
              <a:t> </a:t>
            </a:r>
            <a:r>
              <a:rPr lang="en-US" altLang="de-DE" dirty="0" err="1"/>
              <a:t>Bürgerrecht</a:t>
            </a:r>
            <a:r>
              <a:rPr lang="en-US" altLang="de-DE" dirty="0"/>
              <a:t>, </a:t>
            </a:r>
            <a:r>
              <a:rPr lang="en-US" altLang="de-DE" dirty="0" err="1"/>
              <a:t>Soziale</a:t>
            </a:r>
            <a:r>
              <a:rPr lang="en-US" altLang="de-DE" dirty="0"/>
              <a:t> Lage und </a:t>
            </a:r>
            <a:r>
              <a:rPr lang="en-US" altLang="de-DE" dirty="0" err="1"/>
              <a:t>Bildungschancen</a:t>
            </a:r>
            <a:r>
              <a:rPr lang="en-US" altLang="de-DE" dirty="0"/>
              <a:t> – </a:t>
            </a:r>
            <a:r>
              <a:rPr lang="en-US" altLang="de-DE" dirty="0" err="1"/>
              <a:t>Einführung</a:t>
            </a:r>
            <a:r>
              <a:rPr lang="en-US" altLang="de-DE" dirty="0"/>
              <a:t> des “</a:t>
            </a:r>
            <a:r>
              <a:rPr lang="en-US" altLang="ja-JP" dirty="0" err="1">
                <a:solidFill>
                  <a:srgbClr val="A3915E"/>
                </a:solidFill>
              </a:rPr>
              <a:t>katholischen</a:t>
            </a:r>
            <a:r>
              <a:rPr lang="en-US" altLang="ja-JP" dirty="0">
                <a:solidFill>
                  <a:srgbClr val="A3915E"/>
                </a:solidFill>
              </a:rPr>
              <a:t> </a:t>
            </a:r>
            <a:r>
              <a:rPr lang="en-US" altLang="ja-JP" dirty="0" err="1">
                <a:solidFill>
                  <a:srgbClr val="A3915E"/>
                </a:solidFill>
              </a:rPr>
              <a:t>Arbeitermädchens</a:t>
            </a:r>
            <a:r>
              <a:rPr lang="en-US" altLang="ja-JP" dirty="0">
                <a:solidFill>
                  <a:srgbClr val="A3915E"/>
                </a:solidFill>
              </a:rPr>
              <a:t> </a:t>
            </a:r>
            <a:r>
              <a:rPr lang="en-US" altLang="ja-JP" dirty="0" err="1">
                <a:solidFill>
                  <a:srgbClr val="A3915E"/>
                </a:solidFill>
              </a:rPr>
              <a:t>vom</a:t>
            </a:r>
            <a:r>
              <a:rPr lang="en-US" altLang="ja-JP" dirty="0">
                <a:solidFill>
                  <a:srgbClr val="A3915E"/>
                </a:solidFill>
              </a:rPr>
              <a:t> </a:t>
            </a:r>
            <a:r>
              <a:rPr lang="en-US" altLang="ja-JP" dirty="0" err="1">
                <a:solidFill>
                  <a:srgbClr val="A3915E"/>
                </a:solidFill>
              </a:rPr>
              <a:t>Lande</a:t>
            </a:r>
            <a:r>
              <a:rPr lang="en-US" altLang="de-DE" dirty="0"/>
              <a:t>”</a:t>
            </a:r>
          </a:p>
          <a:p>
            <a:endParaRPr lang="de-DE" altLang="de-DE" dirty="0">
              <a:ea typeface="ＭＳ Ｐゴシック" charset="-128"/>
            </a:endParaRPr>
          </a:p>
          <a:p>
            <a:r>
              <a:rPr lang="de-DE" altLang="de-DE" dirty="0">
                <a:solidFill>
                  <a:schemeClr val="tx2"/>
                </a:solidFill>
                <a:ea typeface="ＭＳ Ｐゴシック" charset="-128"/>
              </a:rPr>
              <a:t>Weiterhin bestehende Lücke einer Empirischen Bildungsforschung:</a:t>
            </a:r>
          </a:p>
          <a:p>
            <a:pPr>
              <a:buFontTx/>
              <a:buChar char="-"/>
            </a:pPr>
            <a:r>
              <a:rPr lang="de-DE" altLang="de-DE" dirty="0" err="1">
                <a:ea typeface="ＭＳ Ｐゴシック" charset="-128"/>
              </a:rPr>
              <a:t>geisteswiss</a:t>
            </a:r>
            <a:r>
              <a:rPr lang="de-DE" altLang="de-DE" dirty="0">
                <a:ea typeface="ＭＳ Ｐゴシック" charset="-128"/>
              </a:rPr>
              <a:t>. Orientierung der Erziehungswissenschaft</a:t>
            </a:r>
          </a:p>
          <a:p>
            <a:pPr>
              <a:buFontTx/>
              <a:buChar char="-"/>
            </a:pPr>
            <a:r>
              <a:rPr lang="de-DE" altLang="de-DE" dirty="0">
                <a:ea typeface="ＭＳ Ｐゴシック" charset="-128"/>
              </a:rPr>
              <a:t>Fehlende Berücksichtigung des Kontextes in der Pädagogischen Psychologie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5"/>
          </p:nvPr>
        </p:nvSpPr>
        <p:spPr/>
        <p:txBody>
          <a:bodyPr/>
          <a:lstStyle/>
          <a:p>
            <a:fld id="{327A61C6-6336-FA4B-AB1E-98C946BA0FF1}" type="slidenum">
              <a:rPr lang="de-DE" altLang="de-DE" smtClean="0"/>
              <a:pPr/>
              <a:t>14</a:t>
            </a:fld>
            <a:endParaRPr lang="de-DE" altLang="de-DE"/>
          </a:p>
        </p:txBody>
      </p:sp>
    </p:spTree>
    <p:extLst>
      <p:ext uri="{BB962C8B-B14F-4D97-AF65-F5344CB8AC3E}">
        <p14:creationId xmlns:p14="http://schemas.microsoft.com/office/powerpoint/2010/main" val="1433508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sz="1200" dirty="0">
                <a:solidFill>
                  <a:schemeClr val="tx2"/>
                </a:solidFill>
              </a:rPr>
              <a:t>Während an außeruniversitären Instituten begonnen wird, die Bildungswirklichkeit erfahrungswissenschaftlich zu erforschen, bleibt die universitäre pädagogische Forschung mehrheitlich nicht-empirisch.  Es kommt zu einem Abflauen der Bemühungen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dirty="0"/>
          </a:p>
        </p:txBody>
      </p:sp>
      <p:sp>
        <p:nvSpPr>
          <p:cNvPr id="4" name="Foliennummernplatzhalter 3"/>
          <p:cNvSpPr>
            <a:spLocks noGrp="1"/>
          </p:cNvSpPr>
          <p:nvPr>
            <p:ph type="sldNum" sz="quarter" idx="5"/>
          </p:nvPr>
        </p:nvSpPr>
        <p:spPr/>
        <p:txBody>
          <a:bodyPr/>
          <a:lstStyle/>
          <a:p>
            <a:fld id="{327A61C6-6336-FA4B-AB1E-98C946BA0FF1}" type="slidenum">
              <a:rPr lang="de-DE" altLang="de-DE" smtClean="0"/>
              <a:pPr/>
              <a:t>15</a:t>
            </a:fld>
            <a:endParaRPr lang="de-DE" altLang="de-DE"/>
          </a:p>
        </p:txBody>
      </p:sp>
    </p:spTree>
    <p:extLst>
      <p:ext uri="{BB962C8B-B14F-4D97-AF65-F5344CB8AC3E}">
        <p14:creationId xmlns:p14="http://schemas.microsoft.com/office/powerpoint/2010/main" val="2770935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4" name="Picture 12" descr="xEKUT_WortBildMarke_W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358775"/>
            <a:ext cx="28067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13"/>
          <p:cNvSpPr>
            <a:spLocks noChangeShapeType="1"/>
          </p:cNvSpPr>
          <p:nvPr/>
        </p:nvSpPr>
        <p:spPr bwMode="auto">
          <a:xfrm>
            <a:off x="719138" y="1258888"/>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6" name="Picture 46" descr="5wi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71475"/>
            <a:ext cx="4179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12"/>
          <p:cNvSpPr txBox="1">
            <a:spLocks noChangeArrowheads="1"/>
          </p:cNvSpPr>
          <p:nvPr/>
        </p:nvSpPr>
        <p:spPr bwMode="auto">
          <a:xfrm>
            <a:off x="3913188" y="927100"/>
            <a:ext cx="36306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1200" b="1">
                <a:solidFill>
                  <a:schemeClr val="tx2"/>
                </a:solidFill>
              </a:rPr>
              <a:t>Hector-Institut für Empirische Bildungsforschung</a:t>
            </a:r>
          </a:p>
        </p:txBody>
      </p:sp>
      <p:pic>
        <p:nvPicPr>
          <p:cNvPr id="8" name="Grafik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6411913"/>
            <a:ext cx="16906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4116" name="Rectangle 20"/>
          <p:cNvSpPr>
            <a:spLocks noGrp="1" noChangeArrowheads="1"/>
          </p:cNvSpPr>
          <p:nvPr>
            <p:ph type="ctrTitle" sz="quarter"/>
          </p:nvPr>
        </p:nvSpPr>
        <p:spPr>
          <a:xfrm>
            <a:off x="719138" y="4186783"/>
            <a:ext cx="7700962" cy="436017"/>
          </a:xfrm>
        </p:spPr>
        <p:txBody>
          <a:bodyPr/>
          <a:lstStyle>
            <a:lvl1pPr>
              <a:lnSpc>
                <a:spcPts val="3400"/>
              </a:lnSpc>
              <a:defRPr sz="2800">
                <a:solidFill>
                  <a:schemeClr val="tx2"/>
                </a:solidFill>
              </a:defRPr>
            </a:lvl1pPr>
          </a:lstStyle>
          <a:p>
            <a:r>
              <a:rPr lang="de-DE"/>
              <a:t>Titelmasterformat durch Klicken bearbeiten</a:t>
            </a:r>
            <a:endParaRPr lang="de-DE" dirty="0"/>
          </a:p>
        </p:txBody>
      </p:sp>
      <p:sp>
        <p:nvSpPr>
          <p:cNvPr id="10" name="Rectangle 17"/>
          <p:cNvSpPr>
            <a:spLocks noGrp="1" noChangeArrowheads="1"/>
          </p:cNvSpPr>
          <p:nvPr>
            <p:ph type="subTitle" sz="quarter" idx="1"/>
          </p:nvPr>
        </p:nvSpPr>
        <p:spPr>
          <a:xfrm>
            <a:off x="719138" y="4670425"/>
            <a:ext cx="7700962" cy="769441"/>
          </a:xfrm>
          <a:prstGeom prst="rect">
            <a:avLst/>
          </a:prstGeom>
        </p:spPr>
        <p:txBody>
          <a:bodyPr lIns="0" tIns="0" rIns="0" bIns="0">
            <a:spAutoFit/>
          </a:bodyPr>
          <a:lstStyle>
            <a:lvl1pPr marL="0" indent="0">
              <a:lnSpc>
                <a:spcPts val="3000"/>
              </a:lnSpc>
              <a:buFontTx/>
              <a:buNone/>
              <a:defRPr sz="2400">
                <a:solidFill>
                  <a:srgbClr val="000000"/>
                </a:solidFill>
              </a:defRPr>
            </a:lvl1pPr>
          </a:lstStyle>
          <a:p>
            <a:r>
              <a:rPr lang="de-DE"/>
              <a:t>Formatvorlage des Untertitelmasters durch Klicken bearbeiten</a:t>
            </a:r>
            <a:endParaRPr lang="de-DE" dirty="0"/>
          </a:p>
        </p:txBody>
      </p:sp>
    </p:spTree>
    <p:extLst>
      <p:ext uri="{BB962C8B-B14F-4D97-AF65-F5344CB8AC3E}">
        <p14:creationId xmlns:p14="http://schemas.microsoft.com/office/powerpoint/2010/main" val="81320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a:p>
        </p:txBody>
      </p:sp>
      <p:sp>
        <p:nvSpPr>
          <p:cNvPr id="3" name="Rectangle 6">
            <a:extLst/>
          </p:cNvPr>
          <p:cNvSpPr>
            <a:spLocks noGrp="1" noChangeArrowheads="1"/>
          </p:cNvSpPr>
          <p:nvPr>
            <p:ph type="sldNum" sz="quarter" idx="10"/>
          </p:nvPr>
        </p:nvSpPr>
        <p:spPr>
          <a:ln/>
        </p:spPr>
        <p:txBody>
          <a:bodyPr/>
          <a:lstStyle>
            <a:lvl1pPr>
              <a:defRPr/>
            </a:lvl1pPr>
          </a:lstStyle>
          <a:p>
            <a:pPr>
              <a:defRPr/>
            </a:pPr>
            <a:fld id="{FEB0DDB5-7E73-474A-B734-C508058F7977}" type="slidenum">
              <a:rPr lang="de-DE" altLang="en-US"/>
              <a:pPr>
                <a:defRPr/>
              </a:pPr>
              <a:t>‹Nr.›</a:t>
            </a:fld>
            <a:endParaRPr lang="de-DE" altLang="en-US"/>
          </a:p>
        </p:txBody>
      </p:sp>
    </p:spTree>
    <p:extLst>
      <p:ext uri="{BB962C8B-B14F-4D97-AF65-F5344CB8AC3E}">
        <p14:creationId xmlns:p14="http://schemas.microsoft.com/office/powerpoint/2010/main" val="7506993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a:extLst/>
          </p:cNvPr>
          <p:cNvSpPr>
            <a:spLocks noGrp="1" noChangeArrowheads="1"/>
          </p:cNvSpPr>
          <p:nvPr>
            <p:ph type="sldNum" sz="quarter" idx="10"/>
          </p:nvPr>
        </p:nvSpPr>
        <p:spPr>
          <a:ln/>
        </p:spPr>
        <p:txBody>
          <a:bodyPr/>
          <a:lstStyle>
            <a:lvl1pPr>
              <a:defRPr/>
            </a:lvl1pPr>
          </a:lstStyle>
          <a:p>
            <a:pPr>
              <a:defRPr/>
            </a:pPr>
            <a:fld id="{ED360B49-AB81-47D4-982F-B4FE0905BF33}" type="slidenum">
              <a:rPr lang="de-DE" smtClean="0"/>
              <a:pPr>
                <a:defRPr/>
              </a:pPr>
              <a:t>‹Nr.›</a:t>
            </a:fld>
            <a:r>
              <a:rPr lang="de-DE" smtClean="0"/>
              <a:t> | Autor/Verfasser/Thema/Rubrik/Titel etc.	© 2010 Universität Tübingen</a:t>
            </a:r>
            <a:endParaRPr lang="de-DE"/>
          </a:p>
        </p:txBody>
      </p:sp>
    </p:spTree>
    <p:extLst>
      <p:ext uri="{BB962C8B-B14F-4D97-AF65-F5344CB8AC3E}">
        <p14:creationId xmlns:p14="http://schemas.microsoft.com/office/powerpoint/2010/main" val="65974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dirty="0"/>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6">
            <a:extLst/>
          </p:cNvPr>
          <p:cNvSpPr>
            <a:spLocks noGrp="1" noChangeArrowheads="1"/>
          </p:cNvSpPr>
          <p:nvPr>
            <p:ph type="sldNum" sz="quarter" idx="10"/>
          </p:nvPr>
        </p:nvSpPr>
        <p:spPr>
          <a:ln/>
        </p:spPr>
        <p:txBody>
          <a:bodyPr/>
          <a:lstStyle>
            <a:lvl1pPr>
              <a:defRPr/>
            </a:lvl1pPr>
          </a:lstStyle>
          <a:p>
            <a:pPr>
              <a:defRPr/>
            </a:pPr>
            <a:fld id="{1A4E08AD-8612-4505-B61B-26072FB3F54A}" type="slidenum">
              <a:rPr lang="de-DE" altLang="en-US"/>
              <a:pPr>
                <a:defRPr/>
              </a:pPr>
              <a:t>‹Nr.›</a:t>
            </a:fld>
            <a:endParaRPr lang="de-DE" altLang="en-US"/>
          </a:p>
        </p:txBody>
      </p:sp>
    </p:spTree>
    <p:extLst>
      <p:ext uri="{BB962C8B-B14F-4D97-AF65-F5344CB8AC3E}">
        <p14:creationId xmlns:p14="http://schemas.microsoft.com/office/powerpoint/2010/main" val="41576155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smtClean="0"/>
              <a:t>Bild durch Klicken auf Symbol hinzufügen</a:t>
            </a:r>
            <a:endParaRPr lang="en-GB"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6">
            <a:extLst/>
          </p:cNvPr>
          <p:cNvSpPr>
            <a:spLocks noGrp="1" noChangeArrowheads="1"/>
          </p:cNvSpPr>
          <p:nvPr>
            <p:ph type="sldNum" sz="quarter" idx="10"/>
          </p:nvPr>
        </p:nvSpPr>
        <p:spPr>
          <a:ln/>
        </p:spPr>
        <p:txBody>
          <a:bodyPr/>
          <a:lstStyle>
            <a:lvl1pPr>
              <a:defRPr/>
            </a:lvl1pPr>
          </a:lstStyle>
          <a:p>
            <a:pPr>
              <a:defRPr/>
            </a:pPr>
            <a:fld id="{D36740A9-A062-48A0-8333-2A7581C7BC0C}" type="slidenum">
              <a:rPr lang="de-DE" altLang="en-US"/>
              <a:pPr>
                <a:defRPr/>
              </a:pPr>
              <a:t>‹Nr.›</a:t>
            </a:fld>
            <a:endParaRPr lang="de-DE" altLang="en-US"/>
          </a:p>
        </p:txBody>
      </p:sp>
    </p:spTree>
    <p:extLst>
      <p:ext uri="{BB962C8B-B14F-4D97-AF65-F5344CB8AC3E}">
        <p14:creationId xmlns:p14="http://schemas.microsoft.com/office/powerpoint/2010/main" val="313884990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1220755"/>
            <a:ext cx="8640960" cy="672075"/>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988841"/>
            <a:ext cx="8642350" cy="4320116"/>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6501342"/>
            <a:ext cx="550360" cy="279917"/>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‹Nr.›</a:t>
            </a:fld>
            <a:endParaRPr lang="de-DE" dirty="0"/>
          </a:p>
        </p:txBody>
      </p:sp>
    </p:spTree>
    <p:extLst>
      <p:ext uri="{BB962C8B-B14F-4D97-AF65-F5344CB8AC3E}">
        <p14:creationId xmlns:p14="http://schemas.microsoft.com/office/powerpoint/2010/main" val="468794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halt mit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smtClean="0"/>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7217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mit Rubrik/Kapitel">
    <p:spTree>
      <p:nvGrpSpPr>
        <p:cNvPr id="1" name=""/>
        <p:cNvGrpSpPr/>
        <p:nvPr/>
      </p:nvGrpSpPr>
      <p:grpSpPr>
        <a:xfrm>
          <a:off x="0" y="0"/>
          <a:ext cx="0" cy="0"/>
          <a:chOff x="0" y="0"/>
          <a:chExt cx="0" cy="0"/>
        </a:xfrm>
      </p:grpSpPr>
      <p:sp>
        <p:nvSpPr>
          <p:cNvPr id="4" name="Rectangle 7"/>
          <p:cNvSpPr>
            <a:spLocks noChangeArrowheads="1"/>
          </p:cNvSpPr>
          <p:nvPr/>
        </p:nvSpPr>
        <p:spPr bwMode="auto">
          <a:xfrm>
            <a:off x="6118225" y="319088"/>
            <a:ext cx="23018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lnSpc>
                <a:spcPts val="1400"/>
              </a:lnSpc>
              <a:defRPr/>
            </a:pPr>
            <a:r>
              <a:rPr lang="de-DE" altLang="de-DE" sz="1000"/>
              <a:t>RUBRIK UND/ODER</a:t>
            </a:r>
          </a:p>
          <a:p>
            <a:pPr algn="r" eaLnBrk="1" hangingPunct="1">
              <a:lnSpc>
                <a:spcPts val="1400"/>
              </a:lnSpc>
              <a:defRPr/>
            </a:pPr>
            <a:r>
              <a:rPr lang="de-DE" altLang="de-DE" sz="1000" b="1"/>
              <a:t>KAPITELANGABE</a:t>
            </a:r>
          </a:p>
        </p:txBody>
      </p:sp>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2764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ohne Rubrik/Kapitel">
    <p:spTree>
      <p:nvGrpSpPr>
        <p:cNvPr id="1" name=""/>
        <p:cNvGrpSpPr/>
        <p:nvPr/>
      </p:nvGrpSpPr>
      <p:grpSpPr>
        <a:xfrm>
          <a:off x="0" y="0"/>
          <a:ext cx="0" cy="0"/>
          <a:chOff x="0" y="0"/>
          <a:chExt cx="0" cy="0"/>
        </a:xfrm>
      </p:grpSpPr>
      <p:sp>
        <p:nvSpPr>
          <p:cNvPr id="2" name="Titel 1"/>
          <p:cNvSpPr>
            <a:spLocks noGrp="1"/>
          </p:cNvSpPr>
          <p:nvPr>
            <p:ph type="title"/>
          </p:nvPr>
        </p:nvSpPr>
        <p:spPr>
          <a:xfrm>
            <a:off x="719138" y="1288018"/>
            <a:ext cx="7700962" cy="369332"/>
          </a:xfrm>
        </p:spPr>
        <p:txBody>
          <a:bodyPr/>
          <a:lstStyle>
            <a:lvl1pPr>
              <a:defRPr>
                <a:solidFill>
                  <a:schemeClr val="tx2"/>
                </a:solidFill>
              </a:defRPr>
            </a:lvl1pPr>
          </a:lstStyle>
          <a:p>
            <a:r>
              <a:rPr lang="de-DE"/>
              <a:t>Titelmasterformat durch Klicken bearbeiten</a:t>
            </a:r>
            <a:endParaRPr lang="de-DE" dirty="0"/>
          </a:p>
        </p:txBody>
      </p:sp>
      <p:sp>
        <p:nvSpPr>
          <p:cNvPr id="3" name="Inhaltsplatzhalter 2"/>
          <p:cNvSpPr>
            <a:spLocks noGrp="1"/>
          </p:cNvSpPr>
          <p:nvPr>
            <p:ph idx="1"/>
          </p:nvPr>
        </p:nvSpPr>
        <p:spPr>
          <a:xfrm>
            <a:off x="723900" y="1979613"/>
            <a:ext cx="7704138" cy="4170362"/>
          </a:xfrm>
          <a:prstGeom prst="rect">
            <a:avLst/>
          </a:prstGeom>
        </p:spPr>
        <p:txBody>
          <a:bodyPr lIns="0" tIns="0" rIns="0" bIns="0"/>
          <a:lstStyle>
            <a:lvl1pPr>
              <a:lnSpc>
                <a:spcPct val="100000"/>
              </a:lnSpc>
              <a:defRPr sz="2000">
                <a:solidFill>
                  <a:srgbClr val="000000"/>
                </a:solidFill>
              </a:defRPr>
            </a:lvl1pPr>
            <a:lvl2pPr marL="361950" indent="-180975">
              <a:lnSpc>
                <a:spcPct val="100000"/>
              </a:lnSpc>
              <a:buFont typeface="Arial" panose="020B0604020202020204" pitchFamily="34" charset="0"/>
              <a:buChar char="•"/>
              <a:defRPr sz="2000">
                <a:solidFill>
                  <a:srgbClr val="000000"/>
                </a:solidFill>
              </a:defRPr>
            </a:lvl2pPr>
            <a:lvl3pPr marL="542925"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3pPr>
            <a:lvl4pPr marL="714375" indent="-171450">
              <a:lnSpc>
                <a:spcPct val="100000"/>
              </a:lnSpc>
              <a:buClr>
                <a:schemeClr val="accent5">
                  <a:lumMod val="50000"/>
                </a:schemeClr>
              </a:buClr>
              <a:buSzPct val="80000"/>
              <a:defRPr sz="2000">
                <a:solidFill>
                  <a:srgbClr val="000000"/>
                </a:solidFill>
              </a:defRPr>
            </a:lvl4pPr>
            <a:lvl5pPr marL="895350" indent="-180975">
              <a:lnSpc>
                <a:spcPct val="100000"/>
              </a:lnSpc>
              <a:buClr>
                <a:schemeClr val="accent5">
                  <a:lumMod val="50000"/>
                </a:schemeClr>
              </a:buClr>
              <a:buSzPct val="80000"/>
              <a:buFont typeface="Arial" panose="020B0604020202020204" pitchFamily="34" charset="0"/>
              <a:buChar char="•"/>
              <a:defRPr sz="2000">
                <a:solidFill>
                  <a:srgbClr val="000000"/>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06605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719138" y="1788511"/>
            <a:ext cx="7700962" cy="4359275"/>
          </a:xfrm>
          <a:prstGeom prst="rect">
            <a:avLst/>
          </a:prstGeom>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294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a:xfrm>
            <a:off x="719138" y="6519863"/>
            <a:ext cx="7705725" cy="153888"/>
          </a:xfrm>
          <a:prstGeom prst="rect">
            <a:avLst/>
          </a:prstGeom>
        </p:spPr>
        <p:txBody>
          <a:bodyPr/>
          <a:lstStyle>
            <a:lvl1pPr>
              <a:defRPr/>
            </a:lvl1pPr>
          </a:lstStyle>
          <a:p>
            <a:pPr>
              <a:defRPr/>
            </a:pPr>
            <a:fld id="{ED360B49-AB81-47D4-982F-B4FE0905BF33}" type="slidenum">
              <a:rPr lang="de-DE"/>
              <a:pPr>
                <a:defRPr/>
              </a:pPr>
              <a:t>‹Nr.›</a:t>
            </a:fld>
            <a:r>
              <a:rPr lang="de-DE"/>
              <a:t> | Autor/Verfasser/Thema/Rubrik/Titel etc.	© 2010 Universität Tübingen</a:t>
            </a:r>
          </a:p>
        </p:txBody>
      </p:sp>
      <p:sp>
        <p:nvSpPr>
          <p:cNvPr id="3" name="Fußzeilenplatzhalter 2"/>
          <p:cNvSpPr>
            <a:spLocks noGrp="1"/>
          </p:cNvSpPr>
          <p:nvPr>
            <p:ph type="ftr" sz="quarter" idx="11"/>
          </p:nvPr>
        </p:nvSpPr>
        <p:spPr>
          <a:xfrm>
            <a:off x="6118225" y="319088"/>
            <a:ext cx="2301875" cy="355600"/>
          </a:xfrm>
          <a:prstGeom prst="rect">
            <a:avLst/>
          </a:prstGeom>
        </p:spPr>
        <p:txBody>
          <a:bodyPr/>
          <a:lstStyle>
            <a:lvl1pPr>
              <a:defRPr b="0"/>
            </a:lvl1pPr>
          </a:lstStyle>
          <a:p>
            <a:pPr>
              <a:defRPr/>
            </a:pPr>
            <a:endParaRPr lang="de-DE" dirty="0"/>
          </a:p>
        </p:txBody>
      </p:sp>
    </p:spTree>
    <p:extLst>
      <p:ext uri="{BB962C8B-B14F-4D97-AF65-F5344CB8AC3E}">
        <p14:creationId xmlns:p14="http://schemas.microsoft.com/office/powerpoint/2010/main" val="154746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4" descr="ifs_logo_rgb"/>
          <p:cNvPicPr>
            <a:picLocks noChangeAspect="1" noChangeArrowheads="1"/>
          </p:cNvPicPr>
          <p:nvPr/>
        </p:nvPicPr>
        <p:blipFill>
          <a:blip r:embed="rId2">
            <a:extLst>
              <a:ext uri="{28A0092B-C50C-407E-A947-70E740481C1C}">
                <a14:useLocalDpi xmlns:a14="http://schemas.microsoft.com/office/drawing/2010/main" val="0"/>
              </a:ext>
            </a:extLst>
          </a:blip>
          <a:srcRect l="3394" t="15681" r="4524" b="12727"/>
          <a:stretch>
            <a:fillRect/>
          </a:stretch>
        </p:blipFill>
        <p:spPr bwMode="auto">
          <a:xfrm>
            <a:off x="3203575" y="6242050"/>
            <a:ext cx="22050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tud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6308725"/>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Rectangle 2"/>
          <p:cNvSpPr>
            <a:spLocks noGrp="1" noChangeArrowheads="1"/>
          </p:cNvSpPr>
          <p:nvPr>
            <p:ph type="ctrTitle"/>
          </p:nvPr>
        </p:nvSpPr>
        <p:spPr>
          <a:xfrm>
            <a:off x="914400" y="1524000"/>
            <a:ext cx="7623175" cy="1752600"/>
          </a:xfrm>
        </p:spPr>
        <p:txBody>
          <a:bodyPr/>
          <a:lstStyle>
            <a:lvl1pPr>
              <a:defRPr sz="5000"/>
            </a:lvl1pPr>
          </a:lstStyle>
          <a:p>
            <a:r>
              <a:rPr lang="de-DE" altLang="en-US" smtClean="0"/>
              <a:t>Titelmasterformat durch Klicken bearbeiten</a:t>
            </a:r>
            <a:endParaRPr lang="de-DE" altLang="en-US" dirty="0"/>
          </a:p>
        </p:txBody>
      </p:sp>
      <p:sp>
        <p:nvSpPr>
          <p:cNvPr id="2048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de-DE" altLang="en-US" smtClean="0"/>
              <a:t>Formatvorlage des Untertitelmasters durch Klicken bearbeiten</a:t>
            </a:r>
            <a:endParaRPr lang="de-DE" altLang="en-US" dirty="0"/>
          </a:p>
        </p:txBody>
      </p:sp>
      <p:sp>
        <p:nvSpPr>
          <p:cNvPr id="8" name="Rectangle 6">
            <a:extLst/>
          </p:cNvPr>
          <p:cNvSpPr>
            <a:spLocks noGrp="1" noChangeArrowheads="1"/>
          </p:cNvSpPr>
          <p:nvPr>
            <p:ph type="sldNum" sz="quarter" idx="10"/>
          </p:nvPr>
        </p:nvSpPr>
        <p:spPr/>
        <p:txBody>
          <a:bodyPr/>
          <a:lstStyle>
            <a:lvl1pPr>
              <a:defRPr/>
            </a:lvl1pPr>
          </a:lstStyle>
          <a:p>
            <a:pPr>
              <a:defRPr/>
            </a:pPr>
            <a:fld id="{3CBDED74-1E99-4B8A-B3ED-70DBB74FEF17}" type="slidenum">
              <a:rPr lang="de-DE" altLang="en-US"/>
              <a:pPr>
                <a:defRPr/>
              </a:pPr>
              <a:t>‹Nr.›</a:t>
            </a:fld>
            <a:endParaRPr lang="de-DE" altLang="en-US"/>
          </a:p>
        </p:txBody>
      </p:sp>
    </p:spTree>
    <p:extLst>
      <p:ext uri="{BB962C8B-B14F-4D97-AF65-F5344CB8AC3E}">
        <p14:creationId xmlns:p14="http://schemas.microsoft.com/office/powerpoint/2010/main" val="1103508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dirty="0"/>
          </a:p>
        </p:txBody>
      </p:sp>
      <p:sp>
        <p:nvSpPr>
          <p:cNvPr id="3" name="Inhaltsplatzhalt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a:p>
        </p:txBody>
      </p:sp>
      <p:sp>
        <p:nvSpPr>
          <p:cNvPr id="4" name="Rectangle 6">
            <a:extLst/>
          </p:cNvPr>
          <p:cNvSpPr>
            <a:spLocks noGrp="1" noChangeArrowheads="1"/>
          </p:cNvSpPr>
          <p:nvPr>
            <p:ph type="sldNum" sz="quarter" idx="10"/>
          </p:nvPr>
        </p:nvSpPr>
        <p:spPr>
          <a:ln/>
        </p:spPr>
        <p:txBody>
          <a:bodyPr/>
          <a:lstStyle>
            <a:lvl1pPr>
              <a:defRPr/>
            </a:lvl1pPr>
          </a:lstStyle>
          <a:p>
            <a:pPr>
              <a:defRPr/>
            </a:pPr>
            <a:fld id="{2C23C119-43D2-4BB6-A9D1-9059390EACA3}" type="slidenum">
              <a:rPr lang="de-DE" altLang="en-US"/>
              <a:pPr>
                <a:defRPr/>
              </a:pPr>
              <a:t>‹Nr.›</a:t>
            </a:fld>
            <a:endParaRPr lang="de-DE" altLang="en-US"/>
          </a:p>
        </p:txBody>
      </p:sp>
    </p:spTree>
    <p:extLst>
      <p:ext uri="{BB962C8B-B14F-4D97-AF65-F5344CB8AC3E}">
        <p14:creationId xmlns:p14="http://schemas.microsoft.com/office/powerpoint/2010/main" val="283225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GB" dirty="0"/>
          </a:p>
        </p:txBody>
      </p:sp>
      <p:sp>
        <p:nvSpPr>
          <p:cNvPr id="3" name="Inhaltsplatzhalter 2"/>
          <p:cNvSpPr>
            <a:spLocks noGrp="1"/>
          </p:cNvSpPr>
          <p:nvPr>
            <p:ph sz="half" idx="1"/>
          </p:nvPr>
        </p:nvSpPr>
        <p:spPr>
          <a:xfrm>
            <a:off x="457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dirty="0"/>
          </a:p>
        </p:txBody>
      </p:sp>
      <p:sp>
        <p:nvSpPr>
          <p:cNvPr id="4" name="Inhaltsplatzhalter 3"/>
          <p:cNvSpPr>
            <a:spLocks noGrp="1"/>
          </p:cNvSpPr>
          <p:nvPr>
            <p:ph sz="half" idx="2"/>
          </p:nvPr>
        </p:nvSpPr>
        <p:spPr>
          <a:xfrm>
            <a:off x="4648200" y="1600200"/>
            <a:ext cx="4038600" cy="4530725"/>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dirty="0"/>
          </a:p>
        </p:txBody>
      </p:sp>
      <p:sp>
        <p:nvSpPr>
          <p:cNvPr id="5" name="Rectangle 6">
            <a:extLst/>
          </p:cNvPr>
          <p:cNvSpPr>
            <a:spLocks noGrp="1" noChangeArrowheads="1"/>
          </p:cNvSpPr>
          <p:nvPr>
            <p:ph type="sldNum" sz="quarter" idx="10"/>
          </p:nvPr>
        </p:nvSpPr>
        <p:spPr>
          <a:ln/>
        </p:spPr>
        <p:txBody>
          <a:bodyPr/>
          <a:lstStyle>
            <a:lvl1pPr>
              <a:defRPr/>
            </a:lvl1pPr>
          </a:lstStyle>
          <a:p>
            <a:pPr>
              <a:defRPr/>
            </a:pPr>
            <a:fld id="{72D51B8A-B262-4E10-993B-3E8F92320B84}" type="slidenum">
              <a:rPr lang="de-DE" altLang="en-US"/>
              <a:pPr>
                <a:defRPr/>
              </a:pPr>
              <a:t>‹Nr.›</a:t>
            </a:fld>
            <a:endParaRPr lang="de-DE" altLang="en-US"/>
          </a:p>
        </p:txBody>
      </p:sp>
    </p:spTree>
    <p:extLst>
      <p:ext uri="{BB962C8B-B14F-4D97-AF65-F5344CB8AC3E}">
        <p14:creationId xmlns:p14="http://schemas.microsoft.com/office/powerpoint/2010/main" val="289138716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dirty="0"/>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GB" dirty="0"/>
          </a:p>
        </p:txBody>
      </p:sp>
      <p:sp>
        <p:nvSpPr>
          <p:cNvPr id="7" name="Rectangle 6">
            <a:extLst/>
          </p:cNvPr>
          <p:cNvSpPr>
            <a:spLocks noGrp="1" noChangeArrowheads="1"/>
          </p:cNvSpPr>
          <p:nvPr>
            <p:ph type="sldNum" sz="quarter" idx="10"/>
          </p:nvPr>
        </p:nvSpPr>
        <p:spPr>
          <a:ln/>
        </p:spPr>
        <p:txBody>
          <a:bodyPr/>
          <a:lstStyle>
            <a:lvl1pPr>
              <a:defRPr/>
            </a:lvl1pPr>
          </a:lstStyle>
          <a:p>
            <a:pPr>
              <a:defRPr/>
            </a:pPr>
            <a:fld id="{361F562A-3F16-4F13-96D9-C11769B21754}" type="slidenum">
              <a:rPr lang="de-DE" altLang="en-US"/>
              <a:pPr>
                <a:defRPr/>
              </a:pPr>
              <a:t>‹Nr.›</a:t>
            </a:fld>
            <a:endParaRPr lang="de-DE" altLang="en-US"/>
          </a:p>
        </p:txBody>
      </p:sp>
    </p:spTree>
    <p:extLst>
      <p:ext uri="{BB962C8B-B14F-4D97-AF65-F5344CB8AC3E}">
        <p14:creationId xmlns:p14="http://schemas.microsoft.com/office/powerpoint/2010/main" val="382829126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7.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a:off x="719138" y="809625"/>
            <a:ext cx="7705725"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27" name="Rectangle 14"/>
          <p:cNvSpPr>
            <a:spLocks noGrp="1" noChangeArrowheads="1"/>
          </p:cNvSpPr>
          <p:nvPr>
            <p:ph type="title"/>
          </p:nvPr>
        </p:nvSpPr>
        <p:spPr bwMode="auto">
          <a:xfrm>
            <a:off x="719138" y="1287463"/>
            <a:ext cx="77009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de-DE" altLang="en-US"/>
              <a:t>Mastertitelformat bearbeiten</a:t>
            </a:r>
          </a:p>
        </p:txBody>
      </p:sp>
      <p:sp>
        <p:nvSpPr>
          <p:cNvPr id="1028" name="Line 17"/>
          <p:cNvSpPr>
            <a:spLocks noChangeShapeType="1"/>
          </p:cNvSpPr>
          <p:nvPr/>
        </p:nvSpPr>
        <p:spPr bwMode="auto">
          <a:xfrm>
            <a:off x="719138" y="6315075"/>
            <a:ext cx="770572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de-DE"/>
          </a:p>
        </p:txBody>
      </p:sp>
      <p:pic>
        <p:nvPicPr>
          <p:cNvPr id="1029" name="Picture 22" descr="xEKUT_WortBildMarke_W_RG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138" y="179388"/>
            <a:ext cx="176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platzhalter 12"/>
          <p:cNvSpPr txBox="1">
            <a:spLocks/>
          </p:cNvSpPr>
          <p:nvPr/>
        </p:nvSpPr>
        <p:spPr bwMode="auto">
          <a:xfrm>
            <a:off x="1127125" y="6519863"/>
            <a:ext cx="4267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cs typeface="Arial" charset="0"/>
              </a:defRPr>
            </a:lvl1pPr>
            <a:lvl2pPr marL="541338" indent="-180975" eaLnBrk="0" hangingPunct="0">
              <a:defRPr>
                <a:solidFill>
                  <a:schemeClr val="tx1"/>
                </a:solidFill>
                <a:latin typeface="Arial" charset="0"/>
                <a:cs typeface="Arial" charset="0"/>
              </a:defRPr>
            </a:lvl2pPr>
            <a:lvl3pPr marL="895350" indent="-174625" eaLnBrk="0" hangingPunct="0">
              <a:defRPr>
                <a:solidFill>
                  <a:schemeClr val="tx1"/>
                </a:solidFill>
                <a:latin typeface="Arial" charset="0"/>
                <a:cs typeface="Arial" charset="0"/>
              </a:defRPr>
            </a:lvl3pPr>
            <a:lvl4pPr marL="1260475" indent="-185738" eaLnBrk="0" hangingPunct="0">
              <a:defRPr>
                <a:solidFill>
                  <a:schemeClr val="tx1"/>
                </a:solidFill>
                <a:latin typeface="Arial" charset="0"/>
                <a:cs typeface="Arial" charset="0"/>
              </a:defRPr>
            </a:lvl4pPr>
            <a:lvl5pPr marL="1622425" indent="-182563" eaLnBrk="0" hangingPunct="0">
              <a:defRPr>
                <a:solidFill>
                  <a:schemeClr val="tx1"/>
                </a:solidFill>
                <a:latin typeface="Arial" charset="0"/>
                <a:cs typeface="Arial" charset="0"/>
              </a:defRPr>
            </a:lvl5pPr>
            <a:lvl6pPr marL="2079625" indent="-182563" eaLnBrk="0" fontAlgn="base" hangingPunct="0">
              <a:spcBef>
                <a:spcPct val="0"/>
              </a:spcBef>
              <a:spcAft>
                <a:spcPct val="0"/>
              </a:spcAft>
              <a:defRPr>
                <a:solidFill>
                  <a:schemeClr val="tx1"/>
                </a:solidFill>
                <a:latin typeface="Arial" charset="0"/>
                <a:cs typeface="Arial" charset="0"/>
              </a:defRPr>
            </a:lvl6pPr>
            <a:lvl7pPr marL="2536825" indent="-182563" eaLnBrk="0" fontAlgn="base" hangingPunct="0">
              <a:spcBef>
                <a:spcPct val="0"/>
              </a:spcBef>
              <a:spcAft>
                <a:spcPct val="0"/>
              </a:spcAft>
              <a:defRPr>
                <a:solidFill>
                  <a:schemeClr val="tx1"/>
                </a:solidFill>
                <a:latin typeface="Arial" charset="0"/>
                <a:cs typeface="Arial" charset="0"/>
              </a:defRPr>
            </a:lvl7pPr>
            <a:lvl8pPr marL="2994025" indent="-182563" eaLnBrk="0" fontAlgn="base" hangingPunct="0">
              <a:spcBef>
                <a:spcPct val="0"/>
              </a:spcBef>
              <a:spcAft>
                <a:spcPct val="0"/>
              </a:spcAft>
              <a:defRPr>
                <a:solidFill>
                  <a:schemeClr val="tx1"/>
                </a:solidFill>
                <a:latin typeface="Arial" charset="0"/>
                <a:cs typeface="Arial" charset="0"/>
              </a:defRPr>
            </a:lvl8pPr>
            <a:lvl9pPr marL="3451225" indent="-182563" eaLnBrk="0" fontAlgn="base" hangingPunct="0">
              <a:spcBef>
                <a:spcPct val="0"/>
              </a:spcBef>
              <a:spcAft>
                <a:spcPct val="0"/>
              </a:spcAft>
              <a:defRPr>
                <a:solidFill>
                  <a:schemeClr val="tx1"/>
                </a:solidFill>
                <a:latin typeface="Arial" charset="0"/>
                <a:cs typeface="Arial" charset="0"/>
              </a:defRPr>
            </a:lvl9pPr>
          </a:lstStyle>
          <a:p>
            <a:pPr>
              <a:lnSpc>
                <a:spcPct val="110000"/>
              </a:lnSpc>
              <a:defRPr/>
            </a:pPr>
            <a:r>
              <a:rPr lang="de-DE" altLang="de-DE" sz="900" dirty="0">
                <a:solidFill>
                  <a:schemeClr val="accent5">
                    <a:lumMod val="50000"/>
                  </a:schemeClr>
                </a:solidFill>
              </a:rPr>
              <a:t>Motivationsforschung </a:t>
            </a:r>
            <a:r>
              <a:rPr lang="de-DE" altLang="de-DE" sz="900" baseline="0" dirty="0">
                <a:solidFill>
                  <a:schemeClr val="accent5">
                    <a:lumMod val="50000"/>
                  </a:schemeClr>
                </a:solidFill>
              </a:rPr>
              <a:t>– Sitzung 1</a:t>
            </a:r>
            <a:endParaRPr lang="de-DE" altLang="de-DE" sz="900" dirty="0">
              <a:solidFill>
                <a:schemeClr val="accent5">
                  <a:lumMod val="50000"/>
                </a:schemeClr>
              </a:solidFill>
            </a:endParaRPr>
          </a:p>
        </p:txBody>
      </p:sp>
      <p:sp>
        <p:nvSpPr>
          <p:cNvPr id="8" name="Foliennummernplatzhalter 5"/>
          <p:cNvSpPr txBox="1">
            <a:spLocks/>
          </p:cNvSpPr>
          <p:nvPr/>
        </p:nvSpPr>
        <p:spPr>
          <a:xfrm>
            <a:off x="723900" y="6519863"/>
            <a:ext cx="2133600" cy="201612"/>
          </a:xfrm>
          <a:prstGeom prst="rect">
            <a:avLst/>
          </a:prstGeom>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7BA3FD-5C3A-44CB-92F9-80FF82FD1679}" type="slidenum">
              <a:rPr lang="de-DE" altLang="de-DE" sz="900">
                <a:solidFill>
                  <a:srgbClr val="000000"/>
                </a:solidFill>
              </a:rPr>
              <a:pPr eaLnBrk="1" hangingPunct="1"/>
              <a:t>‹Nr.›</a:t>
            </a:fld>
            <a:endParaRPr lang="de-DE" altLang="de-DE" sz="900">
              <a:solidFill>
                <a:srgbClr val="000000"/>
              </a:solidFill>
            </a:endParaRPr>
          </a:p>
        </p:txBody>
      </p:sp>
      <p:pic>
        <p:nvPicPr>
          <p:cNvPr id="1032" name="Grafik 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8188" y="6413500"/>
            <a:ext cx="1331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03" r:id="rId1"/>
    <p:sldLayoutId id="2147485404" r:id="rId2"/>
    <p:sldLayoutId id="2147485402" r:id="rId3"/>
    <p:sldLayoutId id="2147485405" r:id="rId4"/>
    <p:sldLayoutId id="2147485407" r:id="rId5"/>
  </p:sldLayoutIdLst>
  <p:hf hdr="0" dt="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p:titleStyle>
    <p:bodyStyle>
      <a:lvl1pPr marL="180975" indent="-180975" algn="l" rtl="0" eaLnBrk="1" fontAlgn="base" hangingPunct="1">
        <a:lnSpc>
          <a:spcPct val="110000"/>
        </a:lnSpc>
        <a:spcBef>
          <a:spcPct val="0"/>
        </a:spcBef>
        <a:spcAft>
          <a:spcPct val="0"/>
        </a:spcAft>
        <a:buChar char="•"/>
        <a:defRPr sz="2000">
          <a:solidFill>
            <a:schemeClr val="tx1"/>
          </a:solidFill>
          <a:latin typeface="+mn-lt"/>
          <a:ea typeface="+mn-ea"/>
          <a:cs typeface="+mn-cs"/>
        </a:defRPr>
      </a:lvl1pPr>
      <a:lvl2pPr marL="541338" indent="-180975" algn="l" rtl="0" eaLnBrk="1" fontAlgn="base" hangingPunct="1">
        <a:lnSpc>
          <a:spcPct val="110000"/>
        </a:lnSpc>
        <a:spcBef>
          <a:spcPct val="0"/>
        </a:spcBef>
        <a:spcAft>
          <a:spcPct val="0"/>
        </a:spcAft>
        <a:buSzPct val="80000"/>
        <a:buChar char="-"/>
        <a:defRPr sz="2000">
          <a:solidFill>
            <a:schemeClr val="tx1"/>
          </a:solidFill>
          <a:latin typeface="+mn-lt"/>
        </a:defRPr>
      </a:lvl2pPr>
      <a:lvl3pPr marL="895350" indent="-174625" algn="l" rtl="0" eaLnBrk="1" fontAlgn="base" hangingPunct="1">
        <a:lnSpc>
          <a:spcPct val="110000"/>
        </a:lnSpc>
        <a:spcBef>
          <a:spcPct val="0"/>
        </a:spcBef>
        <a:spcAft>
          <a:spcPct val="0"/>
        </a:spcAft>
        <a:buFont typeface="Wingdings" panose="05000000000000000000" pitchFamily="2" charset="2"/>
        <a:buChar char="§"/>
        <a:defRPr sz="1400">
          <a:solidFill>
            <a:schemeClr val="tx1"/>
          </a:solidFill>
          <a:latin typeface="+mn-lt"/>
        </a:defRPr>
      </a:lvl3pPr>
      <a:lvl4pPr marL="1260475" indent="-185738" algn="l" rtl="0" eaLnBrk="1" fontAlgn="base" hangingPunct="1">
        <a:lnSpc>
          <a:spcPct val="110000"/>
        </a:lnSpc>
        <a:spcBef>
          <a:spcPct val="0"/>
        </a:spcBef>
        <a:spcAft>
          <a:spcPct val="0"/>
        </a:spcAft>
        <a:buChar char="•"/>
        <a:defRPr sz="1200">
          <a:solidFill>
            <a:schemeClr val="tx1"/>
          </a:solidFill>
          <a:latin typeface="+mn-lt"/>
        </a:defRPr>
      </a:lvl4pPr>
      <a:lvl5pPr marL="1622425" indent="-182563" algn="l" rtl="0" eaLnBrk="1" fontAlgn="base" hangingPunct="1">
        <a:lnSpc>
          <a:spcPct val="110000"/>
        </a:lnSpc>
        <a:spcBef>
          <a:spcPct val="0"/>
        </a:spcBef>
        <a:spcAft>
          <a:spcPct val="0"/>
        </a:spcAft>
        <a:buChar char="-"/>
        <a:defRPr sz="1200">
          <a:solidFill>
            <a:schemeClr val="tx1"/>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smtClean="0"/>
              <a:t>Titelmasterformat durch Klicken bearbeiten</a:t>
            </a:r>
          </a:p>
        </p:txBody>
      </p:sp>
      <p:sp>
        <p:nvSpPr>
          <p:cNvPr id="1027" name="Rectangle 3"/>
          <p:cNvSpPr>
            <a:spLocks noGrp="1" noChangeArrowheads="1"/>
          </p:cNvSpPr>
          <p:nvPr>
            <p:ph type="body" idx="1"/>
          </p:nvPr>
        </p:nvSpPr>
        <p:spPr bwMode="auto">
          <a:xfrm>
            <a:off x="457200" y="1522413"/>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en-US" smtClean="0"/>
              <a:t>Textmasterformate durch Klicken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19462" name="Rectangle 6">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2E2FF4F-CB74-43B4-B19C-42B68AB1912B}" type="slidenum">
              <a:rPr lang="de-DE" altLang="en-US"/>
              <a:pPr>
                <a:defRPr/>
              </a:pPr>
              <a:t>‹Nr.›</a:t>
            </a:fld>
            <a:endParaRPr lang="de-DE" altLang="en-US"/>
          </a:p>
        </p:txBody>
      </p:sp>
      <p:sp>
        <p:nvSpPr>
          <p:cNvPr id="1029"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0"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1" name="Picture 4" descr="ifs_logo_rgb"/>
          <p:cNvPicPr>
            <a:picLocks noChangeAspect="1" noChangeArrowheads="1"/>
          </p:cNvPicPr>
          <p:nvPr/>
        </p:nvPicPr>
        <p:blipFill>
          <a:blip r:embed="rId12">
            <a:extLst>
              <a:ext uri="{28A0092B-C50C-407E-A947-70E740481C1C}">
                <a14:useLocalDpi xmlns:a14="http://schemas.microsoft.com/office/drawing/2010/main" val="0"/>
              </a:ext>
            </a:extLst>
          </a:blip>
          <a:srcRect l="3394" t="15681" r="4524" b="12727"/>
          <a:stretch>
            <a:fillRect/>
          </a:stretch>
        </p:blipFill>
        <p:spPr bwMode="auto">
          <a:xfrm>
            <a:off x="3203575" y="6237288"/>
            <a:ext cx="22050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descr="tud_logo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200" y="6292850"/>
            <a:ext cx="2232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3665240"/>
      </p:ext>
    </p:extLst>
  </p:cSld>
  <p:clrMap bg1="lt1" tx1="dk1" bg2="lt2" tx2="dk2" accent1="accent1" accent2="accent2" accent3="accent3" accent4="accent4" accent5="accent5" accent6="accent6" hlink="hlink" folHlink="folHlink"/>
  <p:sldLayoutIdLst>
    <p:sldLayoutId id="2147485409" r:id="rId1"/>
    <p:sldLayoutId id="2147485410" r:id="rId2"/>
    <p:sldLayoutId id="2147485411" r:id="rId3"/>
    <p:sldLayoutId id="2147485412" r:id="rId4"/>
    <p:sldLayoutId id="2147485413" r:id="rId5"/>
    <p:sldLayoutId id="2147485414" r:id="rId6"/>
    <p:sldLayoutId id="2147485415" r:id="rId7"/>
    <p:sldLayoutId id="2147485416" r:id="rId8"/>
    <p:sldLayoutId id="2147485419" r:id="rId9"/>
    <p:sldLayoutId id="2147485420" r:id="rId10"/>
  </p:sldLayoutIdLst>
  <p:timing>
    <p:tnLst>
      <p:par>
        <p:cT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Calibri" pitchFamily="34" charset="0"/>
          <a:ea typeface="+mj-ea"/>
          <a:cs typeface="+mj-cs"/>
        </a:defRPr>
      </a:lvl1pPr>
      <a:lvl2pPr algn="l" rtl="0" eaLnBrk="1" fontAlgn="base" hangingPunct="1">
        <a:spcBef>
          <a:spcPct val="0"/>
        </a:spcBef>
        <a:spcAft>
          <a:spcPct val="0"/>
        </a:spcAft>
        <a:defRPr sz="3600">
          <a:solidFill>
            <a:schemeClr val="tx2"/>
          </a:solidFill>
          <a:latin typeface="Calibri" pitchFamily="34" charset="0"/>
        </a:defRPr>
      </a:lvl2pPr>
      <a:lvl3pPr algn="l" rtl="0" eaLnBrk="1" fontAlgn="base" hangingPunct="1">
        <a:spcBef>
          <a:spcPct val="0"/>
        </a:spcBef>
        <a:spcAft>
          <a:spcPct val="0"/>
        </a:spcAft>
        <a:defRPr sz="3600">
          <a:solidFill>
            <a:schemeClr val="tx2"/>
          </a:solidFill>
          <a:latin typeface="Calibri" pitchFamily="34" charset="0"/>
        </a:defRPr>
      </a:lvl3pPr>
      <a:lvl4pPr algn="l" rtl="0" eaLnBrk="1" fontAlgn="base" hangingPunct="1">
        <a:spcBef>
          <a:spcPct val="0"/>
        </a:spcBef>
        <a:spcAft>
          <a:spcPct val="0"/>
        </a:spcAft>
        <a:defRPr sz="3600">
          <a:solidFill>
            <a:schemeClr val="tx2"/>
          </a:solidFill>
          <a:latin typeface="Calibri" pitchFamily="34" charset="0"/>
        </a:defRPr>
      </a:lvl4pPr>
      <a:lvl5pPr algn="l" rtl="0" eaLnBrk="1" fontAlgn="base" hangingPunct="1">
        <a:spcBef>
          <a:spcPct val="0"/>
        </a:spcBef>
        <a:spcAft>
          <a:spcPct val="0"/>
        </a:spcAft>
        <a:defRPr sz="3600">
          <a:solidFill>
            <a:schemeClr val="tx2"/>
          </a:solidFill>
          <a:latin typeface="Calibri" pitchFamily="34"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2800">
          <a:solidFill>
            <a:schemeClr val="tx1"/>
          </a:solidFill>
          <a:latin typeface="Calibri" pitchFamily="34" charset="0"/>
          <a:ea typeface="+mn-ea"/>
          <a:cs typeface="+mn-cs"/>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400">
          <a:solidFill>
            <a:schemeClr val="tx1"/>
          </a:solidFill>
          <a:latin typeface="Calibri" pitchFamily="34"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000">
          <a:solidFill>
            <a:schemeClr val="tx1"/>
          </a:solidFill>
          <a:latin typeface="Calibri" pitchFamily="34"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a:solidFill>
            <a:schemeClr val="tx1"/>
          </a:solidFill>
          <a:latin typeface="Calibri" pitchFamily="34"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a:solidFill>
            <a:schemeClr val="tx1"/>
          </a:solidFill>
          <a:latin typeface="Calibri" pitchFamily="34"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007/s11618-011-0220-5"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6.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3.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doi.org/10.1007/s11618-011-0220-5"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11"/>
          <p:cNvSpPr>
            <a:spLocks noGrp="1" noChangeArrowheads="1"/>
          </p:cNvSpPr>
          <p:nvPr>
            <p:ph type="subTitle" idx="1"/>
          </p:nvPr>
        </p:nvSpPr>
        <p:spPr bwMode="auto">
          <a:xfrm>
            <a:off x="716437" y="5125457"/>
            <a:ext cx="7700962" cy="61596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numCol="1" anchor="t" anchorCtr="0" compatLnSpc="1">
            <a:prstTxWarp prst="textNoShape">
              <a:avLst/>
            </a:prstTxWarp>
          </a:bodyPr>
          <a:lstStyle/>
          <a:p>
            <a:r>
              <a:rPr lang="de-DE" altLang="de-DE" sz="2400" dirty="0" smtClean="0"/>
              <a:t>10. Sitzung: Grundlagen der Empirischen Bildungsforschung</a:t>
            </a:r>
            <a:endParaRPr lang="de-DE" altLang="de-DE" sz="2400" dirty="0"/>
          </a:p>
        </p:txBody>
      </p:sp>
      <p:sp>
        <p:nvSpPr>
          <p:cNvPr id="4100" name="Rectangle 9"/>
          <p:cNvSpPr txBox="1">
            <a:spLocks noChangeArrowheads="1"/>
          </p:cNvSpPr>
          <p:nvPr/>
        </p:nvSpPr>
        <p:spPr bwMode="auto">
          <a:xfrm>
            <a:off x="716437" y="5676900"/>
            <a:ext cx="770096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de-DE" altLang="de-DE" dirty="0" smtClean="0">
                <a:latin typeface="Calibri" panose="020F0502020204030204" pitchFamily="34" charset="0"/>
                <a:cs typeface="Calibri" panose="020F0502020204030204" pitchFamily="34" charset="0"/>
              </a:rPr>
              <a:t>14.6.2022, Job Schepens</a:t>
            </a:r>
            <a:endParaRPr lang="de-DE" altLang="de-DE" dirty="0">
              <a:latin typeface="Calibri" panose="020F0502020204030204" pitchFamily="34" charset="0"/>
              <a:cs typeface="Calibri" panose="020F0502020204030204" pitchFamily="34" charset="0"/>
            </a:endParaRPr>
          </a:p>
        </p:txBody>
      </p:sp>
      <p:sp>
        <p:nvSpPr>
          <p:cNvPr id="2" name="Titel 1"/>
          <p:cNvSpPr>
            <a:spLocks noGrp="1"/>
          </p:cNvSpPr>
          <p:nvPr>
            <p:ph type="ctrTitle"/>
          </p:nvPr>
        </p:nvSpPr>
        <p:spPr>
          <a:xfrm>
            <a:off x="625033" y="4051300"/>
            <a:ext cx="7623175" cy="1078727"/>
          </a:xfrm>
        </p:spPr>
        <p:txBody>
          <a:bodyPr/>
          <a:lstStyle/>
          <a:p>
            <a:r>
              <a:rPr lang="de-DE" sz="2800" b="1" dirty="0" smtClean="0"/>
              <a:t>Einführung in die Methoden der Textanalyse und des wissenschaftlichen Arbeitens</a:t>
            </a:r>
            <a:endParaRPr lang="en-US" sz="2800" dirty="0"/>
          </a:p>
        </p:txBody>
      </p:sp>
      <p:pic>
        <p:nvPicPr>
          <p:cNvPr id="10" name="Picture 1"/>
          <p:cNvPicPr>
            <a:picLocks noChangeAspect="1"/>
          </p:cNvPicPr>
          <p:nvPr/>
        </p:nvPicPr>
        <p:blipFill rotWithShape="1">
          <a:blip r:embed="rId3" cstate="print">
            <a:extLst>
              <a:ext uri="{28A0092B-C50C-407E-A947-70E740481C1C}">
                <a14:useLocalDpi xmlns:a14="http://schemas.microsoft.com/office/drawing/2010/main" val="0"/>
              </a:ext>
            </a:extLst>
          </a:blip>
          <a:srcRect r="25808"/>
          <a:stretch/>
        </p:blipFill>
        <p:spPr>
          <a:xfrm>
            <a:off x="6143448" y="1504720"/>
            <a:ext cx="2394408" cy="2151557"/>
          </a:xfrm>
          <a:prstGeom prst="rect">
            <a:avLst/>
          </a:prstGeom>
        </p:spPr>
      </p:pic>
      <p:pic>
        <p:nvPicPr>
          <p:cNvPr id="11"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0054" y="1503525"/>
            <a:ext cx="3233394" cy="2158138"/>
          </a:xfrm>
          <a:prstGeom prst="rect">
            <a:avLst/>
          </a:prstGeom>
        </p:spPr>
      </p:pic>
      <p:pic>
        <p:nvPicPr>
          <p:cNvPr id="12"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302" y="1503525"/>
            <a:ext cx="2152752" cy="2152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Empirische Bildungsforschung II</a:t>
            </a:r>
          </a:p>
        </p:txBody>
      </p:sp>
      <p:sp>
        <p:nvSpPr>
          <p:cNvPr id="8" name="Rechteckige Legende 7"/>
          <p:cNvSpPr/>
          <p:nvPr/>
        </p:nvSpPr>
        <p:spPr bwMode="auto">
          <a:xfrm>
            <a:off x="619868" y="2081213"/>
            <a:ext cx="7324928" cy="2130358"/>
          </a:xfrm>
          <a:prstGeom prst="wedgeRectCallout">
            <a:avLst>
              <a:gd name="adj1" fmla="val 32022"/>
              <a:gd name="adj2" fmla="val 8454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l"/>
            <a:r>
              <a:rPr lang="de-DE" sz="1800" dirty="0"/>
              <a:t>„Die Empirische Bildungsforschung untersucht die Bildungsrealität in einer Gesellschaft, wobei der Schwerpunkt auf der institutionalisierten Bildung liegt. </a:t>
            </a:r>
            <a:r>
              <a:rPr lang="de-DE" sz="1800" b="1" dirty="0">
                <a:solidFill>
                  <a:schemeClr val="tx2"/>
                </a:solidFill>
              </a:rPr>
              <a:t>Bildungsforschung fragt im Kern, wie Bildungsprozesse verlaufen, wer welche Qualifikationen und Kompetenzen im Bildungssystem erwirbt, wovon dieser Qualifikations- und Kompetenzerwerb abhängig ist und welche Auswirkungen er hat</a:t>
            </a:r>
            <a:r>
              <a:rPr lang="de-DE" sz="1800" dirty="0">
                <a:solidFill>
                  <a:schemeClr val="tx2"/>
                </a:solidFill>
              </a:rPr>
              <a:t>.“</a:t>
            </a:r>
            <a:endParaRPr kumimoji="0" lang="de-DE" sz="1800" i="0" u="none" strike="noStrike" cap="none" normalizeH="0" baseline="0" dirty="0">
              <a:ln>
                <a:noFill/>
              </a:ln>
              <a:solidFill>
                <a:schemeClr val="tx2"/>
              </a:solidFill>
              <a:effectLst/>
              <a:latin typeface="Arial" pitchFamily="34" charset="0"/>
            </a:endParaRPr>
          </a:p>
        </p:txBody>
      </p:sp>
      <p:sp>
        <p:nvSpPr>
          <p:cNvPr id="10" name="Textfeld 9"/>
          <p:cNvSpPr txBox="1"/>
          <p:nvPr/>
        </p:nvSpPr>
        <p:spPr>
          <a:xfrm>
            <a:off x="6553200" y="5649169"/>
            <a:ext cx="2076979" cy="338554"/>
          </a:xfrm>
          <a:prstGeom prst="rect">
            <a:avLst/>
          </a:prstGeom>
          <a:noFill/>
        </p:spPr>
        <p:txBody>
          <a:bodyPr wrap="none" rtlCol="0">
            <a:spAutoFit/>
          </a:bodyPr>
          <a:lstStyle/>
          <a:p>
            <a:r>
              <a:rPr lang="de-DE" sz="1600" dirty="0"/>
              <a:t>(Gräsel, 2011, S. 13)</a:t>
            </a:r>
          </a:p>
        </p:txBody>
      </p:sp>
    </p:spTree>
    <p:extLst>
      <p:ext uri="{BB962C8B-B14F-4D97-AF65-F5344CB8AC3E}">
        <p14:creationId xmlns:p14="http://schemas.microsoft.com/office/powerpoint/2010/main" val="2167996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Merkmale Empirische Bildungsforschung </a:t>
            </a:r>
          </a:p>
        </p:txBody>
      </p:sp>
      <p:graphicFrame>
        <p:nvGraphicFramePr>
          <p:cNvPr id="7" name="Inhaltsplatzhalter 3"/>
          <p:cNvGraphicFramePr>
            <a:graphicFrameLocks noGrp="1"/>
          </p:cNvGraphicFramePr>
          <p:nvPr>
            <p:ph idx="1"/>
            <p:extLst>
              <p:ext uri="{D42A27DB-BD31-4B8C-83A1-F6EECF244321}">
                <p14:modId xmlns:p14="http://schemas.microsoft.com/office/powerpoint/2010/main" val="1784510102"/>
              </p:ext>
            </p:extLst>
          </p:nvPr>
        </p:nvGraphicFramePr>
        <p:xfrm>
          <a:off x="457200" y="1522413"/>
          <a:ext cx="8229600" cy="4530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feld 9"/>
          <p:cNvSpPr txBox="1"/>
          <p:nvPr/>
        </p:nvSpPr>
        <p:spPr>
          <a:xfrm>
            <a:off x="5910264" y="1991797"/>
            <a:ext cx="3233736" cy="584775"/>
          </a:xfrm>
          <a:prstGeom prst="rect">
            <a:avLst/>
          </a:prstGeom>
          <a:solidFill>
            <a:schemeClr val="bg1"/>
          </a:solidFill>
        </p:spPr>
        <p:txBody>
          <a:bodyPr wrap="square" rtlCol="0">
            <a:spAutoFit/>
          </a:bodyPr>
          <a:lstStyle/>
          <a:p>
            <a:r>
              <a:rPr lang="de-DE" sz="1600" dirty="0"/>
              <a:t>(</a:t>
            </a:r>
            <a:r>
              <a:rPr lang="de-DE" sz="1600" dirty="0" err="1"/>
              <a:t>Gräsel</a:t>
            </a:r>
            <a:r>
              <a:rPr lang="de-DE" sz="1600" dirty="0"/>
              <a:t>, 2011; Prenzel, 2005; </a:t>
            </a:r>
            <a:r>
              <a:rPr lang="de-DE" sz="1600" dirty="0" err="1"/>
              <a:t>Shavelson</a:t>
            </a:r>
            <a:r>
              <a:rPr lang="de-DE" sz="1600" dirty="0"/>
              <a:t> &amp; </a:t>
            </a:r>
            <a:r>
              <a:rPr lang="de-DE" sz="1600" dirty="0" err="1"/>
              <a:t>Towne</a:t>
            </a:r>
            <a:r>
              <a:rPr lang="de-DE" sz="1600" dirty="0"/>
              <a:t>, 2002)</a:t>
            </a:r>
          </a:p>
        </p:txBody>
      </p:sp>
    </p:spTree>
    <p:extLst>
      <p:ext uri="{BB962C8B-B14F-4D97-AF65-F5344CB8AC3E}">
        <p14:creationId xmlns:p14="http://schemas.microsoft.com/office/powerpoint/2010/main" val="116850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smtClean="0"/>
              <a:t>Agenda</a:t>
            </a:r>
            <a:endParaRPr lang="de-DE" dirty="0"/>
          </a:p>
        </p:txBody>
      </p:sp>
      <p:sp>
        <p:nvSpPr>
          <p:cNvPr id="14" name="Inhaltsplatzhalter 13"/>
          <p:cNvSpPr>
            <a:spLocks noGrp="1"/>
          </p:cNvSpPr>
          <p:nvPr>
            <p:ph idx="1"/>
          </p:nvPr>
        </p:nvSpPr>
        <p:spPr/>
        <p:txBody>
          <a:bodyPr/>
          <a:lstStyle/>
          <a:p>
            <a:pPr marL="342900" indent="-342900">
              <a:buFont typeface="+mj-lt"/>
              <a:buAutoNum type="arabicPeriod"/>
            </a:pPr>
            <a:r>
              <a:rPr lang="de-DE" dirty="0" smtClean="0"/>
              <a:t>Was ist Empirische Bildungsforschung?</a:t>
            </a:r>
          </a:p>
          <a:p>
            <a:pPr marL="342900" indent="-342900">
              <a:buFont typeface="+mj-lt"/>
              <a:buAutoNum type="arabicPeriod"/>
            </a:pPr>
            <a:endParaRPr lang="de-DE" dirty="0"/>
          </a:p>
          <a:p>
            <a:pPr marL="342900" indent="-342900">
              <a:buFont typeface="+mj-lt"/>
              <a:buAutoNum type="arabicPeriod"/>
            </a:pPr>
            <a:r>
              <a:rPr lang="de-DE" dirty="0" smtClean="0"/>
              <a:t>Geschichte der Empirischen Bildungsforschung in Deutschland</a:t>
            </a:r>
          </a:p>
          <a:p>
            <a:pPr marL="342900" indent="-342900">
              <a:buFont typeface="+mj-lt"/>
              <a:buAutoNum type="arabicPeriod"/>
            </a:pPr>
            <a:endParaRPr lang="de-DE" dirty="0"/>
          </a:p>
          <a:p>
            <a:pPr marL="342900" indent="-342900">
              <a:buFont typeface="+mj-lt"/>
              <a:buAutoNum type="arabicPeriod"/>
            </a:pPr>
            <a:r>
              <a:rPr lang="de-DE" dirty="0" smtClean="0"/>
              <a:t>Ziele der Empirischen Bildungsforschung</a:t>
            </a:r>
          </a:p>
          <a:p>
            <a:pPr marL="342900" indent="-342900">
              <a:buFont typeface="+mj-lt"/>
              <a:buAutoNum type="arabicPeriod"/>
            </a:pPr>
            <a:endParaRPr lang="de-DE" dirty="0"/>
          </a:p>
          <a:p>
            <a:pPr marL="342900" indent="-342900">
              <a:buFont typeface="+mj-lt"/>
              <a:buAutoNum type="arabicPeriod"/>
            </a:pPr>
            <a:r>
              <a:rPr lang="de-DE" dirty="0" smtClean="0"/>
              <a:t>Forschungsmethoden in der Empirischen Bildungsforschung</a:t>
            </a:r>
          </a:p>
          <a:p>
            <a:pPr marL="0" indent="0">
              <a:buNone/>
            </a:pPr>
            <a:endParaRPr lang="de-DE" sz="1800" dirty="0" smtClean="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2403257"/>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943110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B167C-E267-B743-BC1D-C9E9F26809CC}"/>
              </a:ext>
            </a:extLst>
          </p:cNvPr>
          <p:cNvSpPr>
            <a:spLocks noGrp="1"/>
          </p:cNvSpPr>
          <p:nvPr>
            <p:ph type="title"/>
          </p:nvPr>
        </p:nvSpPr>
        <p:spPr/>
        <p:txBody>
          <a:bodyPr/>
          <a:lstStyle/>
          <a:p>
            <a:r>
              <a:rPr lang="de-DE" dirty="0">
                <a:latin typeface="Arial" charset="0"/>
                <a:ea typeface="Arial" charset="0"/>
                <a:cs typeface="Arial" charset="0"/>
              </a:rPr>
              <a:t>Drei Anläufe der Empirischen Bildungsforschung</a:t>
            </a:r>
            <a:endParaRPr lang="de-DE" dirty="0"/>
          </a:p>
        </p:txBody>
      </p:sp>
      <p:sp>
        <p:nvSpPr>
          <p:cNvPr id="6" name="Inhaltsplatzhalter 2">
            <a:extLst>
              <a:ext uri="{FF2B5EF4-FFF2-40B4-BE49-F238E27FC236}">
                <a16:creationId xmlns:a16="http://schemas.microsoft.com/office/drawing/2014/main" id="{D49F789C-6EF0-2646-8F87-F5762FD066C1}"/>
              </a:ext>
            </a:extLst>
          </p:cNvPr>
          <p:cNvSpPr>
            <a:spLocks noGrp="1"/>
          </p:cNvSpPr>
          <p:nvPr>
            <p:ph idx="1"/>
          </p:nvPr>
        </p:nvSpPr>
        <p:spPr/>
        <p:txBody>
          <a:bodyPr/>
          <a:lstStyle/>
          <a:p>
            <a:pPr>
              <a:buFont typeface="Wingdings" panose="05000000000000000000" pitchFamily="2" charset="2"/>
              <a:buChar char="§"/>
            </a:pPr>
            <a:r>
              <a:rPr lang="de-DE" altLang="de-DE" sz="2000" dirty="0">
                <a:ea typeface="ＭＳ Ｐゴシック" charset="-128"/>
              </a:rPr>
              <a:t>Begründer: Ernst </a:t>
            </a:r>
            <a:r>
              <a:rPr lang="de-DE" altLang="de-DE" sz="2000" dirty="0" err="1">
                <a:ea typeface="ＭＳ Ｐゴシック" charset="-128"/>
              </a:rPr>
              <a:t>Meumann</a:t>
            </a:r>
            <a:r>
              <a:rPr lang="de-DE" altLang="de-DE" sz="2000" dirty="0">
                <a:ea typeface="ＭＳ Ｐゴシック" charset="-128"/>
              </a:rPr>
              <a:t> </a:t>
            </a:r>
            <a:r>
              <a:rPr lang="de-DE" altLang="de-DE" sz="2000" dirty="0" smtClean="0">
                <a:ea typeface="ＭＳ Ｐゴシック" charset="-128"/>
                <a:sym typeface="Wingdings" panose="05000000000000000000" pitchFamily="2" charset="2"/>
              </a:rPr>
              <a:t> experimentelle </a:t>
            </a:r>
            <a:r>
              <a:rPr lang="de-DE" altLang="de-DE" sz="2000" dirty="0" smtClean="0">
                <a:ea typeface="ＭＳ Ｐゴシック" charset="-128"/>
                <a:sym typeface="Wingdings" panose="05000000000000000000" pitchFamily="2" charset="2"/>
              </a:rPr>
              <a:t>Pädagogik (~1907)</a:t>
            </a:r>
            <a:endParaRPr lang="de-DE" altLang="de-DE" sz="2000" dirty="0">
              <a:ea typeface="ＭＳ Ｐゴシック" charset="-128"/>
            </a:endParaRPr>
          </a:p>
          <a:p>
            <a:pPr>
              <a:buFont typeface="Wingdings" panose="05000000000000000000" pitchFamily="2" charset="2"/>
              <a:buChar char="§"/>
            </a:pPr>
            <a:r>
              <a:rPr lang="de-DE" altLang="de-DE" sz="2000" dirty="0" smtClean="0">
                <a:ea typeface="ＭＳ Ｐゴシック" charset="-128"/>
              </a:rPr>
              <a:t>Versuch </a:t>
            </a:r>
            <a:r>
              <a:rPr lang="de-DE" altLang="de-DE" sz="2000" dirty="0">
                <a:ea typeface="ＭＳ Ｐゴシック" charset="-128"/>
              </a:rPr>
              <a:t>der Etablierung neben Psychologie und </a:t>
            </a:r>
            <a:r>
              <a:rPr lang="de-DE" altLang="de-DE" sz="2000" dirty="0" smtClean="0">
                <a:ea typeface="ＭＳ Ｐゴシック" charset="-128"/>
              </a:rPr>
              <a:t>Pädagogik:</a:t>
            </a:r>
            <a:endParaRPr lang="de-DE" altLang="de-DE" sz="2000" dirty="0">
              <a:ea typeface="ＭＳ Ｐゴシック" charset="-128"/>
            </a:endParaRPr>
          </a:p>
          <a:p>
            <a:pPr lvl="1">
              <a:buFont typeface="Wingdings" panose="05000000000000000000" pitchFamily="2" charset="2"/>
              <a:buChar char="§"/>
            </a:pPr>
            <a:r>
              <a:rPr lang="de-DE" altLang="de-DE" sz="1800" dirty="0">
                <a:ea typeface="ＭＳ Ｐゴシック" charset="-128"/>
              </a:rPr>
              <a:t>Psychologie: experimentell-naturwissenschaftlich </a:t>
            </a:r>
          </a:p>
          <a:p>
            <a:pPr lvl="1">
              <a:buFont typeface="Wingdings" panose="05000000000000000000" pitchFamily="2" charset="2"/>
              <a:buChar char="§"/>
            </a:pPr>
            <a:r>
              <a:rPr lang="de-DE" altLang="de-DE" sz="1800" dirty="0">
                <a:ea typeface="ＭＳ Ｐゴシック" charset="-128"/>
              </a:rPr>
              <a:t>Pädagogik: orientiert an Philosophie, geisteswissenschaftlich</a:t>
            </a:r>
          </a:p>
          <a:p>
            <a:pPr>
              <a:buFont typeface="Wingdings" panose="05000000000000000000" pitchFamily="2" charset="2"/>
              <a:buChar char="§"/>
            </a:pPr>
            <a:r>
              <a:rPr lang="de-DE" altLang="de-DE" sz="2000" dirty="0">
                <a:ea typeface="ＭＳ Ｐゴシック" charset="-128"/>
              </a:rPr>
              <a:t>Ausgrenzung von beiden Seiten (</a:t>
            </a:r>
            <a:r>
              <a:rPr lang="de-DE" altLang="de-DE" sz="2000" dirty="0" err="1">
                <a:ea typeface="ＭＳ Ｐゴシック" charset="-128"/>
              </a:rPr>
              <a:t>Ditton</a:t>
            </a:r>
            <a:r>
              <a:rPr lang="de-DE" altLang="de-DE" sz="2000" dirty="0">
                <a:ea typeface="ＭＳ Ｐゴシック" charset="-128"/>
              </a:rPr>
              <a:t> et al., 2015</a:t>
            </a:r>
            <a:r>
              <a:rPr lang="de-DE" altLang="de-DE" sz="2000" dirty="0" smtClean="0">
                <a:ea typeface="ＭＳ Ｐゴシック" charset="-128"/>
              </a:rPr>
              <a:t>):</a:t>
            </a:r>
            <a:endParaRPr lang="de-DE" altLang="de-DE" sz="2000" dirty="0">
              <a:ea typeface="ＭＳ Ｐゴシック" charset="-128"/>
            </a:endParaRPr>
          </a:p>
          <a:p>
            <a:pPr lvl="1">
              <a:buFont typeface="Wingdings" panose="05000000000000000000" pitchFamily="2" charset="2"/>
              <a:buChar char="§"/>
            </a:pPr>
            <a:r>
              <a:rPr lang="de-DE" altLang="de-DE" sz="1800" dirty="0">
                <a:ea typeface="ＭＳ Ｐゴシック" charset="-128"/>
              </a:rPr>
              <a:t>Pädagogik: Verengung, „Technik“</a:t>
            </a:r>
          </a:p>
          <a:p>
            <a:pPr lvl="1">
              <a:buFont typeface="Wingdings" panose="05000000000000000000" pitchFamily="2" charset="2"/>
              <a:buChar char="§"/>
            </a:pPr>
            <a:r>
              <a:rPr lang="de-DE" altLang="de-DE" sz="1800" dirty="0">
                <a:ea typeface="ＭＳ Ｐゴシック" charset="-128"/>
              </a:rPr>
              <a:t>Psychologie: zu starke Anwendungsorientierung, Gefährdung für den Status des Faches</a:t>
            </a:r>
          </a:p>
          <a:p>
            <a:pPr>
              <a:buFontTx/>
              <a:buChar char="-"/>
            </a:pPr>
            <a:endParaRPr lang="de-DE" altLang="de-DE" sz="1500" dirty="0">
              <a:solidFill>
                <a:schemeClr val="bg2"/>
              </a:solidFill>
              <a:ea typeface="ＭＳ Ｐゴシック" charset="-128"/>
            </a:endParaRPr>
          </a:p>
        </p:txBody>
      </p:sp>
      <p:graphicFrame>
        <p:nvGraphicFramePr>
          <p:cNvPr id="5" name="Diagramm 4">
            <a:extLst>
              <a:ext uri="{FF2B5EF4-FFF2-40B4-BE49-F238E27FC236}">
                <a16:creationId xmlns:a16="http://schemas.microsoft.com/office/drawing/2014/main" id="{E96F1611-05A3-9E4C-AF19-7883E3E0BB36}"/>
              </a:ext>
            </a:extLst>
          </p:cNvPr>
          <p:cNvGraphicFramePr/>
          <p:nvPr>
            <p:extLst/>
          </p:nvPr>
        </p:nvGraphicFramePr>
        <p:xfrm>
          <a:off x="1384300" y="330793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0848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B167C-E267-B743-BC1D-C9E9F26809CC}"/>
              </a:ext>
            </a:extLst>
          </p:cNvPr>
          <p:cNvSpPr>
            <a:spLocks noGrp="1"/>
          </p:cNvSpPr>
          <p:nvPr>
            <p:ph type="title"/>
          </p:nvPr>
        </p:nvSpPr>
        <p:spPr/>
        <p:txBody>
          <a:bodyPr/>
          <a:lstStyle/>
          <a:p>
            <a:r>
              <a:rPr lang="de-DE" dirty="0">
                <a:latin typeface="Arial" charset="0"/>
                <a:ea typeface="Arial" charset="0"/>
                <a:cs typeface="Arial" charset="0"/>
              </a:rPr>
              <a:t>Drei Anläufe der Empirischen Bildungsforschung</a:t>
            </a:r>
            <a:endParaRPr lang="de-DE" dirty="0"/>
          </a:p>
        </p:txBody>
      </p:sp>
      <p:sp>
        <p:nvSpPr>
          <p:cNvPr id="3" name="Inhaltsplatzhalter 2"/>
          <p:cNvSpPr>
            <a:spLocks noGrp="1"/>
          </p:cNvSpPr>
          <p:nvPr>
            <p:ph idx="1"/>
          </p:nvPr>
        </p:nvSpPr>
        <p:spPr/>
        <p:txBody>
          <a:bodyPr/>
          <a:lstStyle/>
          <a:p>
            <a:pPr>
              <a:spcAft>
                <a:spcPts val="0"/>
              </a:spcAft>
              <a:buFont typeface="Wingdings" panose="05000000000000000000" pitchFamily="2" charset="2"/>
              <a:buChar char="§"/>
            </a:pPr>
            <a:r>
              <a:rPr lang="de-DE" sz="1800" dirty="0"/>
              <a:t>als Reaktion auf Probleme im Bildungssystem (</a:t>
            </a:r>
            <a:r>
              <a:rPr lang="de-DE" altLang="de-DE" sz="1800" dirty="0">
                <a:ea typeface="ＭＳ Ｐゴシック" charset="-128"/>
              </a:rPr>
              <a:t>Wettbewerbsfähigkeit und Soziale Disparitäten)</a:t>
            </a:r>
          </a:p>
          <a:p>
            <a:pPr>
              <a:spcAft>
                <a:spcPts val="0"/>
              </a:spcAft>
              <a:buFont typeface="Wingdings" panose="05000000000000000000" pitchFamily="2" charset="2"/>
              <a:buChar char="§"/>
            </a:pPr>
            <a:r>
              <a:rPr lang="de-DE" sz="1800" dirty="0">
                <a:ea typeface="ＭＳ Ｐゴシック" charset="-128"/>
              </a:rPr>
              <a:t>Forderung:</a:t>
            </a:r>
            <a:r>
              <a:rPr lang="de-DE" sz="1800" dirty="0"/>
              <a:t> </a:t>
            </a:r>
            <a:r>
              <a:rPr lang="de-DE" sz="1800" dirty="0" smtClean="0"/>
              <a:t>„realistische Wende“ (Roth, 1962) </a:t>
            </a:r>
            <a:r>
              <a:rPr lang="de-DE" sz="1800" dirty="0" smtClean="0">
                <a:sym typeface="Wingdings" panose="05000000000000000000" pitchFamily="2" charset="2"/>
              </a:rPr>
              <a:t> </a:t>
            </a:r>
            <a:r>
              <a:rPr lang="de-DE" altLang="de-DE" sz="1800" dirty="0" smtClean="0">
                <a:ea typeface="ＭＳ Ｐゴシック" charset="-128"/>
              </a:rPr>
              <a:t>vermehrt empirische Studien</a:t>
            </a:r>
          </a:p>
          <a:p>
            <a:pPr>
              <a:spcAft>
                <a:spcPts val="0"/>
              </a:spcAft>
              <a:buFont typeface="Wingdings" panose="05000000000000000000" pitchFamily="2" charset="2"/>
              <a:buChar char="§"/>
            </a:pPr>
            <a:r>
              <a:rPr lang="de-DE" sz="1800" dirty="0" smtClean="0"/>
              <a:t>Aufbau </a:t>
            </a:r>
            <a:r>
              <a:rPr lang="de-DE" sz="1800" dirty="0"/>
              <a:t>einer Bildungsforschung, die sich mit den realen Bildungsprozessen und -ergebnissen befasst (z.B. Evaluationen von Schulreformen, Teilnahme an </a:t>
            </a:r>
            <a:r>
              <a:rPr lang="de-DE" sz="1800" dirty="0" smtClean="0"/>
              <a:t>Schulleistungsvergleichsstudien</a:t>
            </a:r>
            <a:r>
              <a:rPr lang="de-DE" sz="1800" dirty="0"/>
              <a:t>)</a:t>
            </a:r>
          </a:p>
          <a:p>
            <a:endParaRPr lang="de-DE" dirty="0"/>
          </a:p>
        </p:txBody>
      </p:sp>
      <p:sp>
        <p:nvSpPr>
          <p:cNvPr id="4" name="Foliennummernplatzhalter 3">
            <a:extLst>
              <a:ext uri="{FF2B5EF4-FFF2-40B4-BE49-F238E27FC236}">
                <a16:creationId xmlns:a16="http://schemas.microsoft.com/office/drawing/2014/main" id="{6F152334-64AD-CB4F-BA6C-1BA68CCFB297}"/>
              </a:ext>
            </a:extLst>
          </p:cNvPr>
          <p:cNvSpPr>
            <a:spLocks noGrp="1"/>
          </p:cNvSpPr>
          <p:nvPr>
            <p:ph type="sldNum" sz="quarter" idx="10"/>
          </p:nvPr>
        </p:nvSpPr>
        <p:spPr/>
        <p:txBody>
          <a:bodyPr/>
          <a:lstStyle/>
          <a:p>
            <a:fld id="{7BD1375B-5323-684A-AF3C-7C84DAE8FE69}" type="slidenum">
              <a:rPr lang="de-DE" altLang="de-DE" smtClean="0"/>
              <a:pPr/>
              <a:t>14</a:t>
            </a:fld>
            <a:r>
              <a:rPr lang="de-DE" altLang="de-DE" dirty="0"/>
              <a:t> | </a:t>
            </a:r>
            <a:r>
              <a:rPr lang="de-DE" dirty="0"/>
              <a:t>Kernthemen der EBPP	© 2014 Universität Tübingen</a:t>
            </a:r>
            <a:endParaRPr lang="de-DE" altLang="de-DE" dirty="0"/>
          </a:p>
        </p:txBody>
      </p:sp>
      <p:graphicFrame>
        <p:nvGraphicFramePr>
          <p:cNvPr id="5" name="Diagramm 4">
            <a:extLst>
              <a:ext uri="{FF2B5EF4-FFF2-40B4-BE49-F238E27FC236}">
                <a16:creationId xmlns:a16="http://schemas.microsoft.com/office/drawing/2014/main" id="{E96F1611-05A3-9E4C-AF19-7883E3E0BB36}"/>
              </a:ext>
            </a:extLst>
          </p:cNvPr>
          <p:cNvGraphicFramePr/>
          <p:nvPr>
            <p:extLst/>
          </p:nvPr>
        </p:nvGraphicFramePr>
        <p:xfrm>
          <a:off x="1384300" y="330793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9020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B167C-E267-B743-BC1D-C9E9F26809CC}"/>
              </a:ext>
            </a:extLst>
          </p:cNvPr>
          <p:cNvSpPr>
            <a:spLocks noGrp="1"/>
          </p:cNvSpPr>
          <p:nvPr>
            <p:ph type="title"/>
          </p:nvPr>
        </p:nvSpPr>
        <p:spPr/>
        <p:txBody>
          <a:bodyPr/>
          <a:lstStyle/>
          <a:p>
            <a:r>
              <a:rPr lang="de-DE" dirty="0">
                <a:latin typeface="Arial" charset="0"/>
                <a:ea typeface="Arial" charset="0"/>
                <a:cs typeface="Arial" charset="0"/>
              </a:rPr>
              <a:t>Drei Anläufe der Empirischen Bildungsforschung</a:t>
            </a:r>
            <a:endParaRPr lang="de-DE" dirty="0"/>
          </a:p>
        </p:txBody>
      </p:sp>
      <p:sp>
        <p:nvSpPr>
          <p:cNvPr id="3" name="Inhaltsplatzhalter 2"/>
          <p:cNvSpPr>
            <a:spLocks noGrp="1"/>
          </p:cNvSpPr>
          <p:nvPr>
            <p:ph idx="1"/>
          </p:nvPr>
        </p:nvSpPr>
        <p:spPr/>
        <p:txBody>
          <a:bodyPr/>
          <a:lstStyle/>
          <a:p>
            <a:pPr>
              <a:spcAft>
                <a:spcPts val="0"/>
              </a:spcAft>
              <a:buFont typeface="Wingdings" panose="05000000000000000000" pitchFamily="2" charset="2"/>
              <a:buChar char="§"/>
            </a:pPr>
            <a:r>
              <a:rPr lang="de-DE" altLang="de-DE" sz="1800" dirty="0" smtClean="0">
                <a:ea typeface="ＭＳ Ｐゴシック" charset="-128"/>
              </a:rPr>
              <a:t>Weiterentwicklung: </a:t>
            </a:r>
            <a:r>
              <a:rPr lang="de-DE" altLang="de-DE" sz="1800" dirty="0">
                <a:ea typeface="ＭＳ Ｐゴシック" charset="-128"/>
              </a:rPr>
              <a:t>Planung, Durchführung und Auswertung der ersten großen Längsschnittstudien in Deutschland</a:t>
            </a:r>
          </a:p>
          <a:p>
            <a:pPr>
              <a:spcAft>
                <a:spcPts val="0"/>
              </a:spcAft>
              <a:buFont typeface="Wingdings" panose="05000000000000000000" pitchFamily="2" charset="2"/>
              <a:buChar char="§"/>
            </a:pPr>
            <a:r>
              <a:rPr lang="de-DE" sz="1800" dirty="0"/>
              <a:t>Beginn 90er: Forschungsaktivitäten außerhalb der Erziehungswissenschaft (Psychologie, Soziologie, Ökonomie), vereinzelte Schulleistungsstudien (BIJU, LAU, MARKUS)</a:t>
            </a:r>
          </a:p>
          <a:p>
            <a:pPr>
              <a:spcAft>
                <a:spcPts val="0"/>
              </a:spcAft>
              <a:buFont typeface="Wingdings" panose="05000000000000000000" pitchFamily="2" charset="2"/>
              <a:buChar char="§"/>
            </a:pPr>
            <a:r>
              <a:rPr lang="de-DE" sz="1800" dirty="0"/>
              <a:t>TIMSS (1997): Third International </a:t>
            </a:r>
            <a:r>
              <a:rPr lang="de-DE" sz="1800" dirty="0" err="1"/>
              <a:t>Mathematics</a:t>
            </a:r>
            <a:r>
              <a:rPr lang="de-DE" sz="1800" dirty="0"/>
              <a:t> </a:t>
            </a:r>
            <a:r>
              <a:rPr lang="de-DE" sz="1800" dirty="0" err="1"/>
              <a:t>and</a:t>
            </a:r>
            <a:r>
              <a:rPr lang="de-DE" sz="1800" dirty="0"/>
              <a:t> Science </a:t>
            </a:r>
            <a:r>
              <a:rPr lang="de-DE" sz="1800" dirty="0" smtClean="0"/>
              <a:t>Study</a:t>
            </a:r>
            <a:endParaRPr lang="de-DE" sz="1800" dirty="0"/>
          </a:p>
        </p:txBody>
      </p:sp>
      <p:sp>
        <p:nvSpPr>
          <p:cNvPr id="4" name="Foliennummernplatzhalter 3">
            <a:extLst>
              <a:ext uri="{FF2B5EF4-FFF2-40B4-BE49-F238E27FC236}">
                <a16:creationId xmlns:a16="http://schemas.microsoft.com/office/drawing/2014/main" id="{6F152334-64AD-CB4F-BA6C-1BA68CCFB297}"/>
              </a:ext>
            </a:extLst>
          </p:cNvPr>
          <p:cNvSpPr>
            <a:spLocks noGrp="1"/>
          </p:cNvSpPr>
          <p:nvPr>
            <p:ph type="sldNum" sz="quarter" idx="10"/>
          </p:nvPr>
        </p:nvSpPr>
        <p:spPr/>
        <p:txBody>
          <a:bodyPr/>
          <a:lstStyle/>
          <a:p>
            <a:fld id="{7BD1375B-5323-684A-AF3C-7C84DAE8FE69}" type="slidenum">
              <a:rPr lang="de-DE" altLang="de-DE" smtClean="0"/>
              <a:pPr/>
              <a:t>15</a:t>
            </a:fld>
            <a:r>
              <a:rPr lang="de-DE" altLang="de-DE" dirty="0"/>
              <a:t> | </a:t>
            </a:r>
            <a:r>
              <a:rPr lang="de-DE" dirty="0"/>
              <a:t>Kernthemen der EBPP	© 2014 Universität Tübingen</a:t>
            </a:r>
            <a:endParaRPr lang="de-DE" altLang="de-DE" dirty="0"/>
          </a:p>
        </p:txBody>
      </p:sp>
      <p:graphicFrame>
        <p:nvGraphicFramePr>
          <p:cNvPr id="5" name="Diagramm 4">
            <a:extLst>
              <a:ext uri="{FF2B5EF4-FFF2-40B4-BE49-F238E27FC236}">
                <a16:creationId xmlns:a16="http://schemas.microsoft.com/office/drawing/2014/main" id="{E96F1611-05A3-9E4C-AF19-7883E3E0BB36}"/>
              </a:ext>
            </a:extLst>
          </p:cNvPr>
          <p:cNvGraphicFramePr/>
          <p:nvPr>
            <p:extLst/>
          </p:nvPr>
        </p:nvGraphicFramePr>
        <p:xfrm>
          <a:off x="1384300" y="330793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2039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B167C-E267-B743-BC1D-C9E9F26809CC}"/>
              </a:ext>
            </a:extLst>
          </p:cNvPr>
          <p:cNvSpPr>
            <a:spLocks noGrp="1"/>
          </p:cNvSpPr>
          <p:nvPr>
            <p:ph type="title"/>
          </p:nvPr>
        </p:nvSpPr>
        <p:spPr/>
        <p:txBody>
          <a:bodyPr/>
          <a:lstStyle/>
          <a:p>
            <a:r>
              <a:rPr lang="de-DE" dirty="0">
                <a:latin typeface="Arial" charset="0"/>
                <a:ea typeface="Arial" charset="0"/>
                <a:cs typeface="Arial" charset="0"/>
              </a:rPr>
              <a:t>Drei Anläufe der Empirischen Bildungsforschung</a:t>
            </a:r>
            <a:endParaRPr lang="de-DE" dirty="0"/>
          </a:p>
        </p:txBody>
      </p:sp>
      <p:sp>
        <p:nvSpPr>
          <p:cNvPr id="3" name="Inhaltsplatzhalter 2"/>
          <p:cNvSpPr>
            <a:spLocks noGrp="1"/>
          </p:cNvSpPr>
          <p:nvPr>
            <p:ph idx="1"/>
          </p:nvPr>
        </p:nvSpPr>
        <p:spPr/>
        <p:txBody>
          <a:bodyPr/>
          <a:lstStyle/>
          <a:p>
            <a:r>
              <a:rPr lang="de-DE" sz="2000" dirty="0" smtClean="0"/>
              <a:t>Vermehrte Bildungsdiskussion in Deutschland seit dem „PISA-Schock“ </a:t>
            </a:r>
            <a:r>
              <a:rPr lang="de-DE" sz="2000" dirty="0" smtClean="0">
                <a:sym typeface="Wingdings" panose="05000000000000000000" pitchFamily="2" charset="2"/>
              </a:rPr>
              <a:t> PISA 2000</a:t>
            </a:r>
          </a:p>
          <a:p>
            <a:r>
              <a:rPr lang="de-DE" sz="2000" dirty="0" smtClean="0">
                <a:sym typeface="Wingdings" panose="05000000000000000000" pitchFamily="2" charset="2"/>
              </a:rPr>
              <a:t>Seit Jahrtausendwende deutlicher Zuwachs an Forschungsprojekten  entsprechende Förderung</a:t>
            </a:r>
          </a:p>
          <a:p>
            <a:r>
              <a:rPr lang="de-DE" sz="2000" dirty="0" smtClean="0">
                <a:sym typeface="Wingdings" panose="05000000000000000000" pitchFamily="2" charset="2"/>
              </a:rPr>
              <a:t>Gesellschaft für Empirische Bildungsforschung (GEBF)</a:t>
            </a:r>
            <a:endParaRPr lang="de-DE" sz="2000" dirty="0" smtClean="0"/>
          </a:p>
        </p:txBody>
      </p:sp>
      <p:graphicFrame>
        <p:nvGraphicFramePr>
          <p:cNvPr id="5" name="Diagramm 4">
            <a:extLst>
              <a:ext uri="{FF2B5EF4-FFF2-40B4-BE49-F238E27FC236}">
                <a16:creationId xmlns:a16="http://schemas.microsoft.com/office/drawing/2014/main" id="{E96F1611-05A3-9E4C-AF19-7883E3E0BB36}"/>
              </a:ext>
            </a:extLst>
          </p:cNvPr>
          <p:cNvGraphicFramePr/>
          <p:nvPr/>
        </p:nvGraphicFramePr>
        <p:xfrm>
          <a:off x="1384300" y="330793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20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smtClean="0"/>
              <a:t>Agenda</a:t>
            </a:r>
            <a:endParaRPr lang="de-DE" dirty="0"/>
          </a:p>
        </p:txBody>
      </p:sp>
      <p:sp>
        <p:nvSpPr>
          <p:cNvPr id="14" name="Inhaltsplatzhalter 13"/>
          <p:cNvSpPr>
            <a:spLocks noGrp="1"/>
          </p:cNvSpPr>
          <p:nvPr>
            <p:ph idx="1"/>
          </p:nvPr>
        </p:nvSpPr>
        <p:spPr/>
        <p:txBody>
          <a:bodyPr/>
          <a:lstStyle/>
          <a:p>
            <a:pPr marL="342900" indent="-342900">
              <a:buFont typeface="+mj-lt"/>
              <a:buAutoNum type="arabicPeriod"/>
            </a:pPr>
            <a:r>
              <a:rPr lang="de-DE" dirty="0" smtClean="0"/>
              <a:t>Was ist Empirische Bildungsforschung?</a:t>
            </a:r>
          </a:p>
          <a:p>
            <a:pPr marL="342900" indent="-342900">
              <a:buFont typeface="+mj-lt"/>
              <a:buAutoNum type="arabicPeriod"/>
            </a:pPr>
            <a:endParaRPr lang="de-DE" dirty="0"/>
          </a:p>
          <a:p>
            <a:pPr marL="342900" indent="-342900">
              <a:buFont typeface="+mj-lt"/>
              <a:buAutoNum type="arabicPeriod"/>
            </a:pPr>
            <a:r>
              <a:rPr lang="de-DE" dirty="0" smtClean="0"/>
              <a:t>Geschichte der Empirischen Bildungsforschung in Deutschland</a:t>
            </a:r>
          </a:p>
          <a:p>
            <a:pPr marL="342900" indent="-342900">
              <a:buFont typeface="+mj-lt"/>
              <a:buAutoNum type="arabicPeriod"/>
            </a:pPr>
            <a:endParaRPr lang="de-DE" dirty="0"/>
          </a:p>
          <a:p>
            <a:pPr marL="342900" indent="-342900">
              <a:buFont typeface="+mj-lt"/>
              <a:buAutoNum type="arabicPeriod"/>
            </a:pPr>
            <a:r>
              <a:rPr lang="de-DE" dirty="0" smtClean="0"/>
              <a:t>Ziele der Empirischen Bildungsforschung</a:t>
            </a:r>
          </a:p>
          <a:p>
            <a:pPr marL="342900" indent="-342900">
              <a:buFont typeface="+mj-lt"/>
              <a:buAutoNum type="arabicPeriod"/>
            </a:pPr>
            <a:endParaRPr lang="de-DE" dirty="0"/>
          </a:p>
          <a:p>
            <a:pPr marL="342900" indent="-342900">
              <a:buFont typeface="+mj-lt"/>
              <a:buAutoNum type="arabicPeriod"/>
            </a:pPr>
            <a:r>
              <a:rPr lang="de-DE" dirty="0" smtClean="0"/>
              <a:t>Forschungsmethoden in der Empirischen Bildungsforschung</a:t>
            </a:r>
          </a:p>
          <a:p>
            <a:pPr marL="0" indent="0">
              <a:buNone/>
            </a:pPr>
            <a:endParaRPr lang="de-DE" sz="1800" dirty="0" smtClean="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3303588"/>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4988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 Empirische Bildungsforschung: </a:t>
            </a:r>
            <a:r>
              <a:rPr lang="de-DE" b="0" dirty="0"/>
              <a:t>Ziele </a:t>
            </a:r>
          </a:p>
        </p:txBody>
      </p:sp>
      <p:grpSp>
        <p:nvGrpSpPr>
          <p:cNvPr id="7" name="Gruppieren 15"/>
          <p:cNvGrpSpPr/>
          <p:nvPr/>
        </p:nvGrpSpPr>
        <p:grpSpPr>
          <a:xfrm>
            <a:off x="797719" y="1618887"/>
            <a:ext cx="7548562" cy="4311390"/>
            <a:chOff x="1372901" y="1066799"/>
            <a:chExt cx="7267575" cy="5286375"/>
          </a:xfrm>
        </p:grpSpPr>
        <p:sp>
          <p:nvSpPr>
            <p:cNvPr id="9" name="AutoShape 4"/>
            <p:cNvSpPr>
              <a:spLocks/>
            </p:cNvSpPr>
            <p:nvPr/>
          </p:nvSpPr>
          <p:spPr bwMode="auto">
            <a:xfrm>
              <a:off x="4471988" y="1803400"/>
              <a:ext cx="1066800" cy="2133600"/>
            </a:xfrm>
            <a:prstGeom prst="rightBrace">
              <a:avLst>
                <a:gd name="adj1" fmla="val 16667"/>
                <a:gd name="adj2" fmla="val 50000"/>
              </a:avLst>
            </a:prstGeom>
            <a:noFill/>
            <a:ln w="9525">
              <a:solidFill>
                <a:srgbClr val="000099"/>
              </a:solidFill>
              <a:round/>
              <a:headEnd/>
              <a:tailEnd/>
            </a:ln>
          </p:spPr>
          <p:txBody>
            <a:bodyPr wrap="none" anchor="ctr"/>
            <a:lstStyle/>
            <a:p>
              <a:pPr algn="ctr"/>
              <a:endParaRPr lang="de-DE" sz="1600">
                <a:solidFill>
                  <a:srgbClr val="000000"/>
                </a:solidFill>
                <a:ea typeface="+mn-ea"/>
              </a:endParaRPr>
            </a:p>
          </p:txBody>
        </p:sp>
        <p:sp>
          <p:nvSpPr>
            <p:cNvPr id="11" name="Text Box 7"/>
            <p:cNvSpPr txBox="1">
              <a:spLocks noChangeArrowheads="1"/>
            </p:cNvSpPr>
            <p:nvPr/>
          </p:nvSpPr>
          <p:spPr bwMode="auto">
            <a:xfrm>
              <a:off x="6064155" y="2159000"/>
              <a:ext cx="1257493" cy="852227"/>
            </a:xfrm>
            <a:prstGeom prst="rect">
              <a:avLst/>
            </a:prstGeom>
            <a:noFill/>
            <a:ln w="9525">
              <a:noFill/>
              <a:miter lim="800000"/>
              <a:headEnd/>
              <a:tailEnd/>
            </a:ln>
          </p:spPr>
          <p:txBody>
            <a:bodyPr wrap="none">
              <a:spAutoFit/>
            </a:bodyPr>
            <a:lstStyle/>
            <a:p>
              <a:pPr algn="ctr"/>
              <a:r>
                <a:rPr lang="de-DE">
                  <a:solidFill>
                    <a:srgbClr val="000099"/>
                  </a:solidFill>
                  <a:ea typeface="+mn-ea"/>
                </a:rPr>
                <a:t>von </a:t>
              </a:r>
            </a:p>
            <a:p>
              <a:pPr algn="ctr"/>
              <a:r>
                <a:rPr lang="de-DE">
                  <a:solidFill>
                    <a:srgbClr val="000099"/>
                  </a:solidFill>
                  <a:ea typeface="+mn-ea"/>
                </a:rPr>
                <a:t>Bildung</a:t>
              </a:r>
              <a:r>
                <a:rPr lang="de-DE" sz="1600">
                  <a:solidFill>
                    <a:srgbClr val="000099"/>
                  </a:solidFill>
                  <a:ea typeface="+mn-ea"/>
                </a:rPr>
                <a:t> </a:t>
              </a:r>
            </a:p>
          </p:txBody>
        </p:sp>
        <p:sp>
          <p:nvSpPr>
            <p:cNvPr id="12" name="Text Box 8"/>
            <p:cNvSpPr txBox="1">
              <a:spLocks noChangeArrowheads="1"/>
            </p:cNvSpPr>
            <p:nvPr/>
          </p:nvSpPr>
          <p:spPr bwMode="auto">
            <a:xfrm>
              <a:off x="2152650" y="1879600"/>
              <a:ext cx="2743201" cy="1963829"/>
            </a:xfrm>
            <a:prstGeom prst="rect">
              <a:avLst/>
            </a:prstGeom>
            <a:noFill/>
            <a:ln w="9525">
              <a:noFill/>
              <a:miter lim="800000"/>
              <a:headEnd/>
              <a:tailEnd/>
            </a:ln>
          </p:spPr>
          <p:txBody>
            <a:bodyPr>
              <a:spAutoFit/>
            </a:bodyPr>
            <a:lstStyle/>
            <a:p>
              <a:pPr algn="ctr"/>
              <a:r>
                <a:rPr lang="de-DE">
                  <a:solidFill>
                    <a:srgbClr val="000099"/>
                  </a:solidFill>
                  <a:ea typeface="+mn-ea"/>
                </a:rPr>
                <a:t>Ergebnisse</a:t>
              </a:r>
            </a:p>
            <a:p>
              <a:pPr algn="ctr"/>
              <a:r>
                <a:rPr lang="de-DE">
                  <a:solidFill>
                    <a:srgbClr val="000099"/>
                  </a:solidFill>
                  <a:ea typeface="+mn-ea"/>
                </a:rPr>
                <a:t>+</a:t>
              </a:r>
            </a:p>
            <a:p>
              <a:pPr algn="ctr"/>
              <a:r>
                <a:rPr lang="de-DE">
                  <a:solidFill>
                    <a:srgbClr val="000099"/>
                  </a:solidFill>
                  <a:ea typeface="+mn-ea"/>
                </a:rPr>
                <a:t>Prozesse</a:t>
              </a:r>
            </a:p>
            <a:p>
              <a:pPr algn="ctr"/>
              <a:r>
                <a:rPr lang="de-DE">
                  <a:solidFill>
                    <a:srgbClr val="000099"/>
                  </a:solidFill>
                  <a:ea typeface="+mn-ea"/>
                </a:rPr>
                <a:t>+</a:t>
              </a:r>
            </a:p>
            <a:p>
              <a:pPr algn="ctr"/>
              <a:r>
                <a:rPr lang="de-DE">
                  <a:solidFill>
                    <a:srgbClr val="000099"/>
                  </a:solidFill>
                  <a:ea typeface="+mn-ea"/>
                </a:rPr>
                <a:t>Voraussetzungen</a:t>
              </a:r>
            </a:p>
          </p:txBody>
        </p:sp>
        <p:sp>
          <p:nvSpPr>
            <p:cNvPr id="13" name="Line 11"/>
            <p:cNvSpPr>
              <a:spLocks noChangeShapeType="1"/>
            </p:cNvSpPr>
            <p:nvPr/>
          </p:nvSpPr>
          <p:spPr bwMode="auto">
            <a:xfrm>
              <a:off x="6632575" y="3022600"/>
              <a:ext cx="0" cy="355600"/>
            </a:xfrm>
            <a:prstGeom prst="line">
              <a:avLst/>
            </a:prstGeom>
            <a:noFill/>
            <a:ln w="38100">
              <a:solidFill>
                <a:srgbClr val="000099"/>
              </a:solidFill>
              <a:round/>
              <a:headEnd/>
              <a:tailEnd type="triangle" w="med" len="med"/>
            </a:ln>
          </p:spPr>
          <p:txBody>
            <a:bodyPr/>
            <a:lstStyle/>
            <a:p>
              <a:pPr algn="l"/>
              <a:endParaRPr lang="de-DE" sz="1600">
                <a:solidFill>
                  <a:srgbClr val="000000"/>
                </a:solidFill>
                <a:ea typeface="+mn-ea"/>
              </a:endParaRPr>
            </a:p>
          </p:txBody>
        </p:sp>
        <p:sp>
          <p:nvSpPr>
            <p:cNvPr id="14" name="Rechteck 13"/>
            <p:cNvSpPr/>
            <p:nvPr/>
          </p:nvSpPr>
          <p:spPr bwMode="auto">
            <a:xfrm>
              <a:off x="1495425" y="1066799"/>
              <a:ext cx="7134225" cy="5286375"/>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b="1" i="0" u="none" strike="noStrike" cap="none" normalizeH="0" dirty="0">
                  <a:ln>
                    <a:noFill/>
                  </a:ln>
                  <a:solidFill>
                    <a:schemeClr val="bg2"/>
                  </a:solidFill>
                  <a:effectLst/>
                  <a:latin typeface="Arial" charset="0"/>
                </a:rPr>
                <a:t>Zwei </a:t>
              </a:r>
              <a:r>
                <a:rPr kumimoji="0" lang="de-DE" b="1" i="0" u="none" strike="noStrike" cap="none" normalizeH="0" baseline="0" dirty="0">
                  <a:ln>
                    <a:noFill/>
                  </a:ln>
                  <a:solidFill>
                    <a:schemeClr val="bg2"/>
                  </a:solidFill>
                  <a:effectLst/>
                  <a:latin typeface="Arial" charset="0"/>
                </a:rPr>
                <a:t>aufeinander bezogene Ziele</a:t>
              </a:r>
            </a:p>
          </p:txBody>
        </p:sp>
        <p:sp>
          <p:nvSpPr>
            <p:cNvPr id="15" name="Abgerundetes Rechteck 14"/>
            <p:cNvSpPr/>
            <p:nvPr/>
          </p:nvSpPr>
          <p:spPr bwMode="auto">
            <a:xfrm>
              <a:off x="1876424" y="1781175"/>
              <a:ext cx="2733675" cy="2743200"/>
            </a:xfrm>
            <a:prstGeom prst="round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i="0" u="none" strike="noStrike" cap="none" normalizeH="0" baseline="0" dirty="0">
                  <a:ln>
                    <a:noFill/>
                  </a:ln>
                  <a:solidFill>
                    <a:schemeClr val="tx1"/>
                  </a:solidFill>
                  <a:effectLst/>
                  <a:latin typeface="Arial" charset="0"/>
                </a:rPr>
                <a:t>Verständnis von Bildungs-</a:t>
              </a:r>
              <a:r>
                <a:rPr kumimoji="0" lang="de-DE" sz="1600" i="0" u="none" strike="noStrike" cap="none" normalizeH="0" dirty="0">
                  <a:ln>
                    <a:noFill/>
                  </a:ln>
                  <a:solidFill>
                    <a:schemeClr val="tx1"/>
                  </a:solidFill>
                  <a:effectLst/>
                  <a:latin typeface="Arial" charset="0"/>
                </a:rPr>
                <a:t> und Erziehungsprozessen sowie deren Bedingungen und Ergebnisse erweitern</a:t>
              </a:r>
              <a:endParaRPr kumimoji="0" lang="de-DE" sz="1600" i="0" u="none" strike="noStrike" cap="none" normalizeH="0" baseline="0" dirty="0">
                <a:ln>
                  <a:noFill/>
                </a:ln>
                <a:solidFill>
                  <a:schemeClr val="tx1"/>
                </a:solidFill>
                <a:effectLst/>
                <a:latin typeface="Arial" charset="0"/>
              </a:endParaRPr>
            </a:p>
          </p:txBody>
        </p:sp>
        <p:sp>
          <p:nvSpPr>
            <p:cNvPr id="16" name="Abgerundetes Rechteck 15"/>
            <p:cNvSpPr/>
            <p:nvPr/>
          </p:nvSpPr>
          <p:spPr bwMode="auto">
            <a:xfrm>
              <a:off x="5391149" y="1781175"/>
              <a:ext cx="2733675" cy="2743200"/>
            </a:xfrm>
            <a:prstGeom prst="round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tx1"/>
                  </a:solidFill>
                  <a:effectLst/>
                  <a:latin typeface="Arial" charset="0"/>
                </a:rPr>
                <a:t>Wissenschaftlich</a:t>
              </a:r>
              <a:r>
                <a:rPr kumimoji="0" lang="de-DE" sz="1600" b="0" i="0" u="none" strike="noStrike" cap="none" normalizeH="0" dirty="0">
                  <a:ln>
                    <a:noFill/>
                  </a:ln>
                  <a:solidFill>
                    <a:schemeClr val="tx1"/>
                  </a:solidFill>
                  <a:effectLst/>
                  <a:latin typeface="Arial" charset="0"/>
                </a:rPr>
                <a:t> abgesichertes Wissen für die Gestaltung von Bildungsprozessen und politische/ praktische Entscheidungen zur Verfügung stellen</a:t>
              </a:r>
              <a:endParaRPr kumimoji="0" lang="de-DE" sz="1600" b="0" i="0" u="none" strike="noStrike" cap="none" normalizeH="0" baseline="0" dirty="0">
                <a:ln>
                  <a:noFill/>
                </a:ln>
                <a:solidFill>
                  <a:schemeClr val="tx1"/>
                </a:solidFill>
                <a:effectLst/>
                <a:latin typeface="Arial" charset="0"/>
              </a:endParaRPr>
            </a:p>
          </p:txBody>
        </p:sp>
        <p:sp>
          <p:nvSpPr>
            <p:cNvPr id="17" name="Pfeil nach links und rechts 16"/>
            <p:cNvSpPr/>
            <p:nvPr/>
          </p:nvSpPr>
          <p:spPr bwMode="auto">
            <a:xfrm>
              <a:off x="4676775" y="2971800"/>
              <a:ext cx="657225" cy="400050"/>
            </a:xfrm>
            <a:prstGeom prst="leftRightArrow">
              <a:avLst/>
            </a:prstGeom>
            <a:solidFill>
              <a:schemeClr val="tx2"/>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bg2"/>
                </a:solidFill>
                <a:effectLst/>
                <a:latin typeface="Arial" charset="0"/>
              </a:endParaRPr>
            </a:p>
          </p:txBody>
        </p:sp>
        <p:sp>
          <p:nvSpPr>
            <p:cNvPr id="18" name="Geschweifte Klammer rechts 17"/>
            <p:cNvSpPr/>
            <p:nvPr/>
          </p:nvSpPr>
          <p:spPr bwMode="auto">
            <a:xfrm rot="5400000">
              <a:off x="4460082" y="1626393"/>
              <a:ext cx="1047750" cy="6376990"/>
            </a:xfrm>
            <a:prstGeom prst="rightBrace">
              <a:avLst>
                <a:gd name="adj1" fmla="val 151706"/>
                <a:gd name="adj2" fmla="val 49851"/>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ndParaRPr>
            </a:p>
          </p:txBody>
        </p:sp>
        <p:sp>
          <p:nvSpPr>
            <p:cNvPr id="19" name="Textfeld 18"/>
            <p:cNvSpPr txBox="1"/>
            <p:nvPr/>
          </p:nvSpPr>
          <p:spPr>
            <a:xfrm>
              <a:off x="1372901" y="5383383"/>
              <a:ext cx="7267575" cy="792493"/>
            </a:xfrm>
            <a:prstGeom prst="rect">
              <a:avLst/>
            </a:prstGeom>
            <a:noFill/>
          </p:spPr>
          <p:txBody>
            <a:bodyPr wrap="square" rtlCol="0">
              <a:spAutoFit/>
            </a:bodyPr>
            <a:lstStyle/>
            <a:p>
              <a:pPr algn="ctr"/>
              <a:r>
                <a:rPr lang="de-DE" sz="1800" dirty="0"/>
                <a:t>Gleichzeitige Forderung nach </a:t>
              </a:r>
              <a:r>
                <a:rPr lang="de-DE" sz="1800" dirty="0">
                  <a:solidFill>
                    <a:schemeClr val="tx2"/>
                  </a:solidFill>
                </a:rPr>
                <a:t>Handlungsorientierung </a:t>
              </a:r>
              <a:br>
                <a:rPr lang="de-DE" sz="1800" dirty="0">
                  <a:solidFill>
                    <a:schemeClr val="tx2"/>
                  </a:solidFill>
                </a:rPr>
              </a:br>
              <a:r>
                <a:rPr lang="de-DE" sz="1800" dirty="0"/>
                <a:t>und </a:t>
              </a:r>
              <a:r>
                <a:rPr lang="de-DE" sz="1800" dirty="0">
                  <a:solidFill>
                    <a:schemeClr val="tx2"/>
                  </a:solidFill>
                </a:rPr>
                <a:t>wissenschaftlicher Absicherung </a:t>
              </a:r>
            </a:p>
          </p:txBody>
        </p:sp>
      </p:grpSp>
    </p:spTree>
    <p:extLst>
      <p:ext uri="{BB962C8B-B14F-4D97-AF65-F5344CB8AC3E}">
        <p14:creationId xmlns:p14="http://schemas.microsoft.com/office/powerpoint/2010/main" val="3517510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latin typeface="Arial" charset="0"/>
                <a:ea typeface="Arial" charset="0"/>
                <a:cs typeface="Arial" charset="0"/>
              </a:rPr>
              <a:t>Wissenschaftsverständnis</a:t>
            </a:r>
          </a:p>
        </p:txBody>
      </p:sp>
      <p:sp>
        <p:nvSpPr>
          <p:cNvPr id="7" name="Rechteck 6"/>
          <p:cNvSpPr/>
          <p:nvPr/>
        </p:nvSpPr>
        <p:spPr>
          <a:xfrm>
            <a:off x="2973339" y="1986168"/>
            <a:ext cx="5580408" cy="2954655"/>
          </a:xfrm>
          <a:prstGeom prst="rect">
            <a:avLst/>
          </a:prstGeom>
        </p:spPr>
        <p:txBody>
          <a:bodyPr wrap="square">
            <a:spAutoFit/>
          </a:bodyPr>
          <a:lstStyle/>
          <a:p>
            <a:pPr marL="285750" indent="-285750">
              <a:spcAft>
                <a:spcPts val="600"/>
              </a:spcAft>
              <a:buFont typeface="Wingdings" charset="2"/>
              <a:buChar char="§"/>
            </a:pPr>
            <a:r>
              <a:rPr lang="de-DE" b="1" dirty="0"/>
              <a:t>daten- und evidenzgestützte </a:t>
            </a:r>
            <a:r>
              <a:rPr lang="de-DE" dirty="0"/>
              <a:t>Politik &amp; Praxis, die in anderen Bereichen (z. B. Gesundheit, Wirtschaft, Umwelt) bereits seit längerer Zeit begonnen hat</a:t>
            </a:r>
          </a:p>
          <a:p>
            <a:pPr marL="285750" indent="-285750">
              <a:spcAft>
                <a:spcPts val="600"/>
              </a:spcAft>
              <a:buFont typeface="Wingdings" charset="2"/>
              <a:buChar char="§"/>
            </a:pPr>
            <a:r>
              <a:rPr lang="de-DE" dirty="0"/>
              <a:t>Daten und Befunde sprechen nicht einfach für sich, sondern müssen unter Berücksichtigung von </a:t>
            </a:r>
            <a:r>
              <a:rPr lang="de-DE" b="1" dirty="0"/>
              <a:t>Theorien</a:t>
            </a:r>
            <a:r>
              <a:rPr lang="de-DE" dirty="0"/>
              <a:t>, </a:t>
            </a:r>
            <a:r>
              <a:rPr lang="de-DE" b="1" dirty="0"/>
              <a:t>empirischen</a:t>
            </a:r>
            <a:r>
              <a:rPr lang="de-DE" dirty="0"/>
              <a:t> </a:t>
            </a:r>
            <a:r>
              <a:rPr lang="de-DE" b="1" dirty="0"/>
              <a:t>Forschungsmethoden</a:t>
            </a:r>
            <a:r>
              <a:rPr lang="de-DE" dirty="0"/>
              <a:t> und sonstigem Erkenntnisstand sorgfältig und kritisch interpretiert werden</a:t>
            </a:r>
          </a:p>
          <a:p>
            <a:pPr marL="285750" indent="-285750">
              <a:spcAft>
                <a:spcPts val="600"/>
              </a:spcAft>
              <a:buFont typeface="Wingdings" charset="2"/>
              <a:buChar char="§"/>
            </a:pPr>
            <a:endParaRPr lang="de-DE" sz="1400" dirty="0">
              <a:solidFill>
                <a:schemeClr val="bg2"/>
              </a:solidFill>
            </a:endParaRPr>
          </a:p>
        </p:txBody>
      </p:sp>
      <p:grpSp>
        <p:nvGrpSpPr>
          <p:cNvPr id="9" name="Gruppierung 8"/>
          <p:cNvGrpSpPr/>
          <p:nvPr/>
        </p:nvGrpSpPr>
        <p:grpSpPr>
          <a:xfrm rot="937116">
            <a:off x="228340" y="1975283"/>
            <a:ext cx="2869648" cy="3703135"/>
            <a:chOff x="521461" y="1780736"/>
            <a:chExt cx="4136336" cy="5160339"/>
          </a:xfrm>
        </p:grpSpPr>
        <p:sp>
          <p:nvSpPr>
            <p:cNvPr id="10" name="Freihandform 9"/>
            <p:cNvSpPr/>
            <p:nvPr/>
          </p:nvSpPr>
          <p:spPr>
            <a:xfrm rot="20275823">
              <a:off x="521461" y="1780736"/>
              <a:ext cx="3144143" cy="3050341"/>
            </a:xfrm>
            <a:custGeom>
              <a:avLst/>
              <a:gdLst>
                <a:gd name="connsiteX0" fmla="*/ 1327246 w 1773807"/>
                <a:gd name="connsiteY0" fmla="*/ 449260 h 1773807"/>
                <a:gd name="connsiteX1" fmla="*/ 1588942 w 1773807"/>
                <a:gd name="connsiteY1" fmla="*/ 370390 h 1773807"/>
                <a:gd name="connsiteX2" fmla="*/ 1685237 w 1773807"/>
                <a:gd name="connsiteY2" fmla="*/ 537177 h 1773807"/>
                <a:gd name="connsiteX3" fmla="*/ 1486085 w 1773807"/>
                <a:gd name="connsiteY3" fmla="*/ 724378 h 1773807"/>
                <a:gd name="connsiteX4" fmla="*/ 1486085 w 1773807"/>
                <a:gd name="connsiteY4" fmla="*/ 1049430 h 1773807"/>
                <a:gd name="connsiteX5" fmla="*/ 1685237 w 1773807"/>
                <a:gd name="connsiteY5" fmla="*/ 1236630 h 1773807"/>
                <a:gd name="connsiteX6" fmla="*/ 1588942 w 1773807"/>
                <a:gd name="connsiteY6" fmla="*/ 1403417 h 1773807"/>
                <a:gd name="connsiteX7" fmla="*/ 1327246 w 1773807"/>
                <a:gd name="connsiteY7" fmla="*/ 1324547 h 1773807"/>
                <a:gd name="connsiteX8" fmla="*/ 1045743 w 1773807"/>
                <a:gd name="connsiteY8" fmla="*/ 1487073 h 1773807"/>
                <a:gd name="connsiteX9" fmla="*/ 983198 w 1773807"/>
                <a:gd name="connsiteY9" fmla="*/ 1753144 h 1773807"/>
                <a:gd name="connsiteX10" fmla="*/ 790609 w 1773807"/>
                <a:gd name="connsiteY10" fmla="*/ 1753144 h 1773807"/>
                <a:gd name="connsiteX11" fmla="*/ 728064 w 1773807"/>
                <a:gd name="connsiteY11" fmla="*/ 1487073 h 1773807"/>
                <a:gd name="connsiteX12" fmla="*/ 446561 w 1773807"/>
                <a:gd name="connsiteY12" fmla="*/ 1324547 h 1773807"/>
                <a:gd name="connsiteX13" fmla="*/ 184865 w 1773807"/>
                <a:gd name="connsiteY13" fmla="*/ 1403417 h 1773807"/>
                <a:gd name="connsiteX14" fmla="*/ 88570 w 1773807"/>
                <a:gd name="connsiteY14" fmla="*/ 1236630 h 1773807"/>
                <a:gd name="connsiteX15" fmla="*/ 287722 w 1773807"/>
                <a:gd name="connsiteY15" fmla="*/ 1049429 h 1773807"/>
                <a:gd name="connsiteX16" fmla="*/ 287722 w 1773807"/>
                <a:gd name="connsiteY16" fmla="*/ 724377 h 1773807"/>
                <a:gd name="connsiteX17" fmla="*/ 88570 w 1773807"/>
                <a:gd name="connsiteY17" fmla="*/ 537177 h 1773807"/>
                <a:gd name="connsiteX18" fmla="*/ 184865 w 1773807"/>
                <a:gd name="connsiteY18" fmla="*/ 370390 h 1773807"/>
                <a:gd name="connsiteX19" fmla="*/ 446561 w 1773807"/>
                <a:gd name="connsiteY19" fmla="*/ 449260 h 1773807"/>
                <a:gd name="connsiteX20" fmla="*/ 728064 w 1773807"/>
                <a:gd name="connsiteY20" fmla="*/ 286734 h 1773807"/>
                <a:gd name="connsiteX21" fmla="*/ 790609 w 1773807"/>
                <a:gd name="connsiteY21" fmla="*/ 20663 h 1773807"/>
                <a:gd name="connsiteX22" fmla="*/ 983198 w 1773807"/>
                <a:gd name="connsiteY22" fmla="*/ 20663 h 1773807"/>
                <a:gd name="connsiteX23" fmla="*/ 1045743 w 1773807"/>
                <a:gd name="connsiteY23" fmla="*/ 286734 h 1773807"/>
                <a:gd name="connsiteX24" fmla="*/ 1327246 w 1773807"/>
                <a:gd name="connsiteY24" fmla="*/ 449260 h 177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73807" h="1773807">
                  <a:moveTo>
                    <a:pt x="1141705" y="448690"/>
                  </a:moveTo>
                  <a:lnTo>
                    <a:pt x="1331431" y="331184"/>
                  </a:lnTo>
                  <a:lnTo>
                    <a:pt x="1442623" y="442376"/>
                  </a:lnTo>
                  <a:lnTo>
                    <a:pt x="1325117" y="632102"/>
                  </a:lnTo>
                  <a:cubicBezTo>
                    <a:pt x="1370375" y="709938"/>
                    <a:pt x="1394085" y="798425"/>
                    <a:pt x="1393808" y="888462"/>
                  </a:cubicBezTo>
                  <a:lnTo>
                    <a:pt x="1590435" y="994016"/>
                  </a:lnTo>
                  <a:lnTo>
                    <a:pt x="1549735" y="1145906"/>
                  </a:lnTo>
                  <a:lnTo>
                    <a:pt x="1326675" y="1139006"/>
                  </a:lnTo>
                  <a:cubicBezTo>
                    <a:pt x="1281896" y="1217119"/>
                    <a:pt x="1217120" y="1281896"/>
                    <a:pt x="1139007" y="1326675"/>
                  </a:cubicBezTo>
                  <a:lnTo>
                    <a:pt x="1145906" y="1549736"/>
                  </a:lnTo>
                  <a:lnTo>
                    <a:pt x="994016" y="1590435"/>
                  </a:lnTo>
                  <a:lnTo>
                    <a:pt x="888461" y="1393809"/>
                  </a:lnTo>
                  <a:cubicBezTo>
                    <a:pt x="798424" y="1394086"/>
                    <a:pt x="709938" y="1370376"/>
                    <a:pt x="632102" y="1325117"/>
                  </a:cubicBezTo>
                  <a:lnTo>
                    <a:pt x="442376" y="1442623"/>
                  </a:lnTo>
                  <a:lnTo>
                    <a:pt x="331184" y="1331431"/>
                  </a:lnTo>
                  <a:lnTo>
                    <a:pt x="448690" y="1141705"/>
                  </a:lnTo>
                  <a:cubicBezTo>
                    <a:pt x="403432" y="1063869"/>
                    <a:pt x="379722" y="975382"/>
                    <a:pt x="379999" y="885345"/>
                  </a:cubicBezTo>
                  <a:lnTo>
                    <a:pt x="183372" y="779791"/>
                  </a:lnTo>
                  <a:lnTo>
                    <a:pt x="224072" y="627901"/>
                  </a:lnTo>
                  <a:lnTo>
                    <a:pt x="447132" y="634801"/>
                  </a:lnTo>
                  <a:cubicBezTo>
                    <a:pt x="491911" y="556688"/>
                    <a:pt x="556687" y="491911"/>
                    <a:pt x="634800" y="447132"/>
                  </a:cubicBezTo>
                  <a:lnTo>
                    <a:pt x="627901" y="224071"/>
                  </a:lnTo>
                  <a:lnTo>
                    <a:pt x="779791" y="183372"/>
                  </a:lnTo>
                  <a:lnTo>
                    <a:pt x="885346" y="379998"/>
                  </a:lnTo>
                  <a:cubicBezTo>
                    <a:pt x="975383" y="379721"/>
                    <a:pt x="1063869" y="403431"/>
                    <a:pt x="1141705" y="448690"/>
                  </a:cubicBez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626476" tIns="626476" rIns="626476" bIns="626476" spcCol="1270" anchor="ctr"/>
            <a:lstStyle/>
            <a:p>
              <a:pPr algn="ctr" defTabSz="1333500" fontAlgn="auto">
                <a:lnSpc>
                  <a:spcPct val="90000"/>
                </a:lnSpc>
                <a:spcAft>
                  <a:spcPct val="35000"/>
                </a:spcAft>
                <a:defRPr/>
              </a:pPr>
              <a:endParaRPr lang="de-DE" sz="3000"/>
            </a:p>
          </p:txBody>
        </p:sp>
        <p:sp>
          <p:nvSpPr>
            <p:cNvPr id="11" name="Freihandform 10"/>
            <p:cNvSpPr/>
            <p:nvPr/>
          </p:nvSpPr>
          <p:spPr bwMode="auto">
            <a:xfrm rot="20275823">
              <a:off x="1514547" y="3889900"/>
              <a:ext cx="3143250" cy="3051175"/>
            </a:xfrm>
            <a:custGeom>
              <a:avLst/>
              <a:gdLst>
                <a:gd name="connsiteX0" fmla="*/ 1327246 w 1773807"/>
                <a:gd name="connsiteY0" fmla="*/ 449260 h 1773807"/>
                <a:gd name="connsiteX1" fmla="*/ 1588942 w 1773807"/>
                <a:gd name="connsiteY1" fmla="*/ 370390 h 1773807"/>
                <a:gd name="connsiteX2" fmla="*/ 1685237 w 1773807"/>
                <a:gd name="connsiteY2" fmla="*/ 537177 h 1773807"/>
                <a:gd name="connsiteX3" fmla="*/ 1486085 w 1773807"/>
                <a:gd name="connsiteY3" fmla="*/ 724378 h 1773807"/>
                <a:gd name="connsiteX4" fmla="*/ 1486085 w 1773807"/>
                <a:gd name="connsiteY4" fmla="*/ 1049430 h 1773807"/>
                <a:gd name="connsiteX5" fmla="*/ 1685237 w 1773807"/>
                <a:gd name="connsiteY5" fmla="*/ 1236630 h 1773807"/>
                <a:gd name="connsiteX6" fmla="*/ 1588942 w 1773807"/>
                <a:gd name="connsiteY6" fmla="*/ 1403417 h 1773807"/>
                <a:gd name="connsiteX7" fmla="*/ 1327246 w 1773807"/>
                <a:gd name="connsiteY7" fmla="*/ 1324547 h 1773807"/>
                <a:gd name="connsiteX8" fmla="*/ 1045743 w 1773807"/>
                <a:gd name="connsiteY8" fmla="*/ 1487073 h 1773807"/>
                <a:gd name="connsiteX9" fmla="*/ 983198 w 1773807"/>
                <a:gd name="connsiteY9" fmla="*/ 1753144 h 1773807"/>
                <a:gd name="connsiteX10" fmla="*/ 790609 w 1773807"/>
                <a:gd name="connsiteY10" fmla="*/ 1753144 h 1773807"/>
                <a:gd name="connsiteX11" fmla="*/ 728064 w 1773807"/>
                <a:gd name="connsiteY11" fmla="*/ 1487073 h 1773807"/>
                <a:gd name="connsiteX12" fmla="*/ 446561 w 1773807"/>
                <a:gd name="connsiteY12" fmla="*/ 1324547 h 1773807"/>
                <a:gd name="connsiteX13" fmla="*/ 184865 w 1773807"/>
                <a:gd name="connsiteY13" fmla="*/ 1403417 h 1773807"/>
                <a:gd name="connsiteX14" fmla="*/ 88570 w 1773807"/>
                <a:gd name="connsiteY14" fmla="*/ 1236630 h 1773807"/>
                <a:gd name="connsiteX15" fmla="*/ 287722 w 1773807"/>
                <a:gd name="connsiteY15" fmla="*/ 1049429 h 1773807"/>
                <a:gd name="connsiteX16" fmla="*/ 287722 w 1773807"/>
                <a:gd name="connsiteY16" fmla="*/ 724377 h 1773807"/>
                <a:gd name="connsiteX17" fmla="*/ 88570 w 1773807"/>
                <a:gd name="connsiteY17" fmla="*/ 537177 h 1773807"/>
                <a:gd name="connsiteX18" fmla="*/ 184865 w 1773807"/>
                <a:gd name="connsiteY18" fmla="*/ 370390 h 1773807"/>
                <a:gd name="connsiteX19" fmla="*/ 446561 w 1773807"/>
                <a:gd name="connsiteY19" fmla="*/ 449260 h 1773807"/>
                <a:gd name="connsiteX20" fmla="*/ 728064 w 1773807"/>
                <a:gd name="connsiteY20" fmla="*/ 286734 h 1773807"/>
                <a:gd name="connsiteX21" fmla="*/ 790609 w 1773807"/>
                <a:gd name="connsiteY21" fmla="*/ 20663 h 1773807"/>
                <a:gd name="connsiteX22" fmla="*/ 983198 w 1773807"/>
                <a:gd name="connsiteY22" fmla="*/ 20663 h 1773807"/>
                <a:gd name="connsiteX23" fmla="*/ 1045743 w 1773807"/>
                <a:gd name="connsiteY23" fmla="*/ 286734 h 1773807"/>
                <a:gd name="connsiteX24" fmla="*/ 1327246 w 1773807"/>
                <a:gd name="connsiteY24" fmla="*/ 449260 h 1773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73807" h="1773807">
                  <a:moveTo>
                    <a:pt x="1141705" y="448690"/>
                  </a:moveTo>
                  <a:lnTo>
                    <a:pt x="1331431" y="331184"/>
                  </a:lnTo>
                  <a:lnTo>
                    <a:pt x="1442623" y="442376"/>
                  </a:lnTo>
                  <a:lnTo>
                    <a:pt x="1325117" y="632102"/>
                  </a:lnTo>
                  <a:cubicBezTo>
                    <a:pt x="1370375" y="709938"/>
                    <a:pt x="1394085" y="798425"/>
                    <a:pt x="1393808" y="888462"/>
                  </a:cubicBezTo>
                  <a:lnTo>
                    <a:pt x="1590435" y="994016"/>
                  </a:lnTo>
                  <a:lnTo>
                    <a:pt x="1549735" y="1145906"/>
                  </a:lnTo>
                  <a:lnTo>
                    <a:pt x="1326675" y="1139006"/>
                  </a:lnTo>
                  <a:cubicBezTo>
                    <a:pt x="1281896" y="1217119"/>
                    <a:pt x="1217120" y="1281896"/>
                    <a:pt x="1139007" y="1326675"/>
                  </a:cubicBezTo>
                  <a:lnTo>
                    <a:pt x="1145906" y="1549736"/>
                  </a:lnTo>
                  <a:lnTo>
                    <a:pt x="994016" y="1590435"/>
                  </a:lnTo>
                  <a:lnTo>
                    <a:pt x="888461" y="1393809"/>
                  </a:lnTo>
                  <a:cubicBezTo>
                    <a:pt x="798424" y="1394086"/>
                    <a:pt x="709938" y="1370376"/>
                    <a:pt x="632102" y="1325117"/>
                  </a:cubicBezTo>
                  <a:lnTo>
                    <a:pt x="442376" y="1442623"/>
                  </a:lnTo>
                  <a:lnTo>
                    <a:pt x="331184" y="1331431"/>
                  </a:lnTo>
                  <a:lnTo>
                    <a:pt x="448690" y="1141705"/>
                  </a:lnTo>
                  <a:cubicBezTo>
                    <a:pt x="403432" y="1063869"/>
                    <a:pt x="379722" y="975382"/>
                    <a:pt x="379999" y="885345"/>
                  </a:cubicBezTo>
                  <a:lnTo>
                    <a:pt x="183372" y="779791"/>
                  </a:lnTo>
                  <a:lnTo>
                    <a:pt x="224072" y="627901"/>
                  </a:lnTo>
                  <a:lnTo>
                    <a:pt x="447132" y="634801"/>
                  </a:lnTo>
                  <a:cubicBezTo>
                    <a:pt x="491911" y="556688"/>
                    <a:pt x="556687" y="491911"/>
                    <a:pt x="634800" y="447132"/>
                  </a:cubicBezTo>
                  <a:lnTo>
                    <a:pt x="627901" y="224071"/>
                  </a:lnTo>
                  <a:lnTo>
                    <a:pt x="779791" y="183372"/>
                  </a:lnTo>
                  <a:lnTo>
                    <a:pt x="885346" y="379998"/>
                  </a:lnTo>
                  <a:cubicBezTo>
                    <a:pt x="975383" y="379721"/>
                    <a:pt x="1063869" y="403431"/>
                    <a:pt x="1141705" y="448690"/>
                  </a:cubicBezTo>
                  <a:close/>
                </a:path>
              </a:pathLst>
            </a:cu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626476" tIns="626476" rIns="626476" bIns="626476" spcCol="1270" anchor="ctr"/>
            <a:lstStyle/>
            <a:p>
              <a:pPr algn="ctr" defTabSz="1333500" fontAlgn="auto">
                <a:lnSpc>
                  <a:spcPct val="90000"/>
                </a:lnSpc>
                <a:spcAft>
                  <a:spcPct val="35000"/>
                </a:spcAft>
                <a:defRPr/>
              </a:pPr>
              <a:endParaRPr lang="de-DE" sz="3000"/>
            </a:p>
          </p:txBody>
        </p:sp>
        <p:sp>
          <p:nvSpPr>
            <p:cNvPr id="12" name="Form 35"/>
            <p:cNvSpPr>
              <a:spLocks/>
            </p:cNvSpPr>
            <p:nvPr/>
          </p:nvSpPr>
          <p:spPr bwMode="auto">
            <a:xfrm rot="19717713">
              <a:off x="912320" y="3876870"/>
              <a:ext cx="2078037" cy="2078038"/>
            </a:xfrm>
            <a:custGeom>
              <a:avLst/>
              <a:gdLst>
                <a:gd name="T0" fmla="*/ 672045 w 2078736"/>
                <a:gd name="T1" fmla="*/ 162848 h 2078736"/>
                <a:gd name="T2" fmla="*/ 723756 w 2078736"/>
                <a:gd name="T3" fmla="*/ 286453 h 2078736"/>
                <a:gd name="T4" fmla="*/ 225913 w 2078736"/>
                <a:gd name="T5" fmla="*/ 1103525 h 2078736"/>
                <a:gd name="T6" fmla="*/ 312606 w 2078736"/>
                <a:gd name="T7" fmla="*/ 1084547 h 2078736"/>
                <a:gd name="T8" fmla="*/ 176714 w 2078736"/>
                <a:gd name="T9" fmla="*/ 1226938 h 2078736"/>
                <a:gd name="T10" fmla="*/ 7221 w 2078736"/>
                <a:gd name="T11" fmla="*/ 1151399 h 2078736"/>
                <a:gd name="T12" fmla="*/ 93990 w 2078736"/>
                <a:gd name="T13" fmla="*/ 1132405 h 2078736"/>
                <a:gd name="T14" fmla="*/ 672045 w 2078736"/>
                <a:gd name="T15" fmla="*/ 162848 h 20787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78736" h="2078736">
                  <a:moveTo>
                    <a:pt x="672723" y="163013"/>
                  </a:moveTo>
                  <a:lnTo>
                    <a:pt x="724487" y="286741"/>
                  </a:lnTo>
                  <a:cubicBezTo>
                    <a:pt x="398983" y="422924"/>
                    <a:pt x="197913" y="752926"/>
                    <a:pt x="226141" y="1104638"/>
                  </a:cubicBezTo>
                  <a:lnTo>
                    <a:pt x="312921" y="1085640"/>
                  </a:lnTo>
                  <a:lnTo>
                    <a:pt x="176891" y="1228174"/>
                  </a:lnTo>
                  <a:lnTo>
                    <a:pt x="7227" y="1152560"/>
                  </a:lnTo>
                  <a:lnTo>
                    <a:pt x="94086" y="1133546"/>
                  </a:lnTo>
                  <a:cubicBezTo>
                    <a:pt x="52687" y="718020"/>
                    <a:pt x="287495" y="324183"/>
                    <a:pt x="672723" y="163013"/>
                  </a:cubicBezTo>
                  <a:close/>
                </a:path>
              </a:pathLst>
            </a:custGeom>
            <a:gradFill rotWithShape="1">
              <a:gsLst>
                <a:gs pos="0">
                  <a:srgbClr val="D4D8E8"/>
                </a:gs>
                <a:gs pos="100000">
                  <a:srgbClr val="AAAEBE"/>
                </a:gs>
              </a:gsLst>
              <a:lin ang="5400000"/>
            </a:gradFill>
            <a:ln>
              <a:noFill/>
            </a:ln>
            <a:effectLst>
              <a:outerShdw blurRad="40000" dist="23000" dir="5400000" rotWithShape="0">
                <a:srgbClr val="000000">
                  <a:alpha val="34998"/>
                </a:srgbClr>
              </a:outerShdw>
            </a:effectLst>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de-DE">
                <a:ea typeface="MS PGothic" charset="0"/>
                <a:cs typeface="MS PGothic" charset="0"/>
              </a:endParaRPr>
            </a:p>
          </p:txBody>
        </p:sp>
        <p:sp>
          <p:nvSpPr>
            <p:cNvPr id="13" name="Form 36"/>
            <p:cNvSpPr>
              <a:spLocks/>
            </p:cNvSpPr>
            <p:nvPr/>
          </p:nvSpPr>
          <p:spPr bwMode="auto">
            <a:xfrm rot="7879370">
              <a:off x="1993519" y="3058416"/>
              <a:ext cx="2078037" cy="2078038"/>
            </a:xfrm>
            <a:custGeom>
              <a:avLst/>
              <a:gdLst>
                <a:gd name="T0" fmla="*/ 672045 w 2078736"/>
                <a:gd name="T1" fmla="*/ 162848 h 2078736"/>
                <a:gd name="T2" fmla="*/ 723756 w 2078736"/>
                <a:gd name="T3" fmla="*/ 286453 h 2078736"/>
                <a:gd name="T4" fmla="*/ 225913 w 2078736"/>
                <a:gd name="T5" fmla="*/ 1103525 h 2078736"/>
                <a:gd name="T6" fmla="*/ 312606 w 2078736"/>
                <a:gd name="T7" fmla="*/ 1084547 h 2078736"/>
                <a:gd name="T8" fmla="*/ 176714 w 2078736"/>
                <a:gd name="T9" fmla="*/ 1226938 h 2078736"/>
                <a:gd name="T10" fmla="*/ 7221 w 2078736"/>
                <a:gd name="T11" fmla="*/ 1151399 h 2078736"/>
                <a:gd name="T12" fmla="*/ 93990 w 2078736"/>
                <a:gd name="T13" fmla="*/ 1132405 h 2078736"/>
                <a:gd name="T14" fmla="*/ 672045 w 2078736"/>
                <a:gd name="T15" fmla="*/ 162848 h 20787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78736" h="2078736">
                  <a:moveTo>
                    <a:pt x="672723" y="163013"/>
                  </a:moveTo>
                  <a:lnTo>
                    <a:pt x="724487" y="286741"/>
                  </a:lnTo>
                  <a:cubicBezTo>
                    <a:pt x="398983" y="422924"/>
                    <a:pt x="197913" y="752926"/>
                    <a:pt x="226141" y="1104638"/>
                  </a:cubicBezTo>
                  <a:lnTo>
                    <a:pt x="312921" y="1085640"/>
                  </a:lnTo>
                  <a:lnTo>
                    <a:pt x="176891" y="1228174"/>
                  </a:lnTo>
                  <a:lnTo>
                    <a:pt x="7227" y="1152560"/>
                  </a:lnTo>
                  <a:lnTo>
                    <a:pt x="94086" y="1133546"/>
                  </a:lnTo>
                  <a:cubicBezTo>
                    <a:pt x="52687" y="718020"/>
                    <a:pt x="287495" y="324183"/>
                    <a:pt x="672723" y="163013"/>
                  </a:cubicBezTo>
                  <a:close/>
                </a:path>
              </a:pathLst>
            </a:custGeom>
            <a:gradFill rotWithShape="1">
              <a:gsLst>
                <a:gs pos="0">
                  <a:srgbClr val="D4D8E8"/>
                </a:gs>
                <a:gs pos="100000">
                  <a:srgbClr val="AAAEBE"/>
                </a:gs>
              </a:gsLst>
              <a:lin ang="5400000"/>
            </a:gradFill>
            <a:ln>
              <a:noFill/>
            </a:ln>
            <a:effectLst>
              <a:outerShdw blurRad="40000" dist="23000" dir="5400000" rotWithShape="0">
                <a:srgbClr val="000000">
                  <a:alpha val="34998"/>
                </a:srgbClr>
              </a:outerShdw>
            </a:effectLst>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de-DE">
                <a:ea typeface="MS PGothic" charset="0"/>
                <a:cs typeface="MS PGothic" charset="0"/>
              </a:endParaRPr>
            </a:p>
          </p:txBody>
        </p:sp>
      </p:grpSp>
      <p:pic>
        <p:nvPicPr>
          <p:cNvPr id="14" name="Picture 2" descr="ttp://www.stebis.de/newsletter/Newsletter_Mai_2012/bild_12_Tagung_Bildungsforschung2020/12_Tagung_Bildu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3108" y="2700596"/>
            <a:ext cx="1004841" cy="66867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ldergebnis für Unterric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52" y="4377377"/>
            <a:ext cx="1064650" cy="57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74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Vorangehende Sitzungen</a:t>
            </a:r>
            <a:endParaRPr lang="de-DE" dirty="0"/>
          </a:p>
        </p:txBody>
      </p:sp>
      <p:sp>
        <p:nvSpPr>
          <p:cNvPr id="3" name="Inhaltsplatzhalter 2"/>
          <p:cNvSpPr>
            <a:spLocks noGrp="1"/>
          </p:cNvSpPr>
          <p:nvPr>
            <p:ph idx="1"/>
          </p:nvPr>
        </p:nvSpPr>
        <p:spPr/>
        <p:txBody>
          <a:bodyPr/>
          <a:lstStyle/>
          <a:p>
            <a:r>
              <a:rPr lang="de-DE" dirty="0" smtClean="0"/>
              <a:t>Analyse klassischer erziehungswissenschaftlicher Texte</a:t>
            </a:r>
          </a:p>
          <a:p>
            <a:endParaRPr lang="de-DE" dirty="0"/>
          </a:p>
          <a:p>
            <a:r>
              <a:rPr lang="de-DE" dirty="0" smtClean="0"/>
              <a:t>Fokus der Texte: theoretische Fragen</a:t>
            </a:r>
          </a:p>
          <a:p>
            <a:r>
              <a:rPr lang="de-DE" dirty="0" smtClean="0"/>
              <a:t>Wichtig für Verständnis &amp; Reflektion: Kontext</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a:t>
            </a:fld>
            <a:endParaRPr lang="de-DE" altLang="en-US"/>
          </a:p>
        </p:txBody>
      </p:sp>
    </p:spTree>
    <p:extLst>
      <p:ext uri="{BB962C8B-B14F-4D97-AF65-F5344CB8AC3E}">
        <p14:creationId xmlns:p14="http://schemas.microsoft.com/office/powerpoint/2010/main" val="3742648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Themen der Empirischen Bildungsforschung (Auswahl)</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20</a:t>
            </a:fld>
            <a:endParaRPr lang="de-DE" altLang="en-US"/>
          </a:p>
        </p:txBody>
      </p:sp>
      <p:sp>
        <p:nvSpPr>
          <p:cNvPr id="5" name="Abgerundetes Rechteck 4"/>
          <p:cNvSpPr/>
          <p:nvPr/>
        </p:nvSpPr>
        <p:spPr>
          <a:xfrm>
            <a:off x="678730" y="2092751"/>
            <a:ext cx="2234152" cy="72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Lernen mit Medien</a:t>
            </a:r>
            <a:endParaRPr lang="de-DE" dirty="0"/>
          </a:p>
        </p:txBody>
      </p:sp>
      <p:sp>
        <p:nvSpPr>
          <p:cNvPr id="6" name="Abgerundetes Rechteck 5"/>
          <p:cNvSpPr/>
          <p:nvPr/>
        </p:nvSpPr>
        <p:spPr>
          <a:xfrm>
            <a:off x="5261728" y="1608138"/>
            <a:ext cx="2234152" cy="72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Lernmotivation</a:t>
            </a:r>
            <a:endParaRPr lang="de-DE" dirty="0"/>
          </a:p>
        </p:txBody>
      </p:sp>
      <p:sp>
        <p:nvSpPr>
          <p:cNvPr id="8" name="Abgerundetes Rechteck 7"/>
          <p:cNvSpPr/>
          <p:nvPr/>
        </p:nvSpPr>
        <p:spPr>
          <a:xfrm>
            <a:off x="3447854" y="2707824"/>
            <a:ext cx="2637148" cy="72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Kompetenzentwicklung</a:t>
            </a:r>
            <a:endParaRPr lang="de-DE" dirty="0"/>
          </a:p>
        </p:txBody>
      </p:sp>
      <p:sp>
        <p:nvSpPr>
          <p:cNvPr id="9" name="Abgerundetes Rechteck 8"/>
          <p:cNvSpPr/>
          <p:nvPr/>
        </p:nvSpPr>
        <p:spPr>
          <a:xfrm>
            <a:off x="678730" y="3640317"/>
            <a:ext cx="2637148" cy="725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Soziale Disparitäten</a:t>
            </a:r>
            <a:endParaRPr lang="de-DE" dirty="0"/>
          </a:p>
        </p:txBody>
      </p:sp>
      <p:sp>
        <p:nvSpPr>
          <p:cNvPr id="11" name="Abgerundetes Rechteck 10"/>
          <p:cNvSpPr/>
          <p:nvPr/>
        </p:nvSpPr>
        <p:spPr>
          <a:xfrm>
            <a:off x="6553200" y="3201394"/>
            <a:ext cx="2216871" cy="7002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Unterrichts- und Schulqualität</a:t>
            </a:r>
            <a:endParaRPr lang="de-DE" dirty="0"/>
          </a:p>
        </p:txBody>
      </p:sp>
      <p:sp>
        <p:nvSpPr>
          <p:cNvPr id="12" name="Abgerundetes Rechteck 11"/>
          <p:cNvSpPr/>
          <p:nvPr/>
        </p:nvSpPr>
        <p:spPr>
          <a:xfrm>
            <a:off x="1394772" y="5072688"/>
            <a:ext cx="2300927" cy="831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Professionelle Kompetenzen von Lehrkräften</a:t>
            </a:r>
            <a:endParaRPr lang="de-DE" dirty="0"/>
          </a:p>
        </p:txBody>
      </p:sp>
      <p:sp>
        <p:nvSpPr>
          <p:cNvPr id="13" name="Abgerundetes Rechteck 12"/>
          <p:cNvSpPr/>
          <p:nvPr/>
        </p:nvSpPr>
        <p:spPr>
          <a:xfrm>
            <a:off x="5919639" y="5072688"/>
            <a:ext cx="2300927" cy="831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Selbstreguliertes Lernen</a:t>
            </a:r>
            <a:endParaRPr lang="de-DE" dirty="0"/>
          </a:p>
        </p:txBody>
      </p:sp>
      <p:sp>
        <p:nvSpPr>
          <p:cNvPr id="14" name="Abgerundetes Rechteck 13"/>
          <p:cNvSpPr/>
          <p:nvPr/>
        </p:nvSpPr>
        <p:spPr>
          <a:xfrm>
            <a:off x="4077877" y="3892267"/>
            <a:ext cx="2300927" cy="831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Schulstrukturen</a:t>
            </a:r>
            <a:endParaRPr lang="de-DE" dirty="0"/>
          </a:p>
        </p:txBody>
      </p:sp>
    </p:spTree>
    <p:extLst>
      <p:ext uri="{BB962C8B-B14F-4D97-AF65-F5344CB8AC3E}">
        <p14:creationId xmlns:p14="http://schemas.microsoft.com/office/powerpoint/2010/main" val="1228404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smtClean="0"/>
              <a:t>Agenda</a:t>
            </a:r>
            <a:endParaRPr lang="de-DE" dirty="0"/>
          </a:p>
        </p:txBody>
      </p:sp>
      <p:sp>
        <p:nvSpPr>
          <p:cNvPr id="14" name="Inhaltsplatzhalter 13"/>
          <p:cNvSpPr>
            <a:spLocks noGrp="1"/>
          </p:cNvSpPr>
          <p:nvPr>
            <p:ph idx="1"/>
          </p:nvPr>
        </p:nvSpPr>
        <p:spPr/>
        <p:txBody>
          <a:bodyPr/>
          <a:lstStyle/>
          <a:p>
            <a:pPr marL="342900" indent="-342900">
              <a:buFont typeface="+mj-lt"/>
              <a:buAutoNum type="arabicPeriod"/>
            </a:pPr>
            <a:r>
              <a:rPr lang="de-DE" dirty="0" smtClean="0"/>
              <a:t>Was ist Empirische Bildungsforschung?</a:t>
            </a:r>
          </a:p>
          <a:p>
            <a:pPr marL="342900" indent="-342900">
              <a:buFont typeface="+mj-lt"/>
              <a:buAutoNum type="arabicPeriod"/>
            </a:pPr>
            <a:endParaRPr lang="de-DE" dirty="0"/>
          </a:p>
          <a:p>
            <a:pPr marL="342900" indent="-342900">
              <a:buFont typeface="+mj-lt"/>
              <a:buAutoNum type="arabicPeriod"/>
            </a:pPr>
            <a:r>
              <a:rPr lang="de-DE" dirty="0" smtClean="0"/>
              <a:t>Geschichte der Empirischen Bildungsforschung in Deutschland</a:t>
            </a:r>
          </a:p>
          <a:p>
            <a:pPr marL="342900" indent="-342900">
              <a:buFont typeface="+mj-lt"/>
              <a:buAutoNum type="arabicPeriod"/>
            </a:pPr>
            <a:endParaRPr lang="de-DE" dirty="0"/>
          </a:p>
          <a:p>
            <a:pPr marL="342900" indent="-342900">
              <a:buFont typeface="+mj-lt"/>
              <a:buAutoNum type="arabicPeriod"/>
            </a:pPr>
            <a:r>
              <a:rPr lang="de-DE" dirty="0" smtClean="0"/>
              <a:t>Ziele der Empirischen Bildungsforschung</a:t>
            </a:r>
          </a:p>
          <a:p>
            <a:pPr marL="342900" indent="-342900">
              <a:buFont typeface="+mj-lt"/>
              <a:buAutoNum type="arabicPeriod"/>
            </a:pPr>
            <a:endParaRPr lang="de-DE" dirty="0"/>
          </a:p>
          <a:p>
            <a:pPr marL="342900" indent="-342900">
              <a:buFont typeface="+mj-lt"/>
              <a:buAutoNum type="arabicPeriod"/>
            </a:pPr>
            <a:r>
              <a:rPr lang="de-DE" dirty="0" smtClean="0"/>
              <a:t>Forschungsmethoden in der Empirischen Bildungsforschung</a:t>
            </a:r>
          </a:p>
          <a:p>
            <a:pPr marL="0" indent="0">
              <a:buNone/>
            </a:pPr>
            <a:endParaRPr lang="de-DE" sz="1800" dirty="0" smtClean="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398477" y="4167654"/>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15838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Empirische Forschung: Forschungsprozess</a:t>
            </a:r>
            <a:endParaRPr lang="de-DE" dirty="0"/>
          </a:p>
        </p:txBody>
      </p:sp>
      <p:sp>
        <p:nvSpPr>
          <p:cNvPr id="3" name="Inhaltsplatzhalter 2"/>
          <p:cNvSpPr>
            <a:spLocks noGrp="1"/>
          </p:cNvSpPr>
          <p:nvPr>
            <p:ph idx="1"/>
          </p:nvPr>
        </p:nvSpPr>
        <p:spPr/>
        <p:txBody>
          <a:bodyPr/>
          <a:lstStyle/>
          <a:p>
            <a:r>
              <a:rPr lang="de-DE" dirty="0" smtClean="0"/>
              <a:t>Nutzung quantitativer und qualitativer Forschungsmethoden</a:t>
            </a:r>
          </a:p>
          <a:p>
            <a:r>
              <a:rPr lang="de-DE" dirty="0" smtClean="0"/>
              <a:t>Deduktion: Ableitung von </a:t>
            </a:r>
            <a:r>
              <a:rPr lang="de-DE" dirty="0" smtClean="0"/>
              <a:t>Hypothesen</a:t>
            </a:r>
          </a:p>
          <a:p>
            <a:r>
              <a:rPr lang="de-DE" dirty="0" smtClean="0"/>
              <a:t>Induktion: „Herbeiführen“ / Konstruktion von Theorien / Regelmäßigkeiten </a:t>
            </a:r>
            <a:r>
              <a:rPr lang="de-DE" dirty="0" smtClean="0"/>
              <a:t>aus Einzelfällen</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22</a:t>
            </a:fld>
            <a:endParaRPr lang="de-DE" altLang="en-US"/>
          </a:p>
        </p:txBody>
      </p:sp>
      <p:pic>
        <p:nvPicPr>
          <p:cNvPr id="5" name="Grafik 4"/>
          <p:cNvPicPr>
            <a:picLocks noChangeAspect="1"/>
          </p:cNvPicPr>
          <p:nvPr/>
        </p:nvPicPr>
        <p:blipFill>
          <a:blip r:embed="rId2"/>
          <a:stretch>
            <a:fillRect/>
          </a:stretch>
        </p:blipFill>
        <p:spPr>
          <a:xfrm>
            <a:off x="795073" y="3673030"/>
            <a:ext cx="7024794" cy="1228730"/>
          </a:xfrm>
          <a:prstGeom prst="rect">
            <a:avLst/>
          </a:prstGeom>
        </p:spPr>
      </p:pic>
    </p:spTree>
    <p:extLst>
      <p:ext uri="{BB962C8B-B14F-4D97-AF65-F5344CB8AC3E}">
        <p14:creationId xmlns:p14="http://schemas.microsoft.com/office/powerpoint/2010/main" val="38593614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865988"/>
            <a:ext cx="7700962" cy="369332"/>
          </a:xfrm>
        </p:spPr>
        <p:txBody>
          <a:bodyPr/>
          <a:lstStyle/>
          <a:p>
            <a:r>
              <a:rPr lang="de-DE" dirty="0" smtClean="0"/>
              <a:t>Exkurs: der wissenschaftliche Forschungsprozess</a:t>
            </a:r>
            <a:endParaRPr lang="de-DE" dirty="0"/>
          </a:p>
        </p:txBody>
      </p:sp>
      <p:pic>
        <p:nvPicPr>
          <p:cNvPr id="4" name="Picture 3"/>
          <p:cNvPicPr/>
          <p:nvPr/>
        </p:nvPicPr>
        <p:blipFill>
          <a:blip r:embed="rId3"/>
          <a:stretch>
            <a:fillRect/>
          </a:stretch>
        </p:blipFill>
        <p:spPr>
          <a:xfrm>
            <a:off x="0" y="0"/>
            <a:ext cx="9355015" cy="6775938"/>
          </a:xfrm>
          <a:prstGeom prst="rect">
            <a:avLst/>
          </a:prstGeom>
        </p:spPr>
      </p:pic>
    </p:spTree>
    <p:extLst>
      <p:ext uri="{BB962C8B-B14F-4D97-AF65-F5344CB8AC3E}">
        <p14:creationId xmlns:p14="http://schemas.microsoft.com/office/powerpoint/2010/main" val="678262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Zentrales Problem empirischer Forschung: Operationalisierung</a:t>
            </a:r>
            <a:endParaRPr lang="de-DE" dirty="0"/>
          </a:p>
        </p:txBody>
      </p:sp>
      <p:sp>
        <p:nvSpPr>
          <p:cNvPr id="5" name="Inhaltsplatzhalter 4"/>
          <p:cNvSpPr>
            <a:spLocks noGrp="1"/>
          </p:cNvSpPr>
          <p:nvPr>
            <p:ph idx="1"/>
          </p:nvPr>
        </p:nvSpPr>
        <p:spPr/>
        <p:txBody>
          <a:bodyPr/>
          <a:lstStyle/>
          <a:p>
            <a:r>
              <a:rPr lang="de-DE" sz="2200" dirty="0" smtClean="0"/>
              <a:t>In den Sozialwissenschaften Fokus meist auf nicht direkt beobachtbaren Konstrukten</a:t>
            </a:r>
          </a:p>
          <a:p>
            <a:r>
              <a:rPr lang="de-DE" sz="2200" dirty="0" smtClean="0"/>
              <a:t>Konstrukte </a:t>
            </a:r>
            <a:r>
              <a:rPr lang="de-DE" sz="2200" dirty="0"/>
              <a:t>= angenommene, meist theoretisch modellierte (Erklärungs-)Konstruktionen von nicht direkt erfassbaren bzw. messbaren Merkmalen</a:t>
            </a:r>
          </a:p>
          <a:p>
            <a:r>
              <a:rPr lang="de-DE" sz="2200" dirty="0"/>
              <a:t>Z.B. Deutschleistung, soziale Kompetenzen, Motivation, Ängstlichkeit, Intelligenz</a:t>
            </a:r>
          </a:p>
          <a:p>
            <a:r>
              <a:rPr lang="de-DE" sz="2200" dirty="0" smtClean="0"/>
              <a:t>Operationalisierung</a:t>
            </a:r>
            <a:r>
              <a:rPr lang="de-DE" sz="2200" dirty="0"/>
              <a:t>: Überführung von Konstrukten in messbare Einheiten </a:t>
            </a:r>
            <a:r>
              <a:rPr lang="de-DE" sz="2200" dirty="0">
                <a:sym typeface="Wingdings" panose="05000000000000000000" pitchFamily="2" charset="2"/>
              </a:rPr>
              <a:t> Indikatoren für „dahinterliegendes“ Konstrukt</a:t>
            </a:r>
            <a:endParaRPr lang="de-DE" sz="2200" dirty="0"/>
          </a:p>
          <a:p>
            <a:endParaRPr lang="de-DE" sz="2200" dirty="0" smtClean="0"/>
          </a:p>
        </p:txBody>
      </p:sp>
    </p:spTree>
    <p:extLst>
      <p:ext uri="{BB962C8B-B14F-4D97-AF65-F5344CB8AC3E}">
        <p14:creationId xmlns:p14="http://schemas.microsoft.com/office/powerpoint/2010/main" val="3496748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Operationalisierung von Konstrukten</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25</a:t>
            </a:fld>
            <a:endParaRPr lang="de-DE" altLang="en-US"/>
          </a:p>
        </p:txBody>
      </p:sp>
      <p:pic>
        <p:nvPicPr>
          <p:cNvPr id="5" name="Grafik 4"/>
          <p:cNvPicPr>
            <a:picLocks noChangeAspect="1"/>
          </p:cNvPicPr>
          <p:nvPr/>
        </p:nvPicPr>
        <p:blipFill>
          <a:blip r:embed="rId2"/>
          <a:stretch>
            <a:fillRect/>
          </a:stretch>
        </p:blipFill>
        <p:spPr>
          <a:xfrm>
            <a:off x="1666754" y="1365308"/>
            <a:ext cx="5810491" cy="4572000"/>
          </a:xfrm>
          <a:prstGeom prst="rect">
            <a:avLst/>
          </a:prstGeom>
        </p:spPr>
      </p:pic>
    </p:spTree>
    <p:extLst>
      <p:ext uri="{BB962C8B-B14F-4D97-AF65-F5344CB8AC3E}">
        <p14:creationId xmlns:p14="http://schemas.microsoft.com/office/powerpoint/2010/main" val="1327198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Anforderungen an die Güte sozialwissenschaftlicher Messungen</a:t>
            </a:r>
            <a:endParaRPr lang="de-DE" dirty="0"/>
          </a:p>
        </p:txBody>
      </p:sp>
      <p:sp>
        <p:nvSpPr>
          <p:cNvPr id="3" name="Inhaltsplatzhalter 2"/>
          <p:cNvSpPr>
            <a:spLocks noGrp="1"/>
          </p:cNvSpPr>
          <p:nvPr>
            <p:ph idx="1"/>
          </p:nvPr>
        </p:nvSpPr>
        <p:spPr/>
        <p:txBody>
          <a:bodyPr/>
          <a:lstStyle/>
          <a:p>
            <a:r>
              <a:rPr lang="de-DE" dirty="0" smtClean="0"/>
              <a:t>Gütekriterien: Ziel ist die möglichst genaue Erfassung des wahren Wertes</a:t>
            </a:r>
          </a:p>
          <a:p>
            <a:r>
              <a:rPr lang="de-DE" dirty="0" smtClean="0"/>
              <a:t>Hauptgütekriterien:</a:t>
            </a:r>
          </a:p>
          <a:p>
            <a:pPr lvl="1"/>
            <a:r>
              <a:rPr lang="de-DE" sz="2000" dirty="0" smtClean="0"/>
              <a:t>Objektivität</a:t>
            </a:r>
          </a:p>
          <a:p>
            <a:pPr lvl="1"/>
            <a:r>
              <a:rPr lang="de-DE" sz="2000" dirty="0" smtClean="0"/>
              <a:t>Reliabilität</a:t>
            </a:r>
          </a:p>
          <a:p>
            <a:pPr lvl="1"/>
            <a:r>
              <a:rPr lang="de-DE" sz="2000" dirty="0" smtClean="0"/>
              <a:t>Validität</a:t>
            </a:r>
          </a:p>
          <a:p>
            <a:r>
              <a:rPr lang="de-DE" dirty="0" smtClean="0"/>
              <a:t>Nebengütekriterien:</a:t>
            </a:r>
          </a:p>
          <a:p>
            <a:pPr lvl="1"/>
            <a:r>
              <a:rPr lang="de-DE" sz="2000" dirty="0" smtClean="0"/>
              <a:t>Normierung</a:t>
            </a:r>
          </a:p>
          <a:p>
            <a:pPr lvl="1"/>
            <a:r>
              <a:rPr lang="de-DE" sz="2000" dirty="0" smtClean="0"/>
              <a:t>Ökonomie</a:t>
            </a:r>
          </a:p>
          <a:p>
            <a:pPr lvl="1"/>
            <a:r>
              <a:rPr lang="de-DE" sz="2000" dirty="0" smtClean="0"/>
              <a:t>Nützlichkeit</a:t>
            </a:r>
          </a:p>
          <a:p>
            <a:pPr lvl="1"/>
            <a:r>
              <a:rPr lang="de-DE" sz="2000" dirty="0" smtClean="0"/>
              <a:t>Fairness</a:t>
            </a:r>
          </a:p>
          <a:p>
            <a:pPr marL="344487" lvl="1" indent="0">
              <a:buNone/>
            </a:pPr>
            <a:endParaRPr lang="de-DE" dirty="0"/>
          </a:p>
          <a:p>
            <a:endParaRPr lang="de-DE" dirty="0" smtClean="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26</a:t>
            </a:fld>
            <a:endParaRPr lang="de-DE" altLang="en-US"/>
          </a:p>
        </p:txBody>
      </p:sp>
    </p:spTree>
    <p:extLst>
      <p:ext uri="{BB962C8B-B14F-4D97-AF65-F5344CB8AC3E}">
        <p14:creationId xmlns:p14="http://schemas.microsoft.com/office/powerpoint/2010/main" val="259466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Anforderungen an die Güte sozialwissenschaftlicher Messungen</a:t>
            </a:r>
          </a:p>
        </p:txBody>
      </p:sp>
      <p:sp>
        <p:nvSpPr>
          <p:cNvPr id="3" name="Inhaltsplatzhalter 2"/>
          <p:cNvSpPr>
            <a:spLocks noGrp="1"/>
          </p:cNvSpPr>
          <p:nvPr>
            <p:ph idx="1"/>
          </p:nvPr>
        </p:nvSpPr>
        <p:spPr/>
        <p:txBody>
          <a:bodyPr/>
          <a:lstStyle/>
          <a:p>
            <a:r>
              <a:rPr lang="de-DE" b="1" dirty="0" smtClean="0">
                <a:solidFill>
                  <a:schemeClr val="accent1"/>
                </a:solidFill>
              </a:rPr>
              <a:t>Objektivität: </a:t>
            </a:r>
            <a:r>
              <a:rPr lang="de-DE" dirty="0" smtClean="0"/>
              <a:t>Grad, in dem ein Untersuchungsergebnis unabhängig vom Untersucher ist</a:t>
            </a:r>
          </a:p>
          <a:p>
            <a:r>
              <a:rPr lang="de-DE" dirty="0" smtClean="0"/>
              <a:t>In allen Phasen des diagnostischen Prozesses:</a:t>
            </a:r>
          </a:p>
          <a:p>
            <a:pPr lvl="1"/>
            <a:r>
              <a:rPr lang="de-DE" sz="2000" dirty="0" smtClean="0"/>
              <a:t>Durchführungsobjektivität</a:t>
            </a:r>
          </a:p>
          <a:p>
            <a:pPr lvl="1"/>
            <a:r>
              <a:rPr lang="de-DE" sz="2000" dirty="0" smtClean="0"/>
              <a:t>Auswertungsobjektivität</a:t>
            </a:r>
          </a:p>
          <a:p>
            <a:pPr lvl="1"/>
            <a:r>
              <a:rPr lang="de-DE" sz="2000" dirty="0" smtClean="0"/>
              <a:t>Interpretationsobjektivität</a:t>
            </a:r>
          </a:p>
          <a:p>
            <a:r>
              <a:rPr lang="de-DE" dirty="0" smtClean="0"/>
              <a:t>Wird erreicht durch gleiche Bedingungen </a:t>
            </a:r>
            <a:r>
              <a:rPr lang="de-DE" dirty="0" smtClean="0">
                <a:sym typeface="Wingdings" panose="05000000000000000000" pitchFamily="2" charset="2"/>
              </a:rPr>
              <a:t> Standardisierung</a:t>
            </a:r>
            <a:endParaRPr lang="de-DE" dirty="0" smtClean="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27</a:t>
            </a:fld>
            <a:endParaRPr lang="de-DE" altLang="en-US"/>
          </a:p>
        </p:txBody>
      </p:sp>
    </p:spTree>
    <p:extLst>
      <p:ext uri="{BB962C8B-B14F-4D97-AF65-F5344CB8AC3E}">
        <p14:creationId xmlns:p14="http://schemas.microsoft.com/office/powerpoint/2010/main" val="344377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Anforderungen an die Güte sozialwissenschaftlicher Messungen</a:t>
            </a:r>
          </a:p>
        </p:txBody>
      </p:sp>
      <p:sp>
        <p:nvSpPr>
          <p:cNvPr id="3" name="Inhaltsplatzhalter 2"/>
          <p:cNvSpPr>
            <a:spLocks noGrp="1"/>
          </p:cNvSpPr>
          <p:nvPr>
            <p:ph idx="1"/>
          </p:nvPr>
        </p:nvSpPr>
        <p:spPr/>
        <p:txBody>
          <a:bodyPr/>
          <a:lstStyle/>
          <a:p>
            <a:r>
              <a:rPr lang="de-DE" b="1" dirty="0" smtClean="0">
                <a:solidFill>
                  <a:schemeClr val="accent1"/>
                </a:solidFill>
              </a:rPr>
              <a:t>Reliabilität: </a:t>
            </a:r>
            <a:r>
              <a:rPr lang="de-DE" dirty="0" smtClean="0"/>
              <a:t>Grad der Genauigkeit, mit dem ein bestimmtes Persönlichkeits- oder Verhaltensmerkmal gemessen werden kann </a:t>
            </a:r>
          </a:p>
          <a:p>
            <a:r>
              <a:rPr lang="de-DE" dirty="0" smtClean="0"/>
              <a:t>Ein Verfahren ist dann reliabel, wenn es die wahre Ausprägung des Merkmals zuverlässig erfasst und möglichst wenig durch Messfehler beeinträchtigt wird</a:t>
            </a:r>
          </a:p>
          <a:p>
            <a:r>
              <a:rPr lang="de-DE" dirty="0" smtClean="0"/>
              <a:t>Reliabilität kann durch unterschiedliche Methoden überprüft werden:</a:t>
            </a:r>
          </a:p>
          <a:p>
            <a:pPr lvl="1"/>
            <a:r>
              <a:rPr lang="de-DE" sz="2000" dirty="0" smtClean="0"/>
              <a:t>Wiederholungsmethode </a:t>
            </a:r>
            <a:r>
              <a:rPr lang="de-DE" sz="2000" dirty="0" smtClean="0">
                <a:sym typeface="Wingdings" panose="05000000000000000000" pitchFamily="2" charset="2"/>
              </a:rPr>
              <a:t> </a:t>
            </a:r>
            <a:r>
              <a:rPr lang="de-DE" sz="2000" dirty="0" err="1" smtClean="0">
                <a:sym typeface="Wingdings" panose="05000000000000000000" pitchFamily="2" charset="2"/>
              </a:rPr>
              <a:t>Retestreliabilität</a:t>
            </a:r>
            <a:endParaRPr lang="de-DE" sz="2000" dirty="0" smtClean="0">
              <a:sym typeface="Wingdings" panose="05000000000000000000" pitchFamily="2" charset="2"/>
            </a:endParaRPr>
          </a:p>
          <a:p>
            <a:pPr lvl="1"/>
            <a:r>
              <a:rPr lang="de-DE" sz="2000" dirty="0" smtClean="0">
                <a:sym typeface="Wingdings" panose="05000000000000000000" pitchFamily="2" charset="2"/>
              </a:rPr>
              <a:t>Paralleltestmethode</a:t>
            </a:r>
          </a:p>
          <a:p>
            <a:pPr lvl="1"/>
            <a:r>
              <a:rPr lang="de-DE" sz="2000" dirty="0" smtClean="0">
                <a:sym typeface="Wingdings" panose="05000000000000000000" pitchFamily="2" charset="2"/>
              </a:rPr>
              <a:t>Testhalbierungsmethode</a:t>
            </a:r>
          </a:p>
          <a:p>
            <a:pPr lvl="1"/>
            <a:r>
              <a:rPr lang="de-DE" sz="2000" dirty="0" smtClean="0">
                <a:sym typeface="Wingdings" panose="05000000000000000000" pitchFamily="2" charset="2"/>
              </a:rPr>
              <a:t>Konsistenzanalyse</a:t>
            </a:r>
          </a:p>
          <a:p>
            <a:pPr marL="0" indent="0">
              <a:buNone/>
            </a:pPr>
            <a:endParaRPr lang="de-DE" dirty="0" smtClean="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28</a:t>
            </a:fld>
            <a:endParaRPr lang="de-DE" altLang="en-US"/>
          </a:p>
        </p:txBody>
      </p:sp>
    </p:spTree>
    <p:extLst>
      <p:ext uri="{BB962C8B-B14F-4D97-AF65-F5344CB8AC3E}">
        <p14:creationId xmlns:p14="http://schemas.microsoft.com/office/powerpoint/2010/main" val="137355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Anforderungen an die Güte sozialwissenschaftlicher Messungen</a:t>
            </a:r>
          </a:p>
        </p:txBody>
      </p:sp>
      <p:sp>
        <p:nvSpPr>
          <p:cNvPr id="3" name="Inhaltsplatzhalter 2"/>
          <p:cNvSpPr>
            <a:spLocks noGrp="1"/>
          </p:cNvSpPr>
          <p:nvPr>
            <p:ph idx="1"/>
          </p:nvPr>
        </p:nvSpPr>
        <p:spPr/>
        <p:txBody>
          <a:bodyPr/>
          <a:lstStyle/>
          <a:p>
            <a:r>
              <a:rPr lang="de-DE" b="1" dirty="0" smtClean="0">
                <a:solidFill>
                  <a:schemeClr val="accent1"/>
                </a:solidFill>
              </a:rPr>
              <a:t>Validität: </a:t>
            </a:r>
            <a:r>
              <a:rPr lang="de-DE" dirty="0" smtClean="0"/>
              <a:t>Grad der Genauigkeit, mit dem dieses Verfahren das Persönlichkeits- oder Verhaltensmerkmal, das es messen soll oder zu messen vorgibt, auch tatsächlich misst</a:t>
            </a:r>
          </a:p>
          <a:p>
            <a:r>
              <a:rPr lang="de-DE" dirty="0" smtClean="0"/>
              <a:t>Unterschiedliche Arten der Validität:</a:t>
            </a:r>
          </a:p>
          <a:p>
            <a:pPr lvl="1"/>
            <a:r>
              <a:rPr lang="de-DE" sz="2000" dirty="0" smtClean="0"/>
              <a:t>Augenscheinvalidität</a:t>
            </a:r>
          </a:p>
          <a:p>
            <a:pPr lvl="1"/>
            <a:r>
              <a:rPr lang="de-DE" sz="2000" dirty="0" smtClean="0"/>
              <a:t>Inhaltsvalidität</a:t>
            </a:r>
          </a:p>
          <a:p>
            <a:pPr lvl="1"/>
            <a:r>
              <a:rPr lang="de-DE" sz="2000" dirty="0" smtClean="0"/>
              <a:t>Konstruktvalidität</a:t>
            </a:r>
          </a:p>
          <a:p>
            <a:pPr lvl="1"/>
            <a:r>
              <a:rPr lang="de-DE" sz="2000" dirty="0" smtClean="0"/>
              <a:t>Prognostische Validität</a:t>
            </a:r>
          </a:p>
          <a:p>
            <a:endParaRPr lang="de-DE" dirty="0" smtClean="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29</a:t>
            </a:fld>
            <a:endParaRPr lang="de-DE" altLang="en-US"/>
          </a:p>
        </p:txBody>
      </p:sp>
    </p:spTree>
    <p:extLst>
      <p:ext uri="{BB962C8B-B14F-4D97-AF65-F5344CB8AC3E}">
        <p14:creationId xmlns:p14="http://schemas.microsoft.com/office/powerpoint/2010/main" val="186239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bis zum nächsten Mal</a:t>
            </a:r>
            <a:endParaRPr lang="de-DE" dirty="0"/>
          </a:p>
        </p:txBody>
      </p:sp>
      <p:sp>
        <p:nvSpPr>
          <p:cNvPr id="3" name="Inhaltsplatzhalter 2"/>
          <p:cNvSpPr>
            <a:spLocks noGrp="1"/>
          </p:cNvSpPr>
          <p:nvPr>
            <p:ph idx="1"/>
          </p:nvPr>
        </p:nvSpPr>
        <p:spPr/>
        <p:txBody>
          <a:bodyPr/>
          <a:lstStyle/>
          <a:p>
            <a:pPr marL="0" indent="0">
              <a:buNone/>
            </a:pPr>
            <a:r>
              <a:rPr lang="de-DE" dirty="0" smtClean="0"/>
              <a:t>Lesen Sie folgenden empirischen Text (vgl. </a:t>
            </a:r>
            <a:r>
              <a:rPr lang="de-DE" dirty="0" err="1" smtClean="0"/>
              <a:t>Moodle</a:t>
            </a:r>
            <a:r>
              <a:rPr lang="de-DE" dirty="0" smtClean="0"/>
              <a:t>):</a:t>
            </a:r>
          </a:p>
          <a:p>
            <a:pPr marL="0" indent="0">
              <a:buNone/>
            </a:pPr>
            <a:endParaRPr lang="de-DE" dirty="0"/>
          </a:p>
          <a:p>
            <a:pPr marL="0" indent="0">
              <a:buNone/>
            </a:pPr>
            <a:r>
              <a:rPr lang="de-DE" sz="2000" dirty="0" smtClean="0"/>
              <a:t>Trautwein, U., Nagy, G., &amp; </a:t>
            </a:r>
            <a:r>
              <a:rPr lang="de-DE" sz="2000" dirty="0" err="1" smtClean="0"/>
              <a:t>Maaz</a:t>
            </a:r>
            <a:r>
              <a:rPr lang="de-DE" sz="2000" dirty="0" smtClean="0"/>
              <a:t>, K. (2011). Soziale Disparitäten und die Öffnung des Sekundarschulsystems: Eine Studie zum Übergang von der Realschule in die gymnasiale Oberstufe. </a:t>
            </a:r>
            <a:r>
              <a:rPr lang="de-DE" sz="2000" i="1" dirty="0" smtClean="0"/>
              <a:t>Zeitschrift für Erziehungswissenschaft, 14, </a:t>
            </a:r>
            <a:r>
              <a:rPr lang="de-DE" sz="2000" dirty="0" smtClean="0"/>
              <a:t>445-463. </a:t>
            </a:r>
            <a:r>
              <a:rPr lang="de-DE" sz="2000" dirty="0" smtClean="0">
                <a:hlinkClick r:id="rId2"/>
              </a:rPr>
              <a:t>https://doi.org/10.1007/s11618-011-0220-5</a:t>
            </a:r>
            <a:endParaRPr lang="de-DE" sz="2000" dirty="0" smtClean="0"/>
          </a:p>
          <a:p>
            <a:pPr marL="0" indent="0">
              <a:buNone/>
            </a:pPr>
            <a:endParaRPr lang="de-DE" sz="2000" dirty="0"/>
          </a:p>
          <a:p>
            <a:pPr marL="0" indent="0">
              <a:buNone/>
            </a:pPr>
            <a:r>
              <a:rPr lang="de-DE" dirty="0" smtClean="0"/>
              <a:t>Machen Sie sich Notizen zu den Leitfragen auf den nächsten Folien (vgl. Leitfaden für Hausarbeiten)</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a:t>
            </a:fld>
            <a:endParaRPr lang="de-DE" altLang="en-US"/>
          </a:p>
        </p:txBody>
      </p:sp>
    </p:spTree>
    <p:extLst>
      <p:ext uri="{BB962C8B-B14F-4D97-AF65-F5344CB8AC3E}">
        <p14:creationId xmlns:p14="http://schemas.microsoft.com/office/powerpoint/2010/main" val="3933148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Gütekriterien in Bezug auf Schulleistungsstudien</a:t>
            </a:r>
            <a:endParaRPr lang="de-DE" dirty="0"/>
          </a:p>
        </p:txBody>
      </p:sp>
      <p:sp>
        <p:nvSpPr>
          <p:cNvPr id="3" name="Inhaltsplatzhalter 2"/>
          <p:cNvSpPr>
            <a:spLocks noGrp="1"/>
          </p:cNvSpPr>
          <p:nvPr>
            <p:ph idx="1"/>
          </p:nvPr>
        </p:nvSpPr>
        <p:spPr/>
        <p:txBody>
          <a:bodyPr/>
          <a:lstStyle/>
          <a:p>
            <a:r>
              <a:rPr lang="de-DE" dirty="0" smtClean="0"/>
              <a:t>Wie lässt sich die Objektivität, Reliabilität und Validität der Kompetenzerfassung in Schulleistungsstudien wie PISA sichern?</a:t>
            </a:r>
            <a:endParaRPr lang="de-DE" dirty="0"/>
          </a:p>
          <a:p>
            <a:pPr lvl="1"/>
            <a:r>
              <a:rPr lang="de-DE" dirty="0" smtClean="0"/>
              <a:t>Objektivität: Standardisierung des Materials, der Durchführung, der Kodierung von Aufgaben, der Auswertung und der Interpretation</a:t>
            </a:r>
          </a:p>
          <a:p>
            <a:pPr lvl="1"/>
            <a:r>
              <a:rPr lang="de-DE" dirty="0" smtClean="0"/>
              <a:t>Reliabilität: typischerweise viele ähnliche Aufgaben</a:t>
            </a:r>
          </a:p>
          <a:p>
            <a:pPr lvl="1"/>
            <a:r>
              <a:rPr lang="de-DE" dirty="0" smtClean="0"/>
              <a:t>Validität: theoretische Bestimmung der zu erfassenden Kompetenzen und entsprechende Aufgabenentwicklung</a:t>
            </a:r>
          </a:p>
          <a:p>
            <a:pPr lvl="1"/>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30</a:t>
            </a:fld>
            <a:endParaRPr lang="de-DE" altLang="en-US"/>
          </a:p>
        </p:txBody>
      </p:sp>
    </p:spTree>
    <p:extLst>
      <p:ext uri="{BB962C8B-B14F-4D97-AF65-F5344CB8AC3E}">
        <p14:creationId xmlns:p14="http://schemas.microsoft.com/office/powerpoint/2010/main" val="18461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Empirische Forschungsmethoden: Experiment</a:t>
            </a:r>
            <a:endParaRPr lang="de-DE" dirty="0"/>
          </a:p>
        </p:txBody>
      </p:sp>
      <p:sp>
        <p:nvSpPr>
          <p:cNvPr id="3" name="Inhaltsplatzhalter 2"/>
          <p:cNvSpPr>
            <a:spLocks noGrp="1"/>
          </p:cNvSpPr>
          <p:nvPr>
            <p:ph idx="1"/>
          </p:nvPr>
        </p:nvSpPr>
        <p:spPr/>
        <p:txBody>
          <a:bodyPr/>
          <a:lstStyle/>
          <a:p>
            <a:r>
              <a:rPr lang="de-DE" dirty="0" smtClean="0"/>
              <a:t>Experimente als „goldener Standard“ zur Überprüfung von Hypothesen</a:t>
            </a:r>
          </a:p>
          <a:p>
            <a:endParaRPr lang="de-DE" dirty="0"/>
          </a:p>
          <a:p>
            <a:endParaRPr lang="de-DE" dirty="0" smtClean="0"/>
          </a:p>
          <a:p>
            <a:endParaRPr lang="de-DE" dirty="0"/>
          </a:p>
          <a:p>
            <a:endParaRPr lang="de-DE" dirty="0" smtClean="0"/>
          </a:p>
          <a:p>
            <a:endParaRPr lang="de-DE" dirty="0"/>
          </a:p>
          <a:p>
            <a:endParaRPr lang="de-DE" dirty="0" smtClean="0"/>
          </a:p>
          <a:p>
            <a:r>
              <a:rPr lang="de-DE" dirty="0" smtClean="0"/>
              <a:t>Experimentelle Manipulation: typischerweise durch Randomisierung </a:t>
            </a:r>
            <a:r>
              <a:rPr lang="de-DE" dirty="0" smtClean="0">
                <a:sym typeface="Wingdings" panose="05000000000000000000" pitchFamily="2" charset="2"/>
              </a:rPr>
              <a:t> alle beobachtbaren und nicht beobachtbaren Störfaktoren sollten sich gleich verteilen</a:t>
            </a:r>
            <a:endParaRPr lang="de-DE" dirty="0" smtClean="0"/>
          </a:p>
          <a:p>
            <a:endParaRPr lang="de-DE" dirty="0"/>
          </a:p>
          <a:p>
            <a:endParaRPr lang="de-DE" dirty="0" smtClean="0"/>
          </a:p>
          <a:p>
            <a:endParaRPr lang="de-DE" dirty="0"/>
          </a:p>
          <a:p>
            <a:endParaRPr lang="de-DE" dirty="0" smtClean="0"/>
          </a:p>
          <a:p>
            <a:endParaRPr lang="de-DE" dirty="0"/>
          </a:p>
          <a:p>
            <a:endParaRPr lang="de-DE" dirty="0" smtClean="0"/>
          </a:p>
          <a:p>
            <a:endParaRPr lang="de-DE" dirty="0" smtClean="0"/>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31</a:t>
            </a:fld>
            <a:endParaRPr lang="de-DE" altLang="en-US"/>
          </a:p>
        </p:txBody>
      </p:sp>
      <p:sp>
        <p:nvSpPr>
          <p:cNvPr id="5" name="Textfeld 4"/>
          <p:cNvSpPr txBox="1"/>
          <p:nvPr/>
        </p:nvSpPr>
        <p:spPr>
          <a:xfrm>
            <a:off x="1027522" y="2457405"/>
            <a:ext cx="708895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de-DE" dirty="0"/>
              <a:t>Ein </a:t>
            </a:r>
            <a:r>
              <a:rPr lang="de-DE" i="1" dirty="0"/>
              <a:t>Experiment </a:t>
            </a:r>
            <a:r>
              <a:rPr lang="de-DE" dirty="0"/>
              <a:t>ist ein planmäßig ausgelöster und wiederholbarer</a:t>
            </a:r>
          </a:p>
          <a:p>
            <a:r>
              <a:rPr lang="de-DE" dirty="0"/>
              <a:t>Vorgang, bei dem beobachtet wird, in </a:t>
            </a:r>
            <a:r>
              <a:rPr lang="de-DE" dirty="0" smtClean="0"/>
              <a:t>welcher Weise </a:t>
            </a:r>
            <a:r>
              <a:rPr lang="de-DE" dirty="0"/>
              <a:t>sich unter </a:t>
            </a:r>
            <a:r>
              <a:rPr lang="de-DE" dirty="0" err="1"/>
              <a:t>Konstanthaltung</a:t>
            </a:r>
            <a:r>
              <a:rPr lang="de-DE" dirty="0"/>
              <a:t> spezifischer </a:t>
            </a:r>
            <a:r>
              <a:rPr lang="de-DE" dirty="0" smtClean="0"/>
              <a:t>Bedingungen mindestens </a:t>
            </a:r>
            <a:r>
              <a:rPr lang="de-DE" dirty="0"/>
              <a:t>eine abhängige Variable ändert, nachdem </a:t>
            </a:r>
            <a:r>
              <a:rPr lang="de-DE" dirty="0" smtClean="0"/>
              <a:t>mindestens eine </a:t>
            </a:r>
            <a:r>
              <a:rPr lang="de-DE" dirty="0"/>
              <a:t>unabhängige Variable geändert worden </a:t>
            </a:r>
            <a:r>
              <a:rPr lang="de-DE" dirty="0" smtClean="0"/>
              <a:t>ist. Wesentliche </a:t>
            </a:r>
            <a:r>
              <a:rPr lang="de-DE" dirty="0"/>
              <a:t>Merkmale des Experiments sind </a:t>
            </a:r>
            <a:r>
              <a:rPr lang="de-DE" dirty="0" smtClean="0"/>
              <a:t>Planmäßigkeit, Wiederholbarkeit </a:t>
            </a:r>
            <a:r>
              <a:rPr lang="de-DE" dirty="0"/>
              <a:t>und systematische Variation bzw. </a:t>
            </a:r>
            <a:r>
              <a:rPr lang="de-DE" dirty="0" err="1" smtClean="0"/>
              <a:t>Konstanthaltung</a:t>
            </a:r>
            <a:r>
              <a:rPr lang="de-DE" dirty="0" smtClean="0"/>
              <a:t> von </a:t>
            </a:r>
            <a:r>
              <a:rPr lang="de-DE" dirty="0"/>
              <a:t>Bedingungen</a:t>
            </a:r>
            <a:r>
              <a:rPr lang="de-DE" dirty="0" smtClean="0"/>
              <a:t>.</a:t>
            </a:r>
          </a:p>
          <a:p>
            <a:pPr algn="r"/>
            <a:r>
              <a:rPr lang="de-DE" dirty="0"/>
              <a:t>	</a:t>
            </a:r>
            <a:r>
              <a:rPr lang="de-DE" dirty="0" smtClean="0"/>
              <a:t>(Seel &amp; Handke, 2015, S. 119)</a:t>
            </a:r>
            <a:endParaRPr lang="de-DE" dirty="0"/>
          </a:p>
        </p:txBody>
      </p:sp>
    </p:spTree>
    <p:extLst>
      <p:ext uri="{BB962C8B-B14F-4D97-AF65-F5344CB8AC3E}">
        <p14:creationId xmlns:p14="http://schemas.microsoft.com/office/powerpoint/2010/main" val="1561943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Empirische Forschungsmethoden: Experiment</a:t>
            </a:r>
          </a:p>
        </p:txBody>
      </p:sp>
      <p:sp>
        <p:nvSpPr>
          <p:cNvPr id="3" name="Inhaltsplatzhalter 2"/>
          <p:cNvSpPr>
            <a:spLocks noGrp="1"/>
          </p:cNvSpPr>
          <p:nvPr>
            <p:ph idx="1"/>
          </p:nvPr>
        </p:nvSpPr>
        <p:spPr/>
        <p:txBody>
          <a:bodyPr/>
          <a:lstStyle/>
          <a:p>
            <a:r>
              <a:rPr lang="de-DE" dirty="0"/>
              <a:t>Klassischerweise Experimente im Labor unter kontrollierten Bedingungen</a:t>
            </a:r>
          </a:p>
          <a:p>
            <a:r>
              <a:rPr lang="de-DE" dirty="0" smtClean="0"/>
              <a:t>Spannungsfeld zwischen interner und externer Validität</a:t>
            </a:r>
          </a:p>
          <a:p>
            <a:r>
              <a:rPr lang="de-DE" b="1" dirty="0" smtClean="0"/>
              <a:t>Interne Validität:</a:t>
            </a:r>
          </a:p>
          <a:p>
            <a:pPr lvl="1"/>
            <a:r>
              <a:rPr lang="de-DE" sz="2000" dirty="0" smtClean="0"/>
              <a:t>alle relevanten Störfaktoren sind kontrolliert</a:t>
            </a:r>
          </a:p>
          <a:p>
            <a:pPr lvl="1"/>
            <a:r>
              <a:rPr lang="de-DE" sz="2000" dirty="0" smtClean="0"/>
              <a:t>Veränderungen der abhängigen Variable lassen sich eindeutig auf Variationen der unabhängigen Variable zurückführen</a:t>
            </a:r>
          </a:p>
          <a:p>
            <a:r>
              <a:rPr lang="de-DE" b="1" dirty="0" smtClean="0"/>
              <a:t>Externe Validität:</a:t>
            </a:r>
          </a:p>
          <a:p>
            <a:pPr lvl="1"/>
            <a:r>
              <a:rPr lang="de-DE" sz="2000" dirty="0" smtClean="0"/>
              <a:t>Ergebnisse der Studie lassen sich auf andere Personen, Situationen und Zeitpunkte übertragen</a:t>
            </a:r>
            <a:endParaRPr lang="de-DE" sz="2000"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32</a:t>
            </a:fld>
            <a:endParaRPr lang="de-DE" altLang="en-US"/>
          </a:p>
        </p:txBody>
      </p:sp>
    </p:spTree>
    <p:extLst>
      <p:ext uri="{BB962C8B-B14F-4D97-AF65-F5344CB8AC3E}">
        <p14:creationId xmlns:p14="http://schemas.microsoft.com/office/powerpoint/2010/main" val="1946504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Empirische Forschungsmethoden: Experiment</a:t>
            </a:r>
          </a:p>
        </p:txBody>
      </p:sp>
      <p:sp>
        <p:nvSpPr>
          <p:cNvPr id="3" name="Inhaltsplatzhalter 2"/>
          <p:cNvSpPr>
            <a:spLocks noGrp="1"/>
          </p:cNvSpPr>
          <p:nvPr>
            <p:ph idx="1"/>
          </p:nvPr>
        </p:nvSpPr>
        <p:spPr/>
        <p:txBody>
          <a:bodyPr/>
          <a:lstStyle/>
          <a:p>
            <a:pPr marL="0" indent="0">
              <a:buNone/>
            </a:pPr>
            <a:r>
              <a:rPr lang="de-DE" dirty="0" smtClean="0"/>
              <a:t>Kontrolle der internen und externen Validität bei unterschiedlichen Formen des pädagogischen Experiments:</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33</a:t>
            </a:fld>
            <a:endParaRPr lang="de-DE" altLang="en-US"/>
          </a:p>
        </p:txBody>
      </p:sp>
      <p:pic>
        <p:nvPicPr>
          <p:cNvPr id="5" name="Grafik 4"/>
          <p:cNvPicPr>
            <a:picLocks noChangeAspect="1"/>
          </p:cNvPicPr>
          <p:nvPr/>
        </p:nvPicPr>
        <p:blipFill>
          <a:blip r:embed="rId2"/>
          <a:stretch>
            <a:fillRect/>
          </a:stretch>
        </p:blipFill>
        <p:spPr>
          <a:xfrm>
            <a:off x="2057687" y="2330703"/>
            <a:ext cx="4665195" cy="3722435"/>
          </a:xfrm>
          <a:prstGeom prst="rect">
            <a:avLst/>
          </a:prstGeom>
        </p:spPr>
      </p:pic>
      <p:sp>
        <p:nvSpPr>
          <p:cNvPr id="6" name="Textfeld 5"/>
          <p:cNvSpPr txBox="1"/>
          <p:nvPr/>
        </p:nvSpPr>
        <p:spPr>
          <a:xfrm>
            <a:off x="3233394" y="5705675"/>
            <a:ext cx="2488675" cy="276999"/>
          </a:xfrm>
          <a:prstGeom prst="rect">
            <a:avLst/>
          </a:prstGeom>
          <a:noFill/>
        </p:spPr>
        <p:txBody>
          <a:bodyPr wrap="square" rtlCol="0">
            <a:spAutoFit/>
          </a:bodyPr>
          <a:lstStyle/>
          <a:p>
            <a:r>
              <a:rPr lang="de-DE" sz="1200" dirty="0" smtClean="0"/>
              <a:t>Kontrolle der externen Validität</a:t>
            </a:r>
            <a:endParaRPr lang="de-DE" sz="1200" dirty="0"/>
          </a:p>
        </p:txBody>
      </p:sp>
    </p:spTree>
    <p:extLst>
      <p:ext uri="{BB962C8B-B14F-4D97-AF65-F5344CB8AC3E}">
        <p14:creationId xmlns:p14="http://schemas.microsoft.com/office/powerpoint/2010/main" val="238244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title"/>
          </p:nvPr>
        </p:nvSpPr>
        <p:spPr/>
        <p:txBody>
          <a:bodyPr/>
          <a:lstStyle/>
          <a:p>
            <a:pPr eaLnBrk="1" hangingPunct="1"/>
            <a:r>
              <a:rPr lang="de-DE" altLang="de-DE" sz="3200" dirty="0" smtClean="0"/>
              <a:t>Beispiel für eine experimentelle Feldstudie:</a:t>
            </a:r>
            <a:br>
              <a:rPr lang="de-DE" altLang="de-DE" sz="3200" dirty="0" smtClean="0"/>
            </a:br>
            <a:r>
              <a:rPr lang="de-DE" altLang="de-DE" sz="3200" dirty="0" smtClean="0"/>
              <a:t>Motivationsförderung im Mathematikunterricht</a:t>
            </a:r>
            <a:endParaRPr lang="de-DE" altLang="de-DE" sz="3200" dirty="0"/>
          </a:p>
        </p:txBody>
      </p:sp>
      <p:sp>
        <p:nvSpPr>
          <p:cNvPr id="6" name="Rectangle 9"/>
          <p:cNvSpPr>
            <a:spLocks noGrp="1" noChangeArrowheads="1"/>
          </p:cNvSpPr>
          <p:nvPr>
            <p:ph idx="1"/>
          </p:nvPr>
        </p:nvSpPr>
        <p:spPr/>
        <p:txBody>
          <a:bodyPr/>
          <a:lstStyle/>
          <a:p>
            <a:pPr marL="0" indent="0">
              <a:buNone/>
              <a:defRPr/>
            </a:pPr>
            <a:r>
              <a:rPr lang="de-DE" dirty="0">
                <a:sym typeface="Wingdings" pitchFamily="2" charset="2"/>
              </a:rPr>
              <a:t>1978 Schülerinnen und Schüler aus 82 Klassen der</a:t>
            </a:r>
          </a:p>
          <a:p>
            <a:pPr marL="0" indent="0">
              <a:buNone/>
              <a:defRPr/>
            </a:pPr>
            <a:r>
              <a:rPr lang="de-DE" dirty="0">
                <a:sym typeface="Wingdings" pitchFamily="2" charset="2"/>
              </a:rPr>
              <a:t>9. Jahrgangsstufe von 25 Gymnasien</a:t>
            </a:r>
          </a:p>
          <a:p>
            <a:pPr marL="0" indent="0" eaLnBrk="1" hangingPunct="1">
              <a:buFontTx/>
              <a:buNone/>
              <a:defRPr/>
            </a:pPr>
            <a:endParaRPr lang="en-US" dirty="0"/>
          </a:p>
          <a:p>
            <a:pPr marL="0" indent="0" eaLnBrk="1" hangingPunct="1">
              <a:buFontTx/>
              <a:buNone/>
              <a:defRPr/>
            </a:pPr>
            <a:endParaRPr lang="de-DE" dirty="0"/>
          </a:p>
          <a:p>
            <a:pPr eaLnBrk="1" hangingPunct="1">
              <a:defRPr/>
            </a:pPr>
            <a:endParaRPr lang="de-DE" dirty="0"/>
          </a:p>
          <a:p>
            <a:pPr marL="0" indent="0" eaLnBrk="1" hangingPunct="1">
              <a:buFontTx/>
              <a:buNone/>
              <a:defRPr/>
            </a:pPr>
            <a:endParaRPr lang="de-DE" dirty="0"/>
          </a:p>
          <a:p>
            <a:pPr eaLnBrk="1" hangingPunct="1">
              <a:defRPr/>
            </a:pPr>
            <a:endParaRPr lang="de-DE" sz="1200" dirty="0"/>
          </a:p>
        </p:txBody>
      </p:sp>
      <p:sp>
        <p:nvSpPr>
          <p:cNvPr id="13" name="Foliennummernplatzhalter 12"/>
          <p:cNvSpPr>
            <a:spLocks noGrp="1"/>
          </p:cNvSpPr>
          <p:nvPr>
            <p:ph type="sldNum" sz="quarter" idx="10"/>
          </p:nvPr>
        </p:nvSpPr>
        <p:spPr/>
        <p:txBody>
          <a:bodyPr/>
          <a:lstStyle/>
          <a:p>
            <a:fld id="{B18ACB39-0E88-4373-8BD6-3CBEAB07C47B}" type="slidenum">
              <a:rPr lang="de-DE" smtClean="0"/>
              <a:pPr/>
              <a:t>34</a:t>
            </a:fld>
            <a:r>
              <a:rPr lang="de-DE" smtClean="0"/>
              <a:t>  | MoMa Schulung	</a:t>
            </a:r>
            <a:endParaRPr lang="de-DE" dirty="0"/>
          </a:p>
        </p:txBody>
      </p:sp>
      <p:sp>
        <p:nvSpPr>
          <p:cNvPr id="2" name="Rechteck 1"/>
          <p:cNvSpPr/>
          <p:nvPr/>
        </p:nvSpPr>
        <p:spPr>
          <a:xfrm>
            <a:off x="1590675" y="4277196"/>
            <a:ext cx="1735138" cy="181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eaLnBrk="1" hangingPunct="1">
              <a:defRPr/>
            </a:pPr>
            <a:r>
              <a:rPr lang="de-DE" sz="1600" dirty="0">
                <a:solidFill>
                  <a:schemeClr val="tx1"/>
                </a:solidFill>
              </a:rPr>
              <a:t>EG 1:</a:t>
            </a:r>
          </a:p>
          <a:p>
            <a:pPr algn="ctr" eaLnBrk="1" hangingPunct="1">
              <a:defRPr/>
            </a:pPr>
            <a:r>
              <a:rPr lang="de-DE" sz="1600" dirty="0">
                <a:solidFill>
                  <a:schemeClr val="tx1"/>
                </a:solidFill>
              </a:rPr>
              <a:t>Text</a:t>
            </a:r>
          </a:p>
          <a:p>
            <a:pPr algn="ctr" eaLnBrk="1" hangingPunct="1">
              <a:defRPr/>
            </a:pPr>
            <a:endParaRPr lang="de-DE" sz="1600" dirty="0">
              <a:solidFill>
                <a:schemeClr val="tx1"/>
              </a:solidFill>
            </a:endParaRPr>
          </a:p>
          <a:p>
            <a:pPr algn="ctr" eaLnBrk="1" hangingPunct="1">
              <a:defRPr/>
            </a:pPr>
            <a:endParaRPr lang="de-DE" sz="1600" dirty="0">
              <a:solidFill>
                <a:schemeClr val="tx1"/>
              </a:solidFill>
            </a:endParaRPr>
          </a:p>
          <a:p>
            <a:pPr algn="ctr" eaLnBrk="1" hangingPunct="1">
              <a:defRPr/>
            </a:pPr>
            <a:endParaRPr lang="de-DE" sz="1600" dirty="0">
              <a:solidFill>
                <a:schemeClr val="tx1"/>
              </a:solidFill>
            </a:endParaRPr>
          </a:p>
          <a:p>
            <a:pPr algn="ctr" eaLnBrk="1" hangingPunct="1">
              <a:defRPr/>
            </a:pPr>
            <a:r>
              <a:rPr lang="de-DE" sz="1600" dirty="0">
                <a:solidFill>
                  <a:schemeClr val="tx1"/>
                </a:solidFill>
              </a:rPr>
              <a:t>30 Klassen </a:t>
            </a:r>
          </a:p>
          <a:p>
            <a:pPr algn="ctr" eaLnBrk="1" hangingPunct="1">
              <a:defRPr/>
            </a:pPr>
            <a:r>
              <a:rPr lang="de-DE" sz="1600" dirty="0">
                <a:solidFill>
                  <a:schemeClr val="tx1"/>
                </a:solidFill>
              </a:rPr>
              <a:t>(720 </a:t>
            </a:r>
            <a:r>
              <a:rPr lang="de-DE" sz="1600" dirty="0" err="1" smtClean="0">
                <a:solidFill>
                  <a:schemeClr val="tx1"/>
                </a:solidFill>
              </a:rPr>
              <a:t>SuS</a:t>
            </a:r>
            <a:r>
              <a:rPr lang="de-DE" sz="1600" dirty="0" smtClean="0">
                <a:solidFill>
                  <a:schemeClr val="tx1"/>
                </a:solidFill>
              </a:rPr>
              <a:t>)</a:t>
            </a:r>
            <a:endParaRPr lang="de-DE" sz="1600" dirty="0">
              <a:solidFill>
                <a:schemeClr val="tx1"/>
              </a:solidFill>
            </a:endParaRPr>
          </a:p>
        </p:txBody>
      </p:sp>
      <p:sp>
        <p:nvSpPr>
          <p:cNvPr id="18437" name="Textfeld 2"/>
          <p:cNvSpPr txBox="1">
            <a:spLocks noChangeArrowheads="1"/>
          </p:cNvSpPr>
          <p:nvPr/>
        </p:nvSpPr>
        <p:spPr bwMode="auto">
          <a:xfrm>
            <a:off x="5241925" y="2708920"/>
            <a:ext cx="3178176" cy="1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114000"/>
              </a:lnSpc>
              <a:spcBef>
                <a:spcPts val="600"/>
              </a:spcBef>
              <a:spcAft>
                <a:spcPts val="600"/>
              </a:spcAft>
            </a:pPr>
            <a:r>
              <a:rPr lang="de-DE" altLang="de-DE" dirty="0">
                <a:sym typeface="Wingdings" pitchFamily="2" charset="2"/>
              </a:rPr>
              <a:t>Innerhalb jeder Schule: randomisierte Zuweisung der Mathematiklehrkräfte (</a:t>
            </a:r>
            <a:r>
              <a:rPr lang="de-DE" altLang="de-DE" i="1" dirty="0">
                <a:sym typeface="Wingdings" pitchFamily="2" charset="2"/>
              </a:rPr>
              <a:t>N</a:t>
            </a:r>
            <a:r>
              <a:rPr lang="de-DE" altLang="de-DE" dirty="0">
                <a:sym typeface="Wingdings" pitchFamily="2" charset="2"/>
              </a:rPr>
              <a:t>=73)   zu…</a:t>
            </a:r>
          </a:p>
        </p:txBody>
      </p:sp>
      <p:sp>
        <p:nvSpPr>
          <p:cNvPr id="4" name="Pfeil nach unten 3"/>
          <p:cNvSpPr/>
          <p:nvPr/>
        </p:nvSpPr>
        <p:spPr>
          <a:xfrm>
            <a:off x="4016375" y="2852936"/>
            <a:ext cx="1022350" cy="1174750"/>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de-DE"/>
          </a:p>
        </p:txBody>
      </p:sp>
      <p:sp>
        <p:nvSpPr>
          <p:cNvPr id="8" name="Rechteck 7"/>
          <p:cNvSpPr/>
          <p:nvPr/>
        </p:nvSpPr>
        <p:spPr>
          <a:xfrm>
            <a:off x="3659188" y="4277196"/>
            <a:ext cx="1735137" cy="181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eaLnBrk="1" hangingPunct="1">
              <a:defRPr/>
            </a:pPr>
            <a:r>
              <a:rPr lang="de-DE" sz="1600" dirty="0">
                <a:solidFill>
                  <a:schemeClr val="tx1"/>
                </a:solidFill>
              </a:rPr>
              <a:t>EG 2:</a:t>
            </a:r>
          </a:p>
          <a:p>
            <a:pPr algn="ctr" eaLnBrk="1" hangingPunct="1">
              <a:defRPr/>
            </a:pPr>
            <a:r>
              <a:rPr lang="de-DE" sz="1600" dirty="0">
                <a:solidFill>
                  <a:schemeClr val="tx1"/>
                </a:solidFill>
              </a:rPr>
              <a:t>Zitate</a:t>
            </a:r>
          </a:p>
          <a:p>
            <a:pPr algn="ctr" eaLnBrk="1" hangingPunct="1">
              <a:defRPr/>
            </a:pPr>
            <a:endParaRPr lang="de-DE" sz="1600" dirty="0">
              <a:solidFill>
                <a:schemeClr val="tx1"/>
              </a:solidFill>
            </a:endParaRPr>
          </a:p>
          <a:p>
            <a:pPr algn="ctr" eaLnBrk="1" hangingPunct="1">
              <a:defRPr/>
            </a:pPr>
            <a:endParaRPr lang="de-DE" sz="1600" dirty="0">
              <a:solidFill>
                <a:schemeClr val="tx1"/>
              </a:solidFill>
            </a:endParaRPr>
          </a:p>
          <a:p>
            <a:pPr algn="ctr" eaLnBrk="1" hangingPunct="1">
              <a:defRPr/>
            </a:pPr>
            <a:endParaRPr lang="de-DE" sz="1600" dirty="0">
              <a:solidFill>
                <a:schemeClr val="tx1"/>
              </a:solidFill>
            </a:endParaRPr>
          </a:p>
          <a:p>
            <a:pPr algn="ctr" eaLnBrk="1" hangingPunct="1">
              <a:defRPr/>
            </a:pPr>
            <a:r>
              <a:rPr lang="de-DE" sz="1600" dirty="0">
                <a:solidFill>
                  <a:schemeClr val="tx1"/>
                </a:solidFill>
              </a:rPr>
              <a:t>25 Klassen </a:t>
            </a:r>
          </a:p>
          <a:p>
            <a:pPr algn="ctr" eaLnBrk="1" hangingPunct="1">
              <a:defRPr/>
            </a:pPr>
            <a:r>
              <a:rPr lang="de-DE" sz="1600" dirty="0">
                <a:solidFill>
                  <a:schemeClr val="tx1"/>
                </a:solidFill>
              </a:rPr>
              <a:t>(561 </a:t>
            </a:r>
            <a:r>
              <a:rPr lang="de-DE" sz="1600" dirty="0" err="1" smtClean="0">
                <a:solidFill>
                  <a:schemeClr val="tx1"/>
                </a:solidFill>
              </a:rPr>
              <a:t>SuS</a:t>
            </a:r>
            <a:r>
              <a:rPr lang="de-DE" sz="1600" dirty="0" smtClean="0">
                <a:solidFill>
                  <a:schemeClr val="tx1"/>
                </a:solidFill>
              </a:rPr>
              <a:t>)</a:t>
            </a:r>
            <a:endParaRPr lang="de-DE" sz="1600" dirty="0">
              <a:solidFill>
                <a:schemeClr val="tx1"/>
              </a:solidFill>
            </a:endParaRPr>
          </a:p>
        </p:txBody>
      </p:sp>
      <p:sp>
        <p:nvSpPr>
          <p:cNvPr id="9" name="Rechteck 8"/>
          <p:cNvSpPr/>
          <p:nvPr/>
        </p:nvSpPr>
        <p:spPr>
          <a:xfrm>
            <a:off x="5729288" y="4272434"/>
            <a:ext cx="1733550" cy="181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eaLnBrk="1" hangingPunct="1">
              <a:defRPr/>
            </a:pPr>
            <a:r>
              <a:rPr lang="de-DE" sz="1600" dirty="0">
                <a:solidFill>
                  <a:schemeClr val="tx1"/>
                </a:solidFill>
              </a:rPr>
              <a:t>KG:</a:t>
            </a:r>
          </a:p>
          <a:p>
            <a:pPr algn="ctr" eaLnBrk="1" hangingPunct="1">
              <a:defRPr/>
            </a:pPr>
            <a:endParaRPr lang="de-DE" sz="1600" dirty="0">
              <a:solidFill>
                <a:schemeClr val="tx1"/>
              </a:solidFill>
            </a:endParaRPr>
          </a:p>
          <a:p>
            <a:pPr algn="ctr" eaLnBrk="1" hangingPunct="1">
              <a:defRPr/>
            </a:pPr>
            <a:endParaRPr lang="de-DE" sz="1600" dirty="0">
              <a:solidFill>
                <a:schemeClr val="tx1"/>
              </a:solidFill>
            </a:endParaRPr>
          </a:p>
          <a:p>
            <a:pPr algn="ctr" eaLnBrk="1" hangingPunct="1">
              <a:defRPr/>
            </a:pPr>
            <a:endParaRPr lang="de-DE" sz="1600" dirty="0">
              <a:solidFill>
                <a:schemeClr val="tx1"/>
              </a:solidFill>
            </a:endParaRPr>
          </a:p>
          <a:p>
            <a:pPr algn="ctr" eaLnBrk="1" hangingPunct="1">
              <a:defRPr/>
            </a:pPr>
            <a:endParaRPr lang="de-DE" sz="1600" dirty="0">
              <a:solidFill>
                <a:schemeClr val="tx1"/>
              </a:solidFill>
            </a:endParaRPr>
          </a:p>
          <a:p>
            <a:pPr algn="ctr" eaLnBrk="1" hangingPunct="1">
              <a:defRPr/>
            </a:pPr>
            <a:r>
              <a:rPr lang="de-DE" sz="1600" dirty="0">
                <a:solidFill>
                  <a:schemeClr val="tx1"/>
                </a:solidFill>
              </a:rPr>
              <a:t>27 Klassen </a:t>
            </a:r>
          </a:p>
          <a:p>
            <a:pPr algn="ctr" eaLnBrk="1" hangingPunct="1">
              <a:defRPr/>
            </a:pPr>
            <a:r>
              <a:rPr lang="de-DE" sz="1600" dirty="0">
                <a:solidFill>
                  <a:schemeClr val="tx1"/>
                </a:solidFill>
              </a:rPr>
              <a:t>(635 </a:t>
            </a:r>
            <a:r>
              <a:rPr lang="de-DE" sz="1600" dirty="0" err="1" smtClean="0">
                <a:solidFill>
                  <a:schemeClr val="tx1"/>
                </a:solidFill>
              </a:rPr>
              <a:t>SuS</a:t>
            </a:r>
            <a:r>
              <a:rPr lang="de-DE" sz="1600" dirty="0" smtClean="0">
                <a:solidFill>
                  <a:schemeClr val="tx1"/>
                </a:solidFill>
              </a:rPr>
              <a:t>)</a:t>
            </a:r>
            <a:endParaRPr lang="de-DE" sz="1600" dirty="0">
              <a:solidFill>
                <a:schemeClr val="tx1"/>
              </a:solidFill>
            </a:endParaRP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16106" t="12112" r="15762" b="3380"/>
          <a:stretch>
            <a:fillRect/>
          </a:stretch>
        </p:blipFill>
        <p:spPr bwMode="auto">
          <a:xfrm>
            <a:off x="1992313" y="4832449"/>
            <a:ext cx="9286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uppieren 9"/>
          <p:cNvGrpSpPr>
            <a:grpSpLocks noChangeAspect="1"/>
          </p:cNvGrpSpPr>
          <p:nvPr/>
        </p:nvGrpSpPr>
        <p:grpSpPr bwMode="auto">
          <a:xfrm>
            <a:off x="4141788" y="4832449"/>
            <a:ext cx="866775" cy="601663"/>
            <a:chOff x="1008807" y="1791876"/>
            <a:chExt cx="7085053" cy="4499409"/>
          </a:xfrm>
        </p:grpSpPr>
        <p:pic>
          <p:nvPicPr>
            <p:cNvPr id="1844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807" y="1791876"/>
              <a:ext cx="3673473" cy="448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9173" y="1791876"/>
              <a:ext cx="3264687" cy="449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35496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Empirische Forschung:</a:t>
            </a:r>
            <a:br>
              <a:rPr lang="de-DE" dirty="0" smtClean="0"/>
            </a:br>
            <a:r>
              <a:rPr lang="de-DE" dirty="0" smtClean="0"/>
              <a:t>Korrelationsstudien</a:t>
            </a:r>
            <a:endParaRPr lang="de-DE" dirty="0"/>
          </a:p>
        </p:txBody>
      </p:sp>
      <p:sp>
        <p:nvSpPr>
          <p:cNvPr id="3" name="Inhaltsplatzhalter 2"/>
          <p:cNvSpPr>
            <a:spLocks noGrp="1"/>
          </p:cNvSpPr>
          <p:nvPr>
            <p:ph idx="1"/>
          </p:nvPr>
        </p:nvSpPr>
        <p:spPr/>
        <p:txBody>
          <a:bodyPr/>
          <a:lstStyle/>
          <a:p>
            <a:r>
              <a:rPr lang="de-DE" dirty="0" smtClean="0"/>
              <a:t>Beobachtung des Zusammenhangs verschiedener Variablen</a:t>
            </a:r>
          </a:p>
          <a:p>
            <a:r>
              <a:rPr lang="de-DE" dirty="0" smtClean="0"/>
              <a:t>Beispiel: </a:t>
            </a:r>
            <a:r>
              <a:rPr lang="de-DE" dirty="0"/>
              <a:t>Je höher das Interesse an Mathematik, desto höher die Punktzahl in Mathematik in der Oberstufe</a:t>
            </a:r>
            <a:r>
              <a:rPr lang="de-DE" dirty="0" smtClean="0"/>
              <a:t>.</a:t>
            </a:r>
          </a:p>
          <a:p>
            <a:endParaRPr lang="de-DE" dirty="0"/>
          </a:p>
          <a:p>
            <a:r>
              <a:rPr lang="de-DE" dirty="0" smtClean="0"/>
              <a:t>Achtung: Korrelation bedeutet nicht Kausalität!</a:t>
            </a:r>
            <a:endParaRPr lang="de-DE" dirty="0"/>
          </a:p>
          <a:p>
            <a:endParaRPr lang="de-DE" dirty="0" smtClean="0"/>
          </a:p>
          <a:p>
            <a:pPr lvl="1"/>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35</a:t>
            </a:fld>
            <a:endParaRPr lang="de-DE" altLang="en-US"/>
          </a:p>
        </p:txBody>
      </p:sp>
    </p:spTree>
    <p:extLst>
      <p:ext uri="{BB962C8B-B14F-4D97-AF65-F5344CB8AC3E}">
        <p14:creationId xmlns:p14="http://schemas.microsoft.com/office/powerpoint/2010/main" val="10366249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3" name="Rectangle 9"/>
          <p:cNvSpPr>
            <a:spLocks noChangeArrowheads="1"/>
          </p:cNvSpPr>
          <p:nvPr/>
        </p:nvSpPr>
        <p:spPr bwMode="auto">
          <a:xfrm>
            <a:off x="76200" y="3713007"/>
            <a:ext cx="8991600" cy="2438400"/>
          </a:xfrm>
          <a:prstGeom prst="rect">
            <a:avLst/>
          </a:prstGeom>
          <a:solidFill>
            <a:schemeClr val="bg1"/>
          </a:solidFill>
          <a:ln w="19050">
            <a:solidFill>
              <a:srgbClr val="99CC00"/>
            </a:solidFill>
            <a:miter lim="800000"/>
            <a:headEnd/>
            <a:tailEnd/>
          </a:ln>
          <a:effectLst/>
        </p:spPr>
        <p:txBody>
          <a:bodyPr wrap="none" anchor="ctr"/>
          <a:lstStyle/>
          <a:p>
            <a:endParaRPr lang="de-DE"/>
          </a:p>
        </p:txBody>
      </p:sp>
      <p:graphicFrame>
        <p:nvGraphicFramePr>
          <p:cNvPr id="129038" name="Object 14"/>
          <p:cNvGraphicFramePr>
            <a:graphicFrameLocks noChangeAspect="1"/>
          </p:cNvGraphicFramePr>
          <p:nvPr>
            <p:extLst/>
          </p:nvPr>
        </p:nvGraphicFramePr>
        <p:xfrm>
          <a:off x="6672262" y="3789207"/>
          <a:ext cx="2362199" cy="2362200"/>
        </p:xfrm>
        <a:graphic>
          <a:graphicData uri="http://schemas.openxmlformats.org/presentationml/2006/ole">
            <mc:AlternateContent xmlns:mc="http://schemas.openxmlformats.org/markup-compatibility/2006">
              <mc:Choice xmlns:v="urn:schemas-microsoft-com:vml" Requires="v">
                <p:oleObj spid="_x0000_s1091" name="Bild" r:id="rId3" imgW="3594240" imgH="3665880" progId="">
                  <p:embed/>
                </p:oleObj>
              </mc:Choice>
              <mc:Fallback>
                <p:oleObj name="Bild" r:id="rId3" imgW="3594240" imgH="3665880" progId="">
                  <p:embed/>
                  <p:pic>
                    <p:nvPicPr>
                      <p:cNvPr id="129038"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262" y="3789207"/>
                        <a:ext cx="2362199"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29039" name="Text Box 15"/>
          <p:cNvSpPr txBox="1">
            <a:spLocks noChangeArrowheads="1"/>
          </p:cNvSpPr>
          <p:nvPr/>
        </p:nvSpPr>
        <p:spPr bwMode="auto">
          <a:xfrm>
            <a:off x="6952617" y="3858764"/>
            <a:ext cx="1056189" cy="456892"/>
          </a:xfrm>
          <a:prstGeom prst="rect">
            <a:avLst/>
          </a:prstGeom>
          <a:noFill/>
          <a:ln w="9525">
            <a:noFill/>
            <a:miter lim="800000"/>
            <a:headEnd/>
            <a:tailEnd/>
          </a:ln>
          <a:effectLst/>
        </p:spPr>
        <p:txBody>
          <a:bodyPr wrap="none">
            <a:spAutoFit/>
          </a:bodyPr>
          <a:lstStyle/>
          <a:p>
            <a:r>
              <a:rPr lang="de-DE" sz="2400" i="1" dirty="0"/>
              <a:t>r</a:t>
            </a:r>
            <a:r>
              <a:rPr lang="de-DE" sz="2400" dirty="0"/>
              <a:t> = 0,4</a:t>
            </a:r>
          </a:p>
        </p:txBody>
      </p:sp>
      <p:graphicFrame>
        <p:nvGraphicFramePr>
          <p:cNvPr id="129041" name="Object 17"/>
          <p:cNvGraphicFramePr>
            <a:graphicFrameLocks noChangeAspect="1"/>
          </p:cNvGraphicFramePr>
          <p:nvPr/>
        </p:nvGraphicFramePr>
        <p:xfrm>
          <a:off x="1757363" y="3789207"/>
          <a:ext cx="2357437" cy="2357438"/>
        </p:xfrm>
        <a:graphic>
          <a:graphicData uri="http://schemas.openxmlformats.org/presentationml/2006/ole">
            <mc:AlternateContent xmlns:mc="http://schemas.openxmlformats.org/markup-compatibility/2006">
              <mc:Choice xmlns:v="urn:schemas-microsoft-com:vml" Requires="v">
                <p:oleObj spid="_x0000_s1092" name="Bild" r:id="rId5" imgW="3594240" imgH="3665880" progId="">
                  <p:embed/>
                </p:oleObj>
              </mc:Choice>
              <mc:Fallback>
                <p:oleObj name="Bild" r:id="rId5" imgW="3594240" imgH="3665880" progId="">
                  <p:embed/>
                  <p:pic>
                    <p:nvPicPr>
                      <p:cNvPr id="129041"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7363" y="3789207"/>
                        <a:ext cx="2357437" cy="2357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29042" name="Text Box 18"/>
          <p:cNvSpPr txBox="1">
            <a:spLocks noChangeArrowheads="1"/>
          </p:cNvSpPr>
          <p:nvPr/>
        </p:nvSpPr>
        <p:spPr bwMode="auto">
          <a:xfrm>
            <a:off x="2079463" y="3858784"/>
            <a:ext cx="1056543" cy="457026"/>
          </a:xfrm>
          <a:prstGeom prst="rect">
            <a:avLst/>
          </a:prstGeom>
          <a:noFill/>
          <a:ln w="9525">
            <a:noFill/>
            <a:miter lim="800000"/>
            <a:headEnd/>
            <a:tailEnd/>
          </a:ln>
          <a:effectLst/>
        </p:spPr>
        <p:txBody>
          <a:bodyPr wrap="none">
            <a:spAutoFit/>
          </a:bodyPr>
          <a:lstStyle/>
          <a:p>
            <a:r>
              <a:rPr lang="de-DE" sz="2400" i="1" dirty="0"/>
              <a:t>r</a:t>
            </a:r>
            <a:r>
              <a:rPr lang="de-DE" sz="2400" dirty="0"/>
              <a:t> = 0,8</a:t>
            </a:r>
          </a:p>
        </p:txBody>
      </p:sp>
      <p:graphicFrame>
        <p:nvGraphicFramePr>
          <p:cNvPr id="129044" name="Object 20"/>
          <p:cNvGraphicFramePr>
            <a:graphicFrameLocks noChangeAspect="1"/>
          </p:cNvGraphicFramePr>
          <p:nvPr>
            <p:extLst/>
          </p:nvPr>
        </p:nvGraphicFramePr>
        <p:xfrm>
          <a:off x="4219575" y="3789207"/>
          <a:ext cx="2362199" cy="2362200"/>
        </p:xfrm>
        <a:graphic>
          <a:graphicData uri="http://schemas.openxmlformats.org/presentationml/2006/ole">
            <mc:AlternateContent xmlns:mc="http://schemas.openxmlformats.org/markup-compatibility/2006">
              <mc:Choice xmlns:v="urn:schemas-microsoft-com:vml" Requires="v">
                <p:oleObj spid="_x0000_s1093" name="Bild" r:id="rId7" imgW="3594240" imgH="3665880" progId="">
                  <p:embed/>
                </p:oleObj>
              </mc:Choice>
              <mc:Fallback>
                <p:oleObj name="Bild" r:id="rId7" imgW="3594240" imgH="3665880" progId="">
                  <p:embed/>
                  <p:pic>
                    <p:nvPicPr>
                      <p:cNvPr id="129044"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9575" y="3789207"/>
                        <a:ext cx="2362199"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29045" name="Text Box 21"/>
          <p:cNvSpPr txBox="1">
            <a:spLocks noChangeArrowheads="1"/>
          </p:cNvSpPr>
          <p:nvPr/>
        </p:nvSpPr>
        <p:spPr bwMode="auto">
          <a:xfrm>
            <a:off x="4502706" y="3858764"/>
            <a:ext cx="1056189" cy="456892"/>
          </a:xfrm>
          <a:prstGeom prst="rect">
            <a:avLst/>
          </a:prstGeom>
          <a:noFill/>
          <a:ln w="9525">
            <a:noFill/>
            <a:miter lim="800000"/>
            <a:headEnd/>
            <a:tailEnd/>
          </a:ln>
          <a:effectLst/>
        </p:spPr>
        <p:txBody>
          <a:bodyPr wrap="none">
            <a:spAutoFit/>
          </a:bodyPr>
          <a:lstStyle/>
          <a:p>
            <a:r>
              <a:rPr lang="de-DE" sz="2400" i="1" dirty="0"/>
              <a:t>r</a:t>
            </a:r>
            <a:r>
              <a:rPr lang="de-DE" sz="2400" dirty="0"/>
              <a:t> = 0,6</a:t>
            </a:r>
          </a:p>
        </p:txBody>
      </p:sp>
      <p:sp>
        <p:nvSpPr>
          <p:cNvPr id="129046" name="Text Box 22"/>
          <p:cNvSpPr txBox="1">
            <a:spLocks noChangeArrowheads="1"/>
          </p:cNvSpPr>
          <p:nvPr/>
        </p:nvSpPr>
        <p:spPr bwMode="auto">
          <a:xfrm>
            <a:off x="130175" y="1695066"/>
            <a:ext cx="3960813" cy="1323439"/>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r>
              <a:rPr lang="de-DE" sz="2000" dirty="0">
                <a:latin typeface="Calibri" pitchFamily="34" charset="0"/>
                <a:cs typeface="Calibri" pitchFamily="34" charset="0"/>
              </a:rPr>
              <a:t>Der Korrelationskoeffizient (</a:t>
            </a:r>
            <a:r>
              <a:rPr lang="de-DE" sz="2000" i="1" dirty="0">
                <a:latin typeface="Calibri" pitchFamily="34" charset="0"/>
                <a:cs typeface="Calibri" pitchFamily="34" charset="0"/>
              </a:rPr>
              <a:t>r</a:t>
            </a:r>
            <a:r>
              <a:rPr lang="de-DE" sz="2000" dirty="0">
                <a:latin typeface="Calibri" pitchFamily="34" charset="0"/>
                <a:cs typeface="Calibri" pitchFamily="34" charset="0"/>
              </a:rPr>
              <a:t>) ist ein Maß für die </a:t>
            </a:r>
            <a:r>
              <a:rPr lang="de-DE" sz="2000" dirty="0" smtClean="0">
                <a:latin typeface="Calibri" pitchFamily="34" charset="0"/>
                <a:cs typeface="Calibri" pitchFamily="34" charset="0"/>
              </a:rPr>
              <a:t>Stärke </a:t>
            </a:r>
            <a:r>
              <a:rPr lang="de-DE" sz="2000" dirty="0">
                <a:latin typeface="Calibri" pitchFamily="34" charset="0"/>
                <a:cs typeface="Calibri" pitchFamily="34" charset="0"/>
              </a:rPr>
              <a:t>des linearen Zusammenhangs </a:t>
            </a:r>
          </a:p>
          <a:p>
            <a:r>
              <a:rPr lang="de-DE" sz="2000" dirty="0">
                <a:latin typeface="Calibri" pitchFamily="34" charset="0"/>
                <a:cs typeface="Calibri" pitchFamily="34" charset="0"/>
              </a:rPr>
              <a:t>zweier </a:t>
            </a:r>
            <a:r>
              <a:rPr lang="de-DE" sz="2000" dirty="0" smtClean="0">
                <a:latin typeface="Calibri" pitchFamily="34" charset="0"/>
                <a:cs typeface="Calibri" pitchFamily="34" charset="0"/>
              </a:rPr>
              <a:t>Merkmale.</a:t>
            </a:r>
            <a:endParaRPr lang="de-DE" sz="2000" dirty="0">
              <a:latin typeface="Calibri" pitchFamily="34" charset="0"/>
              <a:cs typeface="Calibri" pitchFamily="34" charset="0"/>
            </a:endParaRPr>
          </a:p>
        </p:txBody>
      </p:sp>
      <p:grpSp>
        <p:nvGrpSpPr>
          <p:cNvPr id="7" name="Group 23"/>
          <p:cNvGrpSpPr>
            <a:grpSpLocks/>
          </p:cNvGrpSpPr>
          <p:nvPr/>
        </p:nvGrpSpPr>
        <p:grpSpPr bwMode="auto">
          <a:xfrm>
            <a:off x="6651625" y="999291"/>
            <a:ext cx="2362200" cy="2593976"/>
            <a:chOff x="3984" y="1054"/>
            <a:chExt cx="1488" cy="1634"/>
          </a:xfrm>
        </p:grpSpPr>
        <p:grpSp>
          <p:nvGrpSpPr>
            <p:cNvPr id="8" name="Group 24"/>
            <p:cNvGrpSpPr>
              <a:grpSpLocks/>
            </p:cNvGrpSpPr>
            <p:nvPr/>
          </p:nvGrpSpPr>
          <p:grpSpPr bwMode="auto">
            <a:xfrm>
              <a:off x="3984" y="1200"/>
              <a:ext cx="1488" cy="1488"/>
              <a:chOff x="3888" y="668"/>
              <a:chExt cx="1702" cy="1732"/>
            </a:xfrm>
          </p:grpSpPr>
          <p:graphicFrame>
            <p:nvGraphicFramePr>
              <p:cNvPr id="129049" name="Object 25"/>
              <p:cNvGraphicFramePr>
                <a:graphicFrameLocks noChangeAspect="1"/>
              </p:cNvGraphicFramePr>
              <p:nvPr/>
            </p:nvGraphicFramePr>
            <p:xfrm>
              <a:off x="3888" y="668"/>
              <a:ext cx="1702" cy="1732"/>
            </p:xfrm>
            <a:graphic>
              <a:graphicData uri="http://schemas.openxmlformats.org/presentationml/2006/ole">
                <mc:AlternateContent xmlns:mc="http://schemas.openxmlformats.org/markup-compatibility/2006">
                  <mc:Choice xmlns:v="urn:schemas-microsoft-com:vml" Requires="v">
                    <p:oleObj spid="_x0000_s1094" name="Bild" r:id="rId9" imgW="3594240" imgH="3665880" progId="">
                      <p:embed/>
                    </p:oleObj>
                  </mc:Choice>
                  <mc:Fallback>
                    <p:oleObj name="Bild" r:id="rId9" imgW="3594240" imgH="3665880" progId="">
                      <p:embed/>
                      <p:pic>
                        <p:nvPicPr>
                          <p:cNvPr id="129049"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8" y="668"/>
                            <a:ext cx="1702" cy="1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29050" name="Text Box 26"/>
              <p:cNvSpPr txBox="1">
                <a:spLocks noChangeArrowheads="1"/>
              </p:cNvSpPr>
              <p:nvPr/>
            </p:nvSpPr>
            <p:spPr bwMode="auto">
              <a:xfrm>
                <a:off x="4128" y="719"/>
                <a:ext cx="578" cy="335"/>
              </a:xfrm>
              <a:prstGeom prst="rect">
                <a:avLst/>
              </a:prstGeom>
              <a:noFill/>
              <a:ln w="9525">
                <a:noFill/>
                <a:miter lim="800000"/>
                <a:headEnd/>
                <a:tailEnd/>
              </a:ln>
              <a:effectLst/>
            </p:spPr>
            <p:txBody>
              <a:bodyPr wrap="none">
                <a:spAutoFit/>
              </a:bodyPr>
              <a:lstStyle/>
              <a:p>
                <a:r>
                  <a:rPr lang="de-DE" sz="2400" i="1"/>
                  <a:t>r</a:t>
                </a:r>
                <a:r>
                  <a:rPr lang="de-DE" sz="2400"/>
                  <a:t> = 0</a:t>
                </a:r>
              </a:p>
            </p:txBody>
          </p:sp>
        </p:grpSp>
        <p:sp>
          <p:nvSpPr>
            <p:cNvPr id="129051" name="Text Box 27"/>
            <p:cNvSpPr txBox="1">
              <a:spLocks noChangeArrowheads="1"/>
            </p:cNvSpPr>
            <p:nvPr/>
          </p:nvSpPr>
          <p:spPr bwMode="auto">
            <a:xfrm>
              <a:off x="4130" y="1054"/>
              <a:ext cx="1235" cy="213"/>
            </a:xfrm>
            <a:prstGeom prst="rect">
              <a:avLst/>
            </a:prstGeom>
            <a:noFill/>
            <a:ln w="9525">
              <a:noFill/>
              <a:miter lim="800000"/>
              <a:headEnd/>
              <a:tailEnd/>
            </a:ln>
            <a:effectLst/>
          </p:spPr>
          <p:txBody>
            <a:bodyPr wrap="none">
              <a:spAutoFit/>
            </a:bodyPr>
            <a:lstStyle/>
            <a:p>
              <a:r>
                <a:rPr lang="de-DE" sz="1600" b="1" dirty="0">
                  <a:latin typeface="Calibri" pitchFamily="34" charset="0"/>
                  <a:cs typeface="Calibri" pitchFamily="34" charset="0"/>
                </a:rPr>
                <a:t>Kein Zusammenhang</a:t>
              </a:r>
            </a:p>
          </p:txBody>
        </p:sp>
      </p:grpSp>
      <p:grpSp>
        <p:nvGrpSpPr>
          <p:cNvPr id="9" name="Group 28"/>
          <p:cNvGrpSpPr>
            <a:grpSpLocks/>
          </p:cNvGrpSpPr>
          <p:nvPr/>
        </p:nvGrpSpPr>
        <p:grpSpPr bwMode="auto">
          <a:xfrm>
            <a:off x="4186248" y="1013351"/>
            <a:ext cx="2543178" cy="2565400"/>
            <a:chOff x="2259" y="1072"/>
            <a:chExt cx="1602" cy="1616"/>
          </a:xfrm>
        </p:grpSpPr>
        <p:grpSp>
          <p:nvGrpSpPr>
            <p:cNvPr id="10" name="Group 29"/>
            <p:cNvGrpSpPr>
              <a:grpSpLocks/>
            </p:cNvGrpSpPr>
            <p:nvPr/>
          </p:nvGrpSpPr>
          <p:grpSpPr bwMode="auto">
            <a:xfrm>
              <a:off x="2259" y="1203"/>
              <a:ext cx="1485" cy="1485"/>
              <a:chOff x="2032" y="672"/>
              <a:chExt cx="1699" cy="1728"/>
            </a:xfrm>
          </p:grpSpPr>
          <p:graphicFrame>
            <p:nvGraphicFramePr>
              <p:cNvPr id="129054" name="Object 30"/>
              <p:cNvGraphicFramePr>
                <a:graphicFrameLocks noChangeAspect="1"/>
              </p:cNvGraphicFramePr>
              <p:nvPr/>
            </p:nvGraphicFramePr>
            <p:xfrm>
              <a:off x="2032" y="672"/>
              <a:ext cx="1699" cy="1728"/>
            </p:xfrm>
            <a:graphic>
              <a:graphicData uri="http://schemas.openxmlformats.org/presentationml/2006/ole">
                <mc:AlternateContent xmlns:mc="http://schemas.openxmlformats.org/markup-compatibility/2006">
                  <mc:Choice xmlns:v="urn:schemas-microsoft-com:vml" Requires="v">
                    <p:oleObj spid="_x0000_s1095" name="Bild" r:id="rId11" imgW="3594240" imgH="3665880" progId="">
                      <p:embed/>
                    </p:oleObj>
                  </mc:Choice>
                  <mc:Fallback>
                    <p:oleObj name="Bild" r:id="rId11" imgW="3594240" imgH="3665880" progId="">
                      <p:embed/>
                      <p:pic>
                        <p:nvPicPr>
                          <p:cNvPr id="129054"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32" y="672"/>
                            <a:ext cx="1699" cy="1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29055" name="Text Box 31"/>
              <p:cNvSpPr txBox="1">
                <a:spLocks noChangeArrowheads="1"/>
              </p:cNvSpPr>
              <p:nvPr/>
            </p:nvSpPr>
            <p:spPr bwMode="auto">
              <a:xfrm>
                <a:off x="2264" y="719"/>
                <a:ext cx="578" cy="335"/>
              </a:xfrm>
              <a:prstGeom prst="rect">
                <a:avLst/>
              </a:prstGeom>
              <a:noFill/>
              <a:ln w="9525">
                <a:noFill/>
                <a:miter lim="800000"/>
                <a:headEnd/>
                <a:tailEnd/>
              </a:ln>
              <a:effectLst/>
            </p:spPr>
            <p:txBody>
              <a:bodyPr wrap="none">
                <a:spAutoFit/>
              </a:bodyPr>
              <a:lstStyle/>
              <a:p>
                <a:r>
                  <a:rPr lang="de-DE" sz="2400" i="1" dirty="0"/>
                  <a:t>r</a:t>
                </a:r>
                <a:r>
                  <a:rPr lang="de-DE" sz="2400" dirty="0"/>
                  <a:t> = 1</a:t>
                </a:r>
              </a:p>
            </p:txBody>
          </p:sp>
        </p:grpSp>
        <p:sp>
          <p:nvSpPr>
            <p:cNvPr id="129056" name="Text Box 32"/>
            <p:cNvSpPr txBox="1">
              <a:spLocks noChangeArrowheads="1"/>
            </p:cNvSpPr>
            <p:nvPr/>
          </p:nvSpPr>
          <p:spPr bwMode="auto">
            <a:xfrm>
              <a:off x="2311" y="1072"/>
              <a:ext cx="1550" cy="212"/>
            </a:xfrm>
            <a:prstGeom prst="rect">
              <a:avLst/>
            </a:prstGeom>
            <a:noFill/>
            <a:ln w="9525">
              <a:noFill/>
              <a:miter lim="800000"/>
              <a:headEnd/>
              <a:tailEnd/>
            </a:ln>
            <a:effectLst/>
          </p:spPr>
          <p:txBody>
            <a:bodyPr wrap="none">
              <a:spAutoFit/>
            </a:bodyPr>
            <a:lstStyle/>
            <a:p>
              <a:r>
                <a:rPr lang="de-DE" sz="1600" b="1" dirty="0">
                  <a:latin typeface="Calibri" pitchFamily="34" charset="0"/>
                  <a:cs typeface="Calibri" pitchFamily="34" charset="0"/>
                </a:rPr>
                <a:t>Perfekter Zusammenhang</a:t>
              </a:r>
            </a:p>
          </p:txBody>
        </p:sp>
      </p:grpSp>
      <p:sp>
        <p:nvSpPr>
          <p:cNvPr id="29" name="Titel 28"/>
          <p:cNvSpPr>
            <a:spLocks noGrp="1"/>
          </p:cNvSpPr>
          <p:nvPr>
            <p:ph type="title"/>
          </p:nvPr>
        </p:nvSpPr>
        <p:spPr/>
        <p:txBody>
          <a:bodyPr/>
          <a:lstStyle/>
          <a:p>
            <a:r>
              <a:rPr lang="de-DE" dirty="0" smtClean="0"/>
              <a:t>Korrelationsstudien</a:t>
            </a:r>
            <a:endParaRPr lang="de-DE" dirty="0"/>
          </a:p>
        </p:txBody>
      </p:sp>
      <p:sp>
        <p:nvSpPr>
          <p:cNvPr id="129035" name="Rectangle 11"/>
          <p:cNvSpPr>
            <a:spLocks noChangeArrowheads="1"/>
          </p:cNvSpPr>
          <p:nvPr/>
        </p:nvSpPr>
        <p:spPr bwMode="auto">
          <a:xfrm>
            <a:off x="76200" y="980691"/>
            <a:ext cx="8991600" cy="2612576"/>
          </a:xfrm>
          <a:prstGeom prst="rect">
            <a:avLst/>
          </a:prstGeom>
          <a:noFill/>
          <a:ln w="19050">
            <a:headEnd/>
            <a:tailEnd/>
          </a:ln>
        </p:spPr>
        <p:style>
          <a:lnRef idx="2">
            <a:schemeClr val="accent6"/>
          </a:lnRef>
          <a:fillRef idx="1">
            <a:schemeClr val="lt1"/>
          </a:fillRef>
          <a:effectRef idx="0">
            <a:schemeClr val="accent6"/>
          </a:effectRef>
          <a:fontRef idx="minor">
            <a:schemeClr val="dk1"/>
          </a:fontRef>
        </p:style>
        <p:txBody>
          <a:bodyPr wrap="none" anchor="ctr"/>
          <a:lstStyle/>
          <a:p>
            <a:endParaRPr lang="de-DE"/>
          </a:p>
        </p:txBody>
      </p:sp>
      <p:sp>
        <p:nvSpPr>
          <p:cNvPr id="129034" name="Text Box 10"/>
          <p:cNvSpPr txBox="1">
            <a:spLocks noChangeArrowheads="1"/>
          </p:cNvSpPr>
          <p:nvPr/>
        </p:nvSpPr>
        <p:spPr bwMode="auto">
          <a:xfrm>
            <a:off x="62590" y="4510387"/>
            <a:ext cx="1933575" cy="701675"/>
          </a:xfrm>
          <a:prstGeom prst="rect">
            <a:avLst/>
          </a:prstGeom>
          <a:noFill/>
          <a:ln w="9525">
            <a:noFill/>
            <a:miter lim="800000"/>
            <a:headEnd/>
            <a:tailEnd/>
          </a:ln>
          <a:effectLst/>
        </p:spPr>
        <p:txBody>
          <a:bodyPr wrap="none">
            <a:spAutoFit/>
          </a:bodyPr>
          <a:lstStyle/>
          <a:p>
            <a:pPr algn="ctr"/>
            <a:r>
              <a:rPr lang="de-DE" sz="2000" b="1" dirty="0">
                <a:latin typeface="Calibri" pitchFamily="34" charset="0"/>
                <a:cs typeface="Calibri" pitchFamily="34" charset="0"/>
              </a:rPr>
              <a:t>Gradueller</a:t>
            </a:r>
          </a:p>
          <a:p>
            <a:pPr algn="ctr"/>
            <a:r>
              <a:rPr lang="de-DE" sz="2000" b="1" dirty="0">
                <a:latin typeface="Calibri" pitchFamily="34" charset="0"/>
                <a:cs typeface="Calibri" pitchFamily="34" charset="0"/>
              </a:rPr>
              <a:t>Zusammenhang</a:t>
            </a:r>
          </a:p>
        </p:txBody>
      </p:sp>
    </p:spTree>
    <p:extLst>
      <p:ext uri="{BB962C8B-B14F-4D97-AF65-F5344CB8AC3E}">
        <p14:creationId xmlns:p14="http://schemas.microsoft.com/office/powerpoint/2010/main" val="228150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9" grpId="0"/>
      <p:bldP spid="129042" grpId="0"/>
      <p:bldP spid="12904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Empirische Forschung:</a:t>
            </a:r>
            <a:br>
              <a:rPr lang="de-DE" dirty="0"/>
            </a:br>
            <a:r>
              <a:rPr lang="de-DE" dirty="0"/>
              <a:t>Korrelationsstudien</a:t>
            </a:r>
          </a:p>
        </p:txBody>
      </p:sp>
      <p:sp>
        <p:nvSpPr>
          <p:cNvPr id="3" name="Inhaltsplatzhalter 2"/>
          <p:cNvSpPr>
            <a:spLocks noGrp="1"/>
          </p:cNvSpPr>
          <p:nvPr>
            <p:ph idx="1"/>
          </p:nvPr>
        </p:nvSpPr>
        <p:spPr/>
        <p:txBody>
          <a:bodyPr>
            <a:normAutofit lnSpcReduction="10000"/>
          </a:bodyPr>
          <a:lstStyle/>
          <a:p>
            <a:pPr>
              <a:buNone/>
            </a:pPr>
            <a:r>
              <a:rPr lang="de-DE" b="1" dirty="0" smtClean="0"/>
              <a:t>Ausprägungen der Produkt-Moment Korrelation</a:t>
            </a:r>
          </a:p>
          <a:p>
            <a:pPr>
              <a:buNone/>
            </a:pPr>
            <a:endParaRPr lang="de-DE" b="1" dirty="0" smtClean="0"/>
          </a:p>
          <a:p>
            <a:pPr marL="261938" indent="-261938"/>
            <a:r>
              <a:rPr lang="de-DE" dirty="0" smtClean="0"/>
              <a:t>Wertebereich von -1 bis 1 (-1 </a:t>
            </a:r>
            <a:r>
              <a:rPr lang="de-DE" dirty="0" smtClean="0">
                <a:sym typeface="Symbol"/>
              </a:rPr>
              <a:t> </a:t>
            </a:r>
            <a:r>
              <a:rPr lang="de-DE" i="1" dirty="0" err="1" smtClean="0"/>
              <a:t>r</a:t>
            </a:r>
            <a:r>
              <a:rPr lang="de-DE" i="1" baseline="-25000" dirty="0" err="1" smtClean="0"/>
              <a:t>xy</a:t>
            </a:r>
            <a:r>
              <a:rPr lang="de-DE" dirty="0" smtClean="0">
                <a:sym typeface="Symbol"/>
              </a:rPr>
              <a:t>  +1)    </a:t>
            </a:r>
            <a:endParaRPr lang="de-DE" dirty="0" smtClean="0"/>
          </a:p>
          <a:p>
            <a:pPr marL="623888" lvl="1" indent="-263525"/>
            <a:r>
              <a:rPr lang="de-DE" sz="2200" dirty="0" smtClean="0"/>
              <a:t>Perfekter negativer Zusammenhang: 	</a:t>
            </a:r>
            <a:r>
              <a:rPr lang="de-DE" sz="2200" i="1" dirty="0" err="1" smtClean="0"/>
              <a:t>r</a:t>
            </a:r>
            <a:r>
              <a:rPr lang="de-DE" sz="2200" i="1" baseline="-25000" dirty="0" err="1" smtClean="0"/>
              <a:t>xy</a:t>
            </a:r>
            <a:r>
              <a:rPr lang="de-DE" sz="2200" dirty="0" smtClean="0"/>
              <a:t> =  -1 </a:t>
            </a:r>
          </a:p>
          <a:p>
            <a:pPr marL="623888" lvl="1" indent="-263525"/>
            <a:r>
              <a:rPr lang="de-DE" sz="2200" dirty="0" smtClean="0"/>
              <a:t>Kein linearer Zusammenhang:		</a:t>
            </a:r>
            <a:r>
              <a:rPr lang="de-DE" sz="2200" i="1" dirty="0" err="1" smtClean="0"/>
              <a:t>r</a:t>
            </a:r>
            <a:r>
              <a:rPr lang="de-DE" sz="2200" i="1" baseline="-25000" dirty="0" err="1" smtClean="0"/>
              <a:t>xy</a:t>
            </a:r>
            <a:r>
              <a:rPr lang="de-DE" sz="2200" dirty="0" smtClean="0"/>
              <a:t> =   0 </a:t>
            </a:r>
          </a:p>
          <a:p>
            <a:pPr marL="623888" lvl="1" indent="-263525"/>
            <a:r>
              <a:rPr lang="de-DE" sz="2200" dirty="0" smtClean="0"/>
              <a:t>Perfekter positiver Zusammenhang: 	</a:t>
            </a:r>
            <a:r>
              <a:rPr lang="de-DE" sz="2200" i="1" dirty="0" err="1" smtClean="0"/>
              <a:t>r</a:t>
            </a:r>
            <a:r>
              <a:rPr lang="de-DE" sz="2200" i="1" baseline="-25000" dirty="0" err="1" smtClean="0"/>
              <a:t>xy</a:t>
            </a:r>
            <a:r>
              <a:rPr lang="de-DE" sz="2200" dirty="0" smtClean="0"/>
              <a:t> = +1</a:t>
            </a:r>
          </a:p>
          <a:p>
            <a:pPr>
              <a:spcBef>
                <a:spcPts val="600"/>
              </a:spcBef>
            </a:pPr>
            <a:r>
              <a:rPr lang="de-DE" dirty="0" smtClean="0"/>
              <a:t>Was bedeuten positive Zusammenhänge (</a:t>
            </a:r>
            <a:r>
              <a:rPr lang="de-DE" i="1" dirty="0" err="1" smtClean="0"/>
              <a:t>r</a:t>
            </a:r>
            <a:r>
              <a:rPr lang="de-DE" i="1" baseline="-25000" dirty="0" err="1" smtClean="0"/>
              <a:t>xy</a:t>
            </a:r>
            <a:r>
              <a:rPr lang="de-DE" dirty="0" smtClean="0">
                <a:sym typeface="Symbol"/>
              </a:rPr>
              <a:t> &gt; 0)?</a:t>
            </a:r>
          </a:p>
          <a:p>
            <a:pPr marL="623888" lvl="1" indent="-263525"/>
            <a:r>
              <a:rPr lang="de-DE" sz="2200" dirty="0" smtClean="0">
                <a:sym typeface="Symbol"/>
              </a:rPr>
              <a:t>Höhere Ausprägungen von </a:t>
            </a:r>
            <a:r>
              <a:rPr lang="de-DE" sz="2200" i="1" dirty="0" smtClean="0">
                <a:sym typeface="Symbol"/>
              </a:rPr>
              <a:t>x</a:t>
            </a:r>
            <a:r>
              <a:rPr lang="de-DE" sz="2200" dirty="0" smtClean="0">
                <a:sym typeface="Symbol"/>
              </a:rPr>
              <a:t> gehen im Durchschnitt mit höheren Ausprägungen von </a:t>
            </a:r>
            <a:r>
              <a:rPr lang="de-DE" sz="2200" i="1" dirty="0" smtClean="0">
                <a:sym typeface="Symbol"/>
              </a:rPr>
              <a:t>y</a:t>
            </a:r>
            <a:r>
              <a:rPr lang="de-DE" sz="2200" dirty="0" smtClean="0">
                <a:sym typeface="Symbol"/>
              </a:rPr>
              <a:t> einher.</a:t>
            </a:r>
          </a:p>
          <a:p>
            <a:pPr>
              <a:spcBef>
                <a:spcPts val="600"/>
              </a:spcBef>
            </a:pPr>
            <a:r>
              <a:rPr lang="de-DE" dirty="0" smtClean="0">
                <a:sym typeface="Symbol"/>
              </a:rPr>
              <a:t>Was bedeuten negative Zusammenhänge </a:t>
            </a:r>
            <a:r>
              <a:rPr lang="de-DE" dirty="0" smtClean="0"/>
              <a:t>(</a:t>
            </a:r>
            <a:r>
              <a:rPr lang="de-DE" i="1" dirty="0" err="1" smtClean="0"/>
              <a:t>r</a:t>
            </a:r>
            <a:r>
              <a:rPr lang="de-DE" i="1" baseline="-25000" dirty="0" err="1" smtClean="0"/>
              <a:t>xy</a:t>
            </a:r>
            <a:r>
              <a:rPr lang="de-DE" dirty="0" smtClean="0">
                <a:sym typeface="Symbol"/>
              </a:rPr>
              <a:t> &lt; 0)?</a:t>
            </a:r>
          </a:p>
          <a:p>
            <a:pPr marL="623888" lvl="1" indent="-263525"/>
            <a:r>
              <a:rPr lang="de-DE" sz="2000" dirty="0" smtClean="0">
                <a:sym typeface="Symbol"/>
              </a:rPr>
              <a:t>Höhere Ausprägungen von </a:t>
            </a:r>
            <a:r>
              <a:rPr lang="de-DE" sz="2000" i="1" dirty="0" smtClean="0">
                <a:sym typeface="Symbol"/>
              </a:rPr>
              <a:t>x</a:t>
            </a:r>
            <a:r>
              <a:rPr lang="de-DE" sz="2000" dirty="0" smtClean="0">
                <a:sym typeface="Symbol"/>
              </a:rPr>
              <a:t> gehen </a:t>
            </a:r>
            <a:r>
              <a:rPr lang="de-DE" sz="2000" dirty="0">
                <a:sym typeface="Symbol"/>
              </a:rPr>
              <a:t>im Durchschnitt mit </a:t>
            </a:r>
            <a:r>
              <a:rPr lang="de-DE" sz="2000" dirty="0" smtClean="0">
                <a:sym typeface="Symbol"/>
              </a:rPr>
              <a:t>geringeren Ausprägungen von </a:t>
            </a:r>
            <a:r>
              <a:rPr lang="de-DE" sz="2000" i="1" dirty="0" smtClean="0">
                <a:sym typeface="Symbol"/>
              </a:rPr>
              <a:t>y</a:t>
            </a:r>
            <a:r>
              <a:rPr lang="de-DE" sz="2000" dirty="0" smtClean="0">
                <a:sym typeface="Symbol"/>
              </a:rPr>
              <a:t> einher</a:t>
            </a:r>
            <a:r>
              <a:rPr lang="de-DE" sz="2000" dirty="0" smtClean="0"/>
              <a:t>.</a:t>
            </a:r>
            <a:endParaRPr lang="de-DE" sz="2000" dirty="0"/>
          </a:p>
          <a:p>
            <a:pPr>
              <a:buNone/>
            </a:pPr>
            <a:endParaRPr lang="de-DE" dirty="0" smtClean="0"/>
          </a:p>
          <a:p>
            <a:endParaRPr lang="de-DE" dirty="0" smtClean="0"/>
          </a:p>
        </p:txBody>
      </p:sp>
      <p:sp>
        <p:nvSpPr>
          <p:cNvPr id="4" name="Foliennummernplatzhalter 3"/>
          <p:cNvSpPr>
            <a:spLocks noGrp="1"/>
          </p:cNvSpPr>
          <p:nvPr>
            <p:ph type="sldNum" sz="quarter" idx="10"/>
          </p:nvPr>
        </p:nvSpPr>
        <p:spPr/>
        <p:txBody>
          <a:bodyPr/>
          <a:lstStyle/>
          <a:p>
            <a:fld id="{0B4A0AD9-58FD-4CA6-82F2-FA56EDBD9D94}" type="slidenum">
              <a:rPr lang="de-DE" smtClean="0"/>
              <a:pPr/>
              <a:t>37</a:t>
            </a:fld>
            <a:r>
              <a:rPr lang="de-DE" smtClean="0"/>
              <a:t> | Datenanalyse (Sitzung  7)	</a:t>
            </a:r>
            <a:endParaRPr lang="de-DE" dirty="0"/>
          </a:p>
        </p:txBody>
      </p:sp>
    </p:spTree>
    <p:extLst>
      <p:ext uri="{BB962C8B-B14F-4D97-AF65-F5344CB8AC3E}">
        <p14:creationId xmlns:p14="http://schemas.microsoft.com/office/powerpoint/2010/main" val="33119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Empirische Forschung:</a:t>
            </a:r>
            <a:br>
              <a:rPr lang="de-DE" dirty="0"/>
            </a:br>
            <a:r>
              <a:rPr lang="de-DE" dirty="0"/>
              <a:t>Korrelationsstudien</a:t>
            </a:r>
          </a:p>
        </p:txBody>
      </p:sp>
      <p:sp>
        <p:nvSpPr>
          <p:cNvPr id="3" name="Inhaltsplatzhalter 2"/>
          <p:cNvSpPr>
            <a:spLocks noGrp="1"/>
          </p:cNvSpPr>
          <p:nvPr>
            <p:ph idx="1"/>
          </p:nvPr>
        </p:nvSpPr>
        <p:spPr/>
        <p:txBody>
          <a:bodyPr/>
          <a:lstStyle/>
          <a:p>
            <a:pPr marL="0" indent="0">
              <a:buNone/>
            </a:pPr>
            <a:r>
              <a:rPr lang="de-DE" dirty="0" smtClean="0"/>
              <a:t>Interpretation der Ergebnisse in den Sozialwissenschaften (Cohen, 2003):</a:t>
            </a:r>
          </a:p>
          <a:p>
            <a:endParaRPr lang="de-DE" dirty="0" smtClean="0"/>
          </a:p>
          <a:p>
            <a:pPr>
              <a:spcAft>
                <a:spcPts val="600"/>
              </a:spcAft>
            </a:pPr>
            <a:r>
              <a:rPr lang="de-DE" b="1" dirty="0" smtClean="0"/>
              <a:t>.</a:t>
            </a:r>
            <a:r>
              <a:rPr lang="de-DE" sz="2000" b="1" dirty="0" smtClean="0"/>
              <a:t>1 ≤ |</a:t>
            </a:r>
            <a:r>
              <a:rPr lang="de-DE" sz="2000" b="1" i="1" dirty="0" err="1" smtClean="0"/>
              <a:t>r</a:t>
            </a:r>
            <a:r>
              <a:rPr lang="de-DE" sz="2000" b="1" i="1" baseline="-25000" dirty="0" err="1" smtClean="0"/>
              <a:t>xy</a:t>
            </a:r>
            <a:r>
              <a:rPr lang="de-DE" sz="2000" b="1" dirty="0" smtClean="0"/>
              <a:t>| &lt; .3 </a:t>
            </a:r>
            <a:r>
              <a:rPr lang="de-DE" sz="2000" dirty="0" smtClean="0">
                <a:sym typeface="Wingdings" pitchFamily="2" charset="2"/>
              </a:rPr>
              <a:t> schwacher Zusammenhang</a:t>
            </a:r>
          </a:p>
          <a:p>
            <a:pPr>
              <a:spcAft>
                <a:spcPts val="600"/>
              </a:spcAft>
            </a:pPr>
            <a:endParaRPr lang="de-DE" sz="2000" dirty="0" smtClean="0">
              <a:sym typeface="Wingdings" pitchFamily="2" charset="2"/>
            </a:endParaRPr>
          </a:p>
          <a:p>
            <a:pPr>
              <a:spcAft>
                <a:spcPts val="600"/>
              </a:spcAft>
            </a:pPr>
            <a:r>
              <a:rPr lang="de-DE" sz="2000" b="1" dirty="0" smtClean="0">
                <a:sym typeface="Wingdings" pitchFamily="2" charset="2"/>
              </a:rPr>
              <a:t>.3 ≤ |</a:t>
            </a:r>
            <a:r>
              <a:rPr lang="de-DE" sz="2000" b="1" i="1" dirty="0" err="1" smtClean="0"/>
              <a:t>r</a:t>
            </a:r>
            <a:r>
              <a:rPr lang="de-DE" sz="2000" b="1" i="1" baseline="-25000" dirty="0" err="1" smtClean="0"/>
              <a:t>xy</a:t>
            </a:r>
            <a:r>
              <a:rPr lang="de-DE" sz="2000" b="1" dirty="0" smtClean="0">
                <a:sym typeface="Wingdings" pitchFamily="2" charset="2"/>
              </a:rPr>
              <a:t>| &lt; .5 </a:t>
            </a:r>
            <a:r>
              <a:rPr lang="de-DE" sz="2000" dirty="0" smtClean="0">
                <a:sym typeface="Wingdings" pitchFamily="2" charset="2"/>
              </a:rPr>
              <a:t> mittlerer Zusammenhang</a:t>
            </a:r>
          </a:p>
          <a:p>
            <a:pPr>
              <a:spcAft>
                <a:spcPts val="600"/>
              </a:spcAft>
            </a:pPr>
            <a:endParaRPr lang="de-DE" sz="2000" dirty="0" smtClean="0">
              <a:sym typeface="Wingdings" pitchFamily="2" charset="2"/>
            </a:endParaRPr>
          </a:p>
          <a:p>
            <a:pPr>
              <a:spcAft>
                <a:spcPts val="600"/>
              </a:spcAft>
            </a:pPr>
            <a:r>
              <a:rPr lang="de-DE" sz="2000" b="1" dirty="0" smtClean="0">
                <a:sym typeface="Wingdings" pitchFamily="2" charset="2"/>
              </a:rPr>
              <a:t>.5 ≤ |</a:t>
            </a:r>
            <a:r>
              <a:rPr lang="de-DE" sz="2000" b="1" i="1" dirty="0" err="1" smtClean="0"/>
              <a:t>r</a:t>
            </a:r>
            <a:r>
              <a:rPr lang="de-DE" sz="2000" b="1" i="1" baseline="-25000" dirty="0" err="1" smtClean="0"/>
              <a:t>xy</a:t>
            </a:r>
            <a:r>
              <a:rPr lang="de-DE" sz="2000" b="1" dirty="0" smtClean="0">
                <a:sym typeface="Wingdings" pitchFamily="2" charset="2"/>
              </a:rPr>
              <a:t>| &lt; .7 </a:t>
            </a:r>
            <a:r>
              <a:rPr lang="de-DE" sz="2000" dirty="0" smtClean="0">
                <a:sym typeface="Wingdings" pitchFamily="2" charset="2"/>
              </a:rPr>
              <a:t> starker Zusammenhang</a:t>
            </a:r>
          </a:p>
          <a:p>
            <a:pPr>
              <a:spcAft>
                <a:spcPts val="600"/>
              </a:spcAft>
            </a:pPr>
            <a:endParaRPr lang="de-DE" sz="2000" dirty="0">
              <a:sym typeface="Wingdings" pitchFamily="2" charset="2"/>
            </a:endParaRPr>
          </a:p>
          <a:p>
            <a:pPr>
              <a:spcAft>
                <a:spcPts val="600"/>
              </a:spcAft>
            </a:pPr>
            <a:r>
              <a:rPr lang="de-DE" sz="2000" b="1" dirty="0" smtClean="0">
                <a:sym typeface="Wingdings" pitchFamily="2" charset="2"/>
              </a:rPr>
              <a:t>.7 ≤ |</a:t>
            </a:r>
            <a:r>
              <a:rPr lang="de-DE" sz="2000" b="1" i="1" dirty="0" err="1" smtClean="0"/>
              <a:t>r</a:t>
            </a:r>
            <a:r>
              <a:rPr lang="de-DE" sz="2000" b="1" i="1" baseline="-25000" dirty="0" err="1" smtClean="0"/>
              <a:t>xy</a:t>
            </a:r>
            <a:r>
              <a:rPr lang="de-DE" sz="2000" b="1" dirty="0" smtClean="0">
                <a:sym typeface="Wingdings" pitchFamily="2" charset="2"/>
              </a:rPr>
              <a:t>|       </a:t>
            </a:r>
            <a:r>
              <a:rPr lang="de-DE" sz="2000" dirty="0" smtClean="0">
                <a:sym typeface="Wingdings" pitchFamily="2" charset="2"/>
              </a:rPr>
              <a:t> sehr starker </a:t>
            </a:r>
            <a:r>
              <a:rPr lang="de-DE" sz="2000" dirty="0">
                <a:sym typeface="Wingdings" pitchFamily="2" charset="2"/>
              </a:rPr>
              <a:t>Zusammenhang</a:t>
            </a:r>
          </a:p>
          <a:p>
            <a:pPr marL="0" indent="0">
              <a:buNone/>
            </a:pPr>
            <a:endParaRPr lang="de-DE" dirty="0"/>
          </a:p>
        </p:txBody>
      </p:sp>
      <p:sp>
        <p:nvSpPr>
          <p:cNvPr id="4" name="Foliennummernplatzhalter 3"/>
          <p:cNvSpPr>
            <a:spLocks noGrp="1"/>
          </p:cNvSpPr>
          <p:nvPr>
            <p:ph type="sldNum" sz="quarter" idx="10"/>
          </p:nvPr>
        </p:nvSpPr>
        <p:spPr/>
        <p:txBody>
          <a:bodyPr/>
          <a:lstStyle/>
          <a:p>
            <a:fld id="{0B4A0AD9-58FD-4CA6-82F2-FA56EDBD9D94}" type="slidenum">
              <a:rPr lang="de-DE" smtClean="0"/>
              <a:pPr/>
              <a:t>38</a:t>
            </a:fld>
            <a:r>
              <a:rPr lang="de-DE" smtClean="0"/>
              <a:t> | Datenanalyse (Sitzung  7)	</a:t>
            </a:r>
            <a:endParaRPr lang="de-DE" dirty="0"/>
          </a:p>
        </p:txBody>
      </p:sp>
    </p:spTree>
    <p:extLst>
      <p:ext uri="{BB962C8B-B14F-4D97-AF65-F5344CB8AC3E}">
        <p14:creationId xmlns:p14="http://schemas.microsoft.com/office/powerpoint/2010/main" val="35744675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Korrelationsstudien: </a:t>
            </a:r>
            <a:br>
              <a:rPr lang="de-DE" dirty="0" smtClean="0"/>
            </a:br>
            <a:r>
              <a:rPr lang="de-DE" dirty="0" smtClean="0"/>
              <a:t>Ein Beispiel</a:t>
            </a:r>
            <a:endParaRPr lang="de-DE" dirty="0"/>
          </a:p>
        </p:txBody>
      </p:sp>
      <p:sp>
        <p:nvSpPr>
          <p:cNvPr id="3" name="Inhaltsplatzhalter 2"/>
          <p:cNvSpPr>
            <a:spLocks noGrp="1"/>
          </p:cNvSpPr>
          <p:nvPr>
            <p:ph idx="1"/>
          </p:nvPr>
        </p:nvSpPr>
        <p:spPr/>
        <p:txBody>
          <a:bodyPr/>
          <a:lstStyle/>
          <a:p>
            <a:r>
              <a:rPr lang="de-DE" dirty="0" smtClean="0"/>
              <a:t>Zusammenhang </a:t>
            </a:r>
            <a:r>
              <a:rPr lang="de-DE" dirty="0"/>
              <a:t>zwischen </a:t>
            </a:r>
            <a:r>
              <a:rPr lang="de-DE" dirty="0" smtClean="0"/>
              <a:t>Kompetenzen </a:t>
            </a:r>
            <a:r>
              <a:rPr lang="de-DE" dirty="0"/>
              <a:t>und soziökonomischem </a:t>
            </a:r>
            <a:r>
              <a:rPr lang="de-DE" dirty="0" smtClean="0"/>
              <a:t>Status (auf Schulebene)</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39</a:t>
            </a:fld>
            <a:endParaRPr lang="de-DE" altLang="en-US"/>
          </a:p>
        </p:txBody>
      </p:sp>
      <p:pic>
        <p:nvPicPr>
          <p:cNvPr id="5" name="Grafik 4"/>
          <p:cNvPicPr>
            <a:picLocks noChangeAspect="1"/>
          </p:cNvPicPr>
          <p:nvPr/>
        </p:nvPicPr>
        <p:blipFill>
          <a:blip r:embed="rId2">
            <a:clrChange>
              <a:clrFrom>
                <a:srgbClr val="FFFFFF"/>
              </a:clrFrom>
              <a:clrTo>
                <a:srgbClr val="FFFFFF">
                  <a:alpha val="0"/>
                </a:srgbClr>
              </a:clrTo>
            </a:clrChange>
          </a:blip>
          <a:stretch>
            <a:fillRect/>
          </a:stretch>
        </p:blipFill>
        <p:spPr>
          <a:xfrm>
            <a:off x="2483685" y="2334386"/>
            <a:ext cx="4008618" cy="3823528"/>
          </a:xfrm>
          <a:prstGeom prst="rect">
            <a:avLst/>
          </a:prstGeom>
        </p:spPr>
      </p:pic>
      <p:sp>
        <p:nvSpPr>
          <p:cNvPr id="6" name="Textfeld 5"/>
          <p:cNvSpPr txBox="1"/>
          <p:nvPr/>
        </p:nvSpPr>
        <p:spPr>
          <a:xfrm>
            <a:off x="6584084" y="3559964"/>
            <a:ext cx="1682519" cy="1077218"/>
          </a:xfrm>
          <a:prstGeom prst="rect">
            <a:avLst/>
          </a:prstGeom>
          <a:noFill/>
        </p:spPr>
        <p:txBody>
          <a:bodyPr wrap="square" rtlCol="0">
            <a:spAutoFit/>
          </a:bodyPr>
          <a:lstStyle/>
          <a:p>
            <a:pPr algn="ctr"/>
            <a:r>
              <a:rPr lang="de-DE" sz="1600" dirty="0" smtClean="0">
                <a:latin typeface="Arial" panose="020B0604020202020204" pitchFamily="34" charset="0"/>
                <a:cs typeface="Arial" panose="020B0604020202020204" pitchFamily="34" charset="0"/>
              </a:rPr>
              <a:t>PISA 2000</a:t>
            </a:r>
          </a:p>
          <a:p>
            <a:pPr algn="ctr"/>
            <a:r>
              <a:rPr lang="de-DE" sz="1600" dirty="0" smtClean="0">
                <a:latin typeface="Arial" panose="020B0604020202020204" pitchFamily="34" charset="0"/>
                <a:cs typeface="Arial" panose="020B0604020202020204" pitchFamily="34" charset="0"/>
              </a:rPr>
              <a:t>Baumert et al.</a:t>
            </a:r>
          </a:p>
          <a:p>
            <a:pPr algn="ctr"/>
            <a:r>
              <a:rPr lang="de-DE" sz="1600" dirty="0" smtClean="0">
                <a:latin typeface="Arial" panose="020B0604020202020204" pitchFamily="34" charset="0"/>
                <a:cs typeface="Arial" panose="020B0604020202020204" pitchFamily="34" charset="0"/>
              </a:rPr>
              <a:t>(2003)</a:t>
            </a:r>
          </a:p>
          <a:p>
            <a:pPr algn="ctr"/>
            <a:endParaRPr lang="de-D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732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a:t>
            </a:fld>
            <a:endParaRPr lang="de-DE" altLang="en-US"/>
          </a:p>
        </p:txBody>
      </p:sp>
      <p:pic>
        <p:nvPicPr>
          <p:cNvPr id="5" name="Grafik 4"/>
          <p:cNvPicPr>
            <a:picLocks noChangeAspect="1"/>
          </p:cNvPicPr>
          <p:nvPr/>
        </p:nvPicPr>
        <p:blipFill>
          <a:blip r:embed="rId2"/>
          <a:stretch>
            <a:fillRect/>
          </a:stretch>
        </p:blipFill>
        <p:spPr>
          <a:xfrm>
            <a:off x="0" y="725488"/>
            <a:ext cx="9640713" cy="5422900"/>
          </a:xfrm>
          <a:prstGeom prst="rect">
            <a:avLst/>
          </a:prstGeom>
        </p:spPr>
      </p:pic>
    </p:spTree>
    <p:extLst>
      <p:ext uri="{BB962C8B-B14F-4D97-AF65-F5344CB8AC3E}">
        <p14:creationId xmlns:p14="http://schemas.microsoft.com/office/powerpoint/2010/main" val="425104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Empirische Forschungsmethoden:</a:t>
            </a:r>
            <a:br>
              <a:rPr lang="de-DE" dirty="0" smtClean="0"/>
            </a:br>
            <a:r>
              <a:rPr lang="de-DE" dirty="0" smtClean="0"/>
              <a:t>Inferenzstatistik</a:t>
            </a:r>
            <a:endParaRPr lang="de-DE" dirty="0"/>
          </a:p>
        </p:txBody>
      </p:sp>
      <p:sp>
        <p:nvSpPr>
          <p:cNvPr id="3" name="Inhaltsplatzhalter 2"/>
          <p:cNvSpPr>
            <a:spLocks noGrp="1"/>
          </p:cNvSpPr>
          <p:nvPr>
            <p:ph idx="1"/>
          </p:nvPr>
        </p:nvSpPr>
        <p:spPr/>
        <p:txBody>
          <a:bodyPr/>
          <a:lstStyle/>
          <a:p>
            <a:r>
              <a:rPr lang="de-DE" sz="2200" dirty="0" smtClean="0"/>
              <a:t>Neben einer Beschreibung der Daten auf Basis der Stichprobe sollen Hypothesen überprüft werden</a:t>
            </a:r>
          </a:p>
          <a:p>
            <a:r>
              <a:rPr lang="de-DE" sz="2200" dirty="0" smtClean="0"/>
              <a:t>Schluss von der Stichprobe auf die Population</a:t>
            </a:r>
          </a:p>
          <a:p>
            <a:r>
              <a:rPr lang="de-DE" sz="2200" dirty="0" smtClean="0"/>
              <a:t>Population = </a:t>
            </a:r>
            <a:r>
              <a:rPr lang="de-DE" sz="2200" dirty="0"/>
              <a:t>Grundgesamtheit von Merkmalsträgern der gleichen </a:t>
            </a:r>
            <a:r>
              <a:rPr lang="de-DE" sz="2200" dirty="0" smtClean="0"/>
              <a:t>Art, </a:t>
            </a:r>
            <a:r>
              <a:rPr lang="de-AT" sz="2200" dirty="0" smtClean="0"/>
              <a:t>über </a:t>
            </a:r>
            <a:r>
              <a:rPr lang="de-AT" sz="2200" dirty="0"/>
              <a:t>die man durch eine statistische Erhebung Aussagen treffen möchte</a:t>
            </a:r>
          </a:p>
          <a:p>
            <a:r>
              <a:rPr lang="de-DE" sz="2200" dirty="0" smtClean="0"/>
              <a:t>Absicherung gegen Zufallsfehler durch Ziehung einer Stichprobe aus der Population</a:t>
            </a:r>
          </a:p>
          <a:p>
            <a:r>
              <a:rPr lang="de-DE" sz="2200" dirty="0" smtClean="0"/>
              <a:t>Ist die Wahrscheinlichkeit sehr klein, dass ein Unterschied per Zufall zustande kommt, geht man davon aus, dass ein Unterschied „statistisch bedeutsam“ oder signifikant ist</a:t>
            </a:r>
          </a:p>
          <a:p>
            <a:r>
              <a:rPr lang="de-DE" sz="2200" dirty="0" smtClean="0"/>
              <a:t>Per Konvention: Signifikanzniveau von 5%</a:t>
            </a:r>
            <a:endParaRPr lang="de-DE" sz="2200"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40</a:t>
            </a:fld>
            <a:endParaRPr lang="de-DE" altLang="en-US"/>
          </a:p>
        </p:txBody>
      </p:sp>
    </p:spTree>
    <p:extLst>
      <p:ext uri="{BB962C8B-B14F-4D97-AF65-F5344CB8AC3E}">
        <p14:creationId xmlns:p14="http://schemas.microsoft.com/office/powerpoint/2010/main" val="392969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Empirische Bildungsforschung: Herausforderungen</a:t>
            </a:r>
            <a:br>
              <a:rPr lang="de-DE" dirty="0"/>
            </a:br>
            <a:endParaRPr lang="de-DE" dirty="0"/>
          </a:p>
        </p:txBody>
      </p:sp>
      <p:sp>
        <p:nvSpPr>
          <p:cNvPr id="6" name="Inhaltsplatzhalter 16"/>
          <p:cNvSpPr>
            <a:spLocks noGrp="1"/>
          </p:cNvSpPr>
          <p:nvPr>
            <p:ph idx="1"/>
          </p:nvPr>
        </p:nvSpPr>
        <p:spPr>
          <a:xfrm>
            <a:off x="457201" y="1522413"/>
            <a:ext cx="4397604" cy="4530725"/>
          </a:xfrm>
          <a:solidFill>
            <a:schemeClr val="bg1">
              <a:lumMod val="75000"/>
            </a:schemeClr>
          </a:solidFill>
        </p:spPr>
        <p:txBody>
          <a:bodyPr/>
          <a:lstStyle/>
          <a:p>
            <a:pPr>
              <a:spcAft>
                <a:spcPts val="600"/>
              </a:spcAft>
              <a:buNone/>
            </a:pPr>
            <a:r>
              <a:rPr lang="de-DE" b="1" dirty="0">
                <a:solidFill>
                  <a:schemeClr val="tx2"/>
                </a:solidFill>
                <a:cs typeface="Calibri" panose="020F0502020204030204" pitchFamily="34" charset="0"/>
              </a:rPr>
              <a:t>Erziehung &amp; Bildung …</a:t>
            </a:r>
          </a:p>
          <a:p>
            <a:pPr>
              <a:spcAft>
                <a:spcPts val="600"/>
              </a:spcAft>
              <a:buFont typeface="Wingdings" pitchFamily="2" charset="2"/>
              <a:buChar char="§"/>
            </a:pPr>
            <a:r>
              <a:rPr lang="de-DE" sz="1800" dirty="0">
                <a:cs typeface="Calibri" panose="020F0502020204030204" pitchFamily="34" charset="0"/>
              </a:rPr>
              <a:t>Wert- und Politikabhängigkeit von Bildungszielen</a:t>
            </a:r>
          </a:p>
          <a:p>
            <a:pPr>
              <a:spcAft>
                <a:spcPts val="600"/>
              </a:spcAft>
              <a:buFont typeface="Wingdings" pitchFamily="2" charset="2"/>
              <a:buChar char="§"/>
            </a:pPr>
            <a:r>
              <a:rPr lang="de-DE" sz="1800" dirty="0">
                <a:cs typeface="Calibri" panose="020F0502020204030204" pitchFamily="34" charset="0"/>
              </a:rPr>
              <a:t>Komplexes hierarchisch </a:t>
            </a:r>
            <a:r>
              <a:rPr lang="de-DE" sz="1800" dirty="0" smtClean="0">
                <a:cs typeface="Calibri" panose="020F0502020204030204" pitchFamily="34" charset="0"/>
              </a:rPr>
              <a:t>       verschachteltes </a:t>
            </a:r>
            <a:r>
              <a:rPr lang="de-DE" sz="1800" dirty="0">
                <a:cs typeface="Calibri" panose="020F0502020204030204" pitchFamily="34" charset="0"/>
              </a:rPr>
              <a:t>System</a:t>
            </a:r>
          </a:p>
          <a:p>
            <a:pPr>
              <a:spcAft>
                <a:spcPts val="600"/>
              </a:spcAft>
              <a:buFont typeface="Wingdings" pitchFamily="2" charset="2"/>
              <a:buChar char="§"/>
            </a:pPr>
            <a:r>
              <a:rPr lang="de-DE" sz="1800" dirty="0">
                <a:cs typeface="Calibri" panose="020F0502020204030204" pitchFamily="34" charset="0"/>
              </a:rPr>
              <a:t>Variabilität von Programmen und Kontexten</a:t>
            </a:r>
          </a:p>
          <a:p>
            <a:pPr>
              <a:spcAft>
                <a:spcPts val="600"/>
              </a:spcAft>
              <a:buFont typeface="Wingdings" pitchFamily="2" charset="2"/>
              <a:buChar char="§"/>
            </a:pPr>
            <a:r>
              <a:rPr lang="de-DE" sz="1800" dirty="0">
                <a:cs typeface="Calibri" panose="020F0502020204030204" pitchFamily="34" charset="0"/>
              </a:rPr>
              <a:t>Diversität von Zielgruppen</a:t>
            </a:r>
          </a:p>
          <a:p>
            <a:pPr lvl="1">
              <a:spcAft>
                <a:spcPts val="600"/>
              </a:spcAft>
            </a:pPr>
            <a:endParaRPr lang="de-DE" sz="2400" dirty="0"/>
          </a:p>
          <a:p>
            <a:pPr lvl="1">
              <a:spcAft>
                <a:spcPts val="600"/>
              </a:spcAft>
            </a:pPr>
            <a:endParaRPr lang="de-DE" sz="2400" dirty="0"/>
          </a:p>
          <a:p>
            <a:pPr>
              <a:spcAft>
                <a:spcPts val="600"/>
              </a:spcAft>
              <a:buNone/>
            </a:pPr>
            <a:endParaRPr lang="de-DE" sz="2800" dirty="0"/>
          </a:p>
          <a:p>
            <a:pPr>
              <a:spcAft>
                <a:spcPts val="600"/>
              </a:spcAft>
            </a:pPr>
            <a:endParaRPr lang="de-DE" sz="2800" dirty="0"/>
          </a:p>
        </p:txBody>
      </p:sp>
      <p:sp>
        <p:nvSpPr>
          <p:cNvPr id="7" name="Inhaltsplatzhalter 17"/>
          <p:cNvSpPr txBox="1">
            <a:spLocks/>
          </p:cNvSpPr>
          <p:nvPr/>
        </p:nvSpPr>
        <p:spPr>
          <a:xfrm>
            <a:off x="4432299" y="2330351"/>
            <a:ext cx="3987800" cy="3722787"/>
          </a:xfrm>
          <a:prstGeom prst="rect">
            <a:avLst/>
          </a:prstGeom>
          <a:solidFill>
            <a:schemeClr val="bg1">
              <a:lumMod val="50000"/>
            </a:schemeClr>
          </a:solidFill>
        </p:spPr>
        <p:txBody>
          <a:bodyPr/>
          <a:lstStyle>
            <a:lvl1pPr marL="180975" indent="-180975" algn="l" rtl="0" eaLnBrk="1" fontAlgn="base" hangingPunct="1">
              <a:lnSpc>
                <a:spcPct val="110000"/>
              </a:lnSpc>
              <a:spcBef>
                <a:spcPct val="0"/>
              </a:spcBef>
              <a:spcAft>
                <a:spcPct val="0"/>
              </a:spcAft>
              <a:buChar char="•"/>
              <a:defRPr sz="2000" kern="1200">
                <a:solidFill>
                  <a:schemeClr val="tx1"/>
                </a:solidFill>
                <a:latin typeface="+mn-lt"/>
                <a:ea typeface="+mn-ea"/>
                <a:cs typeface="+mn-cs"/>
              </a:defRPr>
            </a:lvl1pPr>
            <a:lvl2pPr marL="541338" indent="-180975" algn="l" rtl="0" eaLnBrk="1" fontAlgn="base" hangingPunct="1">
              <a:lnSpc>
                <a:spcPct val="110000"/>
              </a:lnSpc>
              <a:spcBef>
                <a:spcPct val="0"/>
              </a:spcBef>
              <a:spcAft>
                <a:spcPct val="0"/>
              </a:spcAft>
              <a:buSzPct val="80000"/>
              <a:buChar char="-"/>
              <a:defRPr sz="2000" kern="1200">
                <a:solidFill>
                  <a:schemeClr val="tx1"/>
                </a:solidFill>
                <a:latin typeface="+mn-lt"/>
                <a:ea typeface="+mn-ea"/>
                <a:cs typeface="+mn-cs"/>
              </a:defRPr>
            </a:lvl2pPr>
            <a:lvl3pPr marL="895350" indent="-174625" algn="l" rtl="0" eaLnBrk="1" fontAlgn="base" hangingPunct="1">
              <a:lnSpc>
                <a:spcPct val="110000"/>
              </a:lnSpc>
              <a:spcBef>
                <a:spcPct val="0"/>
              </a:spcBef>
              <a:spcAft>
                <a:spcPct val="0"/>
              </a:spcAft>
              <a:buFont typeface="Wingdings" charset="2"/>
              <a:buChar char="§"/>
              <a:defRPr sz="1400" kern="1200">
                <a:solidFill>
                  <a:schemeClr val="tx1"/>
                </a:solidFill>
                <a:latin typeface="+mn-lt"/>
                <a:ea typeface="+mn-ea"/>
                <a:cs typeface="+mn-cs"/>
              </a:defRPr>
            </a:lvl3pPr>
            <a:lvl4pPr marL="1260475" indent="-185738" algn="l" rtl="0" eaLnBrk="1" fontAlgn="base" hangingPunct="1">
              <a:lnSpc>
                <a:spcPct val="110000"/>
              </a:lnSpc>
              <a:spcBef>
                <a:spcPct val="0"/>
              </a:spcBef>
              <a:spcAft>
                <a:spcPct val="0"/>
              </a:spcAft>
              <a:buChar char="•"/>
              <a:defRPr sz="1200" kern="1200">
                <a:solidFill>
                  <a:schemeClr val="tx1"/>
                </a:solidFill>
                <a:latin typeface="+mn-lt"/>
                <a:ea typeface="+mn-ea"/>
                <a:cs typeface="+mn-cs"/>
              </a:defRPr>
            </a:lvl4pPr>
            <a:lvl5pPr marL="1622425" indent="-182563" algn="l" rtl="0" eaLnBrk="1" fontAlgn="base" hangingPunct="1">
              <a:lnSpc>
                <a:spcPct val="110000"/>
              </a:lnSpc>
              <a:spcBef>
                <a:spcPct val="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Aft>
                <a:spcPts val="600"/>
              </a:spcAft>
              <a:buFontTx/>
              <a:buNone/>
            </a:pPr>
            <a:r>
              <a:rPr lang="de-DE" b="1" dirty="0">
                <a:solidFill>
                  <a:schemeClr val="tx2"/>
                </a:solidFill>
                <a:latin typeface="Calibri" panose="020F0502020204030204" pitchFamily="34" charset="0"/>
                <a:cs typeface="Calibri" panose="020F0502020204030204" pitchFamily="34" charset="0"/>
              </a:rPr>
              <a:t>Forschung</a:t>
            </a:r>
          </a:p>
          <a:p>
            <a:pPr>
              <a:spcAft>
                <a:spcPts val="600"/>
              </a:spcAft>
              <a:buFont typeface="Wingdings" pitchFamily="2" charset="2"/>
              <a:buChar char="§"/>
            </a:pPr>
            <a:r>
              <a:rPr lang="de-DE" sz="1800" dirty="0">
                <a:latin typeface="Calibri" panose="020F0502020204030204" pitchFamily="34" charset="0"/>
                <a:cs typeface="Calibri" panose="020F0502020204030204" pitchFamily="34" charset="0"/>
              </a:rPr>
              <a:t>Persönlicher Wille der Subjekte</a:t>
            </a:r>
          </a:p>
          <a:p>
            <a:pPr>
              <a:spcAft>
                <a:spcPts val="600"/>
              </a:spcAft>
              <a:buFont typeface="Wingdings" pitchFamily="2" charset="2"/>
              <a:buChar char="§"/>
            </a:pPr>
            <a:r>
              <a:rPr lang="de-DE" sz="1800" dirty="0">
                <a:latin typeface="Calibri" panose="020F0502020204030204" pitchFamily="34" charset="0"/>
                <a:cs typeface="Calibri" panose="020F0502020204030204" pitchFamily="34" charset="0"/>
              </a:rPr>
              <a:t>Latente, nicht direkt beobachtbare Konstrukte</a:t>
            </a:r>
          </a:p>
          <a:p>
            <a:pPr>
              <a:spcAft>
                <a:spcPts val="600"/>
              </a:spcAft>
              <a:buFont typeface="Wingdings" pitchFamily="2" charset="2"/>
              <a:buChar char="§"/>
            </a:pPr>
            <a:r>
              <a:rPr lang="de-DE" sz="1800" dirty="0">
                <a:latin typeface="Calibri" panose="020F0502020204030204" pitchFamily="34" charset="0"/>
                <a:cs typeface="Calibri" panose="020F0502020204030204" pitchFamily="34" charset="0"/>
              </a:rPr>
              <a:t>Verschiedene disziplinäre Perspektiven</a:t>
            </a:r>
          </a:p>
          <a:p>
            <a:pPr>
              <a:spcAft>
                <a:spcPts val="600"/>
              </a:spcAft>
              <a:buFont typeface="Wingdings" pitchFamily="2" charset="2"/>
              <a:buChar char="§"/>
            </a:pPr>
            <a:r>
              <a:rPr lang="de-DE" sz="1800" dirty="0">
                <a:latin typeface="Calibri" panose="020F0502020204030204" pitchFamily="34" charset="0"/>
                <a:cs typeface="Calibri" panose="020F0502020204030204" pitchFamily="34" charset="0"/>
              </a:rPr>
              <a:t>Notwendige ethische Grundsätze bei der Forschung mit Menschen</a:t>
            </a:r>
          </a:p>
          <a:p>
            <a:pPr>
              <a:spcAft>
                <a:spcPts val="600"/>
              </a:spcAft>
              <a:buFont typeface="Wingdings" pitchFamily="2" charset="2"/>
              <a:buChar char="§"/>
            </a:pPr>
            <a:r>
              <a:rPr lang="de-DE" sz="1800" dirty="0">
                <a:latin typeface="Calibri" panose="020F0502020204030204" pitchFamily="34" charset="0"/>
                <a:cs typeface="Calibri" panose="020F0502020204030204" pitchFamily="34" charset="0"/>
              </a:rPr>
              <a:t>Notwendige Kooperation mit Schulen, </a:t>
            </a:r>
            <a:r>
              <a:rPr lang="de-DE" sz="1800" dirty="0" smtClean="0">
                <a:latin typeface="Calibri" panose="020F0502020204030204" pitchFamily="34" charset="0"/>
                <a:cs typeface="Calibri" panose="020F0502020204030204" pitchFamily="34" charset="0"/>
              </a:rPr>
              <a:t>Lehrpersonen, </a:t>
            </a:r>
            <a:r>
              <a:rPr lang="de-DE" sz="1800" dirty="0">
                <a:latin typeface="Calibri" panose="020F0502020204030204" pitchFamily="34" charset="0"/>
                <a:cs typeface="Calibri" panose="020F0502020204030204" pitchFamily="34" charset="0"/>
              </a:rPr>
              <a:t>Ministerien, Verwaltung …</a:t>
            </a:r>
          </a:p>
        </p:txBody>
      </p:sp>
    </p:spTree>
    <p:extLst>
      <p:ext uri="{BB962C8B-B14F-4D97-AF65-F5344CB8AC3E}">
        <p14:creationId xmlns:p14="http://schemas.microsoft.com/office/powerpoint/2010/main" val="130759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bis zum nächsten Mal</a:t>
            </a:r>
            <a:endParaRPr lang="de-DE" dirty="0"/>
          </a:p>
        </p:txBody>
      </p:sp>
      <p:sp>
        <p:nvSpPr>
          <p:cNvPr id="3" name="Inhaltsplatzhalter 2"/>
          <p:cNvSpPr>
            <a:spLocks noGrp="1"/>
          </p:cNvSpPr>
          <p:nvPr>
            <p:ph idx="1"/>
          </p:nvPr>
        </p:nvSpPr>
        <p:spPr/>
        <p:txBody>
          <a:bodyPr/>
          <a:lstStyle/>
          <a:p>
            <a:pPr marL="0" indent="0">
              <a:buNone/>
            </a:pPr>
            <a:r>
              <a:rPr lang="de-DE" dirty="0" smtClean="0"/>
              <a:t>Lesen Sie folgenden empirischen Text (vgl. </a:t>
            </a:r>
            <a:r>
              <a:rPr lang="de-DE" dirty="0" err="1" smtClean="0"/>
              <a:t>Moodle</a:t>
            </a:r>
            <a:r>
              <a:rPr lang="de-DE" dirty="0" smtClean="0"/>
              <a:t>):</a:t>
            </a:r>
          </a:p>
          <a:p>
            <a:pPr marL="0" indent="0">
              <a:buNone/>
            </a:pPr>
            <a:endParaRPr lang="de-DE" dirty="0"/>
          </a:p>
          <a:p>
            <a:pPr marL="0" indent="0">
              <a:buNone/>
            </a:pPr>
            <a:r>
              <a:rPr lang="de-DE" sz="2000" dirty="0" smtClean="0"/>
              <a:t>Trautwein, U., Nagy, G., &amp; </a:t>
            </a:r>
            <a:r>
              <a:rPr lang="de-DE" sz="2000" dirty="0" err="1" smtClean="0"/>
              <a:t>Maaz</a:t>
            </a:r>
            <a:r>
              <a:rPr lang="de-DE" sz="2000" dirty="0" smtClean="0"/>
              <a:t>, K. (2011). Soziale Disparitäten und die Öffnung des Sekundarschulsystems: Eine Studie zum Übergang von der Realschule in die gymnasiale Oberstufe. </a:t>
            </a:r>
            <a:r>
              <a:rPr lang="de-DE" sz="2000" i="1" dirty="0" smtClean="0"/>
              <a:t>Zeitschrift für Erziehungswissenschaft, 14, </a:t>
            </a:r>
            <a:r>
              <a:rPr lang="de-DE" sz="2000" dirty="0" smtClean="0"/>
              <a:t>445-463. </a:t>
            </a:r>
            <a:r>
              <a:rPr lang="de-DE" sz="2000" dirty="0" smtClean="0">
                <a:hlinkClick r:id="rId2"/>
              </a:rPr>
              <a:t>https://doi.org/10.1007/s11618-011-0220-5</a:t>
            </a:r>
            <a:endParaRPr lang="de-DE" sz="2000" dirty="0" smtClean="0"/>
          </a:p>
          <a:p>
            <a:pPr marL="0" indent="0">
              <a:buNone/>
            </a:pPr>
            <a:endParaRPr lang="de-DE" sz="2000" dirty="0"/>
          </a:p>
          <a:p>
            <a:pPr marL="0" indent="0">
              <a:buNone/>
            </a:pPr>
            <a:r>
              <a:rPr lang="de-DE" dirty="0" smtClean="0"/>
              <a:t>Machen Sie sich Notizen zu den Leitfragen auf den nächsten Folien (vgl. Leitfaden für Hausarbeiten)</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42</a:t>
            </a:fld>
            <a:endParaRPr lang="de-DE" altLang="en-US"/>
          </a:p>
        </p:txBody>
      </p:sp>
    </p:spTree>
    <p:extLst>
      <p:ext uri="{BB962C8B-B14F-4D97-AF65-F5344CB8AC3E}">
        <p14:creationId xmlns:p14="http://schemas.microsoft.com/office/powerpoint/2010/main" val="3583997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Leitfragen: Zusammenfassung</a:t>
            </a:r>
            <a:endParaRPr lang="de-DE" dirty="0"/>
          </a:p>
        </p:txBody>
      </p:sp>
      <p:sp>
        <p:nvSpPr>
          <p:cNvPr id="3" name="Inhaltsplatzhalter 2"/>
          <p:cNvSpPr>
            <a:spLocks noGrp="1"/>
          </p:cNvSpPr>
          <p:nvPr>
            <p:ph idx="1"/>
          </p:nvPr>
        </p:nvSpPr>
        <p:spPr/>
        <p:txBody>
          <a:bodyPr/>
          <a:lstStyle/>
          <a:p>
            <a:r>
              <a:rPr lang="de-DE" sz="2000" dirty="0"/>
              <a:t>Von welchem theoretischen Hintergrund geht die Studie aus?</a:t>
            </a:r>
          </a:p>
          <a:p>
            <a:r>
              <a:rPr lang="de-DE" sz="2000" dirty="0"/>
              <a:t>Wie ist der Forschungsstand zum Thema der Studie?</a:t>
            </a:r>
          </a:p>
          <a:p>
            <a:r>
              <a:rPr lang="de-DE" sz="2000" dirty="0"/>
              <a:t>Welchen Forschungsfragen geht die Studie nach und warum sind diese von Bedeutung?</a:t>
            </a:r>
          </a:p>
          <a:p>
            <a:r>
              <a:rPr lang="de-DE" sz="2000" dirty="0"/>
              <a:t>Welche Methode(n) wurde(n) zur Überprüfung der Forschungsfragen verwendet?</a:t>
            </a:r>
          </a:p>
          <a:p>
            <a:r>
              <a:rPr lang="de-DE" sz="2000" dirty="0"/>
              <a:t>Was sind die zentralen Ergebnisse der Studie?</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43</a:t>
            </a:fld>
            <a:endParaRPr lang="de-DE" altLang="en-US"/>
          </a:p>
        </p:txBody>
      </p:sp>
    </p:spTree>
    <p:extLst>
      <p:ext uri="{BB962C8B-B14F-4D97-AF65-F5344CB8AC3E}">
        <p14:creationId xmlns:p14="http://schemas.microsoft.com/office/powerpoint/2010/main" val="1533399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Leitfragen: Reflexion</a:t>
            </a:r>
            <a:endParaRPr lang="de-DE" dirty="0"/>
          </a:p>
        </p:txBody>
      </p:sp>
      <p:sp>
        <p:nvSpPr>
          <p:cNvPr id="3" name="Inhaltsplatzhalter 2"/>
          <p:cNvSpPr>
            <a:spLocks noGrp="1"/>
          </p:cNvSpPr>
          <p:nvPr>
            <p:ph idx="1"/>
          </p:nvPr>
        </p:nvSpPr>
        <p:spPr/>
        <p:txBody>
          <a:bodyPr/>
          <a:lstStyle/>
          <a:p>
            <a:r>
              <a:rPr lang="de-DE" sz="2000" dirty="0"/>
              <a:t>Wie lassen sich diese Ergebnisse in die bisherige Forschung einordnen? Gibt es Widersprüche zu bisherigen Ergebnissen und wie können diese ggf. erklärt werden? Wo liefert die Studie wirklich neue Erkenntnisse?</a:t>
            </a:r>
          </a:p>
          <a:p>
            <a:r>
              <a:rPr lang="de-DE" sz="2000" dirty="0"/>
              <a:t>Welche Implikationen hat die Studie für Theorie und/oder pädagogische Praxis?</a:t>
            </a:r>
          </a:p>
          <a:p>
            <a:r>
              <a:rPr lang="de-DE" sz="2000" dirty="0"/>
              <a:t>Welche Fragen bleiben offen und wie könnten diese zukünftig beantwortet werden?</a:t>
            </a:r>
          </a:p>
          <a:p>
            <a:r>
              <a:rPr lang="de-DE" sz="2000" dirty="0"/>
              <a:t>Was sind die Stärken und Schwächen der Studie? Werden diese im Text ausgewogen diskutiert?</a:t>
            </a:r>
          </a:p>
          <a:p>
            <a:r>
              <a:rPr lang="de-DE" sz="2000" dirty="0"/>
              <a:t>Ist die Operationalisierung der untersuchten Konstrukte überzeugend? Erfüllen die eingesetzten Instrumente psychometrische Gütekriterien?</a:t>
            </a:r>
          </a:p>
          <a:p>
            <a:r>
              <a:rPr lang="de-DE" sz="2000" dirty="0"/>
              <a:t>Welche Schlussfolgerungen lassen sich aus der Studie ziehen? Sind die Schlussfolgerungen, die die Autor*innen ziehen, gerechtfertigt?</a:t>
            </a:r>
          </a:p>
          <a:p>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44</a:t>
            </a:fld>
            <a:endParaRPr lang="de-DE" altLang="en-US"/>
          </a:p>
        </p:txBody>
      </p:sp>
    </p:spTree>
    <p:extLst>
      <p:ext uri="{BB962C8B-B14F-4D97-AF65-F5344CB8AC3E}">
        <p14:creationId xmlns:p14="http://schemas.microsoft.com/office/powerpoint/2010/main" val="3739533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Literatur</a:t>
            </a:r>
            <a:endParaRPr lang="de-DE" dirty="0"/>
          </a:p>
        </p:txBody>
      </p:sp>
      <p:sp>
        <p:nvSpPr>
          <p:cNvPr id="3" name="Inhaltsplatzhalter 2"/>
          <p:cNvSpPr>
            <a:spLocks noGrp="1"/>
          </p:cNvSpPr>
          <p:nvPr>
            <p:ph idx="1"/>
          </p:nvPr>
        </p:nvSpPr>
        <p:spPr/>
        <p:txBody>
          <a:bodyPr/>
          <a:lstStyle/>
          <a:p>
            <a:pPr marL="0" indent="0">
              <a:buNone/>
            </a:pPr>
            <a:r>
              <a:rPr lang="de-DE" dirty="0" smtClean="0"/>
              <a:t>Reinders, H., </a:t>
            </a:r>
            <a:r>
              <a:rPr lang="de-DE" dirty="0" err="1" smtClean="0"/>
              <a:t>Ditton</a:t>
            </a:r>
            <a:r>
              <a:rPr lang="de-DE" dirty="0" smtClean="0"/>
              <a:t>, H., </a:t>
            </a:r>
            <a:r>
              <a:rPr lang="de-DE" dirty="0" err="1" smtClean="0"/>
              <a:t>Gräsel</a:t>
            </a:r>
            <a:r>
              <a:rPr lang="de-DE" dirty="0" smtClean="0"/>
              <a:t>, C. &amp; </a:t>
            </a:r>
            <a:r>
              <a:rPr lang="de-DE" dirty="0" err="1" smtClean="0"/>
              <a:t>Gniewosz</a:t>
            </a:r>
            <a:r>
              <a:rPr lang="de-DE" dirty="0" smtClean="0"/>
              <a:t>, B. (Hrsg.) (2015). </a:t>
            </a:r>
            <a:r>
              <a:rPr lang="de-DE" i="1" dirty="0" smtClean="0"/>
              <a:t>Empirische Bildungsforschung – Strukturen und Methoden</a:t>
            </a:r>
            <a:r>
              <a:rPr lang="de-DE" dirty="0" smtClean="0"/>
              <a:t>. Springer VS.</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45</a:t>
            </a:fld>
            <a:endParaRPr lang="de-DE" altLang="en-US"/>
          </a:p>
        </p:txBody>
      </p:sp>
    </p:spTree>
    <p:extLst>
      <p:ext uri="{BB962C8B-B14F-4D97-AF65-F5344CB8AC3E}">
        <p14:creationId xmlns:p14="http://schemas.microsoft.com/office/powerpoint/2010/main" val="36055409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Users\Fani\AppData\Local\Microsoft\Windows\Temporary Internet Files\Content.IE5\I0EFC7SY\MPj04393810000[1].jpg"/>
          <p:cNvPicPr>
            <a:picLocks noChangeAspect="1" noChangeArrowheads="1"/>
          </p:cNvPicPr>
          <p:nvPr/>
        </p:nvPicPr>
        <p:blipFill rotWithShape="1">
          <a:blip r:embed="rId3" cstate="print"/>
          <a:srcRect l="5532" r="2431"/>
          <a:stretch/>
        </p:blipFill>
        <p:spPr bwMode="auto">
          <a:xfrm>
            <a:off x="-15240" y="0"/>
            <a:ext cx="9204960" cy="6858000"/>
          </a:xfrm>
          <a:prstGeom prst="rect">
            <a:avLst/>
          </a:prstGeom>
          <a:noFill/>
        </p:spPr>
      </p:pic>
      <p:sp>
        <p:nvSpPr>
          <p:cNvPr id="2" name="Foliennummernplatzhalter 1"/>
          <p:cNvSpPr>
            <a:spLocks noGrp="1"/>
          </p:cNvSpPr>
          <p:nvPr>
            <p:ph type="sldNum" sz="quarter" idx="10"/>
          </p:nvPr>
        </p:nvSpPr>
        <p:spPr/>
        <p:txBody>
          <a:bodyPr/>
          <a:lstStyle/>
          <a:p>
            <a:pPr>
              <a:defRPr/>
            </a:pPr>
            <a:fld id="{9C87652A-E3AB-4E0C-B658-757FA3F6E91D}" type="slidenum">
              <a:rPr lang="en-US" smtClean="0"/>
              <a:pPr>
                <a:defRPr/>
              </a:pPr>
              <a:t>46</a:t>
            </a:fld>
            <a:endParaRPr lang="en-US"/>
          </a:p>
        </p:txBody>
      </p:sp>
      <p:sp>
        <p:nvSpPr>
          <p:cNvPr id="9" name="TextBox 8"/>
          <p:cNvSpPr txBox="1"/>
          <p:nvPr/>
        </p:nvSpPr>
        <p:spPr>
          <a:xfrm>
            <a:off x="929640" y="1381850"/>
            <a:ext cx="7620000" cy="1938992"/>
          </a:xfrm>
          <a:prstGeom prst="rect">
            <a:avLst/>
          </a:prstGeom>
          <a:noFill/>
        </p:spPr>
        <p:txBody>
          <a:bodyPr wrap="square" rtlCol="0">
            <a:spAutoFit/>
          </a:bodyPr>
          <a:lstStyle/>
          <a:p>
            <a:pPr algn="ctr"/>
            <a:r>
              <a:rPr lang="en-US" sz="6000" b="1" dirty="0" err="1" smtClean="0">
                <a:solidFill>
                  <a:schemeClr val="accent3"/>
                </a:solidFill>
                <a:latin typeface="Segoe Script" pitchFamily="34" charset="0"/>
              </a:rPr>
              <a:t>Bis</a:t>
            </a:r>
            <a:r>
              <a:rPr lang="en-US" sz="6000" b="1" dirty="0" smtClean="0">
                <a:solidFill>
                  <a:schemeClr val="accent3"/>
                </a:solidFill>
                <a:latin typeface="Segoe Script" pitchFamily="34" charset="0"/>
              </a:rPr>
              <a:t> </a:t>
            </a:r>
            <a:r>
              <a:rPr lang="en-US" sz="6000" b="1" dirty="0" err="1" smtClean="0">
                <a:solidFill>
                  <a:schemeClr val="accent3"/>
                </a:solidFill>
                <a:latin typeface="Segoe Script" pitchFamily="34" charset="0"/>
              </a:rPr>
              <a:t>nächste</a:t>
            </a:r>
            <a:r>
              <a:rPr lang="en-US" sz="6000" b="1" dirty="0" smtClean="0">
                <a:solidFill>
                  <a:schemeClr val="accent3"/>
                </a:solidFill>
                <a:latin typeface="Segoe Script" pitchFamily="34" charset="0"/>
              </a:rPr>
              <a:t> </a:t>
            </a:r>
            <a:r>
              <a:rPr lang="en-US" sz="6000" b="1" dirty="0" err="1" smtClean="0">
                <a:solidFill>
                  <a:schemeClr val="accent3"/>
                </a:solidFill>
                <a:latin typeface="Segoe Script" pitchFamily="34" charset="0"/>
              </a:rPr>
              <a:t>Woche</a:t>
            </a:r>
            <a:r>
              <a:rPr lang="en-US" sz="6000" b="1" dirty="0" smtClean="0">
                <a:solidFill>
                  <a:schemeClr val="accent3"/>
                </a:solidFill>
                <a:latin typeface="Segoe Script" pitchFamily="34" charset="0"/>
              </a:rPr>
              <a:t>!</a:t>
            </a:r>
            <a:endParaRPr lang="en-US" b="1" dirty="0">
              <a:solidFill>
                <a:schemeClr val="accent3"/>
              </a:solidFill>
              <a:latin typeface="Segoe Script" pitchFamily="34" charset="0"/>
            </a:endParaRPr>
          </a:p>
        </p:txBody>
      </p:sp>
      <p:sp>
        <p:nvSpPr>
          <p:cNvPr id="10" name="TextBox 9"/>
          <p:cNvSpPr txBox="1"/>
          <p:nvPr/>
        </p:nvSpPr>
        <p:spPr>
          <a:xfrm>
            <a:off x="1485900" y="3378030"/>
            <a:ext cx="6332220" cy="754053"/>
          </a:xfrm>
          <a:prstGeom prst="rect">
            <a:avLst/>
          </a:prstGeom>
          <a:noFill/>
        </p:spPr>
        <p:txBody>
          <a:bodyPr wrap="square" rtlCol="0">
            <a:spAutoFit/>
          </a:bodyPr>
          <a:lstStyle/>
          <a:p>
            <a:pPr algn="ctr"/>
            <a:r>
              <a:rPr lang="en-US" sz="3200" b="1" dirty="0">
                <a:solidFill>
                  <a:schemeClr val="accent3"/>
                </a:solidFill>
                <a:latin typeface="Bradley Hand ITC" pitchFamily="66" charset="0"/>
              </a:rPr>
              <a:t>h</a:t>
            </a:r>
            <a:r>
              <a:rPr lang="en-US" sz="3200" b="1" dirty="0" smtClean="0">
                <a:solidFill>
                  <a:schemeClr val="accent3"/>
                </a:solidFill>
                <a:latin typeface="Bradley Hand ITC" pitchFamily="66" charset="0"/>
              </a:rPr>
              <a:t>anna.gaspard@tu-dortmund.de</a:t>
            </a:r>
          </a:p>
          <a:p>
            <a:pPr algn="ctr"/>
            <a:endParaRPr lang="en-US" sz="1100" b="1" dirty="0">
              <a:solidFill>
                <a:schemeClr val="accent3"/>
              </a:solidFill>
              <a:latin typeface="Bradley Hand ITC" pitchFamily="66" charset="0"/>
            </a:endParaRPr>
          </a:p>
        </p:txBody>
      </p:sp>
    </p:spTree>
    <p:extLst>
      <p:ext uri="{BB962C8B-B14F-4D97-AF65-F5344CB8AC3E}">
        <p14:creationId xmlns:p14="http://schemas.microsoft.com/office/powerpoint/2010/main" val="29603459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dieser und der nächsten Sitzungen</a:t>
            </a:r>
            <a:endParaRPr lang="de-DE" dirty="0"/>
          </a:p>
        </p:txBody>
      </p:sp>
      <p:sp>
        <p:nvSpPr>
          <p:cNvPr id="3" name="Inhaltsplatzhalter 2"/>
          <p:cNvSpPr>
            <a:spLocks noGrp="1"/>
          </p:cNvSpPr>
          <p:nvPr>
            <p:ph idx="1"/>
          </p:nvPr>
        </p:nvSpPr>
        <p:spPr/>
        <p:txBody>
          <a:bodyPr/>
          <a:lstStyle/>
          <a:p>
            <a:r>
              <a:rPr lang="de-DE" dirty="0" smtClean="0"/>
              <a:t>Sie kennen die Geschichte der Entstehung der Empirischen Bildungsforschung als wissenschaftliche Disziplin in Deutschland</a:t>
            </a:r>
          </a:p>
          <a:p>
            <a:r>
              <a:rPr lang="de-DE" dirty="0" smtClean="0"/>
              <a:t>Sie kennen Grundlagen der empirischen Untersuchung von Forschungsfragen im Bildungskontext</a:t>
            </a:r>
          </a:p>
          <a:p>
            <a:r>
              <a:rPr lang="de-DE" dirty="0" smtClean="0"/>
              <a:t>Sie können empirische Texte zu Fragen der Empirischen Bildungsforschung verstehen und analysieren</a:t>
            </a:r>
          </a:p>
          <a:p>
            <a:endParaRPr lang="de-DE" sz="2000" dirty="0" smtClean="0"/>
          </a:p>
          <a:p>
            <a:endParaRPr lang="de-DE" sz="2000"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5</a:t>
            </a:fld>
            <a:endParaRPr lang="de-DE" altLang="en-US"/>
          </a:p>
        </p:txBody>
      </p:sp>
    </p:spTree>
    <p:extLst>
      <p:ext uri="{BB962C8B-B14F-4D97-AF65-F5344CB8AC3E}">
        <p14:creationId xmlns:p14="http://schemas.microsoft.com/office/powerpoint/2010/main" val="2477794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a:lstStyle/>
          <a:p>
            <a:r>
              <a:rPr lang="de-DE" dirty="0" smtClean="0"/>
              <a:t>Agenda</a:t>
            </a:r>
            <a:endParaRPr lang="de-DE" dirty="0"/>
          </a:p>
        </p:txBody>
      </p:sp>
      <p:sp>
        <p:nvSpPr>
          <p:cNvPr id="14" name="Inhaltsplatzhalter 13"/>
          <p:cNvSpPr>
            <a:spLocks noGrp="1"/>
          </p:cNvSpPr>
          <p:nvPr>
            <p:ph idx="1"/>
          </p:nvPr>
        </p:nvSpPr>
        <p:spPr/>
        <p:txBody>
          <a:bodyPr/>
          <a:lstStyle/>
          <a:p>
            <a:pPr marL="342900" indent="-342900">
              <a:buFont typeface="+mj-lt"/>
              <a:buAutoNum type="arabicPeriod"/>
            </a:pPr>
            <a:r>
              <a:rPr lang="de-DE" dirty="0" smtClean="0"/>
              <a:t>Was ist Empirische Bildungsforschung?</a:t>
            </a:r>
          </a:p>
          <a:p>
            <a:pPr marL="342900" indent="-342900">
              <a:buFont typeface="+mj-lt"/>
              <a:buAutoNum type="arabicPeriod"/>
            </a:pPr>
            <a:endParaRPr lang="de-DE" dirty="0"/>
          </a:p>
          <a:p>
            <a:pPr marL="342900" indent="-342900">
              <a:buFont typeface="+mj-lt"/>
              <a:buAutoNum type="arabicPeriod"/>
            </a:pPr>
            <a:r>
              <a:rPr lang="de-DE" dirty="0" smtClean="0"/>
              <a:t>Geschichte der Empirischen Bildungsforschung in Deutschland</a:t>
            </a:r>
          </a:p>
          <a:p>
            <a:pPr marL="342900" indent="-342900">
              <a:buFont typeface="+mj-lt"/>
              <a:buAutoNum type="arabicPeriod"/>
            </a:pPr>
            <a:endParaRPr lang="de-DE" dirty="0"/>
          </a:p>
          <a:p>
            <a:pPr marL="342900" indent="-342900">
              <a:buFont typeface="+mj-lt"/>
              <a:buAutoNum type="arabicPeriod"/>
            </a:pPr>
            <a:r>
              <a:rPr lang="de-DE" dirty="0" smtClean="0"/>
              <a:t>Ziele der Empirischen Bildungsforschung</a:t>
            </a:r>
          </a:p>
          <a:p>
            <a:pPr marL="342900" indent="-342900">
              <a:buFont typeface="+mj-lt"/>
              <a:buAutoNum type="arabicPeriod"/>
            </a:pPr>
            <a:endParaRPr lang="de-DE" dirty="0"/>
          </a:p>
          <a:p>
            <a:pPr marL="342900" indent="-342900">
              <a:buFont typeface="+mj-lt"/>
              <a:buAutoNum type="arabicPeriod"/>
            </a:pPr>
            <a:r>
              <a:rPr lang="de-DE" dirty="0" smtClean="0"/>
              <a:t>Forschungsmethoden in der Empirischen Bildungsforschung</a:t>
            </a:r>
          </a:p>
          <a:p>
            <a:pPr marL="0" indent="0">
              <a:buNone/>
            </a:pPr>
            <a:endParaRPr lang="de-DE" sz="1800" dirty="0" smtClean="0"/>
          </a:p>
          <a:p>
            <a:pPr marL="342900" indent="-342900">
              <a:buFont typeface="+mj-lt"/>
              <a:buAutoNum type="arabicPeriod"/>
            </a:pPr>
            <a:endParaRPr lang="de-DE" sz="1800" dirty="0"/>
          </a:p>
          <a:p>
            <a:pPr marL="342900" indent="-342900">
              <a:buFont typeface="+mj-lt"/>
              <a:buAutoNum type="arabicPeriod"/>
            </a:pPr>
            <a:endParaRPr lang="de-DE" sz="2000" dirty="0"/>
          </a:p>
        </p:txBody>
      </p:sp>
      <p:sp>
        <p:nvSpPr>
          <p:cNvPr id="16" name="Rechteck 15"/>
          <p:cNvSpPr/>
          <p:nvPr/>
        </p:nvSpPr>
        <p:spPr>
          <a:xfrm>
            <a:off x="457200" y="1522413"/>
            <a:ext cx="8229600" cy="484187"/>
          </a:xfrm>
          <a:prstGeom prst="rect">
            <a:avLst/>
          </a:prstGeom>
          <a:no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7757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Empirische Bildungsforschung:</a:t>
            </a:r>
            <a:br>
              <a:rPr lang="de-DE" dirty="0" smtClean="0"/>
            </a:br>
            <a:r>
              <a:rPr lang="de-DE" dirty="0" smtClean="0"/>
              <a:t>Ein Beispiel</a:t>
            </a:r>
            <a:endParaRPr lang="de-DE" dirty="0"/>
          </a:p>
        </p:txBody>
      </p:sp>
      <p:sp>
        <p:nvSpPr>
          <p:cNvPr id="3" name="Inhaltsplatzhalter 2"/>
          <p:cNvSpPr>
            <a:spLocks noGrp="1"/>
          </p:cNvSpPr>
          <p:nvPr>
            <p:ph idx="1"/>
          </p:nvPr>
        </p:nvSpPr>
        <p:spPr/>
        <p:txBody>
          <a:bodyPr/>
          <a:lstStyle/>
          <a:p>
            <a:pPr marL="0" indent="0">
              <a:buNone/>
            </a:pPr>
            <a:r>
              <a:rPr lang="de-DE" dirty="0" smtClean="0"/>
              <a:t>PISA-Studie: Deutsche Schüler werden wieder schlechter</a:t>
            </a:r>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smtClean="0"/>
          </a:p>
          <a:p>
            <a:pPr marL="0" indent="0">
              <a:buNone/>
            </a:pPr>
            <a:endParaRPr lang="de-DE" dirty="0"/>
          </a:p>
          <a:p>
            <a:pPr marL="0" indent="0">
              <a:buNone/>
            </a:pPr>
            <a:endParaRPr lang="de-DE" dirty="0"/>
          </a:p>
          <a:p>
            <a:pPr marL="0" indent="0">
              <a:buNone/>
            </a:pPr>
            <a:r>
              <a:rPr lang="de-DE" sz="1800" dirty="0" smtClean="0"/>
              <a:t>https</a:t>
            </a:r>
            <a:r>
              <a:rPr lang="de-DE" sz="1800" dirty="0"/>
              <a:t>://www.br.de/nachrichten/wissen/pisa-studie-deutsche-schueler-werden-wieder-schlechter,RjVOq9s</a:t>
            </a:r>
            <a:endParaRPr lang="de-DE" dirty="0"/>
          </a:p>
        </p:txBody>
      </p:sp>
      <p:sp>
        <p:nvSpPr>
          <p:cNvPr id="4" name="Foliennummernplatzhalter 3"/>
          <p:cNvSpPr>
            <a:spLocks noGrp="1"/>
          </p:cNvSpPr>
          <p:nvPr>
            <p:ph type="sldNum" sz="quarter" idx="10"/>
          </p:nvPr>
        </p:nvSpPr>
        <p:spPr/>
        <p:txBody>
          <a:bodyPr/>
          <a:lstStyle/>
          <a:p>
            <a:pPr>
              <a:defRPr/>
            </a:pPr>
            <a:fld id="{2C23C119-43D2-4BB6-A9D1-9059390EACA3}" type="slidenum">
              <a:rPr lang="de-DE" altLang="en-US" smtClean="0"/>
              <a:pPr>
                <a:defRPr/>
              </a:pPr>
              <a:t>7</a:t>
            </a:fld>
            <a:endParaRPr lang="de-DE" altLang="en-US"/>
          </a:p>
        </p:txBody>
      </p:sp>
      <p:pic>
        <p:nvPicPr>
          <p:cNvPr id="6" name="Grafik 5"/>
          <p:cNvPicPr>
            <a:picLocks noChangeAspect="1"/>
          </p:cNvPicPr>
          <p:nvPr/>
        </p:nvPicPr>
        <p:blipFill>
          <a:blip r:embed="rId3"/>
          <a:stretch>
            <a:fillRect/>
          </a:stretch>
        </p:blipFill>
        <p:spPr>
          <a:xfrm>
            <a:off x="1653880" y="2144278"/>
            <a:ext cx="5836239" cy="3286993"/>
          </a:xfrm>
          <a:prstGeom prst="rect">
            <a:avLst/>
          </a:prstGeom>
        </p:spPr>
      </p:pic>
    </p:spTree>
    <p:extLst>
      <p:ext uri="{BB962C8B-B14F-4D97-AF65-F5344CB8AC3E}">
        <p14:creationId xmlns:p14="http://schemas.microsoft.com/office/powerpoint/2010/main" val="2781340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Empirische Bildungsforschung?</a:t>
            </a:r>
          </a:p>
        </p:txBody>
      </p:sp>
      <p:grpSp>
        <p:nvGrpSpPr>
          <p:cNvPr id="13" name="Gruppieren 12">
            <a:extLst>
              <a:ext uri="{FF2B5EF4-FFF2-40B4-BE49-F238E27FC236}">
                <a16:creationId xmlns:a16="http://schemas.microsoft.com/office/drawing/2014/main" id="{6C6ECB68-5E52-9048-A4B3-4713BE975BDB}"/>
              </a:ext>
            </a:extLst>
          </p:cNvPr>
          <p:cNvGrpSpPr/>
          <p:nvPr/>
        </p:nvGrpSpPr>
        <p:grpSpPr>
          <a:xfrm>
            <a:off x="863832" y="2461920"/>
            <a:ext cx="2450389" cy="773459"/>
            <a:chOff x="434055" y="2622391"/>
            <a:chExt cx="2450389" cy="773459"/>
          </a:xfrm>
        </p:grpSpPr>
        <p:sp>
          <p:nvSpPr>
            <p:cNvPr id="12" name="Abgerundetes Rechteck 11">
              <a:extLst>
                <a:ext uri="{FF2B5EF4-FFF2-40B4-BE49-F238E27FC236}">
                  <a16:creationId xmlns:a16="http://schemas.microsoft.com/office/drawing/2014/main" id="{DFB982BD-C7C5-A249-80B5-B3BCE04100B5}"/>
                </a:ext>
              </a:extLst>
            </p:cNvPr>
            <p:cNvSpPr/>
            <p:nvPr/>
          </p:nvSpPr>
          <p:spPr>
            <a:xfrm>
              <a:off x="434055" y="2622391"/>
              <a:ext cx="2450389" cy="77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9415AC26-7857-2F45-AEF5-3C9C3EB06332}"/>
                </a:ext>
              </a:extLst>
            </p:cNvPr>
            <p:cNvSpPr txBox="1"/>
            <p:nvPr/>
          </p:nvSpPr>
          <p:spPr>
            <a:xfrm>
              <a:off x="719138" y="2824454"/>
              <a:ext cx="1880224" cy="369332"/>
            </a:xfrm>
            <a:prstGeom prst="rect">
              <a:avLst/>
            </a:prstGeom>
            <a:noFill/>
          </p:spPr>
          <p:txBody>
            <a:bodyPr wrap="square" rtlCol="0">
              <a:spAutoFit/>
            </a:bodyPr>
            <a:lstStyle/>
            <a:p>
              <a:r>
                <a:rPr lang="de-DE" dirty="0"/>
                <a:t>„Empirisch(</a:t>
              </a:r>
              <a:r>
                <a:rPr lang="de-DE" dirty="0" err="1"/>
                <a:t>e</a:t>
              </a:r>
              <a:r>
                <a:rPr lang="de-DE" dirty="0"/>
                <a:t>)“</a:t>
              </a:r>
            </a:p>
          </p:txBody>
        </p:sp>
      </p:grpSp>
      <p:grpSp>
        <p:nvGrpSpPr>
          <p:cNvPr id="15" name="Gruppieren 14">
            <a:extLst>
              <a:ext uri="{FF2B5EF4-FFF2-40B4-BE49-F238E27FC236}">
                <a16:creationId xmlns:a16="http://schemas.microsoft.com/office/drawing/2014/main" id="{C9D9F4B4-0D39-D24E-829A-C041600DC940}"/>
              </a:ext>
            </a:extLst>
          </p:cNvPr>
          <p:cNvGrpSpPr/>
          <p:nvPr/>
        </p:nvGrpSpPr>
        <p:grpSpPr>
          <a:xfrm>
            <a:off x="5247095" y="2461920"/>
            <a:ext cx="2730788" cy="773459"/>
            <a:chOff x="5062589" y="2622392"/>
            <a:chExt cx="2730788" cy="773459"/>
          </a:xfrm>
        </p:grpSpPr>
        <p:sp>
          <p:nvSpPr>
            <p:cNvPr id="10" name="Abgerundetes Rechteck 9">
              <a:extLst>
                <a:ext uri="{FF2B5EF4-FFF2-40B4-BE49-F238E27FC236}">
                  <a16:creationId xmlns:a16="http://schemas.microsoft.com/office/drawing/2014/main" id="{1F3E5DB2-9343-714C-96E4-3F413F8DF7CB}"/>
                </a:ext>
              </a:extLst>
            </p:cNvPr>
            <p:cNvSpPr/>
            <p:nvPr/>
          </p:nvSpPr>
          <p:spPr>
            <a:xfrm>
              <a:off x="5062589" y="2622392"/>
              <a:ext cx="2450389" cy="773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37B00775-7F56-DE41-BD44-D83DAEC81530}"/>
                </a:ext>
              </a:extLst>
            </p:cNvPr>
            <p:cNvSpPr txBox="1"/>
            <p:nvPr/>
          </p:nvSpPr>
          <p:spPr>
            <a:xfrm>
              <a:off x="5142593" y="2824455"/>
              <a:ext cx="2650784" cy="369332"/>
            </a:xfrm>
            <a:prstGeom prst="rect">
              <a:avLst/>
            </a:prstGeom>
            <a:noFill/>
          </p:spPr>
          <p:txBody>
            <a:bodyPr wrap="square" rtlCol="0">
              <a:spAutoFit/>
            </a:bodyPr>
            <a:lstStyle/>
            <a:p>
              <a:r>
                <a:rPr lang="de-DE" dirty="0"/>
                <a:t>„Bildungsforschung“</a:t>
              </a:r>
            </a:p>
          </p:txBody>
        </p:sp>
      </p:grpSp>
      <p:sp>
        <p:nvSpPr>
          <p:cNvPr id="7" name="Rechteck 6">
            <a:extLst>
              <a:ext uri="{FF2B5EF4-FFF2-40B4-BE49-F238E27FC236}">
                <a16:creationId xmlns:a16="http://schemas.microsoft.com/office/drawing/2014/main" id="{705D941D-03B7-2D4F-87DD-00C63FE604FE}"/>
              </a:ext>
            </a:extLst>
          </p:cNvPr>
          <p:cNvSpPr/>
          <p:nvPr/>
        </p:nvSpPr>
        <p:spPr>
          <a:xfrm>
            <a:off x="4186289" y="3437442"/>
            <a:ext cx="4572000" cy="1323439"/>
          </a:xfrm>
          <a:prstGeom prst="rect">
            <a:avLst/>
          </a:prstGeom>
        </p:spPr>
        <p:txBody>
          <a:bodyPr>
            <a:spAutoFit/>
          </a:bodyPr>
          <a:lstStyle/>
          <a:p>
            <a:pPr algn="ctr"/>
            <a:r>
              <a:rPr lang="de-DE" sz="1600" dirty="0">
                <a:solidFill>
                  <a:srgbClr val="222222"/>
                </a:solidFill>
                <a:latin typeface="arial" panose="020B0604020202020204" pitchFamily="34" charset="0"/>
              </a:rPr>
              <a:t>„Untersuchung der Voraussetzungen und Möglichkeiten von Bildungs- und Erziehungsprozessen im institutionellen und gesellschaftlichen Kontext“ (Deutscher Bildungsrat)</a:t>
            </a:r>
            <a:endParaRPr lang="de-DE" sz="1600" dirty="0"/>
          </a:p>
        </p:txBody>
      </p:sp>
      <p:sp>
        <p:nvSpPr>
          <p:cNvPr id="14" name="Rechteck 13">
            <a:extLst>
              <a:ext uri="{FF2B5EF4-FFF2-40B4-BE49-F238E27FC236}">
                <a16:creationId xmlns:a16="http://schemas.microsoft.com/office/drawing/2014/main" id="{9FF9B888-C421-2940-9CD5-437734E3636F}"/>
              </a:ext>
            </a:extLst>
          </p:cNvPr>
          <p:cNvSpPr/>
          <p:nvPr/>
        </p:nvSpPr>
        <p:spPr>
          <a:xfrm>
            <a:off x="236306" y="3437442"/>
            <a:ext cx="3595955" cy="830997"/>
          </a:xfrm>
          <a:prstGeom prst="rect">
            <a:avLst/>
          </a:prstGeom>
        </p:spPr>
        <p:txBody>
          <a:bodyPr wrap="square">
            <a:spAutoFit/>
          </a:bodyPr>
          <a:lstStyle/>
          <a:p>
            <a:pPr algn="ctr"/>
            <a:r>
              <a:rPr lang="de-DE" sz="1600" dirty="0" smtClean="0">
                <a:solidFill>
                  <a:srgbClr val="222222"/>
                </a:solidFill>
                <a:latin typeface="arial" panose="020B0604020202020204" pitchFamily="34" charset="0"/>
              </a:rPr>
              <a:t>„Methodisch-systematische </a:t>
            </a:r>
            <a:r>
              <a:rPr lang="de-DE" sz="1600" dirty="0">
                <a:solidFill>
                  <a:srgbClr val="222222"/>
                </a:solidFill>
                <a:latin typeface="arial" panose="020B0604020202020204" pitchFamily="34" charset="0"/>
              </a:rPr>
              <a:t>Sammlung von </a:t>
            </a:r>
            <a:r>
              <a:rPr lang="de-DE" sz="1600" dirty="0" smtClean="0">
                <a:solidFill>
                  <a:srgbClr val="222222"/>
                </a:solidFill>
                <a:latin typeface="arial" panose="020B0604020202020204" pitchFamily="34" charset="0"/>
              </a:rPr>
              <a:t>Daten, </a:t>
            </a:r>
            <a:r>
              <a:rPr lang="de-DE" sz="1600" dirty="0">
                <a:solidFill>
                  <a:srgbClr val="222222"/>
                </a:solidFill>
                <a:latin typeface="arial" panose="020B0604020202020204" pitchFamily="34" charset="0"/>
              </a:rPr>
              <a:t>die zu einer Hypothese führt (</a:t>
            </a:r>
            <a:r>
              <a:rPr lang="de-DE" sz="1600" dirty="0" smtClean="0">
                <a:solidFill>
                  <a:srgbClr val="222222"/>
                </a:solidFill>
                <a:latin typeface="arial" panose="020B0604020202020204" pitchFamily="34" charset="0"/>
              </a:rPr>
              <a:t>widerlegt)“</a:t>
            </a:r>
            <a:endParaRPr lang="de-DE" sz="1600" dirty="0"/>
          </a:p>
        </p:txBody>
      </p:sp>
    </p:spTree>
    <p:extLst>
      <p:ext uri="{BB962C8B-B14F-4D97-AF65-F5344CB8AC3E}">
        <p14:creationId xmlns:p14="http://schemas.microsoft.com/office/powerpoint/2010/main" val="190846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Empirische Bildungsforschung I</a:t>
            </a:r>
          </a:p>
        </p:txBody>
      </p:sp>
      <p:sp>
        <p:nvSpPr>
          <p:cNvPr id="7" name="Rechteckige Legende 6"/>
          <p:cNvSpPr/>
          <p:nvPr/>
        </p:nvSpPr>
        <p:spPr bwMode="auto">
          <a:xfrm>
            <a:off x="669076" y="1508890"/>
            <a:ext cx="7324928" cy="3910519"/>
          </a:xfrm>
          <a:prstGeom prst="wedgeRectCallout">
            <a:avLst>
              <a:gd name="adj1" fmla="val 34139"/>
              <a:gd name="adj2" fmla="val 5992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algn="just">
              <a:lnSpc>
                <a:spcPct val="150000"/>
              </a:lnSpc>
            </a:pPr>
            <a:r>
              <a:rPr lang="de-DE" sz="1800" b="1" u="sng" dirty="0">
                <a:solidFill>
                  <a:schemeClr val="tx2"/>
                </a:solidFill>
              </a:rPr>
              <a:t>Definition des Deutschen Bildungsrats von 1974</a:t>
            </a:r>
            <a:endParaRPr lang="de-DE" sz="1800" u="sng" dirty="0">
              <a:solidFill>
                <a:schemeClr val="tx2"/>
              </a:solidFill>
              <a:latin typeface="Arial" pitchFamily="34" charset="0"/>
            </a:endParaRPr>
          </a:p>
          <a:p>
            <a:pPr algn="l"/>
            <a:r>
              <a:rPr lang="de-DE" sz="1800" dirty="0">
                <a:latin typeface="Arial" pitchFamily="34" charset="0"/>
              </a:rPr>
              <a:t>„Man kann Bildungsforschung in einem weiteren und engeren Sinne auslegen. Im engeren Sinne hat es sie als Unterrichtsforschung schon immer gegeben. Im weiteren Sinn </a:t>
            </a:r>
            <a:r>
              <a:rPr lang="de-DE" sz="1800" dirty="0">
                <a:solidFill>
                  <a:schemeClr val="tx1"/>
                </a:solidFill>
                <a:latin typeface="Arial" pitchFamily="34" charset="0"/>
              </a:rPr>
              <a:t>kann sie sich auf das gesamte Bildungswesen und seine Reform im Kontext von Staat und Gesellschaft beziehen, einschließlich der außerschulischen Bildungsprozesse. Wie weit oder </a:t>
            </a:r>
            <a:r>
              <a:rPr lang="de-DE" sz="1800" dirty="0">
                <a:latin typeface="Arial" pitchFamily="34" charset="0"/>
              </a:rPr>
              <a:t>eng aber auch die Grenzen der Bildungsforschung gezogen werden, </a:t>
            </a:r>
            <a:r>
              <a:rPr lang="de-DE" sz="1800" b="1" dirty="0">
                <a:solidFill>
                  <a:schemeClr val="tx2"/>
                </a:solidFill>
                <a:latin typeface="Arial" pitchFamily="34" charset="0"/>
              </a:rPr>
              <a:t>es sollte nur dann von Bildungsforschung gesprochen werden, wenn die zu lösende Aufgabe, die Gegenstand der Forschung ist, theoretisch oder empirisch auf Bildungsprozesse (Lehr-, Lern-, Sozialisations- und Erziehungsprozesse), deren organisatorische und ökonomische Voraussetzungen oder Reform bezogen ist.“</a:t>
            </a:r>
            <a:r>
              <a:rPr lang="de-DE" sz="1800" dirty="0">
                <a:solidFill>
                  <a:schemeClr val="tx2"/>
                </a:solidFill>
                <a:latin typeface="Arial" pitchFamily="34" charset="0"/>
              </a:rPr>
              <a:t> </a:t>
            </a:r>
            <a:endParaRPr kumimoji="0" lang="de-DE" sz="1800" i="0" u="none" strike="noStrike" cap="none" normalizeH="0" baseline="0" dirty="0">
              <a:ln>
                <a:noFill/>
              </a:ln>
              <a:solidFill>
                <a:schemeClr val="tx2"/>
              </a:solidFill>
              <a:effectLst/>
              <a:latin typeface="Arial" pitchFamily="34" charset="0"/>
            </a:endParaRPr>
          </a:p>
        </p:txBody>
      </p:sp>
      <p:sp>
        <p:nvSpPr>
          <p:cNvPr id="9" name="Textfeld 8"/>
          <p:cNvSpPr txBox="1"/>
          <p:nvPr/>
        </p:nvSpPr>
        <p:spPr>
          <a:xfrm>
            <a:off x="3200747" y="5809834"/>
            <a:ext cx="5617243" cy="338554"/>
          </a:xfrm>
          <a:prstGeom prst="rect">
            <a:avLst/>
          </a:prstGeom>
          <a:noFill/>
        </p:spPr>
        <p:txBody>
          <a:bodyPr wrap="none" rtlCol="0">
            <a:spAutoFit/>
          </a:bodyPr>
          <a:lstStyle/>
          <a:p>
            <a:r>
              <a:rPr lang="de-DE" sz="1600" dirty="0"/>
              <a:t>(Deutscher Bildungsrat ,1974, S. 23; zit. nach Gräsel, 2011)</a:t>
            </a:r>
          </a:p>
        </p:txBody>
      </p:sp>
    </p:spTree>
    <p:extLst>
      <p:ext uri="{BB962C8B-B14F-4D97-AF65-F5344CB8AC3E}">
        <p14:creationId xmlns:p14="http://schemas.microsoft.com/office/powerpoint/2010/main" val="1435409159"/>
      </p:ext>
    </p:extLst>
  </p:cSld>
  <p:clrMapOvr>
    <a:masterClrMapping/>
  </p:clrMapOvr>
  <p:timing>
    <p:tnLst>
      <p:par>
        <p:cTn id="1" dur="indefinite" restart="never" nodeType="tmRoot"/>
      </p:par>
    </p:tnLst>
  </p:timing>
</p:sld>
</file>

<file path=ppt/theme/theme1.xml><?xml version="1.0" encoding="utf-8"?>
<a:theme xmlns:a="http://schemas.openxmlformats.org/drawingml/2006/main" name="UT_Design">
  <a:themeElements>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fontScheme name="UT_TIT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T_TITEL 1">
        <a:dk1>
          <a:srgbClr val="333333"/>
        </a:dk1>
        <a:lt1>
          <a:srgbClr val="FFFFFF"/>
        </a:lt1>
        <a:dk2>
          <a:srgbClr val="A51E37"/>
        </a:dk2>
        <a:lt2>
          <a:srgbClr val="2D2015"/>
        </a:lt2>
        <a:accent1>
          <a:srgbClr val="ADB3B7"/>
        </a:accent1>
        <a:accent2>
          <a:srgbClr val="B4A069"/>
        </a:accent2>
        <a:accent3>
          <a:srgbClr val="FFFFFF"/>
        </a:accent3>
        <a:accent4>
          <a:srgbClr val="2A2A2A"/>
        </a:accent4>
        <a:accent5>
          <a:srgbClr val="D3D6D8"/>
        </a:accent5>
        <a:accent6>
          <a:srgbClr val="A3915E"/>
        </a:accent6>
        <a:hlink>
          <a:srgbClr val="32414B"/>
        </a:hlink>
        <a:folHlink>
          <a:srgbClr val="A51E3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e">
  <a:themeElements>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fontScheme name="Kante">
      <a:majorFont>
        <a:latin typeface="Garamond"/>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ant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Kant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Kant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Kant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Kant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Kant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Kante 10">
        <a:dk1>
          <a:srgbClr val="000000"/>
        </a:dk1>
        <a:lt1>
          <a:srgbClr val="FFFFFF"/>
        </a:lt1>
        <a:dk2>
          <a:srgbClr val="000000"/>
        </a:dk2>
        <a:lt2>
          <a:srgbClr val="5F5F5F"/>
        </a:lt2>
        <a:accent1>
          <a:srgbClr val="000000"/>
        </a:accent1>
        <a:accent2>
          <a:srgbClr val="000000"/>
        </a:accent2>
        <a:accent3>
          <a:srgbClr val="FFFFFF"/>
        </a:accent3>
        <a:accent4>
          <a:srgbClr val="000000"/>
        </a:accent4>
        <a:accent5>
          <a:srgbClr val="AAAAAA"/>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1">
        <a:dk1>
          <a:srgbClr val="000000"/>
        </a:dk1>
        <a:lt1>
          <a:srgbClr val="FFFFFF"/>
        </a:lt1>
        <a:dk2>
          <a:srgbClr val="000000"/>
        </a:dk2>
        <a:lt2>
          <a:srgbClr val="5F5F5F"/>
        </a:lt2>
        <a:accent1>
          <a:srgbClr val="339933"/>
        </a:accent1>
        <a:accent2>
          <a:srgbClr val="000000"/>
        </a:accent2>
        <a:accent3>
          <a:srgbClr val="FFFFFF"/>
        </a:accent3>
        <a:accent4>
          <a:srgbClr val="000000"/>
        </a:accent4>
        <a:accent5>
          <a:srgbClr val="ADCAAD"/>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2">
        <a:dk1>
          <a:srgbClr val="000000"/>
        </a:dk1>
        <a:lt1>
          <a:srgbClr val="FFFFFF"/>
        </a:lt1>
        <a:dk2>
          <a:srgbClr val="000000"/>
        </a:dk2>
        <a:lt2>
          <a:srgbClr val="5F5F5F"/>
        </a:lt2>
        <a:accent1>
          <a:srgbClr val="5FA024"/>
        </a:accent1>
        <a:accent2>
          <a:srgbClr val="000000"/>
        </a:accent2>
        <a:accent3>
          <a:srgbClr val="FFFFFF"/>
        </a:accent3>
        <a:accent4>
          <a:srgbClr val="000000"/>
        </a:accent4>
        <a:accent5>
          <a:srgbClr val="B6C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3">
        <a:dk1>
          <a:srgbClr val="000000"/>
        </a:dk1>
        <a:lt1>
          <a:srgbClr val="FFFFFF"/>
        </a:lt1>
        <a:dk2>
          <a:srgbClr val="000000"/>
        </a:dk2>
        <a:lt2>
          <a:srgbClr val="5F5F5F"/>
        </a:lt2>
        <a:accent1>
          <a:srgbClr val="68AF27"/>
        </a:accent1>
        <a:accent2>
          <a:srgbClr val="000000"/>
        </a:accent2>
        <a:accent3>
          <a:srgbClr val="FFFFFF"/>
        </a:accent3>
        <a:accent4>
          <a:srgbClr val="000000"/>
        </a:accent4>
        <a:accent5>
          <a:srgbClr val="B9D4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
      <a:clrScheme name="Kante 14">
        <a:dk1>
          <a:srgbClr val="000000"/>
        </a:dk1>
        <a:lt1>
          <a:srgbClr val="FFFFFF"/>
        </a:lt1>
        <a:dk2>
          <a:srgbClr val="000000"/>
        </a:dk2>
        <a:lt2>
          <a:srgbClr val="5F5F5F"/>
        </a:lt2>
        <a:accent1>
          <a:srgbClr val="82C22C"/>
        </a:accent1>
        <a:accent2>
          <a:srgbClr val="000000"/>
        </a:accent2>
        <a:accent3>
          <a:srgbClr val="FFFFFF"/>
        </a:accent3>
        <a:accent4>
          <a:srgbClr val="000000"/>
        </a:accent4>
        <a:accent5>
          <a:srgbClr val="C1DDAC"/>
        </a:accent5>
        <a:accent6>
          <a:srgbClr val="000000"/>
        </a:accent6>
        <a:hlink>
          <a:srgbClr val="9966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2563</Words>
  <Application>Microsoft Office PowerPoint</Application>
  <PresentationFormat>Bildschirmpräsentation (4:3)</PresentationFormat>
  <Paragraphs>392</Paragraphs>
  <Slides>46</Slides>
  <Notes>14</Notes>
  <HiddenSlides>0</HiddenSlides>
  <MMClips>0</MMClips>
  <ScaleCrop>false</ScaleCrop>
  <HeadingPairs>
    <vt:vector size="8" baseType="variant">
      <vt:variant>
        <vt:lpstr>Verwendete Schriftarten</vt:lpstr>
      </vt:variant>
      <vt:variant>
        <vt:i4>10</vt:i4>
      </vt:variant>
      <vt:variant>
        <vt:lpstr>Design</vt:lpstr>
      </vt:variant>
      <vt:variant>
        <vt:i4>2</vt:i4>
      </vt:variant>
      <vt:variant>
        <vt:lpstr>Eingebettete OLE-Server</vt:lpstr>
      </vt:variant>
      <vt:variant>
        <vt:i4>1</vt:i4>
      </vt:variant>
      <vt:variant>
        <vt:lpstr>Folientitel</vt:lpstr>
      </vt:variant>
      <vt:variant>
        <vt:i4>46</vt:i4>
      </vt:variant>
    </vt:vector>
  </HeadingPairs>
  <TitlesOfParts>
    <vt:vector size="59" baseType="lpstr">
      <vt:lpstr>ＭＳ Ｐゴシック</vt:lpstr>
      <vt:lpstr>ＭＳ Ｐゴシック</vt:lpstr>
      <vt:lpstr>Arial</vt:lpstr>
      <vt:lpstr>Arial</vt:lpstr>
      <vt:lpstr>Bradley Hand ITC</vt:lpstr>
      <vt:lpstr>Calibri</vt:lpstr>
      <vt:lpstr>Garamond</vt:lpstr>
      <vt:lpstr>Segoe Script</vt:lpstr>
      <vt:lpstr>Symbol</vt:lpstr>
      <vt:lpstr>Wingdings</vt:lpstr>
      <vt:lpstr>UT_Design</vt:lpstr>
      <vt:lpstr>Kante</vt:lpstr>
      <vt:lpstr>Bild</vt:lpstr>
      <vt:lpstr>Einführung in die Methoden der Textanalyse und des wissenschaftlichen Arbeitens</vt:lpstr>
      <vt:lpstr>Vorangehende Sitzungen</vt:lpstr>
      <vt:lpstr>Aufgabe bis zum nächsten Mal</vt:lpstr>
      <vt:lpstr>PowerPoint-Präsentation</vt:lpstr>
      <vt:lpstr>Ziele dieser und der nächsten Sitzungen</vt:lpstr>
      <vt:lpstr>Agenda</vt:lpstr>
      <vt:lpstr>Empirische Bildungsforschung: Ein Beispiel</vt:lpstr>
      <vt:lpstr>Was ist Empirische Bildungsforschung?</vt:lpstr>
      <vt:lpstr>Definition Empirische Bildungsforschung I</vt:lpstr>
      <vt:lpstr>Definition Empirische Bildungsforschung II</vt:lpstr>
      <vt:lpstr>Merkmale Empirische Bildungsforschung </vt:lpstr>
      <vt:lpstr>Agenda</vt:lpstr>
      <vt:lpstr>Drei Anläufe der Empirischen Bildungsforschung</vt:lpstr>
      <vt:lpstr>Drei Anläufe der Empirischen Bildungsforschung</vt:lpstr>
      <vt:lpstr>Drei Anläufe der Empirischen Bildungsforschung</vt:lpstr>
      <vt:lpstr>Drei Anläufe der Empirischen Bildungsforschung</vt:lpstr>
      <vt:lpstr>Agenda</vt:lpstr>
      <vt:lpstr> Empirische Bildungsforschung: Ziele </vt:lpstr>
      <vt:lpstr>Wissenschaftsverständnis</vt:lpstr>
      <vt:lpstr>Themen der Empirischen Bildungsforschung (Auswahl)</vt:lpstr>
      <vt:lpstr>Agenda</vt:lpstr>
      <vt:lpstr>Empirische Forschung: Forschungsprozess</vt:lpstr>
      <vt:lpstr>Exkurs: der wissenschaftliche Forschungsprozess</vt:lpstr>
      <vt:lpstr>Zentrales Problem empirischer Forschung: Operationalisierung</vt:lpstr>
      <vt:lpstr>Operationalisierung von Konstrukten</vt:lpstr>
      <vt:lpstr>Anforderungen an die Güte sozialwissenschaftlicher Messungen</vt:lpstr>
      <vt:lpstr>Anforderungen an die Güte sozialwissenschaftlicher Messungen</vt:lpstr>
      <vt:lpstr>Anforderungen an die Güte sozialwissenschaftlicher Messungen</vt:lpstr>
      <vt:lpstr>Anforderungen an die Güte sozialwissenschaftlicher Messungen</vt:lpstr>
      <vt:lpstr>Gütekriterien in Bezug auf Schulleistungsstudien</vt:lpstr>
      <vt:lpstr>Empirische Forschungsmethoden: Experiment</vt:lpstr>
      <vt:lpstr>Empirische Forschungsmethoden: Experiment</vt:lpstr>
      <vt:lpstr>Empirische Forschungsmethoden: Experiment</vt:lpstr>
      <vt:lpstr>Beispiel für eine experimentelle Feldstudie: Motivationsförderung im Mathematikunterricht</vt:lpstr>
      <vt:lpstr>Empirische Forschung: Korrelationsstudien</vt:lpstr>
      <vt:lpstr>Korrelationsstudien</vt:lpstr>
      <vt:lpstr>Empirische Forschung: Korrelationsstudien</vt:lpstr>
      <vt:lpstr>Empirische Forschung: Korrelationsstudien</vt:lpstr>
      <vt:lpstr>Korrelationsstudien:  Ein Beispiel</vt:lpstr>
      <vt:lpstr>Empirische Forschungsmethoden: Inferenzstatistik</vt:lpstr>
      <vt:lpstr>Empirische Bildungsforschung: Herausforderungen </vt:lpstr>
      <vt:lpstr>Aufgabe bis zum nächsten Mal</vt:lpstr>
      <vt:lpstr>Leitfragen: Zusammenfassung</vt:lpstr>
      <vt:lpstr>Leitfragen: Reflexion</vt:lpstr>
      <vt:lpstr>Literatur</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(max. zweizeilig/linksbündig) Headline (Ausrichtung am Fuß) 28 pt</dc:title>
  <dc:creator>Hanna Gaspard</dc:creator>
  <cp:lastModifiedBy>Job Schepens</cp:lastModifiedBy>
  <cp:revision>228</cp:revision>
  <cp:lastPrinted>2016-10-26T15:59:35Z</cp:lastPrinted>
  <dcterms:created xsi:type="dcterms:W3CDTF">2017-04-11T18:52:40Z</dcterms:created>
  <dcterms:modified xsi:type="dcterms:W3CDTF">2022-06-13T14:05:05Z</dcterms:modified>
</cp:coreProperties>
</file>