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B030-26E4-430E-8C69-C7F3310A5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41971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6ED56-9726-47B5-8FEA-949AAB60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483711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9095-BBD6-440B-99C8-AFFE24E8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CE06-FD77-426F-817C-6A7AF5B9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E922F-6FB9-4D81-9FD4-C24355C2AF05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กวศ. | ประกาศข่าวสารที่น่าสนใจ">
            <a:extLst>
              <a:ext uri="{FF2B5EF4-FFF2-40B4-BE49-F238E27FC236}">
                <a16:creationId xmlns:a16="http://schemas.microsoft.com/office/drawing/2014/main" id="{2C25FA9B-EA57-406C-9903-6DA619D28F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69"/>
          <a:stretch/>
        </p:blipFill>
        <p:spPr bwMode="auto">
          <a:xfrm>
            <a:off x="304800" y="397074"/>
            <a:ext cx="5791200" cy="4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601AE6B-3404-47EE-8277-594223610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9288"/>
            <a:ext cx="3048000" cy="146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19586A-7240-4018-90FE-4BD96ECDB2BB}"/>
              </a:ext>
            </a:extLst>
          </p:cNvPr>
          <p:cNvCxnSpPr>
            <a:cxnSpLocks/>
          </p:cNvCxnSpPr>
          <p:nvPr userDrawn="1"/>
        </p:nvCxnSpPr>
        <p:spPr>
          <a:xfrm>
            <a:off x="304800" y="1110411"/>
            <a:ext cx="4953000" cy="0"/>
          </a:xfrm>
          <a:prstGeom prst="line">
            <a:avLst/>
          </a:prstGeom>
          <a:ln>
            <a:solidFill>
              <a:srgbClr val="5C23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0F46-298B-48DA-8D32-7557F480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9460A-7230-4D0A-96A0-0FAE5ECFA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8568-A8FA-4D6F-8EC2-CD61967E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CF4C-6D97-47B2-954B-84522A22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32612-E381-44ED-B3EA-0AB240798FC1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F30C3-1532-4B83-965D-85D350DFE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889F6-B681-4785-B3A1-7D9C34A43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074C-886F-465D-93A8-B50D5A3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0E81-4629-489A-8F68-A528D2B9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A79E2-1A43-4D9A-80DC-80BD975B36D3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EEA2A-5769-47C0-8F1C-01176AAC470E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3E121D-D5AB-414D-B22A-D2D3C3BBB5F8}"/>
              </a:ext>
            </a:extLst>
          </p:cNvPr>
          <p:cNvGrpSpPr/>
          <p:nvPr userDrawn="1"/>
        </p:nvGrpSpPr>
        <p:grpSpPr>
          <a:xfrm>
            <a:off x="1" y="-6213"/>
            <a:ext cx="12191999" cy="926620"/>
            <a:chOff x="1" y="-6213"/>
            <a:chExt cx="12191999" cy="9266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3629C1-6EE7-4E44-AFA7-51D9AB6C36B3}"/>
                </a:ext>
              </a:extLst>
            </p:cNvPr>
            <p:cNvSpPr/>
            <p:nvPr userDrawn="1"/>
          </p:nvSpPr>
          <p:spPr>
            <a:xfrm>
              <a:off x="1" y="-6213"/>
              <a:ext cx="12191999" cy="926620"/>
            </a:xfrm>
            <a:prstGeom prst="rect">
              <a:avLst/>
            </a:prstGeom>
            <a:solidFill>
              <a:srgbClr val="5C2331"/>
            </a:solidFill>
            <a:ln>
              <a:solidFill>
                <a:srgbClr val="5C23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76953D-73E0-4101-938A-BCCC24F30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58851" y="97854"/>
              <a:ext cx="1693449" cy="70308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BFA41C-6E6A-4516-8D98-DD758BFE0DE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0219151" cy="898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C34F-2817-46CE-9D02-EE95FA056B0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" y="1024474"/>
            <a:ext cx="12191999" cy="5412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17B0-C498-4A7E-B434-25810EF1C6D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A95E-947C-4432-ABDA-072016659B1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68CD64-7183-42C8-8D80-0426D7FB8665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6674-AB47-466C-B13B-FD3CF5E2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31D7-4300-408F-8304-EE48B85C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0AC4-430B-415B-9576-0A0FE9E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33D6-BDD5-4811-BA66-E89B775E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1407452B-57C6-4B05-A8E1-2C6CB7C562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43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35A4BF0-754A-44CF-B4F8-2C3F451C471E}"/>
              </a:ext>
            </a:extLst>
          </p:cNvPr>
          <p:cNvGrpSpPr/>
          <p:nvPr userDrawn="1"/>
        </p:nvGrpSpPr>
        <p:grpSpPr>
          <a:xfrm>
            <a:off x="1" y="-6213"/>
            <a:ext cx="12191999" cy="926620"/>
            <a:chOff x="1" y="-6213"/>
            <a:chExt cx="12191999" cy="9266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016A74-38D2-46AD-9AED-3FA53B7F6DD5}"/>
                </a:ext>
              </a:extLst>
            </p:cNvPr>
            <p:cNvSpPr/>
            <p:nvPr userDrawn="1"/>
          </p:nvSpPr>
          <p:spPr>
            <a:xfrm>
              <a:off x="1" y="-6213"/>
              <a:ext cx="12191999" cy="926620"/>
            </a:xfrm>
            <a:prstGeom prst="rect">
              <a:avLst/>
            </a:prstGeom>
            <a:solidFill>
              <a:srgbClr val="5C2331"/>
            </a:solidFill>
            <a:ln>
              <a:solidFill>
                <a:srgbClr val="5C23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0416FA-7FF6-4978-8DC0-FEE885490A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58851" y="97854"/>
              <a:ext cx="1693449" cy="70308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C9A4417-BA6A-47B5-8791-891615F77C8A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197A-8CE8-4DC9-B7C2-78B92559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D79B-9225-4321-AA25-F38319C15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60CCA-D17D-442D-BAE1-43F3453B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ED81D-3B2C-4112-93F0-2789DE3B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C1F73-76D7-45FE-8E6D-4FCB84A6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744A-58DF-4526-A995-B45F6E2E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"/>
            <a:ext cx="10515600" cy="926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EFC0-301F-4A95-9DF7-FE5F54490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C0BCF-4865-4F4E-8485-E35543CC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11EA8-8026-4D27-B63D-2E3D6E6F9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D8163-2D66-4B7C-ABC6-E256BC706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95EA6-313F-4E31-BE8C-0B45B307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B474B-BB5F-40B3-B764-F3901C2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BC503-D638-4626-8B0E-9BE84DB95BEE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F42778-92D2-4962-913D-22ADC79F3F92}"/>
              </a:ext>
            </a:extLst>
          </p:cNvPr>
          <p:cNvGrpSpPr/>
          <p:nvPr userDrawn="1"/>
        </p:nvGrpSpPr>
        <p:grpSpPr>
          <a:xfrm>
            <a:off x="1" y="-6213"/>
            <a:ext cx="12191999" cy="926620"/>
            <a:chOff x="1" y="-6213"/>
            <a:chExt cx="12191999" cy="9266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0A7902-6EB3-4CB6-B739-08FB394C36A8}"/>
                </a:ext>
              </a:extLst>
            </p:cNvPr>
            <p:cNvSpPr/>
            <p:nvPr userDrawn="1"/>
          </p:nvSpPr>
          <p:spPr>
            <a:xfrm>
              <a:off x="1" y="-6213"/>
              <a:ext cx="12191999" cy="926620"/>
            </a:xfrm>
            <a:prstGeom prst="rect">
              <a:avLst/>
            </a:prstGeom>
            <a:solidFill>
              <a:srgbClr val="5C2331"/>
            </a:solidFill>
            <a:ln>
              <a:solidFill>
                <a:srgbClr val="5C23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CE0610-C2C1-46FE-8344-49FF9F3AA9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58851" y="97854"/>
              <a:ext cx="1693449" cy="703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3773440-658F-4C90-A885-68EAE1102378}"/>
              </a:ext>
            </a:extLst>
          </p:cNvPr>
          <p:cNvGrpSpPr/>
          <p:nvPr userDrawn="1"/>
        </p:nvGrpSpPr>
        <p:grpSpPr>
          <a:xfrm>
            <a:off x="1" y="-6213"/>
            <a:ext cx="12191999" cy="926620"/>
            <a:chOff x="1" y="-6213"/>
            <a:chExt cx="12191999" cy="9266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24696B-CBD2-4B49-B5E0-2A10852FABC3}"/>
                </a:ext>
              </a:extLst>
            </p:cNvPr>
            <p:cNvSpPr/>
            <p:nvPr userDrawn="1"/>
          </p:nvSpPr>
          <p:spPr>
            <a:xfrm>
              <a:off x="1" y="-6213"/>
              <a:ext cx="12191999" cy="926620"/>
            </a:xfrm>
            <a:prstGeom prst="rect">
              <a:avLst/>
            </a:prstGeom>
            <a:solidFill>
              <a:srgbClr val="5C2331"/>
            </a:solidFill>
            <a:ln>
              <a:solidFill>
                <a:srgbClr val="5C23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0EEEF9-E99A-4045-8C00-E02D772409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58851" y="97854"/>
              <a:ext cx="1693449" cy="70308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782728A-9ECA-47BF-935E-6F6DC56C0F60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8142-1447-41B2-828C-20A42367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A3DFF-225E-442D-8658-930378BD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284FE-7218-4EDF-A7FE-68B5DB9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36F078-2B8B-41D6-844F-21F41E627633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7084-C0BA-430E-9714-4C86693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E18A4-D5EE-4C4E-8261-0ACF32F6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2DA5-5604-43B2-8B40-C2755509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E97D-A8DD-4392-B108-A9D859AB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B93E-6014-4906-AE58-CF91BEB58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6081-733F-4A00-A7EE-3B895FAB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A979-2069-48E9-A4C4-B5EA4A12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25802-B246-4D10-B19F-8EE13A27C95D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213C-D4C1-429C-AD1D-B1542CCF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3495A-54F4-4C88-9ECC-6E5B597B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0A28-CB5C-41A2-AE4D-0783D825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064A4-A5BA-4C1B-858E-F31736EB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FB847-51E8-4399-A84A-528C505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9DC-BBC4-47AD-9A38-AB3AE18F65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E85D0-0627-4C9E-AC34-D38ADE75462C}"/>
              </a:ext>
            </a:extLst>
          </p:cNvPr>
          <p:cNvSpPr/>
          <p:nvPr userDrawn="1"/>
        </p:nvSpPr>
        <p:spPr>
          <a:xfrm>
            <a:off x="1" y="6492876"/>
            <a:ext cx="12192000" cy="394922"/>
          </a:xfrm>
          <a:prstGeom prst="rect">
            <a:avLst/>
          </a:prstGeom>
          <a:solidFill>
            <a:srgbClr val="5C2331"/>
          </a:solidFill>
          <a:ln>
            <a:solidFill>
              <a:srgbClr val="5C2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D6CE-1296-4B8D-9FB9-4B7B4F91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191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DCC85-E78D-4B48-B7A1-B68F94C2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24474"/>
            <a:ext cx="12191999" cy="541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3278-ACC0-4721-9E34-29D532963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1073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A8FC-9F9E-49C7-8A14-93A778A7A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0548" y="6492875"/>
            <a:ext cx="1271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6A9C9DC-BBC4-47AD-9A38-AB3AE18F6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296-20AC-4598-B3F2-5032E9822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B1ACA-B8DF-4EB6-ACF3-106EF2017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sz="4400" dirty="0"/>
              <a:t>ผลลัพธ์จากการดำเนินการเบื้องต้น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2F5-A8D9-4F47-B235-9AAE2AE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60" y="921294"/>
            <a:ext cx="12191999" cy="5565503"/>
          </a:xfrm>
        </p:spPr>
        <p:txBody>
          <a:bodyPr/>
          <a:lstStyle/>
          <a:p>
            <a:r>
              <a:rPr lang="th-TH" sz="2400" b="1" dirty="0">
                <a:latin typeface="ChulaCharasNew" panose="02000506000000020004" pitchFamily="2" charset="-34"/>
                <a:cs typeface="ChulaCharasNew" panose="02000506000000020004" pitchFamily="2" charset="-34"/>
              </a:rPr>
              <a:t>ผลการจำลองของแบบจำลองทางไฟฟ้าที่รวมระบบทางกลของแผ่นพื้นเก็บพลังงานและเครื่องจักรไฟฟ้า</a:t>
            </a:r>
            <a:r>
              <a:rPr lang="th-TH" sz="2400" b="1" dirty="0" err="1">
                <a:latin typeface="ChulaCharasNew" panose="02000506000000020004" pitchFamily="2" charset="-34"/>
                <a:cs typeface="ChulaCharasNew" panose="02000506000000020004" pitchFamily="2" charset="-34"/>
              </a:rPr>
              <a:t>ซิงโครนัส</a:t>
            </a:r>
            <a:r>
              <a:rPr lang="th-TH" sz="2400" b="1" dirty="0">
                <a:latin typeface="ChulaCharasNew" panose="02000506000000020004" pitchFamily="2" charset="-34"/>
                <a:cs typeface="ChulaCharasNew" panose="02000506000000020004" pitchFamily="2" charset="-34"/>
              </a:rPr>
              <a:t>ชนิดแม่เหล็กไฟฟ้า บนโปรแกรม </a:t>
            </a:r>
            <a:r>
              <a:rPr lang="en-US" sz="2400" b="1" dirty="0">
                <a:latin typeface="ChulaCharasNew" panose="02000506000000020004" pitchFamily="2" charset="-34"/>
                <a:cs typeface="ChulaCharasNew" panose="02000506000000020004" pitchFamily="2" charset="-34"/>
              </a:rPr>
              <a:t>MATLAB/Simulink</a:t>
            </a:r>
          </a:p>
          <a:p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445B0-6CA1-4E1D-A312-55709918D9E5}"/>
              </a:ext>
            </a:extLst>
          </p:cNvPr>
          <p:cNvSpPr txBox="1"/>
          <p:nvPr/>
        </p:nvSpPr>
        <p:spPr>
          <a:xfrm>
            <a:off x="1703582" y="1596221"/>
            <a:ext cx="284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แรงจากเท้าเหยียบที่ใช้ทดสอบ</a:t>
            </a:r>
            <a:endParaRPr lang="en-US" dirty="0"/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F60DC6E-BBB3-4FDF-AE0F-E904BDB7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4" y="1986032"/>
            <a:ext cx="5537011" cy="2007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657F9-ECE9-44DF-9BF6-E7BB13ABFE16}"/>
              </a:ext>
            </a:extLst>
          </p:cNvPr>
          <p:cNvSpPr txBox="1"/>
          <p:nvPr/>
        </p:nvSpPr>
        <p:spPr>
          <a:xfrm>
            <a:off x="473854" y="4085545"/>
            <a:ext cx="638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ค่าตัวแปรทางกลที่เกี่ยวข้องกับเครื่องไฟฟ้า</a:t>
            </a:r>
            <a:r>
              <a:rPr lang="th-TH" dirty="0" err="1"/>
              <a:t>ซิงโครนัส</a:t>
            </a:r>
            <a:r>
              <a:rPr lang="th-TH" dirty="0"/>
              <a:t>ชนิดแม่เหล็กถาวร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803EC1-7BC6-4D26-B759-B7E93ACE1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91628"/>
              </p:ext>
            </p:extLst>
          </p:nvPr>
        </p:nvGraphicFramePr>
        <p:xfrm>
          <a:off x="473854" y="4460110"/>
          <a:ext cx="5937250" cy="2348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528">
                  <a:extLst>
                    <a:ext uri="{9D8B030D-6E8A-4147-A177-3AD203B41FA5}">
                      <a16:colId xmlns:a16="http://schemas.microsoft.com/office/drawing/2014/main" val="3960389445"/>
                    </a:ext>
                  </a:extLst>
                </a:gridCol>
                <a:gridCol w="1688722">
                  <a:extLst>
                    <a:ext uri="{9D8B030D-6E8A-4147-A177-3AD203B41FA5}">
                      <a16:colId xmlns:a16="http://schemas.microsoft.com/office/drawing/2014/main" val="734108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Parameters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30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ค่าความต้านทานของขดลวดสเตเตอร์(</a:t>
                      </a:r>
                      <a:r>
                        <a:rPr lang="en-US" sz="1600">
                          <a:effectLst/>
                        </a:rPr>
                        <a:t>Rs)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32.23 Ω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30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ค่าความเหนี่ยวนำของขดลวดส</a:t>
                      </a:r>
                      <a:r>
                        <a:rPr lang="th-TH" sz="1600" dirty="0" err="1">
                          <a:effectLst/>
                        </a:rPr>
                        <a:t>เตเต</a:t>
                      </a:r>
                      <a:r>
                        <a:rPr lang="th-TH" sz="1600" dirty="0">
                          <a:effectLst/>
                        </a:rPr>
                        <a:t>อร์ (</a:t>
                      </a:r>
                      <a:r>
                        <a:rPr lang="en-US" sz="1600" dirty="0">
                          <a:effectLst/>
                        </a:rPr>
                        <a:t>Ls)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11.3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9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ค่าความเหนี่ยวนำของขดลวดสเตเตอร์ในแนวแกนอ้างอิงดี(</a:t>
                      </a:r>
                      <a:r>
                        <a:rPr lang="en-US" sz="1600">
                          <a:effectLst/>
                        </a:rPr>
                        <a:t>Ld)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64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ค่าความเหนี่ยวนำของขดลวดสเตเตอร์ในแนวแกนอ้างอิงคิว(</a:t>
                      </a:r>
                      <a:r>
                        <a:rPr lang="en-US" sz="1600">
                          <a:effectLst/>
                        </a:rPr>
                        <a:t>Lq)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67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ฟลักซแม่เหล็กของแม่เหล็กถาวร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0.009 W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11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จำนวนคู่ขั้ว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 </a:t>
                      </a:r>
                      <a:r>
                        <a:rPr lang="th-TH" sz="1600" dirty="0">
                          <a:effectLst/>
                        </a:rPr>
                        <a:t>คู่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0190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2E2D33-FA7A-4B75-9343-1C06D6B3C4DF}"/>
              </a:ext>
            </a:extLst>
          </p:cNvPr>
          <p:cNvSpPr txBox="1"/>
          <p:nvPr/>
        </p:nvSpPr>
        <p:spPr>
          <a:xfrm>
            <a:off x="7566178" y="2165520"/>
            <a:ext cx="462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ค่าตัวแปรทางกลที่เกี่ยวข้องกับแผ่นพื้นพลังงงาน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0BE19D6-7409-40CA-A6EB-D94D8A810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457356"/>
                  </p:ext>
                </p:extLst>
              </p:nvPr>
            </p:nvGraphicFramePr>
            <p:xfrm>
              <a:off x="6903818" y="2499971"/>
              <a:ext cx="5097418" cy="33980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41">
                      <a:extLst>
                        <a:ext uri="{9D8B030D-6E8A-4147-A177-3AD203B41FA5}">
                          <a16:colId xmlns:a16="http://schemas.microsoft.com/office/drawing/2014/main" val="3965874803"/>
                        </a:ext>
                      </a:extLst>
                    </a:gridCol>
                    <a:gridCol w="1835677">
                      <a:extLst>
                        <a:ext uri="{9D8B030D-6E8A-4147-A177-3AD203B41FA5}">
                          <a16:colId xmlns:a16="http://schemas.microsoft.com/office/drawing/2014/main" val="7870828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4234066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Pitch of lead screw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 mm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46406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lead(l)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0.015 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0716753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Mass of nut and plate(m)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2.16 kg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7859157"/>
                      </a:ext>
                    </a:extLst>
                  </a:tr>
                  <a:tr h="33733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bevel gear(JG)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8.6756 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2406348"/>
                      </a:ext>
                    </a:extLst>
                  </a:tr>
                  <a:tr h="364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lead screw(Jl 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2.5536 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11667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lead angle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45 degree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562620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Spring coefficient(k)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40000 N/m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020107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Damping coefficient(D)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2000 Ns/m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501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Friction coefficient(µ)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0.21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2400537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Efficient of thrust bearing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3916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Efficient of thread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6998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0BE19D6-7409-40CA-A6EB-D94D8A810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457356"/>
                  </p:ext>
                </p:extLst>
              </p:nvPr>
            </p:nvGraphicFramePr>
            <p:xfrm>
              <a:off x="6903818" y="2499971"/>
              <a:ext cx="5097418" cy="33980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41">
                      <a:extLst>
                        <a:ext uri="{9D8B030D-6E8A-4147-A177-3AD203B41FA5}">
                          <a16:colId xmlns:a16="http://schemas.microsoft.com/office/drawing/2014/main" val="3965874803"/>
                        </a:ext>
                      </a:extLst>
                    </a:gridCol>
                    <a:gridCol w="1835677">
                      <a:extLst>
                        <a:ext uri="{9D8B030D-6E8A-4147-A177-3AD203B41FA5}">
                          <a16:colId xmlns:a16="http://schemas.microsoft.com/office/drawing/2014/main" val="78708287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4234066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Pitch of lead screw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 mm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46406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lead(l)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0.015 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0716753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Mass of nut and plate(m)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2.16 kg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7859157"/>
                      </a:ext>
                    </a:extLst>
                  </a:tr>
                  <a:tr h="33733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bevel gear(JG)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405" t="-330357" r="-1329" b="-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406348"/>
                      </a:ext>
                    </a:extLst>
                  </a:tr>
                  <a:tr h="364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lead screw(Jl 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8405" t="-408475" r="-1329" b="-4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11667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lead angle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45 degree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562620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Spring coefficient(k)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40000 N/m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020107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Damping coefficient(D)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2000 Ns/m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501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Friction coefficient(µ)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0.21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2400537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Efficient of thrust bearing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3916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Efficient of thread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69985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721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sz="4400" dirty="0"/>
              <a:t>ผลลัพธ์จากการดำเนินการเบื้องต้น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F5-A8D9-4F47-B235-9AAE2AE3F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8860" y="921294"/>
                <a:ext cx="12191999" cy="556550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h-TH" sz="21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กรณีที่รวมระบบทางกลของแผ่นพื้นเก็บพลังงานมาใช้ในอัลกอริทึมการติดามจุดทำงานสูงสุด สามารถทำให้ได้กำลังขาออกมีค่าที่สูงขึ้น </a:t>
                </a:r>
                <a:endParaRPr lang="en-US" sz="2100" dirty="0">
                  <a:latin typeface="ChulaCharasNew" panose="02000506000000020004" pitchFamily="2" charset="-34"/>
                  <a:cs typeface="ChulaCharasNew" panose="02000506000000020004" pitchFamily="2" charset="-34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h-TH" sz="21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เนื่องจาก </a:t>
                </a:r>
                <a:r>
                  <a:rPr lang="th-TH" sz="2100" dirty="0" err="1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อัล</a:t>
                </a:r>
                <a:r>
                  <a:rPr lang="th-TH" sz="21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กอลิทึมการติดตามจุดทำงานสูงสุด ทีใช้ในการสร้างแรงดันออก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𝑐𝑜𝑛𝑗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l-GR" sz="21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l-GR" sz="2100" i="1" dirty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l-GR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1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1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21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 </a:t>
                </a:r>
                <a:r>
                  <a:rPr lang="th-TH" sz="2100" dirty="0" err="1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อิมพีแดนซ์</a:t>
                </a:r>
                <a:r>
                  <a:rPr lang="th-TH" sz="21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ที่มีพารามิเตอร์จากระบบทางกลรวมเข้ามา เช่น มวลของแผ่นเท้าเหยียบ ค่าคงตัวสปริง </a:t>
                </a:r>
                <a:endParaRPr lang="en-US" sz="2100" dirty="0">
                  <a:latin typeface="ChulaCharasNew" panose="02000506000000020004" pitchFamily="2" charset="-34"/>
                  <a:cs typeface="ChulaCharasNew" panose="02000506000000020004" pitchFamily="2" charset="-34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F5-A8D9-4F47-B235-9AAE2AE3F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8860" y="921294"/>
                <a:ext cx="12191999" cy="5565503"/>
              </a:xfrm>
              <a:blipFill>
                <a:blip r:embed="rId2"/>
                <a:stretch>
                  <a:fillRect l="-500" r="-200" b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3F35BD4-77C6-4E2A-81C5-722374771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12" y="901341"/>
            <a:ext cx="8238653" cy="39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สรุปผลการ</a:t>
            </a:r>
            <a:r>
              <a:rPr lang="th-TH" dirty="0" err="1"/>
              <a:t>ดําเนินการ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2F5-A8D9-4F47-B235-9AAE2AE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60" y="921294"/>
            <a:ext cx="12191999" cy="556550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มีการออกแบบอัลกอริทึมการลดกําลังสูญเสียในอิน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เวอร์เต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อร์ ด้วยอัลกอริทึมการมอดูเลตแบบสองแขน และการติดตาม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การทํางาน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ในจตุภาคที่หนึ่ง บน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MATLAB/Simulink 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และได้มีสร้างโมเดลของอุปกรณ์ต่างๆ เพื่อที่จะทดสอบระบบทั้งหมด 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นั่นคือ</a:t>
            </a:r>
            <a:b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</a:b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• โมเดลแบบจำลองของ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แบตเต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อร์รี</a:t>
            </a:r>
            <a:b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</a:b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• โมเดลแบบจำลองของระบบเชิงกล</a:t>
            </a:r>
            <a:b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</a:b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• โมเดลแบบจำลองของมอเตอร์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ซิงโครนัส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แม่เหล็กถาวร</a:t>
            </a:r>
            <a:b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</a:b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• โมเดลแบบจำลองระบบฝังตัว</a:t>
            </a:r>
            <a:b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</a:b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• โมเดลแบบจำลองบอร์ดอิน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เวอร์เต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อร์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ได้ทดสอบและทวนสอบการทำงานของอิน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เวอร์เต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อร์ และ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อัล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กอลิทึมในการลดกำลังสูญเสีย พบว่า สามารถทำงานและตัดสินใจได้ถูกต้อง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h-TH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laCharasNew" panose="02000506000000020004" pitchFamily="2" charset="-34"/>
              <a:cs typeface="ChulaCharasNew" panose="02000506000000020004" pitchFamily="2" charset="-3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ศึกษาการทำงานของแผ่นพื้นเก็บพลังงาน การเปรียบเทียบเชิงกล-ไฟฟ้า เครื่องจักรไฟฟ้า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ซิงโครนัส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แม่เหล็กถาวร และหลักการติดตามจุดทำงานสูงสุด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laCharasNew" panose="02000506000000020004" pitchFamily="2" charset="-34"/>
              <a:cs typeface="ChulaCharasNew" panose="02000506000000020004" pitchFamily="2" charset="-3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ได้วงจรสมมูลไฟฟ้าที่รวมระบบทางกลของแผ่นพื้นเก็บพลังงาน และหาได้ และสร้างแบบจําลองด้วยโปรแกรม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MATLAB/Simulink 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และได้อัลกอริทึมการติดตามจุด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ทํางาน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สูงสุด กรณีที่รวมระบบอัลกอริทึมการติดตามจุด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ทํางาน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ที่ให้กําลังสูงสุดทางกลของแผ่นพื้นเก็บพลังงานมาคํานวณ สามารถ</a:t>
            </a:r>
            <a:r>
              <a:rPr kumimoji="0" lang="th-TH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ทําให้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laCharasNew" panose="02000506000000020004" pitchFamily="2" charset="-34"/>
                <a:cs typeface="ChulaCharasNew" panose="02000506000000020004" pitchFamily="2" charset="-34"/>
              </a:rPr>
              <a:t>ได้กําลังขาออกมีค่าที่สูงขึ้นจริง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laCharasNew" panose="02000506000000020004" pitchFamily="2" charset="-34"/>
              <a:cs typeface="ChulaCharasNew" panose="02000506000000020004" pitchFamily="2" charset="-34"/>
            </a:endParaRPr>
          </a:p>
          <a:p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หลักการและทฤษฎีที่เกี่ยวข้อง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2F5-A8D9-4F47-B235-9AAE2AE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60" y="1076597"/>
            <a:ext cx="12191999" cy="5410201"/>
          </a:xfrm>
        </p:spPr>
        <p:txBody>
          <a:bodyPr/>
          <a:lstStyle/>
          <a:p>
            <a:r>
              <a:rPr lang="th-TH" sz="2400" b="1" dirty="0"/>
              <a:t>หลักการทำงานของแผ่นพื้นเก็บพลังงาน</a:t>
            </a:r>
          </a:p>
          <a:p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1B006E-83C1-420F-8DEC-38BFA33F4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" y="2380936"/>
            <a:ext cx="4338431" cy="2427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5E8F3-1A7E-4979-B894-6F94C1D9916F}"/>
              </a:ext>
            </a:extLst>
          </p:cNvPr>
          <p:cNvSpPr txBox="1"/>
          <p:nvPr/>
        </p:nvSpPr>
        <p:spPr>
          <a:xfrm>
            <a:off x="752121" y="4808177"/>
            <a:ext cx="50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กลไกเลียวนำ(</a:t>
            </a:r>
            <a:r>
              <a:rPr lang="en-US" dirty="0"/>
              <a:t>lead screw) </a:t>
            </a:r>
            <a:r>
              <a:rPr lang="th-TH" dirty="0"/>
              <a:t>ภายใต้แผ่นเก็บพลังงาน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759760-CDDF-413F-8E0D-211411F72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13" y="1025496"/>
            <a:ext cx="5172977" cy="1942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5A838E-6A8B-4041-A595-9FE1382B4486}"/>
                  </a:ext>
                </a:extLst>
              </p:cNvPr>
              <p:cNvSpPr txBox="1"/>
              <p:nvPr/>
            </p:nvSpPr>
            <p:spPr>
              <a:xfrm>
                <a:off x="6096000" y="3267457"/>
                <a:ext cx="5824204" cy="284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200" dirty="0">
                    <a:effectLst/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สมการต่างๆ ได้มาจาก การเลื่อนที่ของแป้นเกลียว</a:t>
                </a:r>
                <a:r>
                  <a:rPr lang="en-US" sz="2200" dirty="0">
                    <a:effectLst/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(nut) 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การเคลื่อนที่เชิงหมุนของเกลียวนำ </a:t>
                </a:r>
                <a:r>
                  <a:rPr lang="en-US" sz="2200" dirty="0">
                    <a:effectLst/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 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และ</a:t>
                </a:r>
                <a:r>
                  <a:rPr lang="th-TH" sz="2200" dirty="0" err="1">
                    <a:effectLst/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โรเตอร์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ของเครื่องกำเนิดไฟฟ้า ตามลำดับ ได้แก่</a:t>
                </a:r>
                <a:endParaRPr lang="en-US" sz="2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/>
                        <m:t>𝑚</m:t>
                      </m:r>
                      <m:acc>
                        <m:accPr>
                          <m:chr m:val="̈"/>
                          <m:ctrlPr>
                            <a:rPr lang="en-US" sz="2000" i="1"/>
                          </m:ctrlPr>
                        </m:accPr>
                        <m:e>
                          <m:r>
                            <a:rPr lang="en-US" sz="2000" i="1" smtClean="0"/>
                            <m:t>𝑥</m:t>
                          </m:r>
                        </m:e>
                      </m:acc>
                      <m:r>
                        <a:rPr lang="en-US" sz="2000" i="1" smtClean="0"/>
                        <m:t>=</m:t>
                      </m:r>
                      <m:r>
                        <a:rPr lang="en-US" sz="2000" i="1" smtClean="0"/>
                        <m:t>𝐹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 smtClean="0"/>
                            <m:t>𝑡</m:t>
                          </m:r>
                        </m:e>
                      </m:d>
                      <m:r>
                        <a:rPr lang="en-US" sz="2000" i="1" smtClean="0"/>
                        <m:t>−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 smtClean="0"/>
                            <m:t>𝐹</m:t>
                          </m:r>
                        </m:e>
                        <m:sub>
                          <m:r>
                            <a:rPr lang="en-US" sz="2000" i="1" smtClean="0"/>
                            <m:t>𝑎</m:t>
                          </m:r>
                        </m:sub>
                      </m:sSub>
                      <m:r>
                        <a:rPr lang="en-US" sz="2000" i="1" smtClean="0"/>
                        <m:t>−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 smtClean="0"/>
                            <m:t>𝐹</m:t>
                          </m:r>
                        </m:e>
                        <m:sub>
                          <m:r>
                            <a:rPr lang="en-US" sz="2000" i="1" smtClean="0"/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effectLst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</m:acc>
                      <m:r>
                        <a:rPr lang="en-US" sz="2000" i="1" smtClean="0">
                          <a:effectLst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sz="2000" i="1" smtClean="0">
                          <a:effectLst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effectLst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000" i="1" smtClean="0">
                                  <a:effectLst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</m:acc>
                      <m:r>
                        <a:rPr lang="en-US" sz="2000" i="1" smtClean="0">
                          <a:effectLst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effectLst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 smtClean="0">
                              <a:effectLst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th-TH" sz="2000" dirty="0">
                  <a:latin typeface="Calibri" panose="020F0502020204030204" pitchFamily="34" charset="0"/>
                  <a:cs typeface="ChulaCharasNew" panose="02000506000000020004" pitchFamily="2" charset="-34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5A838E-6A8B-4041-A595-9FE1382B4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67457"/>
                <a:ext cx="5824204" cy="2849113"/>
              </a:xfrm>
              <a:prstGeom prst="rect">
                <a:avLst/>
              </a:prstGeom>
              <a:blipFill>
                <a:blip r:embed="rId5"/>
                <a:stretch>
                  <a:fillRect l="-1361" t="-1499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185DB30-B9DC-4661-9B73-479D80FBD03D}"/>
              </a:ext>
            </a:extLst>
          </p:cNvPr>
          <p:cNvSpPr txBox="1"/>
          <p:nvPr/>
        </p:nvSpPr>
        <p:spPr>
          <a:xfrm>
            <a:off x="7164046" y="2839919"/>
            <a:ext cx="4083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แผนภาพของวัตถุของตัวหนอน </a:t>
            </a:r>
            <a:r>
              <a:rPr lang="en-US" dirty="0"/>
              <a:t>(lead screw)</a:t>
            </a:r>
          </a:p>
        </p:txBody>
      </p:sp>
    </p:spTree>
    <p:extLst>
      <p:ext uri="{BB962C8B-B14F-4D97-AF65-F5344CB8AC3E}">
        <p14:creationId xmlns:p14="http://schemas.microsoft.com/office/powerpoint/2010/main" val="343098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หลักการและทฤษฎีที่เกี่ยวข้อง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2F5-A8D9-4F47-B235-9AAE2AE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60" y="1076597"/>
            <a:ext cx="12191999" cy="5410200"/>
          </a:xfrm>
        </p:spPr>
        <p:txBody>
          <a:bodyPr/>
          <a:lstStyle/>
          <a:p>
            <a:r>
              <a:rPr lang="en-US" sz="2800" b="1" dirty="0"/>
              <a:t>Electrical Analogy</a:t>
            </a:r>
            <a:endParaRPr lang="th-TH" sz="2800" b="1" dirty="0"/>
          </a:p>
          <a:p>
            <a:pPr marL="0" indent="0">
              <a:buNone/>
            </a:pPr>
            <a:r>
              <a:rPr lang="th-TH" sz="2200" dirty="0"/>
              <a:t>ปัญหาทางกลบางอย่างสามารถแก้ไขได้ง่ายขึ้นผ่านการเปรียบเทียบทางไฟฟ้า โดยความสัมพันธ์ของปริมาณทางกลและทางไฟฟ้า</a:t>
            </a:r>
          </a:p>
          <a:p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142A0B51-5BD4-4089-95FC-D3112D324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08228"/>
                  </p:ext>
                </p:extLst>
              </p:nvPr>
            </p:nvGraphicFramePr>
            <p:xfrm>
              <a:off x="2013139" y="2555485"/>
              <a:ext cx="8128000" cy="36576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07839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033958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Mechanical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Electrical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548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Torque(T)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Current(i)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849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Angular speed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Voltage(v)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928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Angular displace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Flux linkage(</a:t>
                          </a:r>
                          <a:r>
                            <a:rPr lang="az-Cyrl-AZ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ѱ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81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Moment of inertia(J)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Capacitance(C)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00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Spring constant(K)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1/Inductance(1/L)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4368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Damping coefficient(B)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1/Resistance(1/R)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4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Coupling ratio(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Transformer ratio(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239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142A0B51-5BD4-4089-95FC-D3112D324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08228"/>
                  </p:ext>
                </p:extLst>
              </p:nvPr>
            </p:nvGraphicFramePr>
            <p:xfrm>
              <a:off x="2013139" y="2555485"/>
              <a:ext cx="8128000" cy="36576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07839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03395890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Mechanical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Electrical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5484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Torque(T)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Current(i)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849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0667" r="-100150" b="-6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Voltage(v)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9283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6579" r="-100150" b="-58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Flux linkage(</a:t>
                          </a:r>
                          <a:r>
                            <a:rPr lang="az-Cyrl-AZ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ѱ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8197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Moment of inertia(J)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Capacitance(C)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0008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Spring constant(K)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1/Inductance(1/L)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43688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Damping coefficient(B)</a:t>
                          </a:r>
                          <a:endParaRPr 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1/Resistance(1/R)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439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12000" r="-100150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12000" r="-150" b="-1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239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71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หลักการและทฤษฎีที่เกี่ยวข้อง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F5-A8D9-4F47-B235-9AAE2AE3F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8860" y="1076597"/>
                <a:ext cx="12191999" cy="5410200"/>
              </a:xfrm>
            </p:spPr>
            <p:txBody>
              <a:bodyPr/>
              <a:lstStyle/>
              <a:p>
                <a:r>
                  <a:rPr lang="th-TH" sz="2200" dirty="0"/>
                  <a:t>พิจารณาจากแนวการเคลื่อนที่เชิงเส้นไปยังการเคลื่อนที่เชิงหมุน จาก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𝜋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𝑎𝑚𝑙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+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𝑎𝐷𝑙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𝑎𝐷𝑙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𝑎𝐹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H Sarabun New" panose="020B0500040200020003" pitchFamily="34" charset="-34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H Sarabun New" panose="020B0500040200020003" pitchFamily="34" charset="-34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 panose="020B0500040200020003" pitchFamily="34" charset="-34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 panose="020B0500040200020003" pitchFamily="34" charset="-34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 panose="020B0500040200020003" pitchFamily="34" charset="-34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th-TH" sz="2200" dirty="0"/>
                  <a:t>ใช้ความสัมพันธ์ของปริมาณทางกลและไฟฟ้าจาก </a:t>
                </a:r>
                <a:r>
                  <a:rPr lang="en-US" sz="2200" dirty="0"/>
                  <a:t>electrical analogy</a:t>
                </a:r>
                <a:endParaRPr lang="th-TH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F5-A8D9-4F47-B235-9AAE2AE3F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8860" y="1076597"/>
                <a:ext cx="12191999" cy="5410200"/>
              </a:xfrm>
              <a:blipFill>
                <a:blip r:embed="rId2"/>
                <a:stretch>
                  <a:fillRect l="-600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9BF4AE8-D8E1-4AF5-833F-8E7EB25726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3415"/>
          <a:stretch/>
        </p:blipFill>
        <p:spPr>
          <a:xfrm>
            <a:off x="381944" y="3619119"/>
            <a:ext cx="5195454" cy="1808451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595B0E-5765-48A4-9633-315AF09B92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"/>
          <a:stretch/>
        </p:blipFill>
        <p:spPr>
          <a:xfrm>
            <a:off x="187255" y="5253690"/>
            <a:ext cx="2792416" cy="160431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D3D6A0-7EEE-43DB-BCAF-85AA60A6D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71" y="5295494"/>
            <a:ext cx="2792417" cy="156250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0E7486E-9E77-4B99-9732-CF03534F8035}"/>
              </a:ext>
            </a:extLst>
          </p:cNvPr>
          <p:cNvSpPr/>
          <p:nvPr/>
        </p:nvSpPr>
        <p:spPr>
          <a:xfrm>
            <a:off x="5772087" y="4822953"/>
            <a:ext cx="1206236" cy="25660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2629B491-B526-4DC3-AA35-AD0164B711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8"/>
          <a:stretch/>
        </p:blipFill>
        <p:spPr>
          <a:xfrm>
            <a:off x="7042138" y="3999983"/>
            <a:ext cx="5067185" cy="1840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F60618-AE17-4A55-86CC-EB7A32D0421B}"/>
              </a:ext>
            </a:extLst>
          </p:cNvPr>
          <p:cNvSpPr txBox="1"/>
          <p:nvPr/>
        </p:nvSpPr>
        <p:spPr>
          <a:xfrm>
            <a:off x="7236828" y="5840466"/>
            <a:ext cx="506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วงจรสมมูลทางไฟฟ้าของระบบทางกลของแผ่นพื้นเก็บพลังงาน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3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หลักการและทฤษฎีที่เกี่ยวข้อง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F5-A8D9-4F47-B235-9AAE2AE3F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8860" y="1076597"/>
                <a:ext cx="12191999" cy="5410200"/>
              </a:xfrm>
            </p:spPr>
            <p:txBody>
              <a:bodyPr>
                <a:normAutofit/>
              </a:bodyPr>
              <a:lstStyle/>
              <a:p>
                <a:r>
                  <a:rPr lang="th-TH" sz="2400" b="1" dirty="0"/>
                  <a:t>การทำงานของของเครื่องจักรไฟฟ้า</a:t>
                </a:r>
                <a:r>
                  <a:rPr lang="th-TH" sz="2400" b="1" dirty="0" err="1"/>
                  <a:t>ซิงโครนัส</a:t>
                </a:r>
                <a:r>
                  <a:rPr lang="th-TH" sz="2400" b="1" dirty="0"/>
                  <a:t>ชนิดแม่เหล็กถาวร</a:t>
                </a:r>
                <a:endParaRPr lang="en-US" sz="2400" b="1" dirty="0"/>
              </a:p>
              <a:p>
                <a:r>
                  <a:rPr lang="th-TH" sz="2200" dirty="0"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สมการแรงดันสาม</a:t>
                </a:r>
                <a:r>
                  <a:rPr lang="th-TH" sz="2200" dirty="0" err="1"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เฟส</a:t>
                </a:r>
                <a:r>
                  <a:rPr lang="th-TH" sz="2200" dirty="0"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ของเครื่องจักรไฟฟ้า</a:t>
                </a:r>
                <a:r>
                  <a:rPr lang="th-TH" sz="2200" dirty="0" err="1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ซิงโครนัส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ชนิดแม่เหล็กถาวร </a:t>
                </a:r>
                <a:endParaRPr lang="en-US" sz="2200" dirty="0">
                  <a:effectLst/>
                  <a:latin typeface="ChulaCharasNew" panose="02000506000000020004" pitchFamily="2" charset="-34"/>
                  <a:ea typeface="Times New Roman" panose="02020603050405020304" pitchFamily="18" charset="0"/>
                  <a:cs typeface="ChulaCharasNew" panose="02000506000000020004" pitchFamily="2" charset="-34"/>
                </a:endParaRPr>
              </a:p>
              <a:p>
                <a:endPara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𝑤𝑢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−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120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°)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+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120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°)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2400" b="1" dirty="0"/>
              </a:p>
              <a:p>
                <a:pPr>
                  <a:defRPr/>
                </a:pPr>
                <a:r>
                  <a:rPr lang="th-TH" sz="2200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จากนั้นใช้</a:t>
                </a:r>
                <a:r>
                  <a:rPr lang="th-TH" sz="2200" dirty="0"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การแปลง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ของคลาก</a:t>
                </a:r>
                <a:r>
                  <a:rPr lang="en-US" sz="2200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 (Clark’s Transformation) 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แปลงให้อยู่ในกรอบอ้างอิงนิ่ง เพื่อแปลงแรงดันสาม</a:t>
                </a:r>
                <a:r>
                  <a:rPr lang="th-TH" sz="2200" dirty="0" err="1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เฟส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เป็</a:t>
                </a:r>
                <a:r>
                  <a:rPr lang="th-TH" sz="2200" dirty="0"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น</a:t>
                </a:r>
                <a:r>
                  <a:rPr lang="th-TH" sz="2200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แรงดันบนกรอบอ้างอิงนิ่ง แกน </a:t>
                </a:r>
                <a:r>
                  <a:rPr lang="en-US" sz="2200" i="1" dirty="0">
                    <a:effectLst/>
                    <a:latin typeface="ChulaCharasNew" panose="02000506000000020004" pitchFamily="2" charset="-34"/>
                    <a:ea typeface="Times New Roman" panose="02020603050405020304" pitchFamily="18" charset="0"/>
                    <a:cs typeface="ChulaCharasNew" panose="02000506000000020004" pitchFamily="2" charset="-34"/>
                  </a:rPr>
                  <a:t>x-y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  <m:t>𝑅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  <m:t>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l-G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λ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cos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λ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sin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H Sarabun New" panose="020B0500040200020003" pitchFamily="34" charset="-34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F5-A8D9-4F47-B235-9AAE2AE3F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8860" y="1076597"/>
                <a:ext cx="12191999" cy="5410200"/>
              </a:xfrm>
              <a:blipFill>
                <a:blip r:embed="rId2"/>
                <a:stretch>
                  <a:fillRect l="-700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3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หลักการและทฤษฎีที่เกี่ยวข้อง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2F5-A8D9-4F47-B235-9AAE2AE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60" y="1076596"/>
            <a:ext cx="12191999" cy="5410201"/>
          </a:xfrm>
        </p:spPr>
        <p:txBody>
          <a:bodyPr/>
          <a:lstStyle/>
          <a:p>
            <a:r>
              <a:rPr lang="th-TH" sz="2200" dirty="0">
                <a:effectLst/>
                <a:latin typeface="ChulaCharasNew" panose="02000506000000020004" pitchFamily="2" charset="-34"/>
                <a:ea typeface="Times New Roman" panose="02020603050405020304" pitchFamily="18" charset="0"/>
                <a:cs typeface="ChulaCharasNew" panose="02000506000000020004" pitchFamily="2" charset="-34"/>
              </a:rPr>
              <a:t>แรงเคลื่อนเหนี่ยวนำภายในของเครื่องจักรไฟฟ้า</a:t>
            </a:r>
            <a:r>
              <a:rPr lang="th-TH" sz="2200" dirty="0" err="1">
                <a:effectLst/>
                <a:latin typeface="ChulaCharasNew" panose="02000506000000020004" pitchFamily="2" charset="-34"/>
                <a:ea typeface="Times New Roman" panose="02020603050405020304" pitchFamily="18" charset="0"/>
                <a:cs typeface="ChulaCharasNew" panose="02000506000000020004" pitchFamily="2" charset="-34"/>
              </a:rPr>
              <a:t>ซิงโครนัส</a:t>
            </a:r>
            <a:r>
              <a:rPr lang="th-TH" sz="2200" dirty="0">
                <a:effectLst/>
                <a:latin typeface="ChulaCharasNew" panose="02000506000000020004" pitchFamily="2" charset="-34"/>
                <a:ea typeface="Times New Roman" panose="02020603050405020304" pitchFamily="18" charset="0"/>
                <a:cs typeface="ChulaCharasNew" panose="02000506000000020004" pitchFamily="2" charset="-34"/>
              </a:rPr>
              <a:t>ชนิดแม่เหล็กถาวร</a:t>
            </a:r>
            <a:endParaRPr lang="en-US" sz="2200" dirty="0">
              <a:latin typeface="ChulaCharasNew" panose="02000506000000020004" pitchFamily="2" charset="-34"/>
              <a:ea typeface="Times New Roman" panose="02020603050405020304" pitchFamily="18" charset="0"/>
              <a:cs typeface="ChulaCharasNew" panose="02000506000000020004" pitchFamily="2" charset="-34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sz="2200" dirty="0">
                <a:latin typeface="ChulaCharasNew" panose="02000506000000020004" pitchFamily="2" charset="-34"/>
                <a:cs typeface="ChulaCharasNew" panose="02000506000000020004" pitchFamily="2" charset="-34"/>
              </a:rPr>
              <a:t>เขียนความสัมพันธ์อยู่ในรูปสเปซเวกเตอร์ของระบบทางกลของแผ่นพื้นเก็บพลังงาน และ เครื่องจักรไฟฟ้า</a:t>
            </a:r>
            <a:r>
              <a:rPr lang="th-TH" sz="2200" dirty="0" err="1">
                <a:latin typeface="ChulaCharasNew" panose="02000506000000020004" pitchFamily="2" charset="-34"/>
                <a:cs typeface="ChulaCharasNew" panose="02000506000000020004" pitchFamily="2" charset="-34"/>
              </a:rPr>
              <a:t>ซิงโครนัส</a:t>
            </a:r>
            <a:r>
              <a:rPr lang="th-TH" sz="2200" dirty="0">
                <a:latin typeface="ChulaCharasNew" panose="02000506000000020004" pitchFamily="2" charset="-34"/>
                <a:cs typeface="ChulaCharasNew" panose="02000506000000020004" pitchFamily="2" charset="-34"/>
              </a:rPr>
              <a:t>ชนิดแม่เหล็กถาวร</a:t>
            </a:r>
            <a:endParaRPr lang="en-US" sz="2200" dirty="0">
              <a:effectLst/>
              <a:latin typeface="ChulaCharasNew" panose="02000506000000020004" pitchFamily="2" charset="-34"/>
              <a:ea typeface="Calibri" panose="020F0502020204030204" pitchFamily="34" charset="0"/>
              <a:cs typeface="ChulaCharasNew" panose="02000506000000020004" pitchFamily="2" charset="-34"/>
            </a:endParaRPr>
          </a:p>
          <a:p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CA0DF-8712-4450-A5B5-74C3F1B1B292}"/>
                  </a:ext>
                </a:extLst>
              </p:cNvPr>
              <p:cNvSpPr txBox="1"/>
              <p:nvPr/>
            </p:nvSpPr>
            <p:spPr>
              <a:xfrm>
                <a:off x="438340" y="1704340"/>
                <a:ext cx="5638799" cy="14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       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GreekC" panose="00000400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       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GreekC" panose="00000400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𝑖𝑛𝑑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CA0DF-8712-4450-A5B5-74C3F1B1B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0" y="1704340"/>
                <a:ext cx="5638799" cy="1463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5DFF5-4743-4975-B562-9213FF481701}"/>
                  </a:ext>
                </a:extLst>
              </p:cNvPr>
              <p:cNvSpPr txBox="1"/>
              <p:nvPr/>
            </p:nvSpPr>
            <p:spPr>
              <a:xfrm>
                <a:off x="1866715" y="4508042"/>
                <a:ext cx="3888027" cy="127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5DFF5-4743-4975-B562-9213FF48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15" y="4508042"/>
                <a:ext cx="3888027" cy="1273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8DA137D-9CEB-4B37-8B44-8E66AA0FC9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9" b="2249"/>
          <a:stretch/>
        </p:blipFill>
        <p:spPr>
          <a:xfrm>
            <a:off x="7262153" y="1294565"/>
            <a:ext cx="4844861" cy="2222111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23D1E1AB-0BFC-493D-A1AB-8969AF601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46" y="4091852"/>
            <a:ext cx="5669754" cy="21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หลักการและทฤษฎีที่เกี่ยวข้อง</a:t>
            </a:r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18EC2A3-5292-4AC0-AB6E-9C7864C7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" y="901341"/>
            <a:ext cx="6066438" cy="225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E6DAA-2A66-4E14-AD50-089B9441C11A}"/>
              </a:ext>
            </a:extLst>
          </p:cNvPr>
          <p:cNvSpPr txBox="1"/>
          <p:nvPr/>
        </p:nvSpPr>
        <p:spPr>
          <a:xfrm>
            <a:off x="52598" y="3213556"/>
            <a:ext cx="863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ทำการแปลงเป็นวงจรสมมูล โดยอ้างอิงฝั่งทุติยภูมิ(บน)และอ้างอิงฝั่งปฐมภูมิ(ล่าง)</a:t>
            </a:r>
            <a:endParaRPr lang="en-US" sz="2000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6E4094F-EFC7-4C02-856A-595FC3057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6" y="3557752"/>
            <a:ext cx="6095999" cy="330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60BC1-5160-45AD-B5A5-2D05F8840184}"/>
              </a:ext>
            </a:extLst>
          </p:cNvPr>
          <p:cNvSpPr txBox="1"/>
          <p:nvPr/>
        </p:nvSpPr>
        <p:spPr>
          <a:xfrm>
            <a:off x="7581899" y="1402016"/>
            <a:ext cx="461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200" dirty="0"/>
              <a:t>แปลงวงจรสมมูลโดยใช้ทฤษฎีเทเวน</a:t>
            </a:r>
            <a:r>
              <a:rPr lang="th-TH" sz="2200" dirty="0" err="1"/>
              <a:t>ิน</a:t>
            </a:r>
            <a:r>
              <a:rPr lang="th-TH" sz="2200" dirty="0"/>
              <a:t> จะได้</a:t>
            </a:r>
          </a:p>
          <a:p>
            <a:endParaRPr lang="en-US" dirty="0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045CA771-5FD4-40BD-895A-6E1394C39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31" y="1868121"/>
            <a:ext cx="4980708" cy="1773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C38EE-61AD-4699-BA02-144C4F46C749}"/>
                  </a:ext>
                </a:extLst>
              </p:cNvPr>
              <p:cNvSpPr txBox="1"/>
              <p:nvPr/>
            </p:nvSpPr>
            <p:spPr>
              <a:xfrm>
                <a:off x="7909215" y="3805458"/>
                <a:ext cx="4038599" cy="88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โดยที่ </a:t>
                </a:r>
                <a:r>
                  <a:rPr lang="en-US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𝑎𝐷𝑙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C38EE-61AD-4699-BA02-144C4F46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215" y="3805458"/>
                <a:ext cx="4038599" cy="882806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1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dirty="0"/>
              <a:t>หลักการและทฤษฎีที่เกี่ยวข้อง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2F5-A8D9-4F47-B235-9AAE2AE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60" y="1076597"/>
            <a:ext cx="12191999" cy="5410200"/>
          </a:xfrm>
        </p:spPr>
        <p:txBody>
          <a:bodyPr/>
          <a:lstStyle/>
          <a:p>
            <a:r>
              <a:rPr lang="th-TH" sz="2200" dirty="0">
                <a:latin typeface="ChulaCharasNew" panose="02000506000000020004" pitchFamily="2" charset="-34"/>
                <a:cs typeface="ChulaCharasNew" panose="02000506000000020004" pitchFamily="2" charset="-34"/>
              </a:rPr>
              <a:t>หลักการเบื้องต้นเกี่ยวกับขั้นตอนวิธีการติดตามจุดทำงานสูงสุด สำหรับวงจรการกักเก็บ</a:t>
            </a:r>
            <a:r>
              <a:rPr lang="en-US" sz="2200" dirty="0">
                <a:latin typeface="ChulaCharasNew" panose="02000506000000020004" pitchFamily="2" charset="-34"/>
                <a:cs typeface="ChulaCharasNew" panose="02000506000000020004" pitchFamily="2" charset="-34"/>
              </a:rPr>
              <a:t> (Maximum Power Point Tracking)</a:t>
            </a:r>
          </a:p>
          <a:p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C21912D-7120-45C7-A24C-8190A9623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26" y="1564970"/>
            <a:ext cx="2592348" cy="160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2FD3B-5934-4BEB-BFA0-900BEB4CC375}"/>
              </a:ext>
            </a:extLst>
          </p:cNvPr>
          <p:cNvSpPr txBox="1"/>
          <p:nvPr/>
        </p:nvSpPr>
        <p:spPr>
          <a:xfrm>
            <a:off x="4355141" y="3168132"/>
            <a:ext cx="303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วงสมมูลของวงจรการเก็บพลังงาน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247C4B-18B6-4A38-A95C-BB2FDC2D74FC}"/>
                  </a:ext>
                </a:extLst>
              </p:cNvPr>
              <p:cNvSpPr txBox="1"/>
              <p:nvPr/>
            </p:nvSpPr>
            <p:spPr>
              <a:xfrm>
                <a:off x="176213" y="3759922"/>
                <a:ext cx="5919787" cy="2557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พิจารณาหลักการแมทชิงอ</a:t>
                </a:r>
                <a:r>
                  <a:rPr lang="th-TH" sz="2200" dirty="0" err="1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ิมพีแดนซ์</a:t>
                </a:r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โดยพิจารณาในสภาวะคงตัว(</a:t>
                </a:r>
                <a:r>
                  <a:rPr lang="en-US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steady state)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𝑆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𝑔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𝐿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)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     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𝑅𝑒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𝑆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)=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247C4B-18B6-4A38-A95C-BB2FDC2D7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3" y="3759922"/>
                <a:ext cx="5919787" cy="2557880"/>
              </a:xfrm>
              <a:prstGeom prst="rect">
                <a:avLst/>
              </a:prstGeom>
              <a:blipFill>
                <a:blip r:embed="rId4"/>
                <a:stretch>
                  <a:fillRect l="-1339" t="-716"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31EFB-D5F8-443A-A6A6-DAF5A3917156}"/>
                  </a:ext>
                </a:extLst>
              </p:cNvPr>
              <p:cNvSpPr txBox="1"/>
              <p:nvPr/>
            </p:nvSpPr>
            <p:spPr>
              <a:xfrm>
                <a:off x="6166190" y="3764103"/>
                <a:ext cx="5919787" cy="276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จากสมการ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จะมีค่าสูงสุดเมื่อพจน์ตัวหารมีค่าต่ำที่สุด จึงได้ว่า</a:t>
                </a:r>
                <a:r>
                  <a:rPr lang="en-US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𝐿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𝑔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และ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ω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 = -</a:t>
                </a:r>
                <a:r>
                  <a:rPr lang="en-US" sz="2200" dirty="0">
                    <a:latin typeface="ChulaCharasNew" panose="02000506000000020004" pitchFamily="2" charset="-34"/>
                    <a:ea typeface="Calibri" panose="020F0502020204030204" pitchFamily="34" charset="0"/>
                    <a:cs typeface="ChulaCharasNew" panose="02000506000000020004" pitchFamily="2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ω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 </a:t>
                </a:r>
              </a:p>
              <a:p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หรือพิจารณาในรูปแรงดันได้ว่าแรงดันตกคร่อมโหลดจะต้องมีค่าเท่ากับสังยุคของแรงดันตกคร่อมอ</a:t>
                </a:r>
                <a:r>
                  <a:rPr lang="th-TH" sz="2200" dirty="0" err="1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ิมพีแดนซ์</a:t>
                </a:r>
                <a:r>
                  <a:rPr lang="th-TH" sz="2200" dirty="0">
                    <a:latin typeface="ChulaCharasNew" panose="02000506000000020004" pitchFamily="2" charset="-34"/>
                    <a:cs typeface="ChulaCharasNew" panose="02000506000000020004" pitchFamily="2" charset="-34"/>
                  </a:rPr>
                  <a:t>วงจรสมมูลขาออก</a:t>
                </a:r>
                <a:endParaRPr lang="en-US" sz="2200" dirty="0">
                  <a:latin typeface="ChulaCharasNew" panose="02000506000000020004" pitchFamily="2" charset="-34"/>
                  <a:cs typeface="ChulaCharasNew" panose="02000506000000020004" pitchFamily="2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𝑙𝑜𝑎𝑑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𝑖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31EFB-D5F8-443A-A6A6-DAF5A391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190" y="3764103"/>
                <a:ext cx="5919787" cy="2766270"/>
              </a:xfrm>
              <a:prstGeom prst="rect">
                <a:avLst/>
              </a:prstGeom>
              <a:blipFill>
                <a:blip r:embed="rId5"/>
                <a:stretch>
                  <a:fillRect l="-1339" t="-881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12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A85-3A04-4635-9BFB-F52D2AF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1" y="177801"/>
            <a:ext cx="10219151" cy="898796"/>
          </a:xfrm>
        </p:spPr>
        <p:txBody>
          <a:bodyPr/>
          <a:lstStyle/>
          <a:p>
            <a:r>
              <a:rPr lang="th-TH" sz="4400" dirty="0"/>
              <a:t>ผลลัพธ์จากการดำเนินการเบื้องต้น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92F5-A8D9-4F47-B235-9AAE2AE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60" y="1076597"/>
            <a:ext cx="12191999" cy="5410200"/>
          </a:xfrm>
        </p:spPr>
        <p:txBody>
          <a:bodyPr/>
          <a:lstStyle/>
          <a:p>
            <a:r>
              <a:rPr lang="th-TH" sz="2400" b="1" dirty="0">
                <a:latin typeface="ChulaCharasNew" panose="02000506000000020004" pitchFamily="2" charset="-34"/>
                <a:cs typeface="ChulaCharasNew" panose="02000506000000020004" pitchFamily="2" charset="-34"/>
              </a:rPr>
              <a:t>วงจรสมมูลทางไฟฟ้าที่รวมระบบทางกลของแผ่นพื้นเก็บพลังงานและเครื่องจักรไฟฟ้า</a:t>
            </a:r>
            <a:r>
              <a:rPr lang="th-TH" sz="2400" b="1" dirty="0" err="1">
                <a:latin typeface="ChulaCharasNew" panose="02000506000000020004" pitchFamily="2" charset="-34"/>
                <a:cs typeface="ChulaCharasNew" panose="02000506000000020004" pitchFamily="2" charset="-34"/>
              </a:rPr>
              <a:t>ซิงโครนัส</a:t>
            </a:r>
            <a:r>
              <a:rPr lang="th-TH" sz="2400" b="1" dirty="0">
                <a:latin typeface="ChulaCharasNew" panose="02000506000000020004" pitchFamily="2" charset="-34"/>
                <a:cs typeface="ChulaCharasNew" panose="02000506000000020004" pitchFamily="2" charset="-34"/>
              </a:rPr>
              <a:t>ชนิดแม่เหล็กถาวร</a:t>
            </a:r>
            <a:endParaRPr lang="en-US" sz="2400" b="1" dirty="0">
              <a:latin typeface="ChulaCharasNew" panose="02000506000000020004" pitchFamily="2" charset="-34"/>
              <a:cs typeface="ChulaCharasNew" panose="02000506000000020004" pitchFamily="2" charset="-34"/>
            </a:endParaRPr>
          </a:p>
          <a:p>
            <a:endParaRPr lang="en-US" dirty="0"/>
          </a:p>
        </p:txBody>
      </p:sp>
      <p:pic>
        <p:nvPicPr>
          <p:cNvPr id="4" name="Picture 10" descr="EE - คณะวิศวกรรมศาสตร์ จุฬาลงกรณ์มหาวิทยาลัย">
            <a:extLst>
              <a:ext uri="{FF2B5EF4-FFF2-40B4-BE49-F238E27FC236}">
                <a16:creationId xmlns:a16="http://schemas.microsoft.com/office/drawing/2014/main" id="{9E271293-1748-4726-8ED4-66B8847A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1" y="12853"/>
            <a:ext cx="1850578" cy="8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7CD81BC-9A7C-46F0-865E-B619EAE84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2491708"/>
            <a:ext cx="4980708" cy="1773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E2153-C46F-4B64-8D70-99EB00BBB5E3}"/>
                  </a:ext>
                </a:extLst>
              </p:cNvPr>
              <p:cNvSpPr txBox="1"/>
              <p:nvPr/>
            </p:nvSpPr>
            <p:spPr>
              <a:xfrm>
                <a:off x="891509" y="4260356"/>
                <a:ext cx="5098473" cy="88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/>
                  <a:t>โดยที่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𝑎𝐷𝑙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E2153-C46F-4B64-8D70-99EB00BBB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9" y="4260356"/>
                <a:ext cx="5098473" cy="882806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CB95B6-0DEC-4715-B4AE-4376B2111D7D}"/>
                  </a:ext>
                </a:extLst>
              </p:cNvPr>
              <p:cNvSpPr txBox="1"/>
              <p:nvPr/>
            </p:nvSpPr>
            <p:spPr>
              <a:xfrm>
                <a:off x="5591739" y="2293893"/>
                <a:ext cx="6527413" cy="319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200" b="0" dirty="0"/>
                  <a:t>ขยายแนวคิดทฤษฎีการถ่ายโอนกำลังสูงสุด สู่การติดตามจุดทำงานสูงสุด โดยพิจารณากับสัญญาณกระแส ณ ขณะใดๆ เปลี่ยนแปลงตามเวลา </a:t>
                </a:r>
                <a:r>
                  <a:rPr lang="th-TH" sz="2200" dirty="0"/>
                  <a:t>จะได้ว่าโหลดที่นำมาต่อที่ด้านขาออก คือ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sSub>
                                <m:sSubPr>
                                  <m:ctrlPr>
                                    <a:rPr lang="el-G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sz="2000" dirty="0"/>
              </a:p>
              <a:p>
                <a:endParaRPr lang="en-US" sz="2400" dirty="0"/>
              </a:p>
              <a:p>
                <a:r>
                  <a:rPr lang="th-TH" sz="2200" dirty="0"/>
                  <a:t>หรือแรงดันขาออกของเครื่องจักรไฟฟ้า</a:t>
                </a:r>
                <a:r>
                  <a:rPr lang="th-TH" sz="2200" dirty="0" err="1"/>
                  <a:t>ซิงโครนัส</a:t>
                </a:r>
                <a:r>
                  <a:rPr lang="th-TH" sz="2200" dirty="0"/>
                  <a:t> คือ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sSub>
                                <m:sSubPr>
                                  <m:ctrlPr>
                                    <a:rPr lang="el-G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CB95B6-0DEC-4715-B4AE-4376B211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739" y="2293893"/>
                <a:ext cx="6527413" cy="3199081"/>
              </a:xfrm>
              <a:prstGeom prst="rect">
                <a:avLst/>
              </a:prstGeom>
              <a:blipFill>
                <a:blip r:embed="rId5"/>
                <a:stretch>
                  <a:fillRect l="-1214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7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T">
      <a:majorFont>
        <a:latin typeface="ChulaCharasNew"/>
        <a:ea typeface=""/>
        <a:cs typeface="ChulaCharasNew"/>
      </a:majorFont>
      <a:minorFont>
        <a:latin typeface="ChulaCharasNew"/>
        <a:ea typeface=""/>
        <a:cs typeface="ChulaCharas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1192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ChulaCharasNew</vt:lpstr>
      <vt:lpstr>TH Sarabun New</vt:lpstr>
      <vt:lpstr>Office Theme</vt:lpstr>
      <vt:lpstr>PowerPoint Presentation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ผลลัพธ์จากการดำเนินการเบื้องต้น</vt:lpstr>
      <vt:lpstr>ผลลัพธ์จากการดำเนินการเบื้องต้น</vt:lpstr>
      <vt:lpstr>ผลลัพธ์จากการดำเนินการเบื้องต้น</vt:lpstr>
      <vt:lpstr>สรุปผลการดําเนินการ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 Wongprasoet</dc:creator>
  <cp:lastModifiedBy>Santi Wongprasoet</cp:lastModifiedBy>
  <cp:revision>8</cp:revision>
  <dcterms:created xsi:type="dcterms:W3CDTF">2021-12-02T02:28:07Z</dcterms:created>
  <dcterms:modified xsi:type="dcterms:W3CDTF">2021-12-02T03:34:31Z</dcterms:modified>
</cp:coreProperties>
</file>