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4" r:id="rId5"/>
    <p:sldId id="260" r:id="rId6"/>
    <p:sldId id="266" r:id="rId7"/>
    <p:sldId id="267" r:id="rId8"/>
    <p:sldId id="263" r:id="rId9"/>
    <p:sldId id="272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938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43674-101E-45A9-81EC-3C4903B662D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0B840-9CD5-437A-8125-3F6952DD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3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0B840-9CD5-437A-8125-3F6952DDC8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BC6C-8921-473D-ABC8-8EC8FC64C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E9BF2-05B6-4EF4-BF1E-758C7AA88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A44A-4916-4981-8CCE-A903427B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3DAB-EFBE-4DE1-B4A6-6068911F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EA13-1472-41B6-9527-FDC93C94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420F-306D-4F99-8EF3-0A127530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3F5A0-857E-482C-8908-36F966407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E221-F02E-4E03-ACD1-CED71003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F8283-D47D-4C62-B317-3A57CE3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49E4-43E9-4155-9D62-D82268B5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9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281A5-AE2B-4AA3-AEDF-B79B6189F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7B0DB-CA3B-457C-9E9A-815480549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FB47-95CD-420E-B321-44687574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1468-3D48-45F3-9AE3-5B68A5F5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E29F0-BFB4-4353-9B45-8DDE95A4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33D3-AE70-4C04-91D1-40E366AB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5C28-4069-46F7-9ED8-42CABE3C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12A5-89F8-4C4B-AABB-AFF68A86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B4C0-9C93-4F0B-82AE-01ED813F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67503-2658-441A-A90A-802150EE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883-68AE-4BC2-BC10-DB92632B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509DA-CA18-4CA4-9CD6-B617C835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FA1F-C08A-4173-8AE3-C601A810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66E0-8DAF-4CF4-A90F-819A691F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58A5-4F8F-4831-B3D5-B93A150F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02B5-9C5E-49A7-B17B-89877A02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361A-5225-4D2D-BF9E-4652ED28C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23986-2843-4AC0-AB80-82BBD5261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1D8EB-C949-45AA-B31B-E407ACDA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45ADA-0742-4352-B444-B866401F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4859-19C2-465E-ACF1-C624E3FF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51BE-0AF9-4B6B-ADFE-301E0B87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1BB8-9B9C-4162-817F-439EE04B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AC934-EDD6-4A81-8B61-66E1D816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D820F-3A63-43EC-8FCB-55463B192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4C884-EDAA-4448-B3C7-F37018FE3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DA24E-BBF3-40F0-9D41-1955B19D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D04D9-3145-48F8-95C2-CADE1E75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4C4F8-9BB0-4FC5-8FD0-B2A935E4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75D2-7EF7-4F62-84BB-8B20BB8C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65CFA-345A-4383-AA4E-9E908478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C5710-1490-480E-A98F-A09E5DE7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504F3-7196-4E69-BE4B-2199339F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064D-9F3B-4843-AC5B-949F874D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890A6-F33A-4049-9270-FD23B16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BCF7E-A7BA-4AF4-B3D5-BCA3D246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4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D2B3-D036-46C4-9940-615BB435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53EF-0207-4264-B3B5-07BD44A06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29DC1-4FCF-4635-8676-A4F26E621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32F7E-C008-438E-BDED-AEF2075A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EC474-B954-42AF-915B-A48FEBD2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5E243-2B3F-42D1-8506-8A51EA81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0A75-7CF2-4AE0-BE11-55601080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0F8B0-A16E-440A-8C27-44B5F3BB3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0CAEC-5B13-4C65-A9D6-E7BA7286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C609-F327-4BB0-92D3-D74AED9B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6C14E-9020-4330-8B93-FFB5BED6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29E2B-2412-40E0-9425-4F49C60B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59BF4-D293-41EE-9DB1-579A2233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3079B-2F08-45D0-BA0A-9527D034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9742-369D-4B30-A0F8-2E6263C95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45EA-C71C-4F5B-B450-27B27A5C022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F226-12B7-4B0D-8348-DC9D53E65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B6D8-B520-48C7-8F57-887BC7AD0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AE93-DD7F-4886-A357-A97F3D8BC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A802-767D-4751-BE79-C142F3A44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0"/>
    </mc:Choice>
    <mc:Fallback xmlns="">
      <p:transition spd="slow" advTm="22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51225"/>
            <a:ext cx="10515600" cy="801066"/>
          </a:xfrm>
        </p:spPr>
        <p:txBody>
          <a:bodyPr>
            <a:normAutofit/>
          </a:bodyPr>
          <a:lstStyle/>
          <a:p>
            <a:r>
              <a:rPr lang="th-TH" sz="3600" dirty="0"/>
              <a:t>ผลลัพธ์จากการดำเนินการเบื้องต้น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F0FCF0-1541-4D08-8BCA-B26E7E152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886326"/>
                  </p:ext>
                </p:extLst>
              </p:nvPr>
            </p:nvGraphicFramePr>
            <p:xfrm>
              <a:off x="6935832" y="2130091"/>
              <a:ext cx="5097418" cy="33980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61741">
                      <a:extLst>
                        <a:ext uri="{9D8B030D-6E8A-4147-A177-3AD203B41FA5}">
                          <a16:colId xmlns:a16="http://schemas.microsoft.com/office/drawing/2014/main" val="3965874803"/>
                        </a:ext>
                      </a:extLst>
                    </a:gridCol>
                    <a:gridCol w="1835677">
                      <a:extLst>
                        <a:ext uri="{9D8B030D-6E8A-4147-A177-3AD203B41FA5}">
                          <a16:colId xmlns:a16="http://schemas.microsoft.com/office/drawing/2014/main" val="7870828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Parameters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Value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4234066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Pitch of lead screw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8 mm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2464068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lead(l)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0.015 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0716753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Mass of nut and plate(m)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2.16 kg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7859157"/>
                      </a:ext>
                    </a:extLst>
                  </a:tr>
                  <a:tr h="33733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 of bevel gear(JG)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8.6756 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92406348"/>
                      </a:ext>
                    </a:extLst>
                  </a:tr>
                  <a:tr h="3641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 of lead screw(Jl 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2.5536 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89116678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lead angle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45 degree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562620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Spring coefficient(k)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40000 N/m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020107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Damping coefficient(D)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2000 Ns/m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50128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Friction coefficient(µ)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0.21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52400537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Efficient of thrust bearing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1.00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391628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Efficient of thread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0.8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76998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F0FCF0-1541-4D08-8BCA-B26E7E152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886326"/>
                  </p:ext>
                </p:extLst>
              </p:nvPr>
            </p:nvGraphicFramePr>
            <p:xfrm>
              <a:off x="6935832" y="2130091"/>
              <a:ext cx="5097418" cy="33980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61741">
                      <a:extLst>
                        <a:ext uri="{9D8B030D-6E8A-4147-A177-3AD203B41FA5}">
                          <a16:colId xmlns:a16="http://schemas.microsoft.com/office/drawing/2014/main" val="3965874803"/>
                        </a:ext>
                      </a:extLst>
                    </a:gridCol>
                    <a:gridCol w="1835677">
                      <a:extLst>
                        <a:ext uri="{9D8B030D-6E8A-4147-A177-3AD203B41FA5}">
                          <a16:colId xmlns:a16="http://schemas.microsoft.com/office/drawing/2014/main" val="787082877"/>
                        </a:ext>
                      </a:extLst>
                    </a:gridCol>
                  </a:tblGrid>
                  <a:tr h="2609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Parameters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Value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4234066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Pitch of lead screw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8 mm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2464068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lead(l)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0.015 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0716753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Mass of nut and plate(m)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2.16 kg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7859157"/>
                      </a:ext>
                    </a:extLst>
                  </a:tr>
                  <a:tr h="33733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 of bevel gear(JG)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8405" t="-333929" r="-1661" b="-608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406348"/>
                      </a:ext>
                    </a:extLst>
                  </a:tr>
                  <a:tr h="3641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 of lead screw(Jl 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8405" t="-411864" r="-1661" b="-477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116678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lead angle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45 degree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562620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Spring coefficient(k)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40000 N/m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020107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Damping coefficient(D)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2000 Ns/m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50128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Friction coefficient(µ)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0.21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52400537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Efficient of thrust bearing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1.00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391628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Efficient of thread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0.8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769985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359448-37E5-4BD2-9771-4039A3FA2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72938"/>
              </p:ext>
            </p:extLst>
          </p:nvPr>
        </p:nvGraphicFramePr>
        <p:xfrm>
          <a:off x="439055" y="4805505"/>
          <a:ext cx="5937250" cy="1826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8528">
                  <a:extLst>
                    <a:ext uri="{9D8B030D-6E8A-4147-A177-3AD203B41FA5}">
                      <a16:colId xmlns:a16="http://schemas.microsoft.com/office/drawing/2014/main" val="3960389445"/>
                    </a:ext>
                  </a:extLst>
                </a:gridCol>
                <a:gridCol w="1688722">
                  <a:extLst>
                    <a:ext uri="{9D8B030D-6E8A-4147-A177-3AD203B41FA5}">
                      <a16:colId xmlns:a16="http://schemas.microsoft.com/office/drawing/2014/main" val="734108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Parameters</a:t>
                      </a:r>
                      <a:endParaRPr lang="en-US" sz="16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30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ค่าความต้านทานของขดลวดสเตเตอร์(</a:t>
                      </a:r>
                      <a:r>
                        <a:rPr lang="en-US" sz="1600">
                          <a:effectLst/>
                        </a:rPr>
                        <a:t>Rs)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32.23 Ω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303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ค่าความเหนี่ยวนำของขดลวดส</a:t>
                      </a:r>
                      <a:r>
                        <a:rPr lang="th-TH" sz="1600" dirty="0" err="1">
                          <a:effectLst/>
                        </a:rPr>
                        <a:t>เตเต</a:t>
                      </a:r>
                      <a:r>
                        <a:rPr lang="th-TH" sz="1600" dirty="0">
                          <a:effectLst/>
                        </a:rPr>
                        <a:t>อร์ (</a:t>
                      </a:r>
                      <a:r>
                        <a:rPr lang="en-US" sz="1600" dirty="0">
                          <a:effectLst/>
                        </a:rPr>
                        <a:t>Ls)</a:t>
                      </a:r>
                      <a:endParaRPr lang="en-US" sz="16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11.3 mH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99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ค่าความเหนี่ยวนำของขดลวดสเตเตอร์ในแนวแกนอ้างอิงดี(</a:t>
                      </a:r>
                      <a:r>
                        <a:rPr lang="en-US" sz="1600">
                          <a:effectLst/>
                        </a:rPr>
                        <a:t>Ld)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 mH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641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ค่าความเหนี่ยวนำของขดลวดสเตเตอร์ในแนวแกนอ้างอิงคิว(</a:t>
                      </a:r>
                      <a:r>
                        <a:rPr lang="en-US" sz="1600">
                          <a:effectLst/>
                        </a:rPr>
                        <a:t>Lq)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 mH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674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ฟลักซแม่เหล็กของแม่เหล็กถาวร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0.009 W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112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จำนวนคู่ขั้ว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 </a:t>
                      </a:r>
                      <a:r>
                        <a:rPr lang="th-TH" sz="1600" dirty="0">
                          <a:effectLst/>
                        </a:rPr>
                        <a:t>คู่</a:t>
                      </a:r>
                      <a:endParaRPr lang="en-US" sz="16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019079"/>
                  </a:ext>
                </a:extLst>
              </a:tr>
            </a:tbl>
          </a:graphicData>
        </a:graphic>
      </p:graphicFrame>
      <p:pic>
        <p:nvPicPr>
          <p:cNvPr id="10" name="Picture 9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5CE4EA3A-A150-4B14-AA9A-3471FEA60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4" y="2091356"/>
            <a:ext cx="5937250" cy="2152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3B3DDF-3C20-4F1B-8271-B27C23AEA932}"/>
              </a:ext>
            </a:extLst>
          </p:cNvPr>
          <p:cNvSpPr txBox="1"/>
          <p:nvPr/>
        </p:nvSpPr>
        <p:spPr>
          <a:xfrm>
            <a:off x="2243465" y="1776364"/>
            <a:ext cx="284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แรงจากเท้าเหยียบที่ใช้ทดสอบ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7E31D-C0E3-4B82-98F7-DD8402B14BC2}"/>
              </a:ext>
            </a:extLst>
          </p:cNvPr>
          <p:cNvSpPr txBox="1"/>
          <p:nvPr/>
        </p:nvSpPr>
        <p:spPr>
          <a:xfrm>
            <a:off x="7359394" y="1729981"/>
            <a:ext cx="462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ค่าตัวแปรทางกลที่เกี่ยวข้องกับแผ่นพื้นพลังงงาน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B6AA9-F5CA-4B5D-BEDE-874E8A067335}"/>
              </a:ext>
            </a:extLst>
          </p:cNvPr>
          <p:cNvSpPr txBox="1"/>
          <p:nvPr/>
        </p:nvSpPr>
        <p:spPr>
          <a:xfrm>
            <a:off x="721504" y="4405395"/>
            <a:ext cx="537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ค่าตัวแปรทางกลที่เกี่ยวข้องกับเครื่องไฟฟ้า</a:t>
            </a:r>
            <a:r>
              <a:rPr lang="th-TH" sz="2000" dirty="0" err="1"/>
              <a:t>ซิงโครนัส</a:t>
            </a:r>
            <a:r>
              <a:rPr lang="th-TH" sz="2000" dirty="0"/>
              <a:t>ชนิดแม่เหล็กถาวร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DC2F8-A333-41F1-BAEC-FAAC7EF931AB}"/>
              </a:ext>
            </a:extLst>
          </p:cNvPr>
          <p:cNvSpPr txBox="1"/>
          <p:nvPr/>
        </p:nvSpPr>
        <p:spPr>
          <a:xfrm>
            <a:off x="439054" y="670034"/>
            <a:ext cx="11546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ผลการจำลองของแบบจำลองทางไฟฟ้าที่รวมระบบทางกลของแผ่นพื้นเก็บพลังงานและเครื่องจักรไฟฟ้า</a:t>
            </a:r>
            <a:r>
              <a:rPr lang="th-TH" sz="2400" dirty="0" err="1"/>
              <a:t>ซิงโครนัส</a:t>
            </a:r>
            <a:r>
              <a:rPr lang="th-TH" sz="2400" dirty="0"/>
              <a:t>ชนิดแม่เหล็กไฟฟ้า บนโปรแกรม </a:t>
            </a:r>
            <a:r>
              <a:rPr lang="en-US" dirty="0"/>
              <a:t>MATLAB/Simulink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3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51225"/>
            <a:ext cx="10515600" cy="801066"/>
          </a:xfrm>
        </p:spPr>
        <p:txBody>
          <a:bodyPr>
            <a:normAutofit/>
          </a:bodyPr>
          <a:lstStyle/>
          <a:p>
            <a:r>
              <a:rPr lang="th-TH" sz="3600" dirty="0"/>
              <a:t>ผลลัพธ์จากการดำเนินการเบื้องต้น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540B-AA8C-4E39-9BEA-AD94D3B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3" y="776930"/>
            <a:ext cx="10850217" cy="5512904"/>
          </a:xfrm>
        </p:spPr>
        <p:txBody>
          <a:bodyPr>
            <a:normAutofit/>
          </a:bodyPr>
          <a:lstStyle/>
          <a:p>
            <a:endParaRPr lang="th-TH" sz="2400" dirty="0"/>
          </a:p>
          <a:p>
            <a:pPr marL="0" indent="0">
              <a:buNone/>
            </a:pPr>
            <a:endParaRPr lang="th-TH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9D30C60-B141-4591-96CF-D221D5CB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70" y="568166"/>
            <a:ext cx="10085012" cy="48062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417B27-F30A-449A-B60D-389C003D3EFA}"/>
                  </a:ext>
                </a:extLst>
              </p:cNvPr>
              <p:cNvSpPr txBox="1"/>
              <p:nvPr/>
            </p:nvSpPr>
            <p:spPr>
              <a:xfrm>
                <a:off x="225287" y="5269143"/>
                <a:ext cx="1186069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h-TH" sz="2400" dirty="0"/>
                  <a:t>กรณีที่รวมระบบทางกลของแผ่นพื้นเก็บพลังงานมาใช้ในอัลกอริทึมการติดามจุดทำงานสูงสุด สามารถทำให้ได้กำลังขาออกมีค่าที่สูงขึ้น 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h-TH" sz="2400" dirty="0"/>
                  <a:t>เนื่องจาก </a:t>
                </a:r>
                <a:r>
                  <a:rPr lang="th-TH" sz="2400" dirty="0" err="1"/>
                  <a:t>อัล</a:t>
                </a:r>
                <a:r>
                  <a:rPr lang="th-TH" sz="2400" dirty="0"/>
                  <a:t>กอลิทึมการติดตามจุดทำงานสูงสุด ทีใช้ในการสร้างแรงดันออก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∠</m:t>
                            </m:r>
                            <m:sSub>
                              <m:sSubPr>
                                <m:ctrlPr>
                                  <a:rPr lang="el-G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h-TH" sz="2400" dirty="0"/>
                  <a:t> </a:t>
                </a:r>
                <a:r>
                  <a:rPr lang="th-TH" sz="2400" dirty="0" err="1"/>
                  <a:t>อิมพีแดนซ์</a:t>
                </a:r>
                <a:r>
                  <a:rPr lang="th-TH" sz="2400" dirty="0"/>
                  <a:t>ที่มีพารามิเตอร์จากระบบทางกลรวมเข้ามา เช่น มวลของแผ่นเท้าเหยียบ ค่าคงตัวสปริง </a:t>
                </a:r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417B27-F30A-449A-B60D-389C003D3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7" y="5269143"/>
                <a:ext cx="11860696" cy="1200329"/>
              </a:xfrm>
              <a:prstGeom prst="rect">
                <a:avLst/>
              </a:prstGeom>
              <a:blipFill>
                <a:blip r:embed="rId3"/>
                <a:stretch>
                  <a:fillRect l="-719" t="-5584" b="-1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99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101-ADA7-4651-AC08-0D770C5A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024"/>
            <a:ext cx="10515600" cy="710176"/>
          </a:xfrm>
        </p:spPr>
        <p:txBody>
          <a:bodyPr>
            <a:normAutofit fontScale="90000"/>
          </a:bodyPr>
          <a:lstStyle/>
          <a:p>
            <a:r>
              <a:rPr lang="th-TH" dirty="0"/>
              <a:t>สรุปผลการ</a:t>
            </a:r>
            <a:r>
              <a:rPr lang="th-TH" dirty="0" err="1"/>
              <a:t>ดําเนินการ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1C76-645A-4BDA-BA55-0DCF09018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1" y="831200"/>
            <a:ext cx="11718501" cy="5596494"/>
          </a:xfrm>
        </p:spPr>
        <p:txBody>
          <a:bodyPr>
            <a:normAutofit/>
          </a:bodyPr>
          <a:lstStyle/>
          <a:p>
            <a:r>
              <a:rPr lang="th-TH" sz="2400" dirty="0"/>
              <a:t>มีการออกแบบอัลกอริทึมการลดกําลังสูญเสียในอิน</a:t>
            </a:r>
            <a:r>
              <a:rPr lang="th-TH" sz="2400" dirty="0" err="1"/>
              <a:t>เวอร์เต</a:t>
            </a:r>
            <a:r>
              <a:rPr lang="th-TH" sz="2400" dirty="0"/>
              <a:t>อร์ ด้วยอัลกอริทึมการมอดูเลตแบบสองแขน และการติดตาม</a:t>
            </a:r>
            <a:r>
              <a:rPr lang="th-TH" sz="2400" dirty="0" err="1"/>
              <a:t>การทํางาน</a:t>
            </a:r>
            <a:r>
              <a:rPr lang="th-TH" sz="2400" dirty="0"/>
              <a:t>ในจตุภาคที่หนึ่ง บน </a:t>
            </a:r>
            <a:r>
              <a:rPr lang="en-US" sz="2400" dirty="0"/>
              <a:t>MATLAB/Simulink </a:t>
            </a:r>
            <a:r>
              <a:rPr lang="th-TH" sz="2400" dirty="0"/>
              <a:t>และได้มีสร้างโมเดลของอุปกรณ์ต่างๆ เพื่อที่จะทดสอบระบบทั้งหมด 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นั่นค</a:t>
            </a:r>
            <a:r>
              <a:rPr lang="th-TH" sz="2400" dirty="0">
                <a:solidFill>
                  <a:srgbClr val="000000"/>
                </a:solidFill>
                <a:latin typeface="THSarabunNew" panose="020B0500040200020003" pitchFamily="34" charset="-34"/>
                <a:cs typeface="THSarabunNew" panose="020B0500040200020003" pitchFamily="34" charset="-34"/>
              </a:rPr>
              <a:t>ื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อ</a:t>
            </a:r>
            <a:b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</a:b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• โมเดลแบบจำลองของ</a:t>
            </a:r>
            <a:r>
              <a:rPr lang="th-TH" sz="2400" b="0" i="0" dirty="0" err="1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แบตเต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อร์รี</a:t>
            </a:r>
            <a:b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</a:b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• โมเดลแบบจำลองของระบบเชิงกล</a:t>
            </a:r>
            <a:b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</a:b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• โมเดลแบบจำลองของมอเตอร์</a:t>
            </a:r>
            <a:r>
              <a:rPr lang="th-TH" sz="2400" b="0" i="0" dirty="0" err="1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ซิงโครนัส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แม่เหล็กถาวร</a:t>
            </a:r>
            <a:b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</a:b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• โมเดลแบบจำลองระบบฝังตัว</a:t>
            </a:r>
            <a:b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</a:b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• โมเดลแบบจำลองบอร์ดอิน</a:t>
            </a:r>
            <a:r>
              <a:rPr lang="th-TH" sz="2400" b="0" i="0" dirty="0" err="1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เวอร์เต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อร์</a:t>
            </a:r>
            <a:r>
              <a:rPr lang="th-TH" sz="1600" dirty="0"/>
              <a:t> </a:t>
            </a:r>
            <a:endParaRPr lang="th-TH" sz="2400" dirty="0"/>
          </a:p>
          <a:p>
            <a:r>
              <a:rPr lang="th-TH" sz="2400" dirty="0"/>
              <a:t>ได้ทดสอบและทวนสอบการทำงานของอิน</a:t>
            </a:r>
            <a:r>
              <a:rPr lang="th-TH" sz="2400" dirty="0" err="1"/>
              <a:t>เวอร์เต</a:t>
            </a:r>
            <a:r>
              <a:rPr lang="th-TH" sz="2400" dirty="0"/>
              <a:t>อร์ และ</a:t>
            </a:r>
            <a:r>
              <a:rPr lang="th-TH" sz="2400" dirty="0" err="1"/>
              <a:t>อัล</a:t>
            </a:r>
            <a:r>
              <a:rPr lang="th-TH" sz="2400" dirty="0"/>
              <a:t>กอลิทึมในการลดกำลังสูญเสีย พบว่า สามารถทำงานและตัดสินใจได้ถูกต้อง</a:t>
            </a:r>
          </a:p>
          <a:p>
            <a:pPr marL="0" indent="0">
              <a:buNone/>
            </a:pPr>
            <a:endParaRPr lang="th-TH" sz="2400" dirty="0"/>
          </a:p>
          <a:p>
            <a:r>
              <a:rPr lang="th-TH" sz="2400" dirty="0"/>
              <a:t>ศึกษาการทำงานของแผ่นพื้นเก็บพลังงาน การเปรียบเทียบเชิงกล-ไฟฟ้า เครื่องจักรไฟฟ้า</a:t>
            </a:r>
            <a:r>
              <a:rPr lang="th-TH" sz="2400" dirty="0" err="1"/>
              <a:t>ซิงโครนัส</a:t>
            </a:r>
            <a:r>
              <a:rPr lang="th-TH" sz="2400" dirty="0"/>
              <a:t>แม่เหล็กถาวร และหลักการติดตามจุดทำงานสูงสุด</a:t>
            </a:r>
            <a:endParaRPr lang="en-US" sz="2400" dirty="0"/>
          </a:p>
          <a:p>
            <a:r>
              <a:rPr lang="th-TH" sz="2400" dirty="0"/>
              <a:t>ได้วงจรสมมูลไฟฟ้าที่รวมระบบทางกลของแผ่นพื้นเก็บพลังงาน และหาได้ และสร้างแบบจําลองด้วยโปรแกรม </a:t>
            </a:r>
            <a:r>
              <a:rPr lang="en-US" sz="2400" dirty="0"/>
              <a:t>MATLAB/Simulink </a:t>
            </a:r>
            <a:r>
              <a:rPr lang="th-TH" sz="2400" dirty="0"/>
              <a:t>และได้อัลกอริทึมการติดตามจุด</a:t>
            </a:r>
            <a:r>
              <a:rPr lang="th-TH" sz="2400" dirty="0" err="1"/>
              <a:t>ทํางาน</a:t>
            </a:r>
            <a:r>
              <a:rPr lang="th-TH" sz="2400" dirty="0"/>
              <a:t>สูงสุด กรณีที่รวมระบบอัลกอริทึมการติดตามจุด</a:t>
            </a:r>
            <a:r>
              <a:rPr lang="th-TH" sz="2400" dirty="0" err="1"/>
              <a:t>ทํางาน</a:t>
            </a:r>
            <a:r>
              <a:rPr lang="th-TH" sz="2400" dirty="0"/>
              <a:t>ที่ให้กําลังสูงสุดทางกลของแผ่นพื้นเก็บพลังงานมาคํานวณ สามารถ</a:t>
            </a:r>
            <a:r>
              <a:rPr lang="th-TH" sz="2400" dirty="0" err="1"/>
              <a:t>ทําให้</a:t>
            </a:r>
            <a:r>
              <a:rPr lang="th-TH" sz="2400" dirty="0"/>
              <a:t>ได้กําลังขาออกมีค่าที่สูงขึ้นจริง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391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51225"/>
            <a:ext cx="10515600" cy="801066"/>
          </a:xfrm>
        </p:spPr>
        <p:txBody>
          <a:bodyPr>
            <a:normAutofit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540B-AA8C-4E39-9BEA-AD94D3B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3" y="776930"/>
            <a:ext cx="11362084" cy="5512904"/>
          </a:xfrm>
        </p:spPr>
        <p:txBody>
          <a:bodyPr/>
          <a:lstStyle/>
          <a:p>
            <a:r>
              <a:rPr lang="th-TH" sz="2400" dirty="0"/>
              <a:t>หลักการทำงานของแผ่นพื้นเก็บพลังงาน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4081078-0D1D-412C-BBBD-5B0FEF33A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7" y="1752122"/>
            <a:ext cx="4338431" cy="2427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50A2B-6D08-4617-80AE-A35E820EEF52}"/>
              </a:ext>
            </a:extLst>
          </p:cNvPr>
          <p:cNvSpPr txBox="1"/>
          <p:nvPr/>
        </p:nvSpPr>
        <p:spPr>
          <a:xfrm>
            <a:off x="451297" y="4240580"/>
            <a:ext cx="480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กลไกเลียวนำ(</a:t>
            </a:r>
            <a:r>
              <a:rPr lang="en-US" sz="2400" dirty="0"/>
              <a:t>lead screw) </a:t>
            </a:r>
            <a:r>
              <a:rPr lang="th-TH" sz="2400" dirty="0"/>
              <a:t>ภายใต้แผ่นเก็บพลังงาน</a:t>
            </a:r>
            <a:endParaRPr lang="en-US" sz="24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CD9A89D-F8C3-4A14-A08E-0CA29E516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41" y="852291"/>
            <a:ext cx="5172977" cy="1942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EA67CF-92B1-446A-A38A-F390A24FE467}"/>
              </a:ext>
            </a:extLst>
          </p:cNvPr>
          <p:cNvSpPr txBox="1"/>
          <p:nvPr/>
        </p:nvSpPr>
        <p:spPr>
          <a:xfrm>
            <a:off x="7102271" y="2734911"/>
            <a:ext cx="533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แผนภาพของวัตถุของตัวหนอน </a:t>
            </a:r>
            <a:r>
              <a:rPr lang="en-US" sz="2400" dirty="0"/>
              <a:t>(lead screw)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83C3-31D9-48A6-B2D2-114D5B65EB8D}"/>
                  </a:ext>
                </a:extLst>
              </p:cNvPr>
              <p:cNvSpPr txBox="1"/>
              <p:nvPr/>
            </p:nvSpPr>
            <p:spPr>
              <a:xfrm>
                <a:off x="5916499" y="3328596"/>
                <a:ext cx="5824204" cy="307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2400" dirty="0">
                    <a:effectLst/>
                    <a:ea typeface="Calibri" panose="020F0502020204030204" pitchFamily="34" charset="0"/>
                    <a:cs typeface="TH Sarabun New" panose="020B0500040200020003" pitchFamily="34" charset="-34"/>
                  </a:rPr>
                  <a:t>สมการต่างๆ ได้มาจาก การเลื่อนที่ของแป้นเกลียว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H Sarabun New" panose="020B0500040200020003" pitchFamily="34" charset="-34"/>
                  </a:rPr>
                  <a:t>(nut) </a:t>
                </a:r>
                <a:r>
                  <a:rPr lang="th-TH" sz="2400" dirty="0">
                    <a:effectLst/>
                    <a:ea typeface="Calibri" panose="020F0502020204030204" pitchFamily="34" charset="0"/>
                    <a:cs typeface="TH Sarabun New" panose="020B0500040200020003" pitchFamily="34" charset="-34"/>
                  </a:rPr>
                  <a:t>การเคลื่อนที่เชิงหมุนของเกลียวนำ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H Sarabun New" panose="020B0500040200020003" pitchFamily="34" charset="-34"/>
                  </a:rPr>
                  <a:t> </a:t>
                </a:r>
                <a:r>
                  <a:rPr lang="th-TH" sz="2400" dirty="0">
                    <a:effectLst/>
                    <a:ea typeface="Calibri" panose="020F0502020204030204" pitchFamily="34" charset="0"/>
                    <a:cs typeface="TH Sarabun New" panose="020B0500040200020003" pitchFamily="34" charset="-34"/>
                  </a:rPr>
                  <a:t>และ</a:t>
                </a:r>
                <a:r>
                  <a:rPr lang="th-TH" sz="2400" dirty="0" err="1">
                    <a:effectLst/>
                    <a:ea typeface="Calibri" panose="020F0502020204030204" pitchFamily="34" charset="0"/>
                    <a:cs typeface="TH Sarabun New" panose="020B0500040200020003" pitchFamily="34" charset="-34"/>
                  </a:rPr>
                  <a:t>โรเตอร์</a:t>
                </a:r>
                <a:r>
                  <a:rPr lang="th-TH" sz="2400" dirty="0">
                    <a:effectLst/>
                    <a:ea typeface="Calibri" panose="020F0502020204030204" pitchFamily="34" charset="0"/>
                    <a:cs typeface="TH Sarabun New" panose="020B0500040200020003" pitchFamily="34" charset="-34"/>
                  </a:rPr>
                  <a:t>ของเครื่องกำเนิดไฟฟ้า ตามลำดับ ได้แก่</a:t>
                </a:r>
                <a:endParaRPr lang="en-US" sz="2400" dirty="0">
                  <a:effectLst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𝑙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𝑥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𝑎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−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𝐺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𝑙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𝑥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−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83C3-31D9-48A6-B2D2-114D5B65E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499" y="3328596"/>
                <a:ext cx="5824204" cy="3072123"/>
              </a:xfrm>
              <a:prstGeom prst="rect">
                <a:avLst/>
              </a:prstGeom>
              <a:blipFill>
                <a:blip r:embed="rId5"/>
                <a:stretch>
                  <a:fillRect l="-1675" t="-2778" r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8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"/>
    </mc:Choice>
    <mc:Fallback xmlns="">
      <p:transition spd="slow" advTm="33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51225"/>
            <a:ext cx="10515600" cy="801066"/>
          </a:xfrm>
        </p:spPr>
        <p:txBody>
          <a:bodyPr>
            <a:normAutofit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540B-AA8C-4E39-9BEA-AD94D3B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3" y="776930"/>
            <a:ext cx="10850217" cy="5512904"/>
          </a:xfrm>
        </p:spPr>
        <p:txBody>
          <a:bodyPr>
            <a:normAutofit/>
          </a:bodyPr>
          <a:lstStyle/>
          <a:p>
            <a:r>
              <a:rPr lang="en-US" sz="2400" dirty="0"/>
              <a:t>Electrical Analogy</a:t>
            </a:r>
            <a:endParaRPr lang="th-TH" sz="2400" dirty="0"/>
          </a:p>
          <a:p>
            <a:pPr marL="0" indent="0">
              <a:buNone/>
            </a:pPr>
            <a:r>
              <a:rPr lang="th-TH" sz="2400" dirty="0"/>
              <a:t>ปัญหาทางกลบางอย่างสามารถแก้ไขได้ง่ายขึ้นผ่านการเปรียบเทียบทางไฟฟ้า โดยความสัมพันธ์ของปริมาณทางกลและทางไฟฟ้า</a:t>
            </a:r>
          </a:p>
          <a:p>
            <a:pPr marL="0" indent="0">
              <a:buNone/>
            </a:pPr>
            <a:endParaRPr lang="th-TH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4D70B89-3F3D-40B3-8904-143959E76A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838240"/>
                  </p:ext>
                </p:extLst>
              </p:nvPr>
            </p:nvGraphicFramePr>
            <p:xfrm>
              <a:off x="2032000" y="249131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6078392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0339589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Mechanical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Electrical system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548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Torque(T)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Current(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849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Angular speed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Voltage(v)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928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Angular displace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Flux linkage(</a:t>
                          </a:r>
                          <a:r>
                            <a:rPr lang="az-Cyrl-AZ" dirty="0">
                              <a:latin typeface="GreekC" panose="00000400000000000000" pitchFamily="2" charset="0"/>
                              <a:cs typeface="GreekC" panose="00000400000000000000" pitchFamily="2" charset="0"/>
                            </a:rPr>
                            <a:t>ѱ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819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Moment of inertia(J)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Capacitance(C)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000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constant(K)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1/Inductance(1/L)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4368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Damping coefficient(B)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1/Resistance(1/R)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043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Coupling ratio(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Transformer ratio(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4239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4D70B89-3F3D-40B3-8904-143959E76A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838240"/>
                  </p:ext>
                </p:extLst>
              </p:nvPr>
            </p:nvGraphicFramePr>
            <p:xfrm>
              <a:off x="2032000" y="249131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6078392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0339589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Mechanical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Electrical system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548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Torque(T)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Current(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849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197" r="-100150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Voltage(v)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928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100150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Flux linkage(</a:t>
                          </a:r>
                          <a:r>
                            <a:rPr lang="az-Cyrl-AZ" dirty="0">
                              <a:latin typeface="GreekC" panose="00000400000000000000" pitchFamily="2" charset="0"/>
                              <a:cs typeface="GreekC" panose="00000400000000000000" pitchFamily="2" charset="0"/>
                            </a:rPr>
                            <a:t>ѱ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819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Moment of inertia(J)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Capacitance(C)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000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constant(K)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1/Inductance(1/L)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4368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Damping coefficient(B)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1/Resistance(1/R)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043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08197" r="-10015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08197" r="-150" b="-1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4239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617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19" y="165368"/>
            <a:ext cx="5355581" cy="523487"/>
          </a:xfrm>
        </p:spPr>
        <p:txBody>
          <a:bodyPr>
            <a:noAutofit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3540B-AA8C-4E39-9BEA-AD94D3B70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774" y="503583"/>
                <a:ext cx="11988575" cy="62499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h-TH" sz="2400" dirty="0"/>
                  <a:t>พิจารณาจากแนวการเคลื่อนที่เชิงเส้นไปยังการเคลื่อนที่เชิงหมุน จาก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𝑎𝑚𝑙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+ 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𝑎𝐷𝑙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𝑎𝐷𝑙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 +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𝑎𝐹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𝐺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r>
                  <a:rPr lang="th-TH" sz="2400" dirty="0"/>
                  <a:t>และใช้ความสัมพันธ์ของปริมาณทางกลและไฟฟ้าจาก </a:t>
                </a:r>
                <a:r>
                  <a:rPr lang="en-US" sz="2000" dirty="0"/>
                  <a:t>electrical analogy</a:t>
                </a:r>
                <a:endParaRPr lang="th-TH" sz="2400" dirty="0"/>
              </a:p>
              <a:p>
                <a:pPr marL="0" indent="0">
                  <a:buNone/>
                </a:pPr>
                <a:endParaRPr lang="th-TH" sz="2400" dirty="0"/>
              </a:p>
              <a:p>
                <a:pPr marL="0" indent="0">
                  <a:buNone/>
                </a:pPr>
                <a:endParaRPr lang="th-TH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3540B-AA8C-4E39-9BEA-AD94D3B70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774" y="503583"/>
                <a:ext cx="11988575" cy="6249980"/>
              </a:xfrm>
              <a:blipFill>
                <a:blip r:embed="rId2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1202DE1-4043-451D-A81F-52B4B55051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r="3415"/>
          <a:stretch/>
        </p:blipFill>
        <p:spPr>
          <a:xfrm>
            <a:off x="253607" y="3314319"/>
            <a:ext cx="5195454" cy="1808451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ECB35AFA-FA96-48BE-AC9E-5CC4987A8C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1"/>
          <a:stretch/>
        </p:blipFill>
        <p:spPr>
          <a:xfrm>
            <a:off x="-6859" y="5122770"/>
            <a:ext cx="3020293" cy="173523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C753808-1DF7-43B5-8461-301FC964F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27" y="5049549"/>
            <a:ext cx="3231955" cy="180845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B2D5F38-A921-45E9-87F8-AEA90A014EC6}"/>
              </a:ext>
            </a:extLst>
          </p:cNvPr>
          <p:cNvSpPr/>
          <p:nvPr/>
        </p:nvSpPr>
        <p:spPr>
          <a:xfrm>
            <a:off x="5683820" y="4467160"/>
            <a:ext cx="1206236" cy="256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ABAB07D5-072F-41AE-BBBF-5C54E1B96D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8"/>
          <a:stretch/>
        </p:blipFill>
        <p:spPr>
          <a:xfrm>
            <a:off x="7124815" y="3803527"/>
            <a:ext cx="5067185" cy="1840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5A287B-F6FF-48CC-9B23-665F3CFDF657}"/>
              </a:ext>
            </a:extLst>
          </p:cNvPr>
          <p:cNvSpPr txBox="1"/>
          <p:nvPr/>
        </p:nvSpPr>
        <p:spPr>
          <a:xfrm>
            <a:off x="6890056" y="3329758"/>
            <a:ext cx="5771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วงจรสมมูลทางไฟฟ้าของระบบทางกลของแผ่นพื้นเก็บพลังงาน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72" y="173074"/>
            <a:ext cx="4719175" cy="395091"/>
          </a:xfrm>
        </p:spPr>
        <p:txBody>
          <a:bodyPr>
            <a:normAutofit fontScale="90000"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3540B-AA8C-4E39-9BEA-AD94D3B70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236" y="568165"/>
                <a:ext cx="11679382" cy="6116761"/>
              </a:xfrm>
            </p:spPr>
            <p:txBody>
              <a:bodyPr>
                <a:normAutofit/>
              </a:bodyPr>
              <a:lstStyle/>
              <a:p>
                <a:r>
                  <a:rPr lang="th-TH" sz="2400" dirty="0"/>
                  <a:t>การทำงานของของเครื่องจักรไฟฟ้า</a:t>
                </a:r>
                <a:r>
                  <a:rPr lang="th-TH" sz="2400" dirty="0" err="1"/>
                  <a:t>ซิงโครนัส</a:t>
                </a:r>
                <a:r>
                  <a:rPr lang="th-TH" sz="2400" dirty="0"/>
                  <a:t>ชนิดแม่เหล็กถาวร</a:t>
                </a:r>
              </a:p>
              <a:p>
                <a:pPr marL="0" indent="0">
                  <a:buNone/>
                </a:pPr>
                <a:r>
                  <a:rPr lang="th-TH" sz="2400" dirty="0"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สมการแรงดันสาม</a:t>
                </a:r>
                <a:r>
                  <a:rPr lang="th-TH" sz="2400" dirty="0" err="1"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เฟส</a:t>
                </a:r>
                <a:r>
                  <a:rPr lang="th-TH" sz="2400" dirty="0"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ของเครื่องจักรไฟฟ้า</a:t>
                </a:r>
                <a:r>
                  <a:rPr lang="th-TH" sz="2400" dirty="0" err="1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ซิงโครนัส</a:t>
                </a:r>
                <a:r>
                  <a:rPr lang="th-TH" sz="2400" dirty="0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ชนิดแม่เหล็กถาวร </a:t>
                </a:r>
              </a:p>
              <a:p>
                <a:pPr marL="0" indent="0">
                  <a:buNone/>
                </a:pPr>
                <a:endParaRPr lang="th-TH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+ 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𝑢𝑣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+ 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𝑤𝑢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+ 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′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′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−120°)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′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+120°)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r>
                  <a:rPr lang="th-TH" sz="2400" dirty="0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จากนั้นใช้</a:t>
                </a:r>
                <a:r>
                  <a:rPr lang="th-TH" sz="2400" dirty="0"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การแปลง</a:t>
                </a:r>
                <a:r>
                  <a:rPr lang="th-TH" sz="2400" dirty="0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ของคลาก</a:t>
                </a:r>
                <a:r>
                  <a:rPr lang="en-US" sz="2400" dirty="0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 </a:t>
                </a: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(Clark’s Transformation) </a:t>
                </a:r>
                <a:r>
                  <a:rPr lang="th-TH" sz="2400" dirty="0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แปลงให้อยู่ในกรอบอ้างอิงนิ่ง เพื่อแปลงแรงดันสาม</a:t>
                </a:r>
                <a:r>
                  <a:rPr lang="th-TH" sz="2400" dirty="0" err="1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เฟส</a:t>
                </a:r>
                <a:r>
                  <a:rPr lang="th-TH" sz="2400" dirty="0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เป็</a:t>
                </a:r>
                <a:r>
                  <a:rPr lang="th-TH" sz="2400" dirty="0"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น</a:t>
                </a:r>
                <a:r>
                  <a:rPr lang="th-TH" sz="2400" dirty="0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แรงดันบนกรอบอ้างอิงนิ่ง แกน </a:t>
                </a:r>
                <a:r>
                  <a:rPr lang="en-US" sz="2000" i="1" dirty="0">
                    <a:effectLst/>
                    <a:ea typeface="Times New Roman" panose="02020603050405020304" pitchFamily="18" charset="0"/>
                  </a:rPr>
                  <a:t>x-y </a:t>
                </a:r>
                <a:endParaRPr lang="en-US" sz="2000" i="1" dirty="0">
                  <a:effectLst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λ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cos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λ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sin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3540B-AA8C-4E39-9BEA-AD94D3B70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236" y="568165"/>
                <a:ext cx="11679382" cy="6116761"/>
              </a:xfrm>
              <a:blipFill>
                <a:blip r:embed="rId2"/>
                <a:stretch>
                  <a:fillRect l="-783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06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81" y="227454"/>
            <a:ext cx="4939314" cy="505927"/>
          </a:xfrm>
        </p:spPr>
        <p:txBody>
          <a:bodyPr>
            <a:normAutofit fontScale="90000"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540B-AA8C-4E39-9BEA-AD94D3B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2" y="780046"/>
            <a:ext cx="11831781" cy="5963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effectLst/>
                <a:ea typeface="Times New Roman" panose="02020603050405020304" pitchFamily="18" charset="0"/>
                <a:cs typeface="TH Sarabun New" panose="020B0500040200020003" pitchFamily="34" charset="-34"/>
              </a:rPr>
              <a:t>แรงเคลื่อนเหนี่ยวนำภายในของเครื่องจักรไฟฟ้า</a:t>
            </a:r>
            <a:r>
              <a:rPr lang="th-TH" sz="2400" dirty="0" err="1">
                <a:effectLst/>
                <a:ea typeface="Times New Roman" panose="02020603050405020304" pitchFamily="18" charset="0"/>
                <a:cs typeface="TH Sarabun New" panose="020B0500040200020003" pitchFamily="34" charset="-34"/>
              </a:rPr>
              <a:t>ซิงโครนัส</a:t>
            </a:r>
            <a:r>
              <a:rPr lang="th-TH" sz="2400" dirty="0">
                <a:effectLst/>
                <a:ea typeface="Times New Roman" panose="02020603050405020304" pitchFamily="18" charset="0"/>
                <a:cs typeface="TH Sarabun New" panose="020B0500040200020003" pitchFamily="34" charset="-34"/>
              </a:rPr>
              <a:t>ชนิดแม่เหล็กถาวร</a:t>
            </a:r>
            <a:endParaRPr lang="en-US" sz="2400" dirty="0"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th-TH" sz="2400" dirty="0"/>
              <a:t>เขียนความสัมพันธ์อยู่ในรูปสเปซเวกเตอร์ของระบบทางกลของแผ่นพื้นเก็บพลังงาน และ เครื่องจักรไฟฟ้า</a:t>
            </a:r>
            <a:r>
              <a:rPr lang="th-TH" sz="2400" dirty="0" err="1"/>
              <a:t>ซิงโครนัส</a:t>
            </a:r>
            <a:r>
              <a:rPr lang="th-TH" sz="2400" dirty="0"/>
              <a:t>ชนิดแม่เหล็กถาวร</a:t>
            </a:r>
            <a:endParaRPr lang="en-US" sz="1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E18B61A0-84EF-4EF1-A935-B287328CC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9" b="2249"/>
          <a:stretch/>
        </p:blipFill>
        <p:spPr>
          <a:xfrm>
            <a:off x="6069345" y="1134732"/>
            <a:ext cx="6006718" cy="275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89E49-5252-4685-9AD6-AFC41658DE20}"/>
                  </a:ext>
                </a:extLst>
              </p:cNvPr>
              <p:cNvSpPr txBox="1"/>
              <p:nvPr/>
            </p:nvSpPr>
            <p:spPr>
              <a:xfrm>
                <a:off x="244282" y="1241581"/>
                <a:ext cx="5638799" cy="146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       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reekC" panose="00000400000000000000" pitchFamily="2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GreekC" panose="00000400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       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reekC" panose="00000400000000000000" pitchFamily="2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GreekC" panose="00000400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𝑖𝑛𝑑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reekC" panose="00000400000000000000" pitchFamily="2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reekC" panose="00000400000000000000" pitchFamily="2" charset="0"/>
                        </a:rPr>
                        <m:t>𝜆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𝑒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89E49-5252-4685-9AD6-AFC41658D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2" y="1241581"/>
                <a:ext cx="5638799" cy="1463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9DFE3F-2D95-4936-8F81-B1F1A24A0209}"/>
                  </a:ext>
                </a:extLst>
              </p:cNvPr>
              <p:cNvSpPr txBox="1"/>
              <p:nvPr/>
            </p:nvSpPr>
            <p:spPr>
              <a:xfrm>
                <a:off x="732182" y="4794253"/>
                <a:ext cx="3888027" cy="1273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𝜆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𝑒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9DFE3F-2D95-4936-8F81-B1F1A24A0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2" y="4794253"/>
                <a:ext cx="3888027" cy="1273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9558AF4-0699-42BB-ACD6-BCEDDCDD66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95" y="4345768"/>
            <a:ext cx="6627405" cy="24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6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51225"/>
            <a:ext cx="5169846" cy="801066"/>
          </a:xfrm>
        </p:spPr>
        <p:txBody>
          <a:bodyPr>
            <a:normAutofit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2B6C9B2-86B5-4260-B0C1-773FDCD2C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" y="3315296"/>
            <a:ext cx="6095999" cy="3300248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26DE9E6-A2C4-4077-B7F0-7F5EB51DF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91" y="1913732"/>
            <a:ext cx="4980708" cy="1773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72095-99DD-4FF9-A662-01549BEC9E8A}"/>
                  </a:ext>
                </a:extLst>
              </p:cNvPr>
              <p:cNvSpPr txBox="1"/>
              <p:nvPr/>
            </p:nvSpPr>
            <p:spPr>
              <a:xfrm>
                <a:off x="7890165" y="3971625"/>
                <a:ext cx="4038599" cy="882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dirty="0"/>
                  <a:t>โดยที่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𝑎𝐷𝑙</m:t>
                        </m:r>
                      </m:den>
                    </m:f>
                  </m:oMath>
                </a14:m>
                <a:r>
                  <a:rPr lang="en-US" dirty="0"/>
                  <a:t>//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𝑎𝑘𝑙</m:t>
                        </m:r>
                      </m:den>
                    </m:f>
                  </m:oMath>
                </a14:m>
                <a:r>
                  <a:rPr lang="en-US" dirty="0"/>
                  <a:t>//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𝑎𝑚𝑙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72095-99DD-4FF9-A662-01549BEC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165" y="3971625"/>
                <a:ext cx="4038599" cy="882806"/>
              </a:xfrm>
              <a:prstGeom prst="rect">
                <a:avLst/>
              </a:prstGeom>
              <a:blipFill>
                <a:blip r:embed="rId4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B421318-297B-4F61-87A9-552DCFE3564C}"/>
              </a:ext>
            </a:extLst>
          </p:cNvPr>
          <p:cNvSpPr txBox="1"/>
          <p:nvPr/>
        </p:nvSpPr>
        <p:spPr>
          <a:xfrm>
            <a:off x="7581899" y="1402016"/>
            <a:ext cx="4239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แปลงวงจรสมมูลโดยใช้ทฤษฎีเทเวน</a:t>
            </a:r>
            <a:r>
              <a:rPr lang="th-TH" sz="2400" dirty="0" err="1"/>
              <a:t>ิน</a:t>
            </a:r>
            <a:r>
              <a:rPr lang="th-TH" sz="2400" dirty="0"/>
              <a:t> จะได้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3CF25-443C-409F-A642-048E5022EC93}"/>
              </a:ext>
            </a:extLst>
          </p:cNvPr>
          <p:cNvSpPr txBox="1"/>
          <p:nvPr/>
        </p:nvSpPr>
        <p:spPr>
          <a:xfrm>
            <a:off x="263236" y="2967335"/>
            <a:ext cx="6948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ทำการแปลงเป็นวงจรสมมูล โดยอ้างอิงฝั่งทุติยภูมิ(บน)และอ้างอิงฝั่งปฐมภูมิ(ล่าง)</a:t>
            </a:r>
            <a:endParaRPr lang="en-US" sz="2400" dirty="0"/>
          </a:p>
        </p:txBody>
      </p:sp>
      <p:pic>
        <p:nvPicPr>
          <p:cNvPr id="17" name="Picture 16" descr="Diagram, schematic&#10;&#10;Description automatically generated">
            <a:extLst>
              <a:ext uri="{FF2B5EF4-FFF2-40B4-BE49-F238E27FC236}">
                <a16:creationId xmlns:a16="http://schemas.microsoft.com/office/drawing/2014/main" id="{AE4A31E4-2A14-413B-8E59-D67864BBF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" y="799657"/>
            <a:ext cx="5978235" cy="22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5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28" y="60275"/>
            <a:ext cx="10515600" cy="453129"/>
          </a:xfrm>
        </p:spPr>
        <p:txBody>
          <a:bodyPr>
            <a:normAutofit fontScale="90000"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3540B-AA8C-4E39-9BEA-AD94D3B70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236" y="471056"/>
                <a:ext cx="11665528" cy="6207720"/>
              </a:xfrm>
            </p:spPr>
            <p:txBody>
              <a:bodyPr>
                <a:normAutofit/>
              </a:bodyPr>
              <a:lstStyle/>
              <a:p>
                <a:r>
                  <a:rPr lang="th-TH" sz="2400" dirty="0"/>
                  <a:t>หลักการเบื้องต้นเกี่ยวกับขั้นตอนวิธีการติดตามจุดทำงานสูงสุด สำหรับวงจรการกักเก็บ</a:t>
                </a:r>
                <a:r>
                  <a:rPr lang="en-US" sz="2400" dirty="0"/>
                  <a:t> </a:t>
                </a:r>
                <a:r>
                  <a:rPr lang="en-US" sz="2000" dirty="0"/>
                  <a:t>(Maximum Power Point Tracking)</a:t>
                </a:r>
              </a:p>
              <a:p>
                <a:pPr marL="0" indent="0">
                  <a:buNone/>
                </a:pPr>
                <a:endParaRPr lang="th-TH" sz="2400" dirty="0"/>
              </a:p>
              <a:p>
                <a:pPr marL="0" indent="0">
                  <a:buNone/>
                </a:pPr>
                <a:endParaRPr lang="th-TH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th-TH" dirty="0"/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dirty="0"/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400" dirty="0"/>
                  <a:t>  -</a:t>
                </a:r>
                <a:r>
                  <a:rPr lang="th-TH" sz="2400" dirty="0"/>
                  <a:t>พิจารณาหลักการแมทชิงอ</a:t>
                </a:r>
                <a:r>
                  <a:rPr lang="th-TH" sz="2400" dirty="0" err="1"/>
                  <a:t>ิมพีแดนซ์</a:t>
                </a:r>
                <a:r>
                  <a:rPr lang="th-TH" sz="2400" dirty="0"/>
                  <a:t>โดยพิจารณาในสภาวะคงตัว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th-TH" sz="2400" dirty="0"/>
                  <a:t> (</a:t>
                </a:r>
                <a:r>
                  <a:rPr lang="en-US" sz="2400" dirty="0"/>
                  <a:t>steady state)</a:t>
                </a:r>
                <a:endParaRPr lang="en-US" sz="1800" dirty="0"/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H Sarabun New" panose="020B0500040200020003" pitchFamily="34" charset="-34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𝑆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|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|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−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𝑗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𝑔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𝐿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)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endParaRPr lang="en-US" sz="2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      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𝑜𝑢𝑡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𝑅𝑒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𝑆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)=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th-T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3540B-AA8C-4E39-9BEA-AD94D3B70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236" y="471056"/>
                <a:ext cx="11665528" cy="6207720"/>
              </a:xfrm>
              <a:blipFill>
                <a:blip r:embed="rId2"/>
                <a:stretch>
                  <a:fillRect l="-784" t="-1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D054311-7A55-4079-B448-F11D6EE2C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732" y="893618"/>
            <a:ext cx="3584495" cy="2216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41E13A-C77C-4160-8321-851ED1E2887E}"/>
              </a:ext>
            </a:extLst>
          </p:cNvPr>
          <p:cNvSpPr txBox="1"/>
          <p:nvPr/>
        </p:nvSpPr>
        <p:spPr>
          <a:xfrm>
            <a:off x="4355141" y="3064316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รูป วงสมมูลของวงจรการเก็บพลังงาน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6465A-265B-4A16-A5E3-8830B08C8DD2}"/>
                  </a:ext>
                </a:extLst>
              </p:cNvPr>
              <p:cNvSpPr txBox="1"/>
              <p:nvPr/>
            </p:nvSpPr>
            <p:spPr>
              <a:xfrm>
                <a:off x="6096000" y="3831518"/>
                <a:ext cx="6202022" cy="2541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2400" dirty="0"/>
                  <a:t>จากสมการ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th-TH" sz="2400" dirty="0"/>
                  <a:t>จะมีค่าสูงสุดเมื่อพจน์ตัวหารมีค่าต่ำที่สุด จึงได้ว่า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𝑔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r>
                  <a:rPr lang="th-TH" sz="2400" dirty="0"/>
                  <a:t>และ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/>
                  <a:t> = -</a:t>
                </a:r>
                <a:r>
                  <a:rPr lang="en-US" sz="2000" dirty="0">
                    <a:ea typeface="Calibri" panose="020F0502020204030204" pitchFamily="34" charset="0"/>
                    <a:cs typeface="TH Sarabun New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400" dirty="0"/>
              </a:p>
              <a:p>
                <a:r>
                  <a:rPr lang="th-TH" sz="2400" dirty="0"/>
                  <a:t>หรือพิจารณาในรูปแรงดันได้ว่าแรงดันตกคร่อมโหลดจะต้องมีค่าเท่ากับสังยุคของแรงดันตกคร่อมอ</a:t>
                </a:r>
                <a:r>
                  <a:rPr lang="th-TH" sz="2400" dirty="0" err="1"/>
                  <a:t>ิมพีแดนซ์</a:t>
                </a:r>
                <a:r>
                  <a:rPr lang="th-TH" sz="2400" dirty="0"/>
                  <a:t>วงจรสมมูลขาออก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𝑙𝑜𝑎𝑑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𝑖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 −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𝑖</m:t>
                      </m:r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6465A-265B-4A16-A5E3-8830B08C8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31518"/>
                <a:ext cx="6202022" cy="2541721"/>
              </a:xfrm>
              <a:prstGeom prst="rect">
                <a:avLst/>
              </a:prstGeom>
              <a:blipFill>
                <a:blip r:embed="rId4"/>
                <a:stretch>
                  <a:fillRect l="-1475" t="-1442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1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51225"/>
            <a:ext cx="4820479" cy="801066"/>
          </a:xfrm>
        </p:spPr>
        <p:txBody>
          <a:bodyPr>
            <a:normAutofit/>
          </a:bodyPr>
          <a:lstStyle/>
          <a:p>
            <a:r>
              <a:rPr lang="th-TH" sz="3600" dirty="0"/>
              <a:t>ผลลัพธ์จากการดำเนินการเบื้องต้น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540B-AA8C-4E39-9BEA-AD94D3B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692727"/>
            <a:ext cx="11762509" cy="5915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th-TH" sz="2400" dirty="0"/>
          </a:p>
          <a:p>
            <a:pPr marL="0" indent="0">
              <a:buNone/>
            </a:pPr>
            <a:endParaRPr lang="th-TH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26DE9E6-A2C4-4077-B7F0-7F5EB51DF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2491708"/>
            <a:ext cx="4980708" cy="1773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941677-65CE-4ED6-BDCF-3057A047E44A}"/>
                  </a:ext>
                </a:extLst>
              </p:cNvPr>
              <p:cNvSpPr txBox="1"/>
              <p:nvPr/>
            </p:nvSpPr>
            <p:spPr>
              <a:xfrm>
                <a:off x="6393872" y="2103393"/>
                <a:ext cx="5590310" cy="3291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-</a:t>
                </a:r>
                <a:r>
                  <a:rPr lang="th-TH" sz="2400" b="0" dirty="0"/>
                  <a:t>ขยายแนวคิดทฤษฎีการถ่ายโอนกำลังสูงสุด สู่การติดตามจุดทำงานสูงสุด โดยพิจารณากับสัญญาณกระแส ณ ขณะใดๆ เปลี่ยนแปลงตามเวลา </a:t>
                </a:r>
                <a:r>
                  <a:rPr lang="th-TH" sz="2400" dirty="0"/>
                  <a:t>จะได้ว่าโหลดที่นำมาต่อที่ด้านขาออก คือ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sSub>
                                <m:sSubPr>
                                  <m:ctrlPr>
                                    <a:rPr lang="el-G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sz="2000" dirty="0"/>
              </a:p>
              <a:p>
                <a:endParaRPr lang="en-US" sz="2400" dirty="0"/>
              </a:p>
              <a:p>
                <a:r>
                  <a:rPr lang="th-TH" sz="2400" dirty="0"/>
                  <a:t>หรือแรงดันขาออกของเครื่องจักรไฟฟ้า</a:t>
                </a:r>
                <a:r>
                  <a:rPr lang="th-TH" sz="2400" dirty="0" err="1"/>
                  <a:t>ซิงโครนัส</a:t>
                </a:r>
                <a:r>
                  <a:rPr lang="th-TH" sz="2400" dirty="0"/>
                  <a:t> คือ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sSub>
                                <m:sSubPr>
                                  <m:ctrlPr>
                                    <a:rPr lang="el-G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𝑠𝐼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941677-65CE-4ED6-BDCF-3057A047E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872" y="2103393"/>
                <a:ext cx="5590310" cy="3291414"/>
              </a:xfrm>
              <a:prstGeom prst="rect">
                <a:avLst/>
              </a:prstGeom>
              <a:blipFill>
                <a:blip r:embed="rId3"/>
                <a:stretch>
                  <a:fillRect l="-1745" t="-2593" b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72095-99DD-4FF9-A662-01549BEC9E8A}"/>
                  </a:ext>
                </a:extLst>
              </p:cNvPr>
              <p:cNvSpPr txBox="1"/>
              <p:nvPr/>
            </p:nvSpPr>
            <p:spPr>
              <a:xfrm>
                <a:off x="891509" y="4260356"/>
                <a:ext cx="5098473" cy="882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dirty="0"/>
                  <a:t>โดยที่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𝑎𝐷𝑙</m:t>
                        </m:r>
                      </m:den>
                    </m:f>
                  </m:oMath>
                </a14:m>
                <a:r>
                  <a:rPr lang="en-US" dirty="0"/>
                  <a:t>//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𝑎𝑘𝑙</m:t>
                        </m:r>
                      </m:den>
                    </m:f>
                  </m:oMath>
                </a14:m>
                <a:r>
                  <a:rPr lang="en-US" dirty="0"/>
                  <a:t>//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𝑎𝑚𝑙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72095-99DD-4FF9-A662-01549BEC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9" y="4260356"/>
                <a:ext cx="5098473" cy="882806"/>
              </a:xfrm>
              <a:prstGeom prst="rect">
                <a:avLst/>
              </a:prstGeom>
              <a:blipFill>
                <a:blip r:embed="rId4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547746B-6365-4E11-A7B4-A6AFDB555783}"/>
              </a:ext>
            </a:extLst>
          </p:cNvPr>
          <p:cNvSpPr txBox="1"/>
          <p:nvPr/>
        </p:nvSpPr>
        <p:spPr>
          <a:xfrm>
            <a:off x="370909" y="816987"/>
            <a:ext cx="1123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วงจรสมมูลทางไฟฟ้าที่รวมระบบทางกลของแผ่นพื้นเก็บพลังงานและเครื่องจักรไฟฟ้า</a:t>
            </a:r>
            <a:r>
              <a:rPr lang="th-TH" sz="2400" dirty="0" err="1"/>
              <a:t>ซิงโครนัส</a:t>
            </a:r>
            <a:r>
              <a:rPr lang="th-TH" sz="2400" dirty="0"/>
              <a:t>ชนิดแม่เหล็กถาวร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575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1200</Words>
  <Application>Microsoft Office PowerPoint</Application>
  <PresentationFormat>Widescreen</PresentationFormat>
  <Paragraphs>147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GreekC</vt:lpstr>
      <vt:lpstr>TH Sarabun New</vt:lpstr>
      <vt:lpstr>THSarabunNew</vt:lpstr>
      <vt:lpstr>Office Theme</vt:lpstr>
      <vt:lpstr>PowerPoint Presentation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ผลลัพธ์จากการดำเนินการเบื้องต้น</vt:lpstr>
      <vt:lpstr>ผลลัพธ์จากการดำเนินการเบื้องต้น</vt:lpstr>
      <vt:lpstr>ผลลัพธ์จากการดำเนินการเบื้องต้น</vt:lpstr>
      <vt:lpstr>สรุปผลการดําเนินการ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 Wongprasoet</dc:creator>
  <cp:lastModifiedBy>Santi Wongprasoet</cp:lastModifiedBy>
  <cp:revision>54</cp:revision>
  <dcterms:created xsi:type="dcterms:W3CDTF">2021-11-29T12:51:20Z</dcterms:created>
  <dcterms:modified xsi:type="dcterms:W3CDTF">2021-12-01T15:30:25Z</dcterms:modified>
</cp:coreProperties>
</file>