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73" r:id="rId8"/>
    <p:sldId id="274" r:id="rId9"/>
    <p:sldId id="275" r:id="rId10"/>
    <p:sldId id="276" r:id="rId11"/>
    <p:sldId id="267" r:id="rId12"/>
    <p:sldId id="269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3F18-A06D-FFE2-C7AF-8A47E565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77A4BB-8AF4-539F-577D-2298EDD34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AADA1-B28B-7D8F-192B-FC1C44AF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1F96B-1355-F867-256C-BEFC3D39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02F90-FA15-939B-4BB5-050F33E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6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8BC16-B54D-8F67-A4EC-8B7AA1E5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F3F40-0FCC-00FA-5429-A8E376E9B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E4CD-3FEC-A138-FF0E-FAD572A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B07B3-7BE7-CE9B-EBBA-EAB6970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7692C-265E-900F-314C-96ADAA6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0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56D82-BF18-1105-CBE8-7D5B56015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CFEDA-07F2-C84F-3CB1-5161FACA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88951-CDE6-2908-6FD9-80B9F7A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522EA-C585-72A9-45C1-C05EF6DF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3C64-3961-303B-F5D0-83E56B1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A063F-AE3E-AE87-B649-9215FD8D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06E6F-943A-0049-FC93-E68BC2B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A9BB8-2862-393B-2E95-D88CC165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73AA1-AD73-6B83-0913-4D513DF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44B19-1B8F-48C1-6642-D484FBB8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97CA-7077-23A1-6F97-3A6D1D82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C7CBC-A4CF-2D51-38EF-C9745288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43860-C166-2458-A107-C3F2407D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08D7-7F4B-6C10-7A6D-06D4A36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71EDC-2D5B-8993-4E27-D64376E0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14B26-93A7-3DA6-C14B-D9E711B8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927BF-4531-0D2F-01A5-EA2827AC0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E1A09-0452-FDC4-7943-3DD55DE3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0E48-A29D-BC74-9307-195658BC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CE445-2B2F-BEDE-E674-40A3CF74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1678A-508D-4D5A-2B46-DA46151A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1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F5E13-A803-E877-0384-A45A67B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60BDF-5F69-D778-AE4A-0975EAC7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CC648F-2372-7CC7-78EF-9B1AC883C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29106-00E3-5B61-E838-E27711891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B1628E-5504-9002-FBEF-488414379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959FDD-44A0-631D-EF57-A1FB7912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CA7E4-21EE-E249-C1E3-87FE2799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02A20-4774-6100-D0C5-682ACA30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BF6F7-870F-034B-62D5-F7F5070F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E6804-6FF5-CF87-3706-21AD638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C60ED-66F6-84B3-17CD-2805F29C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9B80B-E78A-0871-4897-37DA42D3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A4FEB1-8C03-9A6B-9A2E-06829593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0A5DF-2216-5ECE-A4AA-8C76A45C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09730-3631-FE1E-C06F-15815F2C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8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B291-EBE5-8BF7-A7CB-F3327852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9FFF1-92BF-420C-7E8F-6A67179C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77F35-F369-3609-38B7-793FED6A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45E5A-2792-D5EC-2557-4756A7A7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FA073-53EB-8854-BF5B-19B4196B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FEF25-4596-F288-49B5-11E4F2A1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91896-F08B-314D-C033-1BB39F68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7E3D2-B489-1734-3DC5-6E5BF5BBD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B08F-E444-060A-F8AC-0380401B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6A83-CC57-D9E2-5CA7-7BAD1A58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67C78-654C-F9A5-E3B4-093086D1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27262-575E-88FA-5DC0-BA9C0C18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49B24-6485-FA11-BDB3-447AEA35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CEEC6-D460-2DFF-CE93-8845A40A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462D4-6EEE-5AF3-4A38-60CE90C4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F9DF-2936-46CB-ADD7-04DD964ADBB5}" type="datetimeFigureOut">
              <a:rPr lang="ko-KR" altLang="en-US" smtClean="0"/>
              <a:t>2022-10-13(Thu)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3F9A1-CC57-478F-CE1C-A1A37588B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292B-C573-429B-9E07-7822A0D92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93AFD-7034-427A-B431-0384F679B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9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E491F-A97B-8C25-5F17-644DC9C16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/>
              <a:t>분산시스템과 클라우드 컴퓨팅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0F884-BFEE-BEE3-B046-E18D94FA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6"/>
            <a:ext cx="9144000" cy="1655762"/>
          </a:xfrm>
        </p:spPr>
        <p:txBody>
          <a:bodyPr/>
          <a:lstStyle/>
          <a:p>
            <a:r>
              <a:rPr lang="en-US" altLang="ko-KR" dirty="0"/>
              <a:t>20163010 </a:t>
            </a:r>
            <a:r>
              <a:rPr lang="ko-KR" altLang="en-US" dirty="0" err="1"/>
              <a:t>조범진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55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6B822F-A424-DBAA-F25C-AD8E634B586D}"/>
              </a:ext>
            </a:extLst>
          </p:cNvPr>
          <p:cNvSpPr/>
          <p:nvPr/>
        </p:nvSpPr>
        <p:spPr>
          <a:xfrm>
            <a:off x="1123406" y="1815733"/>
            <a:ext cx="10097588" cy="4075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B87429-AE53-AF8D-A03B-8C4FD13AA211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942D1-5B79-71E6-0EEA-07AAFABF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256"/>
            <a:ext cx="10515600" cy="3830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빅데이터의 중요성에 따라 주요정보를 실시간으로 처리하여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의미를 제시할 수 있는 </a:t>
            </a:r>
            <a:r>
              <a:rPr lang="en-US" altLang="ko-KR" dirty="0"/>
              <a:t>AWS </a:t>
            </a:r>
            <a:r>
              <a:rPr lang="ko-KR" altLang="en-US" dirty="0"/>
              <a:t>빅데이터 어플리케이션의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활용성이 점진적으로 증가하고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국내 공공 기관의 데이터 속성과 컴퓨팅 시스템의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특성 및 사용목적에 따라 최적의 모델을 조합하여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‘대국민 </a:t>
            </a:r>
            <a:r>
              <a:rPr lang="ko-KR" altLang="en-US" dirty="0" err="1"/>
              <a:t>서비스’와</a:t>
            </a:r>
            <a:r>
              <a:rPr lang="ko-KR" altLang="en-US" dirty="0"/>
              <a:t> ‘산업 </a:t>
            </a:r>
            <a:r>
              <a:rPr lang="ko-KR" altLang="en-US" dirty="0" err="1"/>
              <a:t>활성화’를</a:t>
            </a:r>
            <a:r>
              <a:rPr lang="ko-KR" altLang="en-US" dirty="0"/>
              <a:t> 추구하는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경쟁력 있는 솔루션 구축이 필요 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결론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5ABAFC4-0D3A-25B8-1585-B11034027F03}"/>
              </a:ext>
            </a:extLst>
          </p:cNvPr>
          <p:cNvSpPr txBox="1">
            <a:spLocks/>
          </p:cNvSpPr>
          <p:nvPr/>
        </p:nvSpPr>
        <p:spPr>
          <a:xfrm>
            <a:off x="276493" y="59956"/>
            <a:ext cx="641197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Big Data Analytics of Public Sectors </a:t>
            </a:r>
            <a:br>
              <a:rPr lang="en-US" altLang="ko-KR" sz="2800" dirty="0"/>
            </a:br>
            <a:r>
              <a:rPr lang="en-US" altLang="ko-KR" sz="2800" dirty="0"/>
              <a:t>on Amazon Web Service (AWS)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78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359F047-7CE7-7898-615A-49F82F73761A}"/>
              </a:ext>
            </a:extLst>
          </p:cNvPr>
          <p:cNvSpPr/>
          <p:nvPr/>
        </p:nvSpPr>
        <p:spPr>
          <a:xfrm>
            <a:off x="7641771" y="1837093"/>
            <a:ext cx="3808915" cy="45311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03DFF-DD45-178D-C1E7-D42279B2A95F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91E67-299A-1689-1D4E-C9C5FE5D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91122"/>
            <a:ext cx="509233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47511" y="542166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서론</a:t>
            </a:r>
          </a:p>
        </p:txBody>
      </p:sp>
      <p:pic>
        <p:nvPicPr>
          <p:cNvPr id="4098" name="Picture 2" descr="폭력 시위로 얼룩진 G20 반대 집회…이유가 뭘까?">
            <a:extLst>
              <a:ext uri="{FF2B5EF4-FFF2-40B4-BE49-F238E27FC236}">
                <a16:creationId xmlns:a16="http://schemas.microsoft.com/office/drawing/2014/main" id="{DEA1D881-CD04-30D1-D5B3-576DF3DF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7" y="1895747"/>
            <a:ext cx="4430354" cy="2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폭력 시위">
            <a:extLst>
              <a:ext uri="{FF2B5EF4-FFF2-40B4-BE49-F238E27FC236}">
                <a16:creationId xmlns:a16="http://schemas.microsoft.com/office/drawing/2014/main" id="{28347C39-ADC8-5209-AEB5-12FBF43F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1" y="3478084"/>
            <a:ext cx="4389460" cy="248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C7785-C66F-21FB-4D12-4E7FF6990F4A}"/>
              </a:ext>
            </a:extLst>
          </p:cNvPr>
          <p:cNvSpPr txBox="1"/>
          <p:nvPr/>
        </p:nvSpPr>
        <p:spPr>
          <a:xfrm>
            <a:off x="545371" y="5305940"/>
            <a:ext cx="1620957" cy="52322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폭력시위</a:t>
            </a:r>
          </a:p>
        </p:txBody>
      </p:sp>
      <p:pic>
        <p:nvPicPr>
          <p:cNvPr id="4102" name="Picture 6" descr="jwc |">
            <a:extLst>
              <a:ext uri="{FF2B5EF4-FFF2-40B4-BE49-F238E27FC236}">
                <a16:creationId xmlns:a16="http://schemas.microsoft.com/office/drawing/2014/main" id="{1C93AB69-A968-3A9A-4174-C6D4F8C5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06" y="2156784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드론 최대 비행 시간 제품별로 최대 5.2배 차이 난다 - 로봇신문사">
            <a:extLst>
              <a:ext uri="{FF2B5EF4-FFF2-40B4-BE49-F238E27FC236}">
                <a16:creationId xmlns:a16="http://schemas.microsoft.com/office/drawing/2014/main" id="{734D082E-F40A-C0A3-31B7-B5B71BCF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23" y="4038548"/>
            <a:ext cx="3019483" cy="20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26900-F3AA-CC0B-8649-76DE11FA9531}"/>
              </a:ext>
            </a:extLst>
          </p:cNvPr>
          <p:cNvSpPr txBox="1"/>
          <p:nvPr/>
        </p:nvSpPr>
        <p:spPr>
          <a:xfrm>
            <a:off x="5705272" y="1896149"/>
            <a:ext cx="1787669" cy="4770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탐지시스템</a:t>
            </a:r>
          </a:p>
        </p:txBody>
      </p:sp>
    </p:spTree>
    <p:extLst>
      <p:ext uri="{BB962C8B-B14F-4D97-AF65-F5344CB8AC3E}">
        <p14:creationId xmlns:p14="http://schemas.microsoft.com/office/powerpoint/2010/main" val="79575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E1FB0B-3EF8-AC2C-067E-49E42E3719B0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15055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시스템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BE31C5D-9987-69DA-46B0-BB0D2F34E79E}"/>
              </a:ext>
            </a:extLst>
          </p:cNvPr>
          <p:cNvSpPr txBox="1">
            <a:spLocks/>
          </p:cNvSpPr>
          <p:nvPr/>
        </p:nvSpPr>
        <p:spPr>
          <a:xfrm>
            <a:off x="511627" y="91122"/>
            <a:ext cx="509233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Deep Learning based violent protest detection system</a:t>
            </a:r>
            <a:endParaRPr lang="ko-KR" altLang="en-US" sz="2800" dirty="0"/>
          </a:p>
        </p:txBody>
      </p:sp>
      <p:pic>
        <p:nvPicPr>
          <p:cNvPr id="3074" name="Picture 2" descr="로고 및 브랜드 가이드라인 | NVIDIA">
            <a:extLst>
              <a:ext uri="{FF2B5EF4-FFF2-40B4-BE49-F238E27FC236}">
                <a16:creationId xmlns:a16="http://schemas.microsoft.com/office/drawing/2014/main" id="{17ED4DBA-DAC5-B1C2-778D-BDCF98D3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89" y="145791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코로나19: 케임브리지 대학 모든 대면 강의 취소, 2021년 여름까지 온라인으로만 - BBC News 코리아">
            <a:extLst>
              <a:ext uri="{FF2B5EF4-FFF2-40B4-BE49-F238E27FC236}">
                <a16:creationId xmlns:a16="http://schemas.microsoft.com/office/drawing/2014/main" id="{F8103575-E5F7-EA11-78B0-62C70A76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38" y="3451444"/>
            <a:ext cx="3572926" cy="20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스트리밍 (Streaming) - 스마일서브 IDCHOWTO닷컴">
            <a:extLst>
              <a:ext uri="{FF2B5EF4-FFF2-40B4-BE49-F238E27FC236}">
                <a16:creationId xmlns:a16="http://schemas.microsoft.com/office/drawing/2014/main" id="{346205D2-A9DC-27EB-75BA-5FC29C0E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97" y="1457086"/>
            <a:ext cx="6010808" cy="305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YOLO: Real-Time Object Detection">
            <a:extLst>
              <a:ext uri="{FF2B5EF4-FFF2-40B4-BE49-F238E27FC236}">
                <a16:creationId xmlns:a16="http://schemas.microsoft.com/office/drawing/2014/main" id="{61EFFB04-4A56-C829-198D-4B665B77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74" y="4670908"/>
            <a:ext cx="3402329" cy="18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6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F699176-A621-ED7E-94F2-9EDC1B8DD05C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F7AAAB-5E3B-0019-4E1F-7C32CED46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033" y="1698171"/>
            <a:ext cx="9361933" cy="47219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30123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시스템 </a:t>
            </a:r>
            <a:r>
              <a:rPr lang="ko-KR" altLang="en-US" sz="2500" dirty="0" err="1"/>
              <a:t>아키텍쳐</a:t>
            </a:r>
            <a:endParaRPr lang="ko-KR" altLang="en-US" sz="25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DBF2C8-830B-D926-C1A5-BB7CEFFD2C5C}"/>
              </a:ext>
            </a:extLst>
          </p:cNvPr>
          <p:cNvSpPr txBox="1">
            <a:spLocks/>
          </p:cNvSpPr>
          <p:nvPr/>
        </p:nvSpPr>
        <p:spPr>
          <a:xfrm>
            <a:off x="5603964" y="1698171"/>
            <a:ext cx="5749836" cy="447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3EAE528-B8DF-592A-F735-F13B135B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91122"/>
            <a:ext cx="509233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54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95570E-5A30-D5B1-00C5-A3A9C64B9023}"/>
              </a:ext>
            </a:extLst>
          </p:cNvPr>
          <p:cNvSpPr/>
          <p:nvPr/>
        </p:nvSpPr>
        <p:spPr>
          <a:xfrm>
            <a:off x="302906" y="4323807"/>
            <a:ext cx="5954203" cy="24559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80FA58-2270-5AF3-B6C5-30E82FA4BE1E}"/>
              </a:ext>
            </a:extLst>
          </p:cNvPr>
          <p:cNvSpPr/>
          <p:nvPr/>
        </p:nvSpPr>
        <p:spPr>
          <a:xfrm>
            <a:off x="4660056" y="1148370"/>
            <a:ext cx="5724131" cy="3698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B864EB-5F07-599F-2084-84C938386B1B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29001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4. </a:t>
            </a:r>
            <a:r>
              <a:rPr lang="ko-KR" altLang="en-US" sz="2500" dirty="0"/>
              <a:t>데이터 트레이닝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396F430-6C8A-3A4F-FDFB-A50D7785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91122"/>
            <a:ext cx="509233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  <p:pic>
        <p:nvPicPr>
          <p:cNvPr id="2050" name="Picture 2" descr="크롤링을 위한 셀레니움(Selenium) - 셀레니움의 이해와 설치편">
            <a:extLst>
              <a:ext uri="{FF2B5EF4-FFF2-40B4-BE49-F238E27FC236}">
                <a16:creationId xmlns:a16="http://schemas.microsoft.com/office/drawing/2014/main" id="{61C3BD26-CAC4-A38B-0C9D-A1DD3449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58" y="1885950"/>
            <a:ext cx="27908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verything You Need To Know About FPS in Video Editing">
            <a:extLst>
              <a:ext uri="{FF2B5EF4-FFF2-40B4-BE49-F238E27FC236}">
                <a16:creationId xmlns:a16="http://schemas.microsoft.com/office/drawing/2014/main" id="{8CB7A4A2-07CE-3B5C-1CAD-FD352E83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64" y="2618340"/>
            <a:ext cx="4277797" cy="191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유튜브, 데이터 절약형 서비스 '유튜브고' 없앤다 - 지디넷코리아">
            <a:extLst>
              <a:ext uri="{FF2B5EF4-FFF2-40B4-BE49-F238E27FC236}">
                <a16:creationId xmlns:a16="http://schemas.microsoft.com/office/drawing/2014/main" id="{BDBC4F60-7365-9B2E-81AE-2F7030DA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64" y="1300700"/>
            <a:ext cx="2202668" cy="12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20B628-BA1F-4469-12FF-B42817C69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7" y="5096559"/>
            <a:ext cx="5294263" cy="154305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FDACA6-237F-04A3-513D-2E137639D9A0}"/>
              </a:ext>
            </a:extLst>
          </p:cNvPr>
          <p:cNvGrpSpPr/>
          <p:nvPr/>
        </p:nvGrpSpPr>
        <p:grpSpPr>
          <a:xfrm>
            <a:off x="10038516" y="5096559"/>
            <a:ext cx="1417610" cy="1384777"/>
            <a:chOff x="10397939" y="4979985"/>
            <a:chExt cx="1122922" cy="11165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E6E0FF6-F0DF-E195-0E75-2108A937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140" b="96512" l="9091" r="89773">
                          <a14:foregroundMark x1="60227" y1="46512" x2="60227" y2="46512"/>
                          <a14:foregroundMark x1="57955" y1="72093" x2="57955" y2="72093"/>
                          <a14:foregroundMark x1="61364" y1="90698" x2="61364" y2="90698"/>
                          <a14:foregroundMark x1="61364" y1="47674" x2="61364" y2="47674"/>
                          <a14:foregroundMark x1="61364" y1="59302" x2="61364" y2="59302"/>
                          <a14:foregroundMark x1="50495" y1="39869" x2="47727" y2="96512"/>
                          <a14:foregroundMark x1="47727" y1="96512" x2="74775" y2="36964"/>
                          <a14:foregroundMark x1="25175" y1="41994" x2="28409" y2="74419"/>
                          <a14:foregroundMark x1="57955" y1="29070" x2="57955" y2="29070"/>
                          <a14:foregroundMark x1="40909" y1="25581" x2="40909" y2="25581"/>
                          <a14:foregroundMark x1="60227" y1="29070" x2="60227" y2="29070"/>
                          <a14:foregroundMark x1="51136" y1="25581" x2="51136" y2="25581"/>
                          <a14:foregroundMark x1="30682" y1="25581" x2="30682" y2="25581"/>
                          <a14:backgroundMark x1="85227" y1="12791" x2="85227" y2="12791"/>
                          <a14:backgroundMark x1="78409" y1="13953" x2="78409" y2="13953"/>
                          <a14:backgroundMark x1="76136" y1="18605" x2="86364" y2="20930"/>
                          <a14:backgroundMark x1="73864" y1="13953" x2="61364" y2="13953"/>
                          <a14:backgroundMark x1="80682" y1="13953" x2="80682" y2="13953"/>
                          <a14:backgroundMark x1="81818" y1="13953" x2="15909" y2="22093"/>
                          <a14:backgroundMark x1="15909" y1="22093" x2="11364" y2="23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97939" y="4999171"/>
              <a:ext cx="1122922" cy="10974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05A2A-BAA8-1DCF-C0AA-F4AE41B94AD6}"/>
                </a:ext>
              </a:extLst>
            </p:cNvPr>
            <p:cNvSpPr txBox="1"/>
            <p:nvPr/>
          </p:nvSpPr>
          <p:spPr>
            <a:xfrm>
              <a:off x="10520894" y="4979985"/>
              <a:ext cx="877010" cy="42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DATA</a:t>
              </a:r>
              <a:endParaRPr lang="ko-KR" altLang="en-US" sz="2800" b="1" dirty="0"/>
            </a:p>
          </p:txBody>
        </p:sp>
      </p:grpSp>
      <p:pic>
        <p:nvPicPr>
          <p:cNvPr id="2056" name="Picture 8" descr="딥러닝 프레임워크 비교(텐서플로 VS 케라스 VS 파이토치) : 표로 한눈에!">
            <a:extLst>
              <a:ext uri="{FF2B5EF4-FFF2-40B4-BE49-F238E27FC236}">
                <a16:creationId xmlns:a16="http://schemas.microsoft.com/office/drawing/2014/main" id="{89688FDA-E217-8A69-D769-65C54B44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3" y="3891169"/>
            <a:ext cx="3060653" cy="10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7B32D0F-A203-7F3B-D81C-994E942E394C}"/>
              </a:ext>
            </a:extLst>
          </p:cNvPr>
          <p:cNvSpPr/>
          <p:nvPr/>
        </p:nvSpPr>
        <p:spPr>
          <a:xfrm>
            <a:off x="7968343" y="5316583"/>
            <a:ext cx="1672046" cy="1097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3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DC7F69E-5E78-34AC-781B-77E6C5D3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5" y="1909171"/>
            <a:ext cx="4375181" cy="17142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E0CCA-7B4B-0C41-2482-5FB5BC96166F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2371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학습 및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148D62-FC32-06AE-8CEC-A1799547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63" y="2506535"/>
            <a:ext cx="7171066" cy="1110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73587F-6C52-8EF6-3C9C-41ACB37D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60" y="3714590"/>
            <a:ext cx="11498280" cy="289342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E43C42AC-EFCF-0C2C-16B6-D61133DC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91122"/>
            <a:ext cx="509233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CB42CC-0030-5E31-A29E-66F6FFB1F2A4}"/>
              </a:ext>
            </a:extLst>
          </p:cNvPr>
          <p:cNvSpPr/>
          <p:nvPr/>
        </p:nvSpPr>
        <p:spPr>
          <a:xfrm>
            <a:off x="346860" y="6229190"/>
            <a:ext cx="11498280" cy="3788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8F1F02F3-B657-BC69-7B25-0D6F285DCFC9}"/>
              </a:ext>
            </a:extLst>
          </p:cNvPr>
          <p:cNvSpPr txBox="1">
            <a:spLocks/>
          </p:cNvSpPr>
          <p:nvPr/>
        </p:nvSpPr>
        <p:spPr>
          <a:xfrm>
            <a:off x="4032177" y="1195244"/>
            <a:ext cx="5544933" cy="566575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/>
              <a:t>데이터 학습의 클래스</a:t>
            </a:r>
            <a:r>
              <a:rPr lang="en-US" altLang="ko-KR" sz="2000" dirty="0"/>
              <a:t>(Gun, Pipe, </a:t>
            </a:r>
            <a:r>
              <a:rPr lang="en-US" altLang="ko-KR" sz="2000" dirty="0" err="1"/>
              <a:t>Fight_motion</a:t>
            </a:r>
            <a:r>
              <a:rPr lang="en-US" altLang="ko-KR" sz="2000" dirty="0"/>
              <a:t>)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420E61C5-84D0-EBF9-A238-49660B9523C4}"/>
              </a:ext>
            </a:extLst>
          </p:cNvPr>
          <p:cNvSpPr txBox="1">
            <a:spLocks/>
          </p:cNvSpPr>
          <p:nvPr/>
        </p:nvSpPr>
        <p:spPr>
          <a:xfrm>
            <a:off x="8625726" y="1855059"/>
            <a:ext cx="3358569" cy="566575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/>
              <a:t>Training set &amp; Test set </a:t>
            </a:r>
            <a:r>
              <a:rPr lang="ko-KR" altLang="en-US" sz="2000" dirty="0"/>
              <a:t>분류</a:t>
            </a:r>
            <a:endParaRPr lang="en-US" altLang="ko-KR" sz="2000" dirty="0"/>
          </a:p>
        </p:txBody>
      </p:sp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3217409A-1604-7FF4-FC7E-F8CA5CD256D4}"/>
              </a:ext>
            </a:extLst>
          </p:cNvPr>
          <p:cNvSpPr/>
          <p:nvPr/>
        </p:nvSpPr>
        <p:spPr>
          <a:xfrm flipH="1" flipV="1">
            <a:off x="4723863" y="1938440"/>
            <a:ext cx="457200" cy="399811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853E6353-923F-DA5F-6FC3-8594A401FB1D}"/>
              </a:ext>
            </a:extLst>
          </p:cNvPr>
          <p:cNvSpPr/>
          <p:nvPr/>
        </p:nvSpPr>
        <p:spPr>
          <a:xfrm rot="16200000" flipH="1">
            <a:off x="8133844" y="2039228"/>
            <a:ext cx="351104" cy="413707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5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128D4F-F289-B67D-9B17-B875ADC87A37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942D1-5B79-71E6-0EEA-07AAFABF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/>
              <a:t>Fight_motion</a:t>
            </a:r>
            <a:r>
              <a:rPr lang="en-US" altLang="ko-KR" dirty="0"/>
              <a:t> </a:t>
            </a:r>
            <a:r>
              <a:rPr lang="ko-KR" altLang="en-US" dirty="0"/>
              <a:t>클래스에서의 정확도를 높이는 것이다</a:t>
            </a:r>
            <a:r>
              <a:rPr lang="en-US" altLang="ko-KR" dirty="0"/>
              <a:t>. 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동영상 데이터 를 수집하고 동영상 데이터를 기반으로 행동 탐지 모델을 만들어 정확도를 높이는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(ex. </a:t>
            </a:r>
            <a:r>
              <a:rPr lang="ko-KR" altLang="en-US" dirty="0"/>
              <a:t>동영상 </a:t>
            </a:r>
            <a:r>
              <a:rPr lang="ko-KR" altLang="en-US" dirty="0" err="1"/>
              <a:t>타임스탭으로</a:t>
            </a:r>
            <a:r>
              <a:rPr lang="ko-KR" altLang="en-US" dirty="0"/>
              <a:t> 나누어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en-US" altLang="ko-KR" dirty="0"/>
              <a:t>LSTM</a:t>
            </a:r>
            <a:r>
              <a:rPr lang="ko-KR" altLang="en-US" dirty="0"/>
              <a:t>을 </a:t>
            </a:r>
            <a:r>
              <a:rPr lang="ko-KR" altLang="en-US" dirty="0" err="1"/>
              <a:t>함께사용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폭력시위 탐지가 된 동영상에서 폭력이 탐지되는 부분의 캡처를 자동화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6. </a:t>
            </a:r>
            <a:r>
              <a:rPr lang="ko-KR" altLang="en-US" sz="2500" dirty="0"/>
              <a:t>보완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5C4077-BF9E-F5E5-EAFF-598FAB0D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91122"/>
            <a:ext cx="509233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7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543998-2844-2C26-8157-3404D96ADF42}"/>
              </a:ext>
            </a:extLst>
          </p:cNvPr>
          <p:cNvSpPr/>
          <p:nvPr/>
        </p:nvSpPr>
        <p:spPr>
          <a:xfrm>
            <a:off x="1319347" y="2226265"/>
            <a:ext cx="2534195" cy="3749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800" dirty="0"/>
              <a:t>클라우드 </a:t>
            </a: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컴퓨팅 </a:t>
            </a:r>
            <a:endParaRPr lang="en-US" altLang="ko-KR" sz="2800" dirty="0"/>
          </a:p>
          <a:p>
            <a:pPr marL="0" indent="0" algn="ctr">
              <a:buNone/>
            </a:pPr>
            <a:r>
              <a:rPr lang="ko-KR" altLang="en-US" sz="2800" dirty="0"/>
              <a:t>동향 및 전망</a:t>
            </a:r>
            <a:endParaRPr lang="en-US" altLang="ko-KR" sz="2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C28A245-9253-13B3-3405-6C631ABA8938}"/>
              </a:ext>
            </a:extLst>
          </p:cNvPr>
          <p:cNvSpPr/>
          <p:nvPr/>
        </p:nvSpPr>
        <p:spPr>
          <a:xfrm>
            <a:off x="4828902" y="2226265"/>
            <a:ext cx="2534195" cy="3749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ko-KR" sz="2800" dirty="0"/>
              <a:t>Big Data Analytics of Public Sectors on Amazon Web Service (AWS)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4EC916-54EF-8670-BCEF-B23548CC306C}"/>
              </a:ext>
            </a:extLst>
          </p:cNvPr>
          <p:cNvSpPr/>
          <p:nvPr/>
        </p:nvSpPr>
        <p:spPr>
          <a:xfrm>
            <a:off x="8338457" y="2226265"/>
            <a:ext cx="2534195" cy="3749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ko-KR" sz="2800" dirty="0"/>
              <a:t>Deep Learning based violent protest detection system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6B16EB-929C-1060-6295-E8A9451F8B1E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>
                <a:solidFill>
                  <a:schemeClr val="tx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015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DEC1E-538A-A22B-8A59-6A729B8C6CA1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451602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서론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7B5893C-E939-A902-E0AD-423503C8BD0B}"/>
              </a:ext>
            </a:extLst>
          </p:cNvPr>
          <p:cNvSpPr txBox="1">
            <a:spLocks/>
          </p:cNvSpPr>
          <p:nvPr/>
        </p:nvSpPr>
        <p:spPr>
          <a:xfrm>
            <a:off x="511627" y="226080"/>
            <a:ext cx="509233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클라우드 컴퓨팅 동향 및 전망</a:t>
            </a:r>
            <a:endParaRPr lang="ko-KR" altLang="en-US" sz="2800" dirty="0"/>
          </a:p>
        </p:txBody>
      </p:sp>
      <p:pic>
        <p:nvPicPr>
          <p:cNvPr id="6146" name="Picture 2" descr="클라우드 컴퓨팅의 정의 및 기존컴퓨팅 모델과의 차이점 :: 모바일 보물창고">
            <a:extLst>
              <a:ext uri="{FF2B5EF4-FFF2-40B4-BE49-F238E27FC236}">
                <a16:creationId xmlns:a16="http://schemas.microsoft.com/office/drawing/2014/main" id="{54351277-5B68-3A2A-6E8A-2BE792B2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313434"/>
            <a:ext cx="6949440" cy="527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9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F26496-33ED-3720-0B3A-FA1449130D07}"/>
              </a:ext>
            </a:extLst>
          </p:cNvPr>
          <p:cNvSpPr/>
          <p:nvPr/>
        </p:nvSpPr>
        <p:spPr>
          <a:xfrm>
            <a:off x="0" y="18661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91E67-299A-1689-1D4E-C9C5FE5D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216988"/>
            <a:ext cx="5092337" cy="92809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클라우드 컴퓨팅 동향 및 전망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29001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클라우드 컴퓨팅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37C10C-B2E1-BDCD-DCFA-21C111447283}"/>
              </a:ext>
            </a:extLst>
          </p:cNvPr>
          <p:cNvSpPr/>
          <p:nvPr/>
        </p:nvSpPr>
        <p:spPr>
          <a:xfrm>
            <a:off x="3316941" y="1972147"/>
            <a:ext cx="1702271" cy="1626605"/>
          </a:xfrm>
          <a:prstGeom prst="rect">
            <a:avLst/>
          </a:prstGeom>
          <a:solidFill>
            <a:srgbClr val="FFA3A3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공용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클라우드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272E9-38A4-248A-73CE-092BC7240DAE}"/>
              </a:ext>
            </a:extLst>
          </p:cNvPr>
          <p:cNvSpPr/>
          <p:nvPr/>
        </p:nvSpPr>
        <p:spPr>
          <a:xfrm>
            <a:off x="7253472" y="1972147"/>
            <a:ext cx="1702271" cy="1626605"/>
          </a:xfrm>
          <a:prstGeom prst="rect">
            <a:avLst/>
          </a:prstGeom>
          <a:solidFill>
            <a:srgbClr val="FFA3A3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절충형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클라우드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59C39A-9AC8-06C2-BF53-12EF5C2F2AEF}"/>
              </a:ext>
            </a:extLst>
          </p:cNvPr>
          <p:cNvSpPr/>
          <p:nvPr/>
        </p:nvSpPr>
        <p:spPr>
          <a:xfrm>
            <a:off x="5244865" y="1972147"/>
            <a:ext cx="1702271" cy="1626605"/>
          </a:xfrm>
          <a:prstGeom prst="rect">
            <a:avLst/>
          </a:prstGeom>
          <a:solidFill>
            <a:srgbClr val="FFA3A3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사설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클라우드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4CE3F-D62C-0A1B-87BC-E05149CBA507}"/>
              </a:ext>
            </a:extLst>
          </p:cNvPr>
          <p:cNvSpPr/>
          <p:nvPr/>
        </p:nvSpPr>
        <p:spPr>
          <a:xfrm>
            <a:off x="8458072" y="4289295"/>
            <a:ext cx="2246812" cy="220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Baas</a:t>
            </a:r>
          </a:p>
          <a:p>
            <a:pPr algn="ctr"/>
            <a:r>
              <a:rPr lang="en-US" altLang="ko-KR" sz="2000" dirty="0"/>
              <a:t>(Backend as a Service)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DD69F-B213-763A-0F32-194429E5A725}"/>
              </a:ext>
            </a:extLst>
          </p:cNvPr>
          <p:cNvSpPr txBox="1"/>
          <p:nvPr/>
        </p:nvSpPr>
        <p:spPr>
          <a:xfrm>
            <a:off x="4684026" y="1622714"/>
            <a:ext cx="2823947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서비스 배치에 따른 분류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8072F5-92AE-1797-D0D8-09438CC6ACC5}"/>
              </a:ext>
            </a:extLst>
          </p:cNvPr>
          <p:cNvSpPr/>
          <p:nvPr/>
        </p:nvSpPr>
        <p:spPr>
          <a:xfrm>
            <a:off x="1697818" y="4594397"/>
            <a:ext cx="1702271" cy="162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err="1">
                <a:solidFill>
                  <a:schemeClr val="tx1"/>
                </a:solidFill>
              </a:rPr>
              <a:t>Iaas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(Infrastructure as a Service)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C169E0-BDA0-BD28-3509-CE1956116424}"/>
              </a:ext>
            </a:extLst>
          </p:cNvPr>
          <p:cNvSpPr/>
          <p:nvPr/>
        </p:nvSpPr>
        <p:spPr>
          <a:xfrm>
            <a:off x="5634349" y="4594397"/>
            <a:ext cx="1702271" cy="162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(Software as a Service)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FF63B9-5C84-8BD9-86C1-F4F9BA9069EA}"/>
              </a:ext>
            </a:extLst>
          </p:cNvPr>
          <p:cNvSpPr/>
          <p:nvPr/>
        </p:nvSpPr>
        <p:spPr>
          <a:xfrm>
            <a:off x="3625742" y="4594397"/>
            <a:ext cx="1702271" cy="1626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Pass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(Platform as a Service)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6059CD-8E9E-6DF7-E342-3359EC6BD66B}"/>
              </a:ext>
            </a:extLst>
          </p:cNvPr>
          <p:cNvSpPr txBox="1"/>
          <p:nvPr/>
        </p:nvSpPr>
        <p:spPr>
          <a:xfrm>
            <a:off x="2522057" y="4241147"/>
            <a:ext cx="3909639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인프라 </a:t>
            </a:r>
            <a:r>
              <a:rPr lang="ko-KR" altLang="en-US" dirty="0" err="1"/>
              <a:t>스트럭처</a:t>
            </a:r>
            <a:r>
              <a:rPr lang="ko-KR" altLang="en-US" dirty="0"/>
              <a:t> 모델에 따른 분류</a:t>
            </a:r>
          </a:p>
        </p:txBody>
      </p:sp>
      <p:sp>
        <p:nvSpPr>
          <p:cNvPr id="25" name="십자형 24">
            <a:extLst>
              <a:ext uri="{FF2B5EF4-FFF2-40B4-BE49-F238E27FC236}">
                <a16:creationId xmlns:a16="http://schemas.microsoft.com/office/drawing/2014/main" id="{A335D249-1462-E671-CE76-7159AD14AF19}"/>
              </a:ext>
            </a:extLst>
          </p:cNvPr>
          <p:cNvSpPr/>
          <p:nvPr/>
        </p:nvSpPr>
        <p:spPr>
          <a:xfrm>
            <a:off x="7507973" y="5056094"/>
            <a:ext cx="775415" cy="735106"/>
          </a:xfrm>
          <a:prstGeom prst="plu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D0D175-60C5-6609-6CA5-CE130F1E35CD}"/>
              </a:ext>
            </a:extLst>
          </p:cNvPr>
          <p:cNvSpPr/>
          <p:nvPr/>
        </p:nvSpPr>
        <p:spPr>
          <a:xfrm>
            <a:off x="705394" y="4180114"/>
            <a:ext cx="10648406" cy="2414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80ECAC-6632-D2DD-8635-BA066E2483DE}"/>
              </a:ext>
            </a:extLst>
          </p:cNvPr>
          <p:cNvSpPr/>
          <p:nvPr/>
        </p:nvSpPr>
        <p:spPr>
          <a:xfrm>
            <a:off x="705394" y="1867986"/>
            <a:ext cx="10648406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F062A4-AC36-B1AD-72CE-BE0B1D85399F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91E67-299A-1689-1D4E-C9C5FE5D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7" y="216988"/>
            <a:ext cx="5092337" cy="92809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클라우드 컴퓨팅 동향 및 전망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942D1-5B79-71E6-0EEA-07AAFABF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19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국외동향 </a:t>
            </a:r>
            <a:r>
              <a:rPr lang="en-US" altLang="ko-KR" dirty="0"/>
              <a:t>: </a:t>
            </a:r>
            <a:r>
              <a:rPr lang="ko-KR" altLang="en-US" dirty="0"/>
              <a:t>아마존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세일즈포스닷컴</a:t>
            </a:r>
            <a:r>
              <a:rPr lang="en-US" altLang="ko-KR" dirty="0"/>
              <a:t>, </a:t>
            </a:r>
            <a:r>
              <a:rPr lang="ko-KR" altLang="en-US" dirty="0"/>
              <a:t>구글</a:t>
            </a:r>
            <a:r>
              <a:rPr lang="en-US" altLang="ko-KR" dirty="0"/>
              <a:t>,</a:t>
            </a:r>
            <a:r>
              <a:rPr lang="ko-KR" altLang="en-US" dirty="0"/>
              <a:t> 마이크로소프트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국내동향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en-US" altLang="ko-KR" dirty="0" err="1"/>
              <a:t>Saas</a:t>
            </a:r>
            <a:r>
              <a:rPr lang="en-US" altLang="ko-KR" dirty="0"/>
              <a:t> </a:t>
            </a:r>
            <a:r>
              <a:rPr lang="ko-KR" altLang="en-US" dirty="0"/>
              <a:t>시스템을 이용한 서비스를 지향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각 업체의 고유의 장점인 부분을 강화하고 다른 기업과의 </a:t>
            </a:r>
            <a:br>
              <a:rPr lang="en-US" altLang="ko-KR" dirty="0"/>
            </a:br>
            <a:r>
              <a:rPr lang="ko-KR" altLang="en-US" dirty="0"/>
              <a:t>자연스러운 연계를 통하여 서로의 고객에게 만족하는 </a:t>
            </a:r>
            <a:br>
              <a:rPr lang="en-US" altLang="ko-KR" dirty="0"/>
            </a:br>
            <a:r>
              <a:rPr lang="ko-KR" altLang="en-US" dirty="0"/>
              <a:t>서비스를 제공할 것이다</a:t>
            </a:r>
            <a:r>
              <a:rPr lang="en-US" altLang="ko-KR" dirty="0"/>
              <a:t>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필요한 만큼 사용하고 사용한 만큼비용을 지불할 수 있는 </a:t>
            </a:r>
            <a:br>
              <a:rPr lang="en-US" altLang="ko-KR" dirty="0"/>
            </a:br>
            <a:r>
              <a:rPr lang="ko-KR" altLang="en-US" dirty="0"/>
              <a:t>구조가 될 것 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4198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국내외 동향 및 미래전망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8FA71-4BFF-0EE2-E83B-63FFD1E5A2FA}"/>
              </a:ext>
            </a:extLst>
          </p:cNvPr>
          <p:cNvSpPr txBox="1"/>
          <p:nvPr/>
        </p:nvSpPr>
        <p:spPr>
          <a:xfrm>
            <a:off x="5234225" y="3450358"/>
            <a:ext cx="1723549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미래전망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B2525-EE17-1B01-A701-3EF5FA7C68D4}"/>
              </a:ext>
            </a:extLst>
          </p:cNvPr>
          <p:cNvSpPr txBox="1"/>
          <p:nvPr/>
        </p:nvSpPr>
        <p:spPr>
          <a:xfrm>
            <a:off x="5552543" y="1199983"/>
            <a:ext cx="954107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동향</a:t>
            </a:r>
          </a:p>
        </p:txBody>
      </p:sp>
    </p:spTree>
    <p:extLst>
      <p:ext uri="{BB962C8B-B14F-4D97-AF65-F5344CB8AC3E}">
        <p14:creationId xmlns:p14="http://schemas.microsoft.com/office/powerpoint/2010/main" val="6471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1E6C8F-7ACF-0ECB-CB30-A4F7DF6BCC16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91E67-299A-1689-1D4E-C9C5FE5D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3" y="59956"/>
            <a:ext cx="6411977" cy="92809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Big Data Analytics of Public Sectors </a:t>
            </a:r>
            <a:br>
              <a:rPr lang="en-US" altLang="ko-KR" sz="2800" dirty="0"/>
            </a:br>
            <a:r>
              <a:rPr lang="en-US" altLang="ko-KR" sz="2800" dirty="0"/>
              <a:t>on Amazon Web Service (AWS)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6195861" y="471812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서론</a:t>
            </a:r>
          </a:p>
        </p:txBody>
      </p:sp>
      <p:pic>
        <p:nvPicPr>
          <p:cNvPr id="5122" name="Picture 2" descr="한국IDC, 국내 빅데이터 및 분석 시장 연평균 성장률 6.9% 증가하며 2025년까지 2조 8,353억원 규모 전망">
            <a:extLst>
              <a:ext uri="{FF2B5EF4-FFF2-40B4-BE49-F238E27FC236}">
                <a16:creationId xmlns:a16="http://schemas.microsoft.com/office/drawing/2014/main" id="{02919CF9-9226-60B0-D4D1-03E83631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6" y="2174292"/>
            <a:ext cx="5351506" cy="31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빅 데이터 잡는 자 세계를 잡는다 &lt; Index &lt; Topic &amp; Trend &lt; 기사본문 - 더스쿠프">
            <a:extLst>
              <a:ext uri="{FF2B5EF4-FFF2-40B4-BE49-F238E27FC236}">
                <a16:creationId xmlns:a16="http://schemas.microsoft.com/office/drawing/2014/main" id="{5EE1EBCC-8F52-F0BE-D0AF-8B61D398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97" y="2232391"/>
            <a:ext cx="5201687" cy="306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4EFB23-30C3-B3E7-EACD-18C1CFB28C5F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6688470" y="524005"/>
            <a:ext cx="30511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AWS</a:t>
            </a:r>
            <a:r>
              <a:rPr lang="ko-KR" altLang="en-US" sz="2500" dirty="0"/>
              <a:t> 제공 솔루션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AB6A2-6ECE-233D-0F80-2B597C64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4" y="2090057"/>
            <a:ext cx="11356031" cy="352264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974E69E-2B59-8BD2-7F82-36BC6EEC20BA}"/>
              </a:ext>
            </a:extLst>
          </p:cNvPr>
          <p:cNvSpPr txBox="1">
            <a:spLocks/>
          </p:cNvSpPr>
          <p:nvPr/>
        </p:nvSpPr>
        <p:spPr>
          <a:xfrm>
            <a:off x="276493" y="59956"/>
            <a:ext cx="641197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Big Data Analytics of Public Sectors </a:t>
            </a:r>
            <a:br>
              <a:rPr lang="en-US" altLang="ko-KR" sz="2800"/>
            </a:br>
            <a:r>
              <a:rPr lang="en-US" altLang="ko-KR" sz="2800"/>
              <a:t>on Amazon Web Service (AWS)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801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314EBB-32DD-3C3E-4BC7-F3EB44C123D8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38619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어플리케이션 구축사례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0F6CE3-112D-D61B-E5CF-F4D1B11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5044461"/>
            <a:ext cx="5938158" cy="16966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FFD6E1-2E1D-3DC5-14EF-0A3EADFD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70" y="3178354"/>
            <a:ext cx="5232764" cy="16966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FF44D0-5F24-EA24-984D-3B011B2F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17" y="1279556"/>
            <a:ext cx="5516648" cy="16974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E065BB-F172-5F07-4AC9-0F000D504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66" y="3178354"/>
            <a:ext cx="6343031" cy="16974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740293-B3C4-9D6F-6B90-F5AD45939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1276429"/>
            <a:ext cx="4295507" cy="1700021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9118DBB6-A3D9-91BA-A077-2C91F7659014}"/>
              </a:ext>
            </a:extLst>
          </p:cNvPr>
          <p:cNvSpPr txBox="1">
            <a:spLocks/>
          </p:cNvSpPr>
          <p:nvPr/>
        </p:nvSpPr>
        <p:spPr>
          <a:xfrm>
            <a:off x="276493" y="59956"/>
            <a:ext cx="641197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Big Data Analytics of Public Sectors </a:t>
            </a:r>
            <a:br>
              <a:rPr lang="en-US" altLang="ko-KR" sz="2800" dirty="0"/>
            </a:br>
            <a:r>
              <a:rPr lang="en-US" altLang="ko-KR" sz="2800" dirty="0"/>
              <a:t>on Amazon Web Service (AWS)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29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A4F1AA-ECB4-3DA0-1E2D-B55C0BEA7F66}"/>
              </a:ext>
            </a:extLst>
          </p:cNvPr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942D1-5B79-71E6-0EEA-07AAFABF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Enel </a:t>
            </a:r>
            <a:r>
              <a:rPr lang="ko-KR" altLang="en-US" dirty="0"/>
              <a:t>사례 </a:t>
            </a:r>
            <a:r>
              <a:rPr lang="en-US" altLang="ko-KR" dirty="0"/>
              <a:t>: AWS</a:t>
            </a:r>
            <a:r>
              <a:rPr lang="ko-KR" altLang="en-US" dirty="0"/>
              <a:t>를 사용한 결과</a:t>
            </a:r>
            <a:r>
              <a:rPr lang="en-US" altLang="ko-KR" dirty="0"/>
              <a:t> </a:t>
            </a:r>
            <a:r>
              <a:rPr lang="ko-KR" altLang="en-US" dirty="0"/>
              <a:t>컴퓨팅 비용 </a:t>
            </a:r>
            <a:r>
              <a:rPr lang="en-US" altLang="ko-KR" dirty="0"/>
              <a:t>21%, </a:t>
            </a:r>
            <a:br>
              <a:rPr lang="en-US" altLang="ko-KR" dirty="0"/>
            </a:br>
            <a:r>
              <a:rPr lang="ko-KR" altLang="en-US" dirty="0"/>
              <a:t>스토리지 비용 </a:t>
            </a:r>
            <a:r>
              <a:rPr lang="en-US" altLang="ko-KR" dirty="0"/>
              <a:t>60%</a:t>
            </a:r>
            <a:r>
              <a:rPr lang="ko-KR" altLang="en-US" dirty="0"/>
              <a:t>를 절감하고 </a:t>
            </a:r>
            <a:r>
              <a:rPr lang="ko-KR" altLang="en-US" dirty="0" err="1"/>
              <a:t>프로비저닝시간을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주에서 </a:t>
            </a:r>
            <a:r>
              <a:rPr lang="en-US" altLang="ko-KR" dirty="0"/>
              <a:t>2</a:t>
            </a:r>
            <a:r>
              <a:rPr lang="ko-KR" altLang="en-US" dirty="0"/>
              <a:t>일로 단축하여 비즈니스 프로세스를 혁신할 수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Essent </a:t>
            </a:r>
            <a:r>
              <a:rPr lang="ko-KR" altLang="en-US" dirty="0"/>
              <a:t>사례</a:t>
            </a:r>
            <a:r>
              <a:rPr lang="en-US" altLang="ko-KR" dirty="0"/>
              <a:t> : AWS</a:t>
            </a:r>
            <a:r>
              <a:rPr lang="ko-KR" altLang="en-US" dirty="0"/>
              <a:t>를 사용한 결과</a:t>
            </a:r>
            <a:r>
              <a:rPr lang="en-US" altLang="ko-KR" dirty="0"/>
              <a:t> 10</a:t>
            </a:r>
            <a:r>
              <a:rPr lang="ko-KR" altLang="en-US" dirty="0"/>
              <a:t>초마다 </a:t>
            </a:r>
            <a:r>
              <a:rPr lang="en-US" altLang="ko-KR" dirty="0"/>
              <a:t>200,000</a:t>
            </a:r>
            <a:r>
              <a:rPr lang="ko-KR" altLang="en-US" dirty="0"/>
              <a:t>개의 </a:t>
            </a:r>
            <a:br>
              <a:rPr lang="en-US" altLang="ko-KR" dirty="0"/>
            </a:br>
            <a:r>
              <a:rPr lang="ko-KR" altLang="en-US" dirty="0"/>
              <a:t>메시지 비율로 전송하여 데이터 분석에 활용되었다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그 외 사례 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도쿄전력 사례</a:t>
            </a:r>
            <a:r>
              <a:rPr lang="en-US" altLang="ko-KR" dirty="0"/>
              <a:t>, Ivy Tech </a:t>
            </a:r>
            <a:r>
              <a:rPr lang="ko-KR" altLang="en-US" dirty="0"/>
              <a:t>사례</a:t>
            </a:r>
            <a:r>
              <a:rPr lang="en-US" altLang="ko-KR" dirty="0"/>
              <a:t>, National Rail Enquiries </a:t>
            </a:r>
            <a:r>
              <a:rPr lang="ko-KR" altLang="en-US" dirty="0"/>
              <a:t>사례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94DD5-9069-DD05-3131-145D673E1E68}"/>
              </a:ext>
            </a:extLst>
          </p:cNvPr>
          <p:cNvSpPr txBox="1"/>
          <p:nvPr/>
        </p:nvSpPr>
        <p:spPr>
          <a:xfrm>
            <a:off x="5603964" y="535577"/>
            <a:ext cx="2730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4. AWS </a:t>
            </a:r>
            <a:r>
              <a:rPr lang="ko-KR" altLang="en-US" sz="2500" dirty="0"/>
              <a:t>활용 사례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36383-BBFE-0B03-22E2-650B72A03624}"/>
              </a:ext>
            </a:extLst>
          </p:cNvPr>
          <p:cNvSpPr txBox="1">
            <a:spLocks/>
          </p:cNvSpPr>
          <p:nvPr/>
        </p:nvSpPr>
        <p:spPr>
          <a:xfrm>
            <a:off x="276493" y="59956"/>
            <a:ext cx="6411977" cy="92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Big Data Analytics of Public Sectors </a:t>
            </a:r>
            <a:br>
              <a:rPr lang="en-US" altLang="ko-KR" sz="2800" dirty="0"/>
            </a:br>
            <a:r>
              <a:rPr lang="en-US" altLang="ko-KR" sz="2800" dirty="0"/>
              <a:t>on Amazon Web Service (AWS)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21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498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분산시스템과 클라우드 컴퓨팅</vt:lpstr>
      <vt:lpstr>PowerPoint 프레젠테이션</vt:lpstr>
      <vt:lpstr>PowerPoint 프레젠테이션</vt:lpstr>
      <vt:lpstr>클라우드 컴퓨팅 동향 및 전망</vt:lpstr>
      <vt:lpstr>클라우드 컴퓨팅 동향 및 전망</vt:lpstr>
      <vt:lpstr>Big Data Analytics of Public Sectors  on Amazon Web Service (AWS)</vt:lpstr>
      <vt:lpstr>PowerPoint 프레젠테이션</vt:lpstr>
      <vt:lpstr>PowerPoint 프레젠테이션</vt:lpstr>
      <vt:lpstr>PowerPoint 프레젠테이션</vt:lpstr>
      <vt:lpstr>PowerPoint 프레젠테이션</vt:lpstr>
      <vt:lpstr>Deep Learning based violent protest detection system</vt:lpstr>
      <vt:lpstr>PowerPoint 프레젠테이션</vt:lpstr>
      <vt:lpstr>Deep Learning based violent protest detection system</vt:lpstr>
      <vt:lpstr>Deep Learning based violent protest detection system</vt:lpstr>
      <vt:lpstr>Deep Learning based violent protest detection system</vt:lpstr>
      <vt:lpstr>Deep Learning based violent protest detection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분산시스템과 클라우드 컴퓨팅</dc:title>
  <dc:creator>조 범진</dc:creator>
  <cp:lastModifiedBy>조 범진</cp:lastModifiedBy>
  <cp:revision>11</cp:revision>
  <dcterms:created xsi:type="dcterms:W3CDTF">2022-10-11T15:16:06Z</dcterms:created>
  <dcterms:modified xsi:type="dcterms:W3CDTF">2022-10-12T18:52:52Z</dcterms:modified>
</cp:coreProperties>
</file>