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6" r:id="rId6"/>
    <p:sldId id="264" r:id="rId7"/>
    <p:sldId id="267" r:id="rId8"/>
    <p:sldId id="270" r:id="rId9"/>
    <p:sldId id="276" r:id="rId10"/>
    <p:sldId id="273" r:id="rId11"/>
    <p:sldId id="281" r:id="rId12"/>
    <p:sldId id="282" r:id="rId13"/>
    <p:sldId id="280" r:id="rId14"/>
    <p:sldId id="271" r:id="rId15"/>
    <p:sldId id="272" r:id="rId16"/>
    <p:sldId id="263" r:id="rId17"/>
    <p:sldId id="274" r:id="rId18"/>
    <p:sldId id="275" r:id="rId19"/>
    <p:sldId id="268" r:id="rId20"/>
    <p:sldId id="269" r:id="rId21"/>
  </p:sldIdLst>
  <p:sldSz cx="12192000" cy="6858000"/>
  <p:notesSz cx="6858000" cy="9144000"/>
  <p:embeddedFontLst>
    <p:embeddedFont>
      <p:font typeface="Noto Sans KR" panose="020B0200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953"/>
    <a:srgbClr val="FD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2365" autoAdjust="0"/>
  </p:normalViewPr>
  <p:slideViewPr>
    <p:cSldViewPr snapToGrid="0">
      <p:cViewPr varScale="1">
        <p:scale>
          <a:sx n="81" d="100"/>
          <a:sy n="81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F5D1-E96E-4B76-A0DA-4D81E27538FC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60619-3069-4512-86C4-563EE99DA0F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9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KT DS </a:t>
            </a:r>
            <a:r>
              <a:rPr lang="ko-KR" altLang="en-US" dirty="0"/>
              <a:t>컨소시엄 </a:t>
            </a:r>
            <a:endParaRPr lang="en-US" altLang="ko-KR" dirty="0"/>
          </a:p>
          <a:p>
            <a:r>
              <a:rPr lang="ko-KR" altLang="en-US" dirty="0"/>
              <a:t>클라우드 웹 애플리케이션 양성과정 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팀 프로젝트 관리 시스템 발표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시연 및 발표를 맡은 </a:t>
            </a:r>
            <a:r>
              <a:rPr lang="ko-KR" altLang="en-US" dirty="0" err="1"/>
              <a:t>최형준입니다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공통코드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공통코드 테이블입니다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공통코드를 활용해 재직자의 상태나 프로젝트의 상태</a:t>
            </a:r>
            <a:r>
              <a:rPr lang="en-US" altLang="ko-KR" dirty="0"/>
              <a:t>,</a:t>
            </a:r>
            <a:r>
              <a:rPr lang="ko-KR" altLang="en-US" dirty="0"/>
              <a:t> 요구사항의 상태 등 다양한 도메인의 상태를 관리하는 테이블입니다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82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ko-KR" altLang="en-US" dirty="0"/>
              <a:t>다음으로 프로젝트 테이블입니다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테이블에서 필요 여부에 따라 해당 프로젝트의 산출물</a:t>
            </a:r>
            <a:r>
              <a:rPr lang="en-US" altLang="ko-KR" dirty="0"/>
              <a:t>,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이슈</a:t>
            </a:r>
            <a:r>
              <a:rPr lang="en-US" altLang="ko-KR" dirty="0"/>
              <a:t>, QNA, </a:t>
            </a:r>
            <a:r>
              <a:rPr lang="ko-KR" altLang="en-US" dirty="0"/>
              <a:t>지식관리 등을 생성할 수 있으며 프로젝트를 관리할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90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</a:t>
            </a:r>
            <a:endParaRPr lang="en-US" altLang="ko-KR" dirty="0"/>
          </a:p>
          <a:p>
            <a:r>
              <a:rPr lang="ko-KR" altLang="en-US" dirty="0"/>
              <a:t>다음으로 설문 테이블입니다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프로젝트가 종료되면</a:t>
            </a:r>
            <a:r>
              <a:rPr lang="en-US" altLang="ko-KR" dirty="0"/>
              <a:t>, </a:t>
            </a:r>
            <a:r>
              <a:rPr lang="ko-KR" altLang="en-US" dirty="0"/>
              <a:t>프로젝트 총책임자는 설문을 등록할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설문은 보통 </a:t>
            </a:r>
            <a:r>
              <a:rPr lang="en-US" altLang="ko-KR" dirty="0"/>
              <a:t>1</a:t>
            </a:r>
            <a:r>
              <a:rPr lang="ko-KR" altLang="en-US" dirty="0"/>
              <a:t>번을 선택한 경우 </a:t>
            </a:r>
            <a:r>
              <a:rPr lang="en-US" altLang="ko-KR" dirty="0"/>
              <a:t>2, 3, 4</a:t>
            </a:r>
            <a:r>
              <a:rPr lang="ko-KR" altLang="en-US" dirty="0"/>
              <a:t>번은 생략하는 형식으로 구성되어 있는데</a:t>
            </a:r>
            <a:r>
              <a:rPr lang="en-US" altLang="ko-KR" dirty="0"/>
              <a:t>, </a:t>
            </a:r>
            <a:r>
              <a:rPr lang="ko-KR" altLang="en-US" dirty="0"/>
              <a:t>이를 제어할 수 있도록 설문 생성 테이블을 </a:t>
            </a:r>
            <a:r>
              <a:rPr lang="en-US" altLang="ko-KR" dirty="0"/>
              <a:t>2</a:t>
            </a:r>
            <a:r>
              <a:rPr lang="ko-KR" altLang="en-US" dirty="0"/>
              <a:t>개로 분리해 설문 순서를 보장했습니다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28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쪽지</a:t>
            </a:r>
            <a:endParaRPr lang="en-US" altLang="ko-KR" dirty="0"/>
          </a:p>
          <a:p>
            <a:r>
              <a:rPr lang="ko-KR" altLang="en-US" dirty="0"/>
              <a:t>마지막으로 쪽지입니다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사원 간 쪽지를 주고받을 수 있으며</a:t>
            </a:r>
            <a:r>
              <a:rPr lang="en-US" altLang="ko-KR" dirty="0"/>
              <a:t>, </a:t>
            </a:r>
            <a:r>
              <a:rPr lang="ko-KR" altLang="en-US" dirty="0"/>
              <a:t>사원이 해당 쪽지를 읽은 경우 읽음 처리를 통해 수신자 측에서 해당 쪽지를 읽었는지 </a:t>
            </a:r>
            <a:r>
              <a:rPr lang="ko-KR" altLang="en-US" dirty="0" err="1"/>
              <a:t>아닌지에</a:t>
            </a:r>
            <a:r>
              <a:rPr lang="ko-KR" altLang="en-US" dirty="0"/>
              <a:t> 대한 여부를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37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주요기능입니다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ERD</a:t>
            </a:r>
            <a:r>
              <a:rPr lang="ko-KR" altLang="en-US" dirty="0"/>
              <a:t>에서 살펴본 것과 같이</a:t>
            </a:r>
            <a:r>
              <a:rPr lang="en-US" altLang="ko-KR" dirty="0"/>
              <a:t> PMS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조가 맡은 기능은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프로젝트 관리 및 커뮤니티 기능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완료된 프로젝트에 대한 설문조사 및 후기 관리 기능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사원 간 쪽지전송 기능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267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첫 번째로 프로젝트 관리 및 커뮤니티 기능입니다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관리자에 의해 프로젝트가 생성되고 난 후</a:t>
            </a:r>
            <a:r>
              <a:rPr lang="en-US" altLang="ko-KR" dirty="0"/>
              <a:t>, </a:t>
            </a:r>
            <a:r>
              <a:rPr lang="ko-KR" altLang="en-US" dirty="0"/>
              <a:t>프로젝트의 게시판 생성 가능 여부에 따라 요구사항 관리</a:t>
            </a:r>
            <a:r>
              <a:rPr lang="en-US" altLang="ko-KR" dirty="0"/>
              <a:t>, </a:t>
            </a:r>
            <a:r>
              <a:rPr lang="ko-KR" altLang="en-US" dirty="0"/>
              <a:t>이슈관리</a:t>
            </a:r>
            <a:r>
              <a:rPr lang="en-US" altLang="ko-KR" dirty="0"/>
              <a:t>, </a:t>
            </a:r>
            <a:r>
              <a:rPr lang="ko-KR" altLang="en-US" dirty="0"/>
              <a:t>지식관리</a:t>
            </a:r>
            <a:r>
              <a:rPr lang="en-US" altLang="ko-KR" dirty="0"/>
              <a:t>, </a:t>
            </a:r>
            <a:r>
              <a:rPr lang="ko-KR" altLang="en-US" dirty="0" err="1"/>
              <a:t>묻고답하기</a:t>
            </a:r>
            <a:r>
              <a:rPr lang="ko-KR" altLang="en-US" dirty="0"/>
              <a:t> 게시판을 생성할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이슈는 요구사항에서 발생하는 이슈에 대해 작성할 수 있고</a:t>
            </a:r>
            <a:r>
              <a:rPr lang="en-US" altLang="ko-KR" dirty="0"/>
              <a:t>, </a:t>
            </a:r>
            <a:r>
              <a:rPr lang="ko-KR" altLang="en-US" dirty="0"/>
              <a:t>지식관리는 해당 요구사항에 필요한 지식을 정리할 수 있으며</a:t>
            </a:r>
            <a:r>
              <a:rPr lang="en-US" altLang="ko-KR" dirty="0"/>
              <a:t>,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묻고 답하기는 네이버의 지식인과 같이 질문을 하고</a:t>
            </a:r>
            <a:r>
              <a:rPr lang="en-US" altLang="ko-KR" dirty="0"/>
              <a:t>, </a:t>
            </a:r>
            <a:r>
              <a:rPr lang="ko-KR" altLang="en-US" dirty="0"/>
              <a:t>채택 및 추천을 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산출물 관리는 해당 프로젝트에서 생성되는 산출물을 버전별로 파일서버에 저장해 관리하게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05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두번째로 설문 기능입니다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프로젝트 종료 후</a:t>
            </a:r>
            <a:r>
              <a:rPr lang="en-US" altLang="ko-KR" dirty="0"/>
              <a:t>, </a:t>
            </a:r>
            <a:r>
              <a:rPr lang="ko-KR" altLang="en-US" dirty="0"/>
              <a:t>프로젝트에 속한 팀원은 후기를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프로젝트 총 책임자는 설문지를 등록하고</a:t>
            </a:r>
            <a:r>
              <a:rPr lang="en-US" altLang="ko-KR" dirty="0"/>
              <a:t>, </a:t>
            </a:r>
            <a:r>
              <a:rPr lang="ko-KR" altLang="en-US" dirty="0"/>
              <a:t>집계할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프로젝트에 해당된 팀원들은 설문지가 등록된 후</a:t>
            </a:r>
            <a:r>
              <a:rPr lang="en-US" altLang="ko-KR" dirty="0"/>
              <a:t>, </a:t>
            </a:r>
            <a:r>
              <a:rPr lang="ko-KR" altLang="en-US" dirty="0"/>
              <a:t>설문에 응할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8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마지막으로 쪽지 기능을 이용해 사원들 간 쪽지를 주고받을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확인된 쪽지와 미확인 쪽지를 구분할 수 있으며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모달창을</a:t>
            </a:r>
            <a:r>
              <a:rPr lang="ko-KR" altLang="en-US" dirty="0"/>
              <a:t> 통해서 사원의 연락처를 선택해 </a:t>
            </a:r>
            <a:r>
              <a:rPr lang="en-US" altLang="ko-KR" dirty="0"/>
              <a:t>1:1 </a:t>
            </a:r>
            <a:r>
              <a:rPr lang="ko-KR" altLang="en-US" dirty="0"/>
              <a:t>또는 </a:t>
            </a:r>
            <a:r>
              <a:rPr lang="en-US" altLang="ko-KR" dirty="0"/>
              <a:t>1:</a:t>
            </a:r>
            <a:r>
              <a:rPr lang="ko-KR" altLang="en-US" dirty="0"/>
              <a:t>다로 쪽지를 전송할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905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8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진행 순서는 다음과 같이 팀원소개</a:t>
            </a:r>
            <a:r>
              <a:rPr lang="en-US" altLang="ko-KR" dirty="0"/>
              <a:t>, </a:t>
            </a:r>
            <a:r>
              <a:rPr lang="ko-KR" altLang="en-US" dirty="0"/>
              <a:t>개발환경 소개</a:t>
            </a:r>
            <a:r>
              <a:rPr lang="en-US" altLang="ko-KR" dirty="0"/>
              <a:t>, ERD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시연순으로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05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90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팀원 소개입니다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팀원소개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팀원은 </a:t>
            </a:r>
            <a:r>
              <a:rPr lang="en-US" altLang="ko-KR" dirty="0"/>
              <a:t>7</a:t>
            </a:r>
            <a:r>
              <a:rPr lang="ko-KR" altLang="en-US" dirty="0"/>
              <a:t>명으로 각자 기능을 나눠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ㅇㅇㅇ님은</a:t>
            </a:r>
            <a:r>
              <a:rPr lang="ko-KR" altLang="en-US" dirty="0"/>
              <a:t> </a:t>
            </a:r>
            <a:r>
              <a:rPr lang="en-US" altLang="ko-KR" dirty="0"/>
              <a:t>~~ </a:t>
            </a:r>
            <a:r>
              <a:rPr lang="ko-KR" altLang="en-US" dirty="0"/>
              <a:t>기능을 담당했습니다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2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ko-KR" altLang="en-US" dirty="0" err="1"/>
              <a:t>개발환경입니다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96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스프링 기반 웹 어플리케이션으로</a:t>
            </a:r>
            <a:r>
              <a:rPr lang="en-US" altLang="ko-KR" dirty="0"/>
              <a:t>, </a:t>
            </a:r>
            <a:r>
              <a:rPr lang="ko-KR" altLang="en-US" dirty="0"/>
              <a:t>개발은 </a:t>
            </a:r>
            <a:r>
              <a:rPr lang="en-US" altLang="ko-KR" dirty="0"/>
              <a:t>15</a:t>
            </a:r>
            <a:r>
              <a:rPr lang="ko-KR" altLang="en-US" dirty="0"/>
              <a:t>명의 인원으로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일부터 </a:t>
            </a:r>
            <a:r>
              <a:rPr lang="en-US" altLang="ko-KR" dirty="0"/>
              <a:t>30</a:t>
            </a:r>
            <a:r>
              <a:rPr lang="ko-KR" altLang="en-US" dirty="0"/>
              <a:t>일까지 약 </a:t>
            </a:r>
            <a:r>
              <a:rPr lang="en-US" altLang="ko-KR" dirty="0"/>
              <a:t>3</a:t>
            </a:r>
            <a:r>
              <a:rPr lang="ko-KR" altLang="en-US" dirty="0"/>
              <a:t>주 간 진행되었으며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SQL Mapper</a:t>
            </a:r>
            <a:r>
              <a:rPr lang="ko-KR" altLang="en-US" dirty="0"/>
              <a:t>로 </a:t>
            </a:r>
            <a:r>
              <a:rPr lang="ko-KR" altLang="en-US" dirty="0" err="1"/>
              <a:t>마이바티스를</a:t>
            </a:r>
            <a:r>
              <a:rPr lang="ko-KR" altLang="en-US" dirty="0"/>
              <a:t> 사용했고</a:t>
            </a:r>
            <a:r>
              <a:rPr lang="en-US" altLang="ko-KR" dirty="0"/>
              <a:t>, JSP</a:t>
            </a:r>
            <a:r>
              <a:rPr lang="ko-KR" altLang="en-US" dirty="0"/>
              <a:t>와 </a:t>
            </a:r>
            <a:r>
              <a:rPr lang="en-US" altLang="ko-KR" dirty="0"/>
              <a:t>jQuery</a:t>
            </a:r>
            <a:r>
              <a:rPr lang="ko-KR" altLang="en-US" dirty="0"/>
              <a:t>를 활용했습니다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Oracle 21c </a:t>
            </a:r>
            <a:r>
              <a:rPr lang="ko-KR" altLang="en-US" dirty="0"/>
              <a:t>익스프레스 에디션을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3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시연에 앞서 </a:t>
            </a:r>
            <a:r>
              <a:rPr lang="en-US" altLang="ko-KR" dirty="0"/>
              <a:t>ER </a:t>
            </a:r>
            <a:r>
              <a:rPr lang="ko-KR" altLang="en-US" dirty="0"/>
              <a:t>다이어그램을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15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A</a:t>
            </a:r>
            <a:r>
              <a:rPr lang="ko-KR" altLang="en-US" dirty="0"/>
              <a:t>팀</a:t>
            </a:r>
            <a:r>
              <a:rPr lang="en-US" altLang="ko-KR" dirty="0"/>
              <a:t>, B</a:t>
            </a:r>
            <a:r>
              <a:rPr lang="ko-KR" altLang="en-US" dirty="0"/>
              <a:t>팀이 각각 설계한 </a:t>
            </a:r>
            <a:r>
              <a:rPr lang="en-US" altLang="ko-KR" dirty="0"/>
              <a:t>ER</a:t>
            </a:r>
            <a:r>
              <a:rPr lang="ko-KR" altLang="en-US" dirty="0"/>
              <a:t> 다이어그램입니다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14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중 저희 </a:t>
            </a:r>
            <a:r>
              <a:rPr lang="en-US" altLang="ko-KR" dirty="0"/>
              <a:t>A</a:t>
            </a:r>
            <a:r>
              <a:rPr lang="ko-KR" altLang="en-US" dirty="0"/>
              <a:t>팀이 맡은 파트는 다음과 같이 표시된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맡은 파트의 키 테이블을 소개하도록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60619-3069-4512-86C4-563EE99DA0F7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74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E155-16D8-4A83-B977-4E0182C4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9430E-8206-4B42-BA4A-E4E459CAD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75C25-225B-4947-BF67-853DFC69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BB19F-3FCB-4A33-AF95-CF394027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3A325-36E1-41D0-B642-B563673F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5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DB93-1493-4514-82CC-3BABA3B6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1F2A3-72EF-438A-91FD-B20A3C1A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B5A92-191B-4BC9-BCAB-CDEBE501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0E11F-A459-4176-B648-DB2F5A4D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17078-78BC-4E62-BB8B-F5BF237D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41ABAB-BED2-4487-BD76-86A3B0DDE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4A015-2C86-4E84-9AFF-6816BCA9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B30F2-587E-46CA-BF43-C2E9EC86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4B140-44DA-427B-8410-BEC97396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18918-7DD5-48A4-88BD-F3EAD983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1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82E7F-8390-42FA-A1C2-4E19515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EBDD6-575C-4EB2-9177-EF20E6F8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E5622-99D4-4055-A1A4-95FDEC7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15139-5B8D-4159-B06F-78CEAD7F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8E366-5741-40F8-B0B4-2A233FC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5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7C380-8FE4-414A-91FD-2B1F7AC0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A4EC4-CD64-434D-86F6-7911EC9D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8E42D-33CC-42CA-B28D-A82E612D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F9496-4DEA-447D-8AF5-ACEB03DD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09C91-2A7D-4ABA-9858-54E67E89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E3890-E02D-4E83-AC66-359D0277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2D2A5-40AD-4FA8-A99F-87954C8C6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54031-2682-4D75-A441-8DEF97C9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BE612-1529-4379-A7CD-8BD16474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1065A-B8C6-4C4D-AB3B-B8C8234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2E33A-F69D-4277-AC78-12951BA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6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3421-2385-475D-98D1-AA8BDBCF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41DE0-2974-4FCE-855B-F35614EF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8FA78-B6D3-427D-8032-D5A8F7A5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CEBA9-BB0D-40C6-94D1-271A2F6FA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259963-9803-41CC-ABEC-A135FC4E4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AB5A6-921C-4FDC-8B3D-A9A65467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8D51-B08E-47BB-8FFC-3CC8689C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5A4E1-BA8D-422A-B510-F1F9B6D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05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BE9A-6A60-499F-9B03-C28E87FC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376365-577A-473D-9FCF-74EA1AFA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E07AC-9C23-4DD2-B0D5-A5C93938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07A7C2-29E8-41DF-828C-B15E91A1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10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9E18A-79DC-479D-817F-536DEE0B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74D01-5FCB-44DA-B383-5CE2454D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2D1F3-E59B-4DB1-A9CF-6EB1EC18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76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160A-4CAB-43BB-812A-E68BEBFB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A03AA-AF6B-4170-AE0E-1293BE7D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70232-4427-42EC-984E-1737E585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6AE8C-BE5D-4E8A-8D28-37ED30AF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4035D-EAD6-4F2A-9B88-352FC3F7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E6DDB-8164-46DA-9348-C8D99370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22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0AF3-2B42-4E74-AED8-214F36AE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D47DD-74A8-4E77-8516-14D963940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852C0-19BB-480D-B201-66A3764F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6AC3C-6127-47EF-AB7D-DEC350F0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ED6B3-1D39-47B9-8CF8-5B6F6E4A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B90A1-3347-4B4E-B08E-6CF0AFA8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19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B1B789-EA65-4CD6-8CC0-2F7E4BA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65CAE-0C46-4545-8DB1-2ECE42DA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CB602-5EC4-4205-A584-4F9D4B551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43F0-80D4-427D-9A18-5D89749E5B7B}" type="datetimeFigureOut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9EA71-4576-4345-B73A-310573A1B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B8E4B-1C25-495E-A928-9BA7CDCA7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90FB-CA10-4F78-9B01-89E2D5EB44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34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EE8B4-0914-4E52-B04A-30EF4440EAD7}"/>
              </a:ext>
            </a:extLst>
          </p:cNvPr>
          <p:cNvSpPr txBox="1"/>
          <p:nvPr/>
        </p:nvSpPr>
        <p:spPr>
          <a:xfrm>
            <a:off x="501072" y="3443284"/>
            <a:ext cx="11180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kt</a:t>
            </a:r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ds University</a:t>
            </a:r>
          </a:p>
          <a:p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클라우드 웹 애플리케이션 양성과정</a:t>
            </a:r>
            <a:endParaRPr lang="en-US" altLang="ko-KR" sz="4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4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</a:t>
            </a:r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 프로젝트 시연 </a:t>
            </a:r>
            <a:r>
              <a:rPr lang="en-US" altLang="ko-KR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7694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08D3A-6806-46C5-AD62-3686CFAFBB87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ERD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E831-F450-49CB-BFBE-7BCD3C7F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6" y="1171576"/>
            <a:ext cx="9019969" cy="53114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1335A6-60F9-4185-8255-CAAF9BC8B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66" y="3276310"/>
            <a:ext cx="4802914" cy="1613192"/>
          </a:xfrm>
          <a:prstGeom prst="rect">
            <a:avLst/>
          </a:prstGeom>
          <a:ln w="38100">
            <a:solidFill>
              <a:srgbClr val="EE6953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C665D7-3598-4D97-9573-C7E6219D31E3}"/>
              </a:ext>
            </a:extLst>
          </p:cNvPr>
          <p:cNvCxnSpPr>
            <a:cxnSpLocks/>
          </p:cNvCxnSpPr>
          <p:nvPr/>
        </p:nvCxnSpPr>
        <p:spPr>
          <a:xfrm>
            <a:off x="5554190" y="3276310"/>
            <a:ext cx="1126010" cy="711490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21FB0C-9D33-4776-8000-1D3A658284A6}"/>
              </a:ext>
            </a:extLst>
          </p:cNvPr>
          <p:cNvCxnSpPr>
            <a:cxnSpLocks/>
          </p:cNvCxnSpPr>
          <p:nvPr/>
        </p:nvCxnSpPr>
        <p:spPr>
          <a:xfrm flipV="1">
            <a:off x="5554190" y="4305300"/>
            <a:ext cx="1126010" cy="605964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09294AF-8AEB-4F2E-B8DB-8422C33563D3}"/>
              </a:ext>
            </a:extLst>
          </p:cNvPr>
          <p:cNvCxnSpPr>
            <a:cxnSpLocks/>
          </p:cNvCxnSpPr>
          <p:nvPr/>
        </p:nvCxnSpPr>
        <p:spPr>
          <a:xfrm flipV="1">
            <a:off x="6669741" y="3969544"/>
            <a:ext cx="0" cy="354806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9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08D3A-6806-46C5-AD62-3686CFAFBB87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ERD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E831-F450-49CB-BFBE-7BCD3C7F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6" y="1171576"/>
            <a:ext cx="9019969" cy="531143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4F991D-8B44-4BCF-901E-B145E8F9CE93}"/>
              </a:ext>
            </a:extLst>
          </p:cNvPr>
          <p:cNvCxnSpPr>
            <a:cxnSpLocks/>
          </p:cNvCxnSpPr>
          <p:nvPr/>
        </p:nvCxnSpPr>
        <p:spPr>
          <a:xfrm>
            <a:off x="7687976" y="3224113"/>
            <a:ext cx="1090983" cy="810520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5B2ED2-AD83-4101-AE03-8BD47FEB43DA}"/>
              </a:ext>
            </a:extLst>
          </p:cNvPr>
          <p:cNvCxnSpPr>
            <a:cxnSpLocks/>
          </p:cNvCxnSpPr>
          <p:nvPr/>
        </p:nvCxnSpPr>
        <p:spPr>
          <a:xfrm flipV="1">
            <a:off x="7687976" y="4562474"/>
            <a:ext cx="1093512" cy="1306793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29922B-94AA-44CA-99B3-87E72D69D77F}"/>
              </a:ext>
            </a:extLst>
          </p:cNvPr>
          <p:cNvCxnSpPr>
            <a:cxnSpLocks/>
          </p:cNvCxnSpPr>
          <p:nvPr/>
        </p:nvCxnSpPr>
        <p:spPr>
          <a:xfrm flipV="1">
            <a:off x="8771962" y="4020344"/>
            <a:ext cx="0" cy="556419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3B4EF2A-FE17-4255-803C-852037C5C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5" y="3224113"/>
            <a:ext cx="4954301" cy="2645154"/>
          </a:xfrm>
          <a:prstGeom prst="rect">
            <a:avLst/>
          </a:prstGeom>
          <a:ln w="38100">
            <a:solidFill>
              <a:srgbClr val="EE6953"/>
            </a:solidFill>
          </a:ln>
        </p:spPr>
      </p:pic>
    </p:spTree>
    <p:extLst>
      <p:ext uri="{BB962C8B-B14F-4D97-AF65-F5344CB8AC3E}">
        <p14:creationId xmlns:p14="http://schemas.microsoft.com/office/powerpoint/2010/main" val="282163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08D3A-6806-46C5-AD62-3686CFAFBB87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ERD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E831-F450-49CB-BFBE-7BCD3C7F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6" y="1171576"/>
            <a:ext cx="9019969" cy="531143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4F991D-8B44-4BCF-901E-B145E8F9CE93}"/>
              </a:ext>
            </a:extLst>
          </p:cNvPr>
          <p:cNvCxnSpPr>
            <a:cxnSpLocks/>
          </p:cNvCxnSpPr>
          <p:nvPr/>
        </p:nvCxnSpPr>
        <p:spPr>
          <a:xfrm>
            <a:off x="9385109" y="1955201"/>
            <a:ext cx="1115641" cy="1709148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5B2ED2-AD83-4101-AE03-8BD47FEB43DA}"/>
              </a:ext>
            </a:extLst>
          </p:cNvPr>
          <p:cNvCxnSpPr>
            <a:cxnSpLocks/>
          </p:cNvCxnSpPr>
          <p:nvPr/>
        </p:nvCxnSpPr>
        <p:spPr>
          <a:xfrm flipV="1">
            <a:off x="9385109" y="4843461"/>
            <a:ext cx="1110878" cy="1318069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29922B-94AA-44CA-99B3-87E72D69D77F}"/>
              </a:ext>
            </a:extLst>
          </p:cNvPr>
          <p:cNvCxnSpPr>
            <a:cxnSpLocks/>
          </p:cNvCxnSpPr>
          <p:nvPr/>
        </p:nvCxnSpPr>
        <p:spPr>
          <a:xfrm flipV="1">
            <a:off x="10491224" y="3645297"/>
            <a:ext cx="0" cy="1217216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B20F1FC-6D70-4F70-B282-AC0C40205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416" y="1955201"/>
            <a:ext cx="3840561" cy="4206329"/>
          </a:xfrm>
          <a:prstGeom prst="rect">
            <a:avLst/>
          </a:prstGeom>
          <a:ln w="38100">
            <a:solidFill>
              <a:srgbClr val="EE6953"/>
            </a:solidFill>
          </a:ln>
        </p:spPr>
      </p:pic>
    </p:spTree>
    <p:extLst>
      <p:ext uri="{BB962C8B-B14F-4D97-AF65-F5344CB8AC3E}">
        <p14:creationId xmlns:p14="http://schemas.microsoft.com/office/powerpoint/2010/main" val="114221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08D3A-6806-46C5-AD62-3686CFAFBB87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ERD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E831-F450-49CB-BFBE-7BCD3C7F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6" y="1171576"/>
            <a:ext cx="9019969" cy="531143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4F991D-8B44-4BCF-901E-B145E8F9CE93}"/>
              </a:ext>
            </a:extLst>
          </p:cNvPr>
          <p:cNvCxnSpPr>
            <a:cxnSpLocks/>
          </p:cNvCxnSpPr>
          <p:nvPr/>
        </p:nvCxnSpPr>
        <p:spPr>
          <a:xfrm>
            <a:off x="6367463" y="2694680"/>
            <a:ext cx="1090983" cy="810520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5B2ED2-AD83-4101-AE03-8BD47FEB43DA}"/>
              </a:ext>
            </a:extLst>
          </p:cNvPr>
          <p:cNvCxnSpPr>
            <a:cxnSpLocks/>
          </p:cNvCxnSpPr>
          <p:nvPr/>
        </p:nvCxnSpPr>
        <p:spPr>
          <a:xfrm flipV="1">
            <a:off x="6332436" y="3822700"/>
            <a:ext cx="1126010" cy="684154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29922B-94AA-44CA-99B3-87E72D69D77F}"/>
              </a:ext>
            </a:extLst>
          </p:cNvPr>
          <p:cNvCxnSpPr>
            <a:cxnSpLocks/>
          </p:cNvCxnSpPr>
          <p:nvPr/>
        </p:nvCxnSpPr>
        <p:spPr>
          <a:xfrm flipV="1">
            <a:off x="7447987" y="3486944"/>
            <a:ext cx="0" cy="354806"/>
          </a:xfrm>
          <a:prstGeom prst="line">
            <a:avLst/>
          </a:prstGeom>
          <a:ln w="38100">
            <a:solidFill>
              <a:srgbClr val="EE69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9EF1E63-EAD0-43E4-85F3-B8119F88E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40" y="2694680"/>
            <a:ext cx="5266996" cy="1812174"/>
          </a:xfrm>
          <a:prstGeom prst="rect">
            <a:avLst/>
          </a:prstGeom>
          <a:ln w="38100">
            <a:solidFill>
              <a:srgbClr val="EE6953"/>
            </a:solidFill>
          </a:ln>
        </p:spPr>
      </p:pic>
    </p:spTree>
    <p:extLst>
      <p:ext uri="{BB962C8B-B14F-4D97-AF65-F5344CB8AC3E}">
        <p14:creationId xmlns:p14="http://schemas.microsoft.com/office/powerpoint/2010/main" val="100016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D544-AA51-48C4-A2C1-07A363BE4824}"/>
              </a:ext>
            </a:extLst>
          </p:cNvPr>
          <p:cNvSpPr txBox="1"/>
          <p:nvPr/>
        </p:nvSpPr>
        <p:spPr>
          <a:xfrm>
            <a:off x="501072" y="3028890"/>
            <a:ext cx="11180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276167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>
            <a:spLocks/>
          </p:cNvSpPr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CF7DF-85CE-4E45-91C6-7588919081C5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04 </a:t>
            </a: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주요기능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C47DE1-F2CE-4890-B734-FAB2D1E8E688}"/>
              </a:ext>
            </a:extLst>
          </p:cNvPr>
          <p:cNvSpPr/>
          <p:nvPr/>
        </p:nvSpPr>
        <p:spPr>
          <a:xfrm>
            <a:off x="891181" y="1415843"/>
            <a:ext cx="2995113" cy="4824577"/>
          </a:xfrm>
          <a:prstGeom prst="roundRect">
            <a:avLst>
              <a:gd name="adj" fmla="val 38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518ABF-69DD-4C83-8738-4C127A38436E}"/>
              </a:ext>
            </a:extLst>
          </p:cNvPr>
          <p:cNvSpPr/>
          <p:nvPr/>
        </p:nvSpPr>
        <p:spPr>
          <a:xfrm>
            <a:off x="4593824" y="1415842"/>
            <a:ext cx="2995113" cy="4824577"/>
          </a:xfrm>
          <a:prstGeom prst="roundRect">
            <a:avLst>
              <a:gd name="adj" fmla="val 38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C313AF-44A4-40FD-BB55-49C0BA758E80}"/>
              </a:ext>
            </a:extLst>
          </p:cNvPr>
          <p:cNvSpPr/>
          <p:nvPr/>
        </p:nvSpPr>
        <p:spPr>
          <a:xfrm>
            <a:off x="8305708" y="1415841"/>
            <a:ext cx="2995113" cy="4824577"/>
          </a:xfrm>
          <a:prstGeom prst="roundRect">
            <a:avLst>
              <a:gd name="adj" fmla="val 38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서, 쪽지, 메일 아이콘">
            <a:extLst>
              <a:ext uri="{FF2B5EF4-FFF2-40B4-BE49-F238E27FC236}">
                <a16:creationId xmlns:a16="http://schemas.microsoft.com/office/drawing/2014/main" id="{10274EBC-6274-4E47-9A5B-817E5C3A1C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264" y="164011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77C07-3EEE-4224-9011-745B739DE6D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69" y="1683657"/>
            <a:ext cx="2520000" cy="25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6BF0B1-66C0-40A3-9102-04B7BD478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294" y="1640115"/>
            <a:ext cx="2520000" cy="2520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3C545A-A0CF-4957-BF1A-2AB731F3F01F}"/>
              </a:ext>
            </a:extLst>
          </p:cNvPr>
          <p:cNvGrpSpPr/>
          <p:nvPr/>
        </p:nvGrpSpPr>
        <p:grpSpPr>
          <a:xfrm>
            <a:off x="813816" y="4213385"/>
            <a:ext cx="3269417" cy="1895435"/>
            <a:chOff x="813816" y="4213385"/>
            <a:chExt cx="3269417" cy="18954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196385-F992-46A9-8296-ECB39DF08AB5}"/>
                </a:ext>
              </a:extLst>
            </p:cNvPr>
            <p:cNvSpPr txBox="1"/>
            <p:nvPr/>
          </p:nvSpPr>
          <p:spPr>
            <a:xfrm>
              <a:off x="995187" y="4785381"/>
              <a:ext cx="30880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프로젝트 관리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요구사항</a:t>
              </a:r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산출물 관리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이슈관리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지식관리</a:t>
              </a:r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묻고 답하기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57A8E9-403A-456F-BEB6-8EE4BE9DEDC4}"/>
                </a:ext>
              </a:extLst>
            </p:cNvPr>
            <p:cNvSpPr/>
            <p:nvPr/>
          </p:nvSpPr>
          <p:spPr>
            <a:xfrm>
              <a:off x="813816" y="4213385"/>
              <a:ext cx="3140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프로젝트 관리 및 커뮤니티 기능</a:t>
              </a:r>
              <a:endPara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C6851A1-DEF0-4BF7-B9D3-F0F04D3CA8E8}"/>
              </a:ext>
            </a:extLst>
          </p:cNvPr>
          <p:cNvSpPr txBox="1"/>
          <p:nvPr/>
        </p:nvSpPr>
        <p:spPr>
          <a:xfrm>
            <a:off x="4735724" y="4780438"/>
            <a:ext cx="308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설문지 생성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작성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후기 작성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7A8629-2B65-46F8-AAB7-DF5BCDFFBCC0}"/>
              </a:ext>
            </a:extLst>
          </p:cNvPr>
          <p:cNvSpPr/>
          <p:nvPr/>
        </p:nvSpPr>
        <p:spPr>
          <a:xfrm>
            <a:off x="5003196" y="4208442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설문조사 및 후기 관리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12E4B2-1197-4289-9738-E55C02C946BC}"/>
              </a:ext>
            </a:extLst>
          </p:cNvPr>
          <p:cNvGrpSpPr/>
          <p:nvPr/>
        </p:nvGrpSpPr>
        <p:grpSpPr>
          <a:xfrm>
            <a:off x="8421344" y="4189143"/>
            <a:ext cx="3088046" cy="2174184"/>
            <a:chOff x="995187" y="4242413"/>
            <a:chExt cx="3088046" cy="21741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3EEEDA-73AB-40C1-92FB-128A0C705438}"/>
                </a:ext>
              </a:extLst>
            </p:cNvPr>
            <p:cNvSpPr txBox="1"/>
            <p:nvPr/>
          </p:nvSpPr>
          <p:spPr>
            <a:xfrm>
              <a:off x="995187" y="4785381"/>
              <a:ext cx="30880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 전송 및 삭제기능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- 1 : 1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- 1 : N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연락처 기능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1743364-6E65-43EC-8F75-81D73AD95E88}"/>
                </a:ext>
              </a:extLst>
            </p:cNvPr>
            <p:cNvSpPr/>
            <p:nvPr/>
          </p:nvSpPr>
          <p:spPr>
            <a:xfrm>
              <a:off x="1868592" y="4242413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쪽지기능</a:t>
              </a:r>
              <a:endPara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4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08CC57-0449-4145-B1CF-416168BAF74F}"/>
              </a:ext>
            </a:extLst>
          </p:cNvPr>
          <p:cNvSpPr/>
          <p:nvPr/>
        </p:nvSpPr>
        <p:spPr>
          <a:xfrm>
            <a:off x="891181" y="1415843"/>
            <a:ext cx="2995113" cy="4824577"/>
          </a:xfrm>
          <a:prstGeom prst="roundRect">
            <a:avLst>
              <a:gd name="adj" fmla="val 38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95CF2-0CD3-47FA-BC88-A1831DEB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94" y="1640115"/>
            <a:ext cx="2520000" cy="252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A543B6E-79CD-408D-A533-40C740B56607}"/>
              </a:ext>
            </a:extLst>
          </p:cNvPr>
          <p:cNvGrpSpPr/>
          <p:nvPr/>
        </p:nvGrpSpPr>
        <p:grpSpPr>
          <a:xfrm>
            <a:off x="813816" y="4213385"/>
            <a:ext cx="3269417" cy="1895435"/>
            <a:chOff x="813816" y="4213385"/>
            <a:chExt cx="3269417" cy="18954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93056D-AACB-4CB7-98CF-7C531FE0B288}"/>
                </a:ext>
              </a:extLst>
            </p:cNvPr>
            <p:cNvSpPr txBox="1"/>
            <p:nvPr/>
          </p:nvSpPr>
          <p:spPr>
            <a:xfrm>
              <a:off x="995187" y="4785381"/>
              <a:ext cx="30880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프로젝트 관리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요구사항</a:t>
              </a:r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산출물 관리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이슈관리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지식관리</a:t>
              </a:r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묻고 답하기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EA11CA-FA19-4512-8042-89644835B1FF}"/>
                </a:ext>
              </a:extLst>
            </p:cNvPr>
            <p:cNvSpPr/>
            <p:nvPr/>
          </p:nvSpPr>
          <p:spPr>
            <a:xfrm>
              <a:off x="813816" y="4213385"/>
              <a:ext cx="3140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프로젝트 관리 및 커뮤니티 기능</a:t>
              </a:r>
              <a:endPara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95EE35-FDAE-4151-9B11-7FDEB211A701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04 </a:t>
            </a: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주요기능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22674F-B7F6-4850-B4E6-06B54FD0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65" y="1415843"/>
            <a:ext cx="7240051" cy="248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100F7B-56F2-4D89-944D-E069A9A67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866" y="4068930"/>
            <a:ext cx="723550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2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066914-108D-4738-BC82-5327D24A5AF1}"/>
              </a:ext>
            </a:extLst>
          </p:cNvPr>
          <p:cNvSpPr/>
          <p:nvPr/>
        </p:nvSpPr>
        <p:spPr>
          <a:xfrm>
            <a:off x="891181" y="1415843"/>
            <a:ext cx="2995113" cy="4824577"/>
          </a:xfrm>
          <a:prstGeom prst="roundRect">
            <a:avLst>
              <a:gd name="adj" fmla="val 38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15A50-8B9A-4911-A3D0-5AD417A88ACC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04 </a:t>
            </a: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주요기능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F77728-EB4B-4633-93DA-4BA349D9A5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38" y="1683657"/>
            <a:ext cx="2520000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166EBF-5384-4394-A7F6-F5F243711C24}"/>
              </a:ext>
            </a:extLst>
          </p:cNvPr>
          <p:cNvSpPr txBox="1"/>
          <p:nvPr/>
        </p:nvSpPr>
        <p:spPr>
          <a:xfrm>
            <a:off x="991039" y="4790167"/>
            <a:ext cx="3088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설문지 생성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작성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후기 작성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5E5B6-781D-4D84-8ED9-8387BF49C864}"/>
              </a:ext>
            </a:extLst>
          </p:cNvPr>
          <p:cNvSpPr/>
          <p:nvPr/>
        </p:nvSpPr>
        <p:spPr>
          <a:xfrm>
            <a:off x="1258511" y="4218171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설문조사 및 후기 관리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C9C2D96-A27C-4DB4-9C4D-5B14F13DA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51" y="1415842"/>
            <a:ext cx="6030820" cy="3009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F99DED-81AD-460D-86F8-F43279607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03" y="3350025"/>
            <a:ext cx="6199465" cy="2880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297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E864A1-6931-4D23-92BA-4871CCA071C2}"/>
              </a:ext>
            </a:extLst>
          </p:cNvPr>
          <p:cNvSpPr/>
          <p:nvPr/>
        </p:nvSpPr>
        <p:spPr>
          <a:xfrm>
            <a:off x="891181" y="1415843"/>
            <a:ext cx="2995113" cy="4824577"/>
          </a:xfrm>
          <a:prstGeom prst="roundRect">
            <a:avLst>
              <a:gd name="adj" fmla="val 38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E12CD-44F1-4CD8-9B3A-9E9CC656ACA3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04 </a:t>
            </a:r>
            <a:r>
              <a:rPr lang="ko-KR" altLang="en-US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주요기능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Picture 6" descr="서, 쪽지, 메일 아이콘">
            <a:extLst>
              <a:ext uri="{FF2B5EF4-FFF2-40B4-BE49-F238E27FC236}">
                <a16:creationId xmlns:a16="http://schemas.microsoft.com/office/drawing/2014/main" id="{386EB7B3-540E-493C-8C03-B6EFECC42B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32" y="164011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30B7794-5A4A-418E-A88E-463FF0050C41}"/>
              </a:ext>
            </a:extLst>
          </p:cNvPr>
          <p:cNvGrpSpPr/>
          <p:nvPr/>
        </p:nvGrpSpPr>
        <p:grpSpPr>
          <a:xfrm>
            <a:off x="990026" y="4247199"/>
            <a:ext cx="3088046" cy="1866407"/>
            <a:chOff x="995187" y="4242413"/>
            <a:chExt cx="3088046" cy="18664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5C87F6-327F-4A59-9E16-24998BB38EE1}"/>
                </a:ext>
              </a:extLst>
            </p:cNvPr>
            <p:cNvSpPr txBox="1"/>
            <p:nvPr/>
          </p:nvSpPr>
          <p:spPr>
            <a:xfrm>
              <a:off x="995187" y="4785381"/>
              <a:ext cx="30880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 전송 및 삭제기능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- 1 : 1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- 1 : N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en-US" altLang="ko-KR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2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연락처 기능</a:t>
              </a:r>
              <a:endPara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5CFB21-6013-4236-870A-A6027F95427B}"/>
                </a:ext>
              </a:extLst>
            </p:cNvPr>
            <p:cNvSpPr/>
            <p:nvPr/>
          </p:nvSpPr>
          <p:spPr>
            <a:xfrm>
              <a:off x="1868592" y="4242413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쪽지기능</a:t>
              </a:r>
              <a:endPara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90AD120-4229-4EB5-81EB-784F5577E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62" y="1415844"/>
            <a:ext cx="5566085" cy="27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FF17E7-1407-4144-BD96-C5D345EEA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05" y="2399573"/>
            <a:ext cx="5805714" cy="2857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8E1D81-55A5-4487-AC7C-B376ECE82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99" y="3219588"/>
            <a:ext cx="4120197" cy="3020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58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D544-AA51-48C4-A2C1-07A363BE4824}"/>
              </a:ext>
            </a:extLst>
          </p:cNvPr>
          <p:cNvSpPr txBox="1"/>
          <p:nvPr/>
        </p:nvSpPr>
        <p:spPr>
          <a:xfrm>
            <a:off x="501072" y="3028890"/>
            <a:ext cx="11180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68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FF0B8-1985-41F9-BB40-14458A96401C}"/>
              </a:ext>
            </a:extLst>
          </p:cNvPr>
          <p:cNvSpPr txBox="1"/>
          <p:nvPr/>
        </p:nvSpPr>
        <p:spPr>
          <a:xfrm>
            <a:off x="974580" y="3075057"/>
            <a:ext cx="324600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Contents</a:t>
            </a:r>
            <a:endParaRPr lang="ko-KR" altLang="en-US" sz="4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C87DA1-4AC4-4B13-911B-1623B8F3D0C1}"/>
              </a:ext>
            </a:extLst>
          </p:cNvPr>
          <p:cNvCxnSpPr/>
          <p:nvPr/>
        </p:nvCxnSpPr>
        <p:spPr>
          <a:xfrm>
            <a:off x="6096000" y="800100"/>
            <a:ext cx="0" cy="525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78ACDA-7C63-4811-A259-3D53275E901A}"/>
              </a:ext>
            </a:extLst>
          </p:cNvPr>
          <p:cNvSpPr txBox="1"/>
          <p:nvPr/>
        </p:nvSpPr>
        <p:spPr>
          <a:xfrm>
            <a:off x="6448671" y="856372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01 </a:t>
            </a:r>
            <a:r>
              <a:rPr lang="ko-KR" altLang="en-US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3FF66-A7A6-4E88-A3E4-032661C17CF2}"/>
              </a:ext>
            </a:extLst>
          </p:cNvPr>
          <p:cNvSpPr txBox="1"/>
          <p:nvPr/>
        </p:nvSpPr>
        <p:spPr>
          <a:xfrm>
            <a:off x="6448671" y="1975333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02 </a:t>
            </a:r>
            <a:r>
              <a:rPr lang="ko-KR" altLang="en-US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9EE51-A1F5-4209-870D-F810C2944CA0}"/>
              </a:ext>
            </a:extLst>
          </p:cNvPr>
          <p:cNvSpPr txBox="1"/>
          <p:nvPr/>
        </p:nvSpPr>
        <p:spPr>
          <a:xfrm>
            <a:off x="6448671" y="4213255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04 </a:t>
            </a:r>
            <a:r>
              <a:rPr lang="ko-KR" altLang="en-US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주요기능</a:t>
            </a:r>
            <a:endParaRPr lang="en-US" altLang="ko-KR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65D39-5DDF-4E20-9DAA-D9B074E36242}"/>
              </a:ext>
            </a:extLst>
          </p:cNvPr>
          <p:cNvSpPr txBox="1"/>
          <p:nvPr/>
        </p:nvSpPr>
        <p:spPr>
          <a:xfrm>
            <a:off x="6448671" y="5332214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05 </a:t>
            </a:r>
            <a:r>
              <a:rPr lang="ko-KR" altLang="en-US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93E48-545B-4FAF-A36B-A7E38DEF09B9}"/>
              </a:ext>
            </a:extLst>
          </p:cNvPr>
          <p:cNvSpPr txBox="1"/>
          <p:nvPr/>
        </p:nvSpPr>
        <p:spPr>
          <a:xfrm>
            <a:off x="6448670" y="3094294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</a:t>
            </a:r>
            <a:r>
              <a:rPr lang="en-US" altLang="ko-KR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49997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D544-AA51-48C4-A2C1-07A363BE4824}"/>
              </a:ext>
            </a:extLst>
          </p:cNvPr>
          <p:cNvSpPr txBox="1"/>
          <p:nvPr/>
        </p:nvSpPr>
        <p:spPr>
          <a:xfrm>
            <a:off x="501072" y="2213282"/>
            <a:ext cx="111806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Thank You For Your Attention!</a:t>
            </a:r>
          </a:p>
          <a:p>
            <a:pPr algn="ctr"/>
            <a:endParaRPr lang="en-US" altLang="ko-KR" sz="4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6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Q&amp;A</a:t>
            </a:r>
            <a:endParaRPr lang="ko-KR" altLang="en-US" sz="60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66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D544-AA51-48C4-A2C1-07A363BE4824}"/>
              </a:ext>
            </a:extLst>
          </p:cNvPr>
          <p:cNvSpPr txBox="1"/>
          <p:nvPr/>
        </p:nvSpPr>
        <p:spPr>
          <a:xfrm>
            <a:off x="501072" y="3028890"/>
            <a:ext cx="11180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3958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85D89-A8DF-4B16-B8F3-D48DD6EBC44D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01 </a:t>
            </a:r>
            <a:r>
              <a:rPr lang="ko-KR" altLang="en-US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65466-1BAD-47F6-9722-9C7DC3CCDD46}"/>
              </a:ext>
            </a:extLst>
          </p:cNvPr>
          <p:cNvSpPr txBox="1"/>
          <p:nvPr/>
        </p:nvSpPr>
        <p:spPr>
          <a:xfrm>
            <a:off x="998235" y="1597783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기승현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D9C24-F6B7-41A2-85ED-79BCEBF085ED}"/>
              </a:ext>
            </a:extLst>
          </p:cNvPr>
          <p:cNvSpPr txBox="1"/>
          <p:nvPr/>
        </p:nvSpPr>
        <p:spPr>
          <a:xfrm>
            <a:off x="3738582" y="1597783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김형관</a:t>
            </a:r>
            <a:endParaRPr lang="ko-KR" altLang="en-US" sz="2500" u="sng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E088-580B-493A-B9D0-00B53920EBBF}"/>
              </a:ext>
            </a:extLst>
          </p:cNvPr>
          <p:cNvSpPr txBox="1"/>
          <p:nvPr/>
        </p:nvSpPr>
        <p:spPr>
          <a:xfrm>
            <a:off x="6680912" y="1599196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심규태</a:t>
            </a:r>
            <a:endParaRPr lang="ko-KR" altLang="en-US" sz="2500" u="sng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C7B13-FD92-4C7C-AF0F-B82ED8360ACE}"/>
              </a:ext>
            </a:extLst>
          </p:cNvPr>
          <p:cNvSpPr txBox="1"/>
          <p:nvPr/>
        </p:nvSpPr>
        <p:spPr>
          <a:xfrm>
            <a:off x="9311765" y="1597783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정세영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24B5F-720E-48D3-BE62-553D0A4299A4}"/>
              </a:ext>
            </a:extLst>
          </p:cNvPr>
          <p:cNvSpPr txBox="1"/>
          <p:nvPr/>
        </p:nvSpPr>
        <p:spPr>
          <a:xfrm>
            <a:off x="998235" y="2213373"/>
            <a:ext cx="255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후기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DADF3-B2E2-47D0-9F63-8610D5E5A928}"/>
              </a:ext>
            </a:extLst>
          </p:cNvPr>
          <p:cNvSpPr txBox="1"/>
          <p:nvPr/>
        </p:nvSpPr>
        <p:spPr>
          <a:xfrm>
            <a:off x="3738582" y="2213373"/>
            <a:ext cx="2551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이슈 관리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댓글 관리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공통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CSS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A6B6A-E193-4694-8775-8478298847A7}"/>
              </a:ext>
            </a:extLst>
          </p:cNvPr>
          <p:cNvSpPr txBox="1"/>
          <p:nvPr/>
        </p:nvSpPr>
        <p:spPr>
          <a:xfrm>
            <a:off x="6680913" y="2213373"/>
            <a:ext cx="255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설문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10DC6-7CB7-4EC6-BD05-6C7FD944BCD6}"/>
              </a:ext>
            </a:extLst>
          </p:cNvPr>
          <p:cNvSpPr txBox="1"/>
          <p:nvPr/>
        </p:nvSpPr>
        <p:spPr>
          <a:xfrm>
            <a:off x="9311765" y="2213373"/>
            <a:ext cx="255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산출물 관리</a:t>
            </a:r>
          </a:p>
          <a:p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요구사항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77FBA-3FD0-43F4-86B1-CABD70F48BF2}"/>
              </a:ext>
            </a:extLst>
          </p:cNvPr>
          <p:cNvSpPr txBox="1"/>
          <p:nvPr/>
        </p:nvSpPr>
        <p:spPr>
          <a:xfrm>
            <a:off x="998236" y="4187318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조범진</a:t>
            </a:r>
            <a:endParaRPr lang="ko-KR" altLang="en-US" sz="2500" u="sng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5CB3F-A143-467F-A80B-AC4B0DA3C6A8}"/>
              </a:ext>
            </a:extLst>
          </p:cNvPr>
          <p:cNvSpPr txBox="1"/>
          <p:nvPr/>
        </p:nvSpPr>
        <p:spPr>
          <a:xfrm>
            <a:off x="998236" y="4842591"/>
            <a:ext cx="255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쪽지 관리</a:t>
            </a:r>
          </a:p>
          <a:p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공통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CSS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3F60B-061C-4D2F-B7F0-B5D09F5DFE7A}"/>
              </a:ext>
            </a:extLst>
          </p:cNvPr>
          <p:cNvSpPr txBox="1"/>
          <p:nvPr/>
        </p:nvSpPr>
        <p:spPr>
          <a:xfrm>
            <a:off x="3738582" y="4187318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최형준</a:t>
            </a:r>
            <a:endParaRPr lang="ko-KR" altLang="en-US" sz="2500" u="sng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9C5E7-1B08-436C-BFB0-64335C94E704}"/>
              </a:ext>
            </a:extLst>
          </p:cNvPr>
          <p:cNvSpPr txBox="1"/>
          <p:nvPr/>
        </p:nvSpPr>
        <p:spPr>
          <a:xfrm>
            <a:off x="3738582" y="4843701"/>
            <a:ext cx="2551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</a:t>
            </a:r>
            <a:endParaRPr lang="en-US" altLang="ko-KR" sz="160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 관리</a:t>
            </a:r>
            <a:endParaRPr lang="en-US" altLang="ko-KR" sz="160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>
                <a:latin typeface="Noto Sans KR" panose="020B0200000000000000" pitchFamily="50" charset="-127"/>
                <a:ea typeface="Noto Sans KR" panose="020B0200000000000000" pitchFamily="50" charset="-127"/>
              </a:rPr>
              <a:t>메뉴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9F224-4AAC-4C7F-B949-2450449B0B94}"/>
              </a:ext>
            </a:extLst>
          </p:cNvPr>
          <p:cNvSpPr txBox="1"/>
          <p:nvPr/>
        </p:nvSpPr>
        <p:spPr>
          <a:xfrm>
            <a:off x="6680913" y="4187318"/>
            <a:ext cx="11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홍수림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4359AB-4AB3-476B-BF5B-4F3BDF2D650D}"/>
              </a:ext>
            </a:extLst>
          </p:cNvPr>
          <p:cNvSpPr txBox="1"/>
          <p:nvPr/>
        </p:nvSpPr>
        <p:spPr>
          <a:xfrm>
            <a:off x="6680913" y="4842591"/>
            <a:ext cx="255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지식 관리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Q&amp;A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9209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D544-AA51-48C4-A2C1-07A363BE4824}"/>
              </a:ext>
            </a:extLst>
          </p:cNvPr>
          <p:cNvSpPr txBox="1"/>
          <p:nvPr/>
        </p:nvSpPr>
        <p:spPr>
          <a:xfrm>
            <a:off x="501072" y="3028890"/>
            <a:ext cx="11180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8333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85D89-A8DF-4B16-B8F3-D48DD6EBC44D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02 </a:t>
            </a:r>
            <a:r>
              <a:rPr lang="ko-KR" altLang="en-US" sz="2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C0BC31-DE12-4877-A118-4918672A12E6}"/>
              </a:ext>
            </a:extLst>
          </p:cNvPr>
          <p:cNvSpPr txBox="1"/>
          <p:nvPr/>
        </p:nvSpPr>
        <p:spPr>
          <a:xfrm>
            <a:off x="825917" y="1297975"/>
            <a:ext cx="49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 기간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81470-15DC-465F-989A-CDBF1396C69F}"/>
              </a:ext>
            </a:extLst>
          </p:cNvPr>
          <p:cNvSpPr txBox="1"/>
          <p:nvPr/>
        </p:nvSpPr>
        <p:spPr>
          <a:xfrm>
            <a:off x="2757934" y="1301265"/>
            <a:ext cx="49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2024.04.11 ~ 2024.04.30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A867AB-098B-4C03-9F4A-7E3CD77538A3}"/>
              </a:ext>
            </a:extLst>
          </p:cNvPr>
          <p:cNvSpPr txBox="1"/>
          <p:nvPr/>
        </p:nvSpPr>
        <p:spPr>
          <a:xfrm>
            <a:off x="825917" y="1649012"/>
            <a:ext cx="49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B8C15-556D-4565-81B4-C782D8DA34EB}"/>
              </a:ext>
            </a:extLst>
          </p:cNvPr>
          <p:cNvSpPr txBox="1"/>
          <p:nvPr/>
        </p:nvSpPr>
        <p:spPr>
          <a:xfrm>
            <a:off x="2757934" y="1652302"/>
            <a:ext cx="49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웹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18A38-A45A-4D05-91D5-CDBC818B5F7A}"/>
              </a:ext>
            </a:extLst>
          </p:cNvPr>
          <p:cNvSpPr txBox="1"/>
          <p:nvPr/>
        </p:nvSpPr>
        <p:spPr>
          <a:xfrm>
            <a:off x="825917" y="1999446"/>
            <a:ext cx="49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 인원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6B7BA-1A6C-4EBC-9BD2-E4BE919D0BF6}"/>
              </a:ext>
            </a:extLst>
          </p:cNvPr>
          <p:cNvSpPr txBox="1"/>
          <p:nvPr/>
        </p:nvSpPr>
        <p:spPr>
          <a:xfrm>
            <a:off x="2757934" y="2002736"/>
            <a:ext cx="49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15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 프로젝트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A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B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94A070FB-3A9C-4EE1-8A71-95D0637369A2}"/>
              </a:ext>
            </a:extLst>
          </p:cNvPr>
          <p:cNvGrpSpPr/>
          <p:nvPr/>
        </p:nvGrpSpPr>
        <p:grpSpPr>
          <a:xfrm>
            <a:off x="825917" y="2504310"/>
            <a:ext cx="10805275" cy="3963246"/>
            <a:chOff x="811169" y="2541022"/>
            <a:chExt cx="10805275" cy="396324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F800F0F-FF9A-49A4-9952-CB090E8166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72692"/>
              <a:ext cx="0" cy="37018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0FAB0F44-4498-40F7-A863-8E880540630A}"/>
                </a:ext>
              </a:extLst>
            </p:cNvPr>
            <p:cNvGrpSpPr/>
            <p:nvPr/>
          </p:nvGrpSpPr>
          <p:grpSpPr>
            <a:xfrm>
              <a:off x="811169" y="2541022"/>
              <a:ext cx="10805275" cy="3963246"/>
              <a:chOff x="811169" y="2541022"/>
              <a:chExt cx="10805275" cy="396324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3CAD8-BAD2-4632-8A8D-223B3E3B3ED0}"/>
                  </a:ext>
                </a:extLst>
              </p:cNvPr>
              <p:cNvSpPr txBox="1"/>
              <p:nvPr/>
            </p:nvSpPr>
            <p:spPr>
              <a:xfrm>
                <a:off x="6646310" y="3606515"/>
                <a:ext cx="497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라이브러리</a:t>
                </a:r>
                <a:endParaRPr lang="en-US" altLang="ko-KR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027" name="그룹 1026">
                <a:extLst>
                  <a:ext uri="{FF2B5EF4-FFF2-40B4-BE49-F238E27FC236}">
                    <a16:creationId xmlns:a16="http://schemas.microsoft.com/office/drawing/2014/main" id="{074E708D-4785-4A4E-99F0-9501361F0E1A}"/>
                  </a:ext>
                </a:extLst>
              </p:cNvPr>
              <p:cNvGrpSpPr/>
              <p:nvPr/>
            </p:nvGrpSpPr>
            <p:grpSpPr>
              <a:xfrm>
                <a:off x="6646310" y="2541022"/>
                <a:ext cx="4970134" cy="720000"/>
                <a:chOff x="6646310" y="2541022"/>
                <a:chExt cx="4970134" cy="72000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CC45F77-8456-4EEC-9631-9A742BBF7B91}"/>
                    </a:ext>
                  </a:extLst>
                </p:cNvPr>
                <p:cNvSpPr txBox="1"/>
                <p:nvPr/>
              </p:nvSpPr>
              <p:spPr>
                <a:xfrm>
                  <a:off x="6646310" y="2753549"/>
                  <a:ext cx="4970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템플릿 엔진</a:t>
                  </a:r>
                  <a:endParaRPr lang="en-US" altLang="ko-KR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pic>
              <p:nvPicPr>
                <p:cNvPr id="1034" name="Picture 10" descr="Jsp 파일 형식 기호 - 무료 상호 작용개 아이콘">
                  <a:extLst>
                    <a:ext uri="{FF2B5EF4-FFF2-40B4-BE49-F238E27FC236}">
                      <a16:creationId xmlns:a16="http://schemas.microsoft.com/office/drawing/2014/main" id="{F3FD1617-EA10-4D09-A30D-2780251A4F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70231" y="2541022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3" name="그룹 1032">
                <a:extLst>
                  <a:ext uri="{FF2B5EF4-FFF2-40B4-BE49-F238E27FC236}">
                    <a16:creationId xmlns:a16="http://schemas.microsoft.com/office/drawing/2014/main" id="{D68A0E4A-6BC6-4022-B74F-6545AF5E5E48}"/>
                  </a:ext>
                </a:extLst>
              </p:cNvPr>
              <p:cNvGrpSpPr/>
              <p:nvPr/>
            </p:nvGrpSpPr>
            <p:grpSpPr>
              <a:xfrm>
                <a:off x="811169" y="2558969"/>
                <a:ext cx="4985120" cy="3945299"/>
                <a:chOff x="811169" y="2558969"/>
                <a:chExt cx="4985120" cy="3945299"/>
              </a:xfrm>
            </p:grpSpPr>
            <p:grpSp>
              <p:nvGrpSpPr>
                <p:cNvPr id="1025" name="그룹 1024">
                  <a:extLst>
                    <a:ext uri="{FF2B5EF4-FFF2-40B4-BE49-F238E27FC236}">
                      <a16:creationId xmlns:a16="http://schemas.microsoft.com/office/drawing/2014/main" id="{5629B56D-31F4-4573-A129-D0B2C22991F4}"/>
                    </a:ext>
                  </a:extLst>
                </p:cNvPr>
                <p:cNvGrpSpPr/>
                <p:nvPr/>
              </p:nvGrpSpPr>
              <p:grpSpPr>
                <a:xfrm>
                  <a:off x="811169" y="2558969"/>
                  <a:ext cx="4985120" cy="3266395"/>
                  <a:chOff x="811169" y="2558969"/>
                  <a:chExt cx="4985120" cy="3266395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91FD14AB-4EE6-4F24-BFEC-46854D681EF7}"/>
                      </a:ext>
                    </a:extLst>
                  </p:cNvPr>
                  <p:cNvGrpSpPr/>
                  <p:nvPr/>
                </p:nvGrpSpPr>
                <p:grpSpPr>
                  <a:xfrm>
                    <a:off x="811169" y="2558969"/>
                    <a:ext cx="4985120" cy="2509452"/>
                    <a:chOff x="811169" y="2558969"/>
                    <a:chExt cx="4985120" cy="2509452"/>
                  </a:xfrm>
                </p:grpSpPr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5F85B886-DBE6-43A9-9DFD-222B6428DE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1169" y="4341287"/>
                      <a:ext cx="4970134" cy="727134"/>
                      <a:chOff x="811169" y="4154826"/>
                      <a:chExt cx="4970134" cy="727134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4BB1B98D-2033-47D2-BC8E-D889C4FF74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1169" y="4327625"/>
                        <a:ext cx="49701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프레임워크</a:t>
                        </a:r>
                        <a:endParaRPr lang="en-US" altLang="ko-KR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grpSp>
                    <p:nvGrpSpPr>
                      <p:cNvPr id="10" name="그룹 9">
                        <a:extLst>
                          <a:ext uri="{FF2B5EF4-FFF2-40B4-BE49-F238E27FC236}">
                            <a16:creationId xmlns:a16="http://schemas.microsoft.com/office/drawing/2014/main" id="{840CB24F-0112-4D1F-BC31-D5482F0B1D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94638" y="4154826"/>
                        <a:ext cx="2577366" cy="727134"/>
                        <a:chOff x="2794638" y="4154826"/>
                        <a:chExt cx="2577366" cy="727134"/>
                      </a:xfrm>
                    </p:grpSpPr>
                    <p:pic>
                      <p:nvPicPr>
                        <p:cNvPr id="1026" name="Picture 2" descr="Spring | Spring Trademark Guidelines">
                          <a:extLst>
                            <a:ext uri="{FF2B5EF4-FFF2-40B4-BE49-F238E27FC236}">
                              <a16:creationId xmlns:a16="http://schemas.microsoft.com/office/drawing/2014/main" id="{91FCBBAF-295A-4B6E-8585-A0D269D221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638" y="4190826"/>
                          <a:ext cx="648000" cy="64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028" name="Picture 4" descr="eclipse에서 spring-boot로 web 만들기 - 👨‍💻꿈꾸는 태태태의 공간">
                          <a:extLst>
                            <a:ext uri="{FF2B5EF4-FFF2-40B4-BE49-F238E27FC236}">
                              <a16:creationId xmlns:a16="http://schemas.microsoft.com/office/drawing/2014/main" id="{C800FF77-A3C5-449C-8D67-E6DE58A1A0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595" y="4154826"/>
                          <a:ext cx="720000" cy="72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030" name="Picture 6" descr="MyBatis · GitHub">
                          <a:extLst>
                            <a:ext uri="{FF2B5EF4-FFF2-40B4-BE49-F238E27FC236}">
                              <a16:creationId xmlns:a16="http://schemas.microsoft.com/office/drawing/2014/main" id="{BB279DDA-BF6C-4021-8893-424B7EBF42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004" y="4161960"/>
                          <a:ext cx="720000" cy="72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grpSp>
                  <p:nvGrpSpPr>
                    <p:cNvPr id="8" name="그룹 7">
                      <a:extLst>
                        <a:ext uri="{FF2B5EF4-FFF2-40B4-BE49-F238E27FC236}">
                          <a16:creationId xmlns:a16="http://schemas.microsoft.com/office/drawing/2014/main" id="{06A0C4D0-FB21-401B-8F0A-DC0D0EB263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1169" y="2558969"/>
                      <a:ext cx="4985120" cy="1588865"/>
                      <a:chOff x="811169" y="2558969"/>
                      <a:chExt cx="4985120" cy="1588865"/>
                    </a:xfrm>
                  </p:grpSpPr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43CD2676-1278-4022-8754-6EDB890230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1169" y="2753549"/>
                        <a:ext cx="49701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언어</a:t>
                        </a:r>
                        <a:endParaRPr lang="en-US" altLang="ko-KR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7CC332C9-1485-475E-930F-BDA19C2114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1169" y="3591042"/>
                        <a:ext cx="497013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서버</a:t>
                        </a:r>
                        <a:endParaRPr lang="en-US" altLang="ko-KR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grpSp>
                    <p:nvGrpSpPr>
                      <p:cNvPr id="7" name="그룹 6">
                        <a:extLst>
                          <a:ext uri="{FF2B5EF4-FFF2-40B4-BE49-F238E27FC236}">
                            <a16:creationId xmlns:a16="http://schemas.microsoft.com/office/drawing/2014/main" id="{B6C74AF5-CBA5-48FE-9D07-22058AA6C9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53542" y="2558969"/>
                        <a:ext cx="3042747" cy="754003"/>
                        <a:chOff x="2753542" y="2538421"/>
                        <a:chExt cx="3042747" cy="754003"/>
                      </a:xfrm>
                    </p:grpSpPr>
                    <p:pic>
                      <p:nvPicPr>
                        <p:cNvPr id="1036" name="Picture 12" descr="java, 래, 워드마크, 로고 아이콘">
                          <a:extLst>
                            <a:ext uri="{FF2B5EF4-FFF2-40B4-BE49-F238E27FC236}">
                              <a16:creationId xmlns:a16="http://schemas.microsoft.com/office/drawing/2014/main" id="{ED444801-423E-4B57-B2D5-43EA16DB21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542" y="2564655"/>
                          <a:ext cx="720000" cy="72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2" name="그림 1">
                          <a:extLst>
                            <a:ext uri="{FF2B5EF4-FFF2-40B4-BE49-F238E27FC236}">
                              <a16:creationId xmlns:a16="http://schemas.microsoft.com/office/drawing/2014/main" id="{8300FA6E-6D7E-413F-9109-8FACF65899E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21713" y="2538421"/>
                          <a:ext cx="2274576" cy="754003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5" name="그림 4">
                        <a:extLst>
                          <a:ext uri="{FF2B5EF4-FFF2-40B4-BE49-F238E27FC236}">
                            <a16:creationId xmlns:a16="http://schemas.microsoft.com/office/drawing/2014/main" id="{877EBB24-B961-4912-AF66-FD391F4C6E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618" y="3427834"/>
                        <a:ext cx="691948" cy="720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024" name="그룹 1023">
                    <a:extLst>
                      <a:ext uri="{FF2B5EF4-FFF2-40B4-BE49-F238E27FC236}">
                        <a16:creationId xmlns:a16="http://schemas.microsoft.com/office/drawing/2014/main" id="{FE1D76E8-D5A6-4475-97FE-144DB353111C}"/>
                      </a:ext>
                    </a:extLst>
                  </p:cNvPr>
                  <p:cNvGrpSpPr/>
                  <p:nvPr/>
                </p:nvGrpSpPr>
                <p:grpSpPr>
                  <a:xfrm>
                    <a:off x="825917" y="5105364"/>
                    <a:ext cx="4970134" cy="720000"/>
                    <a:chOff x="811169" y="5128810"/>
                    <a:chExt cx="4970134" cy="720000"/>
                  </a:xfrm>
                </p:grpSpPr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87A44B2A-8D18-46C9-A783-CD1D6E6B3B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169" y="5304144"/>
                      <a:ext cx="49701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DB</a:t>
                      </a:r>
                    </a:p>
                  </p:txBody>
                </p:sp>
                <p:pic>
                  <p:nvPicPr>
                    <p:cNvPr id="1038" name="Picture 14" descr="Oracle Database Logo Download - AI - All Vector Logo">
                      <a:extLst>
                        <a:ext uri="{FF2B5EF4-FFF2-40B4-BE49-F238E27FC236}">
                          <a16:creationId xmlns:a16="http://schemas.microsoft.com/office/drawing/2014/main" id="{57195DB4-C67C-4098-8780-F373E1A7DA4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32795" y="5128810"/>
                      <a:ext cx="1324800" cy="72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029" name="그룹 1028">
                  <a:extLst>
                    <a:ext uri="{FF2B5EF4-FFF2-40B4-BE49-F238E27FC236}">
                      <a16:creationId xmlns:a16="http://schemas.microsoft.com/office/drawing/2014/main" id="{5711EE51-F320-4E6E-A1B6-188E894E995B}"/>
                    </a:ext>
                  </a:extLst>
                </p:cNvPr>
                <p:cNvGrpSpPr/>
                <p:nvPr/>
              </p:nvGrpSpPr>
              <p:grpSpPr>
                <a:xfrm>
                  <a:off x="825917" y="5767317"/>
                  <a:ext cx="4970134" cy="736951"/>
                  <a:chOff x="825917" y="5767317"/>
                  <a:chExt cx="4970134" cy="736951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CA9C751-8192-464F-9CDB-45D72B0ED658}"/>
                      </a:ext>
                    </a:extLst>
                  </p:cNvPr>
                  <p:cNvSpPr txBox="1"/>
                  <p:nvPr/>
                </p:nvSpPr>
                <p:spPr>
                  <a:xfrm>
                    <a:off x="825917" y="5944360"/>
                    <a:ext cx="49701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IDE</a:t>
                    </a:r>
                  </a:p>
                </p:txBody>
              </p:sp>
              <p:pic>
                <p:nvPicPr>
                  <p:cNvPr id="1040" name="Picture 16" descr="Spring Tools 4 (@springtools4) / X">
                    <a:extLst>
                      <a:ext uri="{FF2B5EF4-FFF2-40B4-BE49-F238E27FC236}">
                        <a16:creationId xmlns:a16="http://schemas.microsoft.com/office/drawing/2014/main" id="{31AF4A5D-1C4F-435E-901E-51B1C79F6E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7136" y="5767317"/>
                    <a:ext cx="720000" cy="72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2" name="Picture 18" descr="DBeaver Enterprise 10 users 2 years License Subscription">
                    <a:extLst>
                      <a:ext uri="{FF2B5EF4-FFF2-40B4-BE49-F238E27FC236}">
                        <a16:creationId xmlns:a16="http://schemas.microsoft.com/office/drawing/2014/main" id="{3829CF6D-70DB-4F7B-8DF1-CD3F349CF7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93277" y="5784268"/>
                    <a:ext cx="860433" cy="72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44" name="Picture 20" descr="jquery, 수직, 로고 아이콘">
                <a:extLst>
                  <a:ext uri="{FF2B5EF4-FFF2-40B4-BE49-F238E27FC236}">
                    <a16:creationId xmlns:a16="http://schemas.microsoft.com/office/drawing/2014/main" id="{6319D5E4-7FE5-4B25-B3D5-FB0BCF104B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8701" y="3420710"/>
                <a:ext cx="766403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279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D544-AA51-48C4-A2C1-07A363BE4824}"/>
              </a:ext>
            </a:extLst>
          </p:cNvPr>
          <p:cNvSpPr txBox="1"/>
          <p:nvPr/>
        </p:nvSpPr>
        <p:spPr>
          <a:xfrm>
            <a:off x="501072" y="3028890"/>
            <a:ext cx="11180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ERD</a:t>
            </a:r>
            <a:endParaRPr lang="ko-KR" altLang="en-US" sz="4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13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3E87-F953-4213-8899-046DF54A7AFB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ERD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33CE6-C85B-4E46-9993-3A6221F2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6" y="1171576"/>
            <a:ext cx="9019969" cy="53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FFC79A-6473-4989-A992-60F4A1C5FD8C}"/>
              </a:ext>
            </a:extLst>
          </p:cNvPr>
          <p:cNvSpPr/>
          <p:nvPr/>
        </p:nvSpPr>
        <p:spPr>
          <a:xfrm>
            <a:off x="240145" y="244764"/>
            <a:ext cx="11702473" cy="6368472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3E87-F953-4213-8899-046DF54A7AFB}"/>
              </a:ext>
            </a:extLst>
          </p:cNvPr>
          <p:cNvSpPr txBox="1"/>
          <p:nvPr/>
        </p:nvSpPr>
        <p:spPr>
          <a:xfrm>
            <a:off x="626693" y="617578"/>
            <a:ext cx="2647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03 ERD</a:t>
            </a:r>
            <a:endParaRPr lang="ko-KR" altLang="en-US" sz="2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33CE6-C85B-4E46-9993-3A6221F2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96" y="1171576"/>
            <a:ext cx="9019969" cy="531143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81EE82-1A87-4CA8-B1BC-6FD691BB7170}"/>
              </a:ext>
            </a:extLst>
          </p:cNvPr>
          <p:cNvCxnSpPr>
            <a:cxnSpLocks/>
          </p:cNvCxnSpPr>
          <p:nvPr/>
        </p:nvCxnSpPr>
        <p:spPr>
          <a:xfrm>
            <a:off x="6405563" y="3243263"/>
            <a:ext cx="0" cy="666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65EEF5-3D68-40AE-BD0C-D18A05F1F5A0}"/>
              </a:ext>
            </a:extLst>
          </p:cNvPr>
          <p:cNvCxnSpPr>
            <a:cxnSpLocks/>
          </p:cNvCxnSpPr>
          <p:nvPr/>
        </p:nvCxnSpPr>
        <p:spPr>
          <a:xfrm flipH="1">
            <a:off x="5767389" y="3910013"/>
            <a:ext cx="6524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FE745C-2F04-42DE-B0CA-813DFABBC61B}"/>
              </a:ext>
            </a:extLst>
          </p:cNvPr>
          <p:cNvCxnSpPr>
            <a:cxnSpLocks/>
          </p:cNvCxnSpPr>
          <p:nvPr/>
        </p:nvCxnSpPr>
        <p:spPr>
          <a:xfrm flipV="1">
            <a:off x="5781677" y="3910013"/>
            <a:ext cx="0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2E2AAD-5188-4252-9317-D7EC7E638BF6}"/>
              </a:ext>
            </a:extLst>
          </p:cNvPr>
          <p:cNvCxnSpPr>
            <a:cxnSpLocks/>
          </p:cNvCxnSpPr>
          <p:nvPr/>
        </p:nvCxnSpPr>
        <p:spPr>
          <a:xfrm flipH="1">
            <a:off x="5772152" y="4886327"/>
            <a:ext cx="928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E74131-C8DB-4344-BC29-0798D84F9A8D}"/>
              </a:ext>
            </a:extLst>
          </p:cNvPr>
          <p:cNvCxnSpPr>
            <a:cxnSpLocks/>
          </p:cNvCxnSpPr>
          <p:nvPr/>
        </p:nvCxnSpPr>
        <p:spPr>
          <a:xfrm flipV="1">
            <a:off x="6700838" y="4886327"/>
            <a:ext cx="0" cy="1009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924FE56-C0FC-4DD0-B634-C1F063714AAA}"/>
              </a:ext>
            </a:extLst>
          </p:cNvPr>
          <p:cNvCxnSpPr>
            <a:cxnSpLocks/>
          </p:cNvCxnSpPr>
          <p:nvPr/>
        </p:nvCxnSpPr>
        <p:spPr>
          <a:xfrm flipH="1" flipV="1">
            <a:off x="6386514" y="3232150"/>
            <a:ext cx="4129086" cy="111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43D74F-3D90-4C0D-A7CC-F079F6FBF24A}"/>
              </a:ext>
            </a:extLst>
          </p:cNvPr>
          <p:cNvCxnSpPr>
            <a:cxnSpLocks/>
          </p:cNvCxnSpPr>
          <p:nvPr/>
        </p:nvCxnSpPr>
        <p:spPr>
          <a:xfrm>
            <a:off x="10509250" y="3225800"/>
            <a:ext cx="0" cy="32572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898203-957B-49C9-AE24-77A32A1597FD}"/>
              </a:ext>
            </a:extLst>
          </p:cNvPr>
          <p:cNvCxnSpPr>
            <a:cxnSpLocks/>
          </p:cNvCxnSpPr>
          <p:nvPr/>
        </p:nvCxnSpPr>
        <p:spPr>
          <a:xfrm flipH="1">
            <a:off x="6681788" y="5895975"/>
            <a:ext cx="11287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ADDDC2-7C3B-4DB5-9004-7A95CB653858}"/>
              </a:ext>
            </a:extLst>
          </p:cNvPr>
          <p:cNvCxnSpPr>
            <a:cxnSpLocks/>
          </p:cNvCxnSpPr>
          <p:nvPr/>
        </p:nvCxnSpPr>
        <p:spPr>
          <a:xfrm flipV="1">
            <a:off x="7810500" y="5876925"/>
            <a:ext cx="0" cy="638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69B940-5A5F-4BFE-8A2F-67C6F2FFFB3A}"/>
              </a:ext>
            </a:extLst>
          </p:cNvPr>
          <p:cNvCxnSpPr>
            <a:cxnSpLocks/>
          </p:cNvCxnSpPr>
          <p:nvPr/>
        </p:nvCxnSpPr>
        <p:spPr>
          <a:xfrm flipV="1">
            <a:off x="7791450" y="6483007"/>
            <a:ext cx="2724150" cy="13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3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748</Words>
  <Application>Microsoft Office PowerPoint</Application>
  <PresentationFormat>와이드스크린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Noto Sans KR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Linda Poole</cp:lastModifiedBy>
  <cp:revision>74</cp:revision>
  <dcterms:created xsi:type="dcterms:W3CDTF">2024-04-30T00:12:10Z</dcterms:created>
  <dcterms:modified xsi:type="dcterms:W3CDTF">2024-05-01T16:31:29Z</dcterms:modified>
</cp:coreProperties>
</file>