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6" r:id="rId3"/>
    <p:sldId id="262" r:id="rId4"/>
    <p:sldId id="268" r:id="rId5"/>
    <p:sldId id="261" r:id="rId6"/>
    <p:sldId id="263" r:id="rId7"/>
    <p:sldId id="264" r:id="rId8"/>
    <p:sldId id="267" r:id="rId9"/>
    <p:sldId id="272" r:id="rId10"/>
    <p:sldId id="273" r:id="rId11"/>
    <p:sldId id="274" r:id="rId12"/>
    <p:sldId id="275" r:id="rId13"/>
    <p:sldId id="277" r:id="rId14"/>
    <p:sldId id="269" r:id="rId15"/>
    <p:sldId id="280" r:id="rId16"/>
    <p:sldId id="281" r:id="rId17"/>
    <p:sldId id="284" r:id="rId18"/>
    <p:sldId id="283" r:id="rId19"/>
    <p:sldId id="285" r:id="rId20"/>
    <p:sldId id="282" r:id="rId21"/>
    <p:sldId id="287" r:id="rId22"/>
    <p:sldId id="291" r:id="rId23"/>
    <p:sldId id="290" r:id="rId24"/>
    <p:sldId id="293" r:id="rId25"/>
    <p:sldId id="270" r:id="rId26"/>
    <p:sldId id="292" r:id="rId27"/>
    <p:sldId id="299" r:id="rId28"/>
    <p:sldId id="294" r:id="rId29"/>
    <p:sldId id="295" r:id="rId30"/>
    <p:sldId id="297" r:id="rId31"/>
    <p:sldId id="298" r:id="rId32"/>
    <p:sldId id="271" r:id="rId33"/>
    <p:sldId id="278" r:id="rId34"/>
    <p:sldId id="265" r:id="rId35"/>
    <p:sldId id="279" r:id="rId36"/>
    <p:sldId id="296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CA"/>
    <a:srgbClr val="4C4C4C"/>
    <a:srgbClr val="5F5F5F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49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CCEA-58C6-4482-8F46-842E3136A2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285" y="714356"/>
            <a:ext cx="7450222" cy="714380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CCEA-58C6-4482-8F46-842E3136A23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5" name="标题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CCEA-58C6-4482-8F46-842E3136A2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rgbClr val="4C4C4C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 smtClean="0"/>
              <a:t>WireShark </a:t>
            </a:r>
            <a:r>
              <a:rPr lang="zh-CN" altLang="en-US" sz="3200" b="1" dirty="0" smtClean="0"/>
              <a:t>简明使用教程</a:t>
            </a:r>
            <a:endParaRPr lang="zh-CN" altLang="en-US" sz="3200" b="1" dirty="0"/>
          </a:p>
        </p:txBody>
      </p:sp>
      <p:pic>
        <p:nvPicPr>
          <p:cNvPr id="5" name="图片 4" descr="未标题-3 拷贝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6949" y="3534437"/>
            <a:ext cx="380952" cy="380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0284" y="3675150"/>
            <a:ext cx="2589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rgbClr val="4C4C4C"/>
                </a:solidFill>
              </a:rPr>
              <a:t>Version 1.11.2 (SVN Rev 53411 from /trunk)</a:t>
            </a:r>
            <a:endParaRPr lang="zh-CN" altLang="en-US" sz="1050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❸ </a:t>
            </a:r>
            <a:r>
              <a:rPr lang="zh-CN" altLang="en-US" dirty="0" smtClean="0"/>
              <a:t>过滤工具栏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过滤工具栏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00174"/>
            <a:ext cx="7791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椭圆 5"/>
          <p:cNvSpPr/>
          <p:nvPr/>
        </p:nvSpPr>
        <p:spPr>
          <a:xfrm>
            <a:off x="714348" y="1500174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000232" y="1500174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43570" y="1357298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572264" y="1357298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358082" y="1357298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186763" y="1357298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307449"/>
            <a:ext cx="36433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❶ Filter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点击该按钮会弹出过滤对话框，可以快速选择以前保存的过滤条件。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❷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过滤条件输入框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再此输入过滤条件，输入过程中会实时检查输入合法性。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❸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表达式助手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提供过滤表达式合成功能。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❹ Clear</a:t>
            </a: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清除输入的过滤条件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57752" y="2307449"/>
            <a:ext cx="3643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❺ Apply</a:t>
            </a: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使输入的过滤条件生效。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❻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 Save</a:t>
            </a: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保存当前的过滤条件，之后可以在过滤对话框中选取。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libri"/>
                <a:cs typeface="Calibri"/>
              </a:rPr>
              <a:t>❹</a:t>
            </a:r>
            <a:r>
              <a:rPr lang="en-US" altLang="zh-CN" dirty="0" smtClean="0"/>
              <a:t> Packet List</a:t>
            </a:r>
            <a:r>
              <a:rPr lang="zh-CN" altLang="en-US" dirty="0" smtClean="0"/>
              <a:t>面板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Packet List</a:t>
            </a:r>
            <a:r>
              <a:rPr lang="zh-CN" altLang="en-US" dirty="0" smtClean="0"/>
              <a:t>面板</a:t>
            </a: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82391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928662" y="3040749"/>
            <a:ext cx="721523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  封包列表中显示所有已经捕获的封包。</a:t>
            </a:r>
            <a:r>
              <a:rPr lang="en-US" altLang="zh-CN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/>
            </a:r>
            <a:br>
              <a:rPr lang="en-US" altLang="zh-CN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</a:br>
            <a:r>
              <a:rPr lang="zh-CN" altLang="en-US" sz="700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 </a:t>
            </a:r>
            <a:endParaRPr lang="en-US" altLang="zh-CN" dirty="0" smtClean="0">
              <a:solidFill>
                <a:srgbClr val="4C4C4C"/>
              </a:solidFill>
              <a:ea typeface="微软雅黑" pitchFamily="34" charset="-122"/>
              <a:cs typeface="Calibri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  在这里您可以看到</a:t>
            </a:r>
            <a:r>
              <a:rPr lang="zh-CN" altLang="en-US" dirty="0" smtClean="0">
                <a:solidFill>
                  <a:srgbClr val="0083CA"/>
                </a:solidFill>
                <a:ea typeface="微软雅黑" pitchFamily="34" charset="-122"/>
                <a:cs typeface="Calibri"/>
              </a:rPr>
              <a:t>包序号</a:t>
            </a:r>
            <a:r>
              <a:rPr lang="zh-CN" altLang="en-US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，时间，发送或接收方的</a:t>
            </a:r>
            <a:r>
              <a:rPr lang="en-US" altLang="zh-CN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MAC/IP</a:t>
            </a:r>
            <a:r>
              <a:rPr lang="zh-CN" altLang="en-US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地址，协议或，封包长度和封包的内容。</a:t>
            </a:r>
            <a:r>
              <a:rPr lang="en-US" altLang="zh-CN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/>
            </a:r>
            <a:br>
              <a:rPr lang="en-US" altLang="zh-CN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</a:br>
            <a:endParaRPr lang="en-US" altLang="zh-CN" sz="800" dirty="0" smtClean="0">
              <a:solidFill>
                <a:srgbClr val="4C4C4C"/>
              </a:solidFill>
              <a:ea typeface="微软雅黑" pitchFamily="34" charset="-122"/>
              <a:cs typeface="Calibri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封包以不同背景色显示，具体规则在 </a:t>
            </a:r>
            <a:r>
              <a:rPr lang="en-US" altLang="zh-CN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View -&gt; Color ing Rules... </a:t>
            </a:r>
            <a:r>
              <a:rPr lang="zh-CN" altLang="en-US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菜单项中设置</a:t>
            </a:r>
            <a:endParaRPr lang="en-US" altLang="zh-CN" dirty="0" smtClean="0">
              <a:solidFill>
                <a:srgbClr val="4C4C4C"/>
              </a:solidFill>
              <a:ea typeface="微软雅黑" pitchFamily="34" charset="-122"/>
              <a:cs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0100" y="5786454"/>
            <a:ext cx="7215238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83CA"/>
                </a:solidFill>
                <a:ea typeface="微软雅黑" pitchFamily="34" charset="-122"/>
                <a:cs typeface="Calibri"/>
              </a:rPr>
              <a:t>Tip : Time column</a:t>
            </a:r>
          </a:p>
          <a:p>
            <a:r>
              <a:rPr lang="zh-CN" altLang="en-US" sz="1050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封包列表中默认时间显示为距离开始抓包的时间，可以在 </a:t>
            </a:r>
            <a:r>
              <a:rPr lang="en-US" altLang="zh-CN" sz="1050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View -&gt; Time Display Format </a:t>
            </a:r>
            <a:r>
              <a:rPr lang="zh-CN" altLang="en-US" sz="1050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菜单选项中选择习惯的显示格式。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libri"/>
                <a:cs typeface="Calibri"/>
              </a:rPr>
              <a:t>❺</a:t>
            </a:r>
            <a:r>
              <a:rPr lang="en-US" altLang="zh-CN" dirty="0" smtClean="0"/>
              <a:t> Packet detail</a:t>
            </a:r>
            <a:r>
              <a:rPr lang="zh-CN" altLang="en-US" dirty="0" smtClean="0"/>
              <a:t>面板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Packet detail</a:t>
            </a:r>
            <a:r>
              <a:rPr lang="zh-CN" altLang="en-US" dirty="0" smtClean="0"/>
              <a:t>面板 </a:t>
            </a:r>
            <a:r>
              <a:rPr lang="en-US" altLang="zh-CN" dirty="0" smtClean="0"/>
              <a:t>&amp; Packet bytes</a:t>
            </a:r>
            <a:r>
              <a:rPr lang="zh-CN" altLang="en-US" dirty="0" smtClean="0"/>
              <a:t>面板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47783"/>
            <a:ext cx="82105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00034" y="411587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8662" y="2996983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  这里显示的是在封包列表中被选中项目的详细信息。</a:t>
            </a:r>
            <a:endParaRPr lang="en-US" altLang="zh-CN" dirty="0" smtClean="0">
              <a:solidFill>
                <a:srgbClr val="4C4C4C"/>
              </a:solidFill>
              <a:ea typeface="微软雅黑" pitchFamily="34" charset="-122"/>
              <a:cs typeface="Calibri"/>
            </a:endParaRPr>
          </a:p>
          <a:p>
            <a:pPr lvl="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  信息按照不同的</a:t>
            </a:r>
            <a:r>
              <a:rPr lang="en-US" altLang="zh-CN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OSI Layer</a:t>
            </a:r>
            <a:r>
              <a:rPr lang="zh-CN" altLang="en-US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进行了分组，您可以展开每个项目查看。</a:t>
            </a:r>
            <a:endParaRPr lang="en-US" altLang="zh-CN" dirty="0" smtClean="0">
              <a:solidFill>
                <a:srgbClr val="4C4C4C"/>
              </a:solidFill>
              <a:ea typeface="微软雅黑" pitchFamily="34" charset="-122"/>
              <a:cs typeface="Calibri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818285" y="3857628"/>
            <a:ext cx="745022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Calibri"/>
              </a:rPr>
              <a:t>❻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Packet bytes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面板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4963" y="4500570"/>
            <a:ext cx="59340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928662" y="5572140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  “解析器”在</a:t>
            </a:r>
            <a:r>
              <a:rPr lang="en-US" altLang="zh-CN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Wireshark</a:t>
            </a:r>
            <a:r>
              <a:rPr lang="zh-CN" altLang="en-US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中也被叫做“</a:t>
            </a:r>
            <a:r>
              <a:rPr lang="en-US" altLang="zh-CN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16</a:t>
            </a:r>
            <a:r>
              <a:rPr lang="zh-CN" altLang="en-US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进制数据查看面板”。这里显示的内容与“封包详细信息”中相同，只是改为以</a:t>
            </a:r>
            <a:r>
              <a:rPr lang="en-US" altLang="zh-CN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16</a:t>
            </a:r>
            <a:r>
              <a:rPr lang="zh-CN" altLang="en-US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进制的格式表述。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libri"/>
                <a:cs typeface="Calibri"/>
              </a:rPr>
              <a:t>❼ </a:t>
            </a:r>
            <a:r>
              <a:rPr lang="zh-CN" altLang="en-US" dirty="0" smtClean="0"/>
              <a:t>状态栏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状态栏</a:t>
            </a:r>
            <a:endParaRPr lang="zh-CN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38" y="1571612"/>
            <a:ext cx="7096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椭圆 6"/>
          <p:cNvSpPr/>
          <p:nvPr/>
        </p:nvSpPr>
        <p:spPr>
          <a:xfrm>
            <a:off x="1000100" y="1714488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1076" y="1357298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00298" y="1500174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43504" y="1500174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500958" y="1500174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1538" y="2173326"/>
            <a:ext cx="70009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❶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当前抓包的分类统计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分成 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Errors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Warnings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Notes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Charts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Details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等选项卡。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❷ 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添加注释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对选中的封包添加注释。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❸ 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临时文件路径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当前抓包内容的临时存储路径。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❹ 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抓包状态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包括已经抓取的封包数量，历时。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❺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 配置文件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可以快速切换用户配置文件。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8926" y="2143116"/>
            <a:ext cx="3786214" cy="292895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WireShark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界面说明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83CA"/>
                </a:solidFill>
              </a:rPr>
              <a:t>使用过滤</a:t>
            </a:r>
            <a:endParaRPr lang="en-US" altLang="zh-CN" dirty="0" smtClean="0">
              <a:solidFill>
                <a:srgbClr val="0083CA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抓包分析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小技巧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使用过滤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使用过滤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1571612"/>
            <a:ext cx="71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过滤器会如此重要。它们可以帮助我们在庞杂的结果中迅速找到我们需要的信息。过滤器分为两种：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  捕捉过滤器：用于决定将什么样的信息记录在捕捉</a:t>
            </a:r>
            <a:r>
              <a:rPr lang="zh-CN" altLang="en-US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结果中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。需要在开始捕捉前设置。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  显示过滤器：在捕捉结果中进行详细查找。他们可以在得到捕捉</a:t>
            </a:r>
            <a:r>
              <a:rPr lang="zh-CN" altLang="en-US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结果后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随意修改。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两种过滤器的目的是不同的。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捕捉过滤器是数据经过的第一层过滤器，它用于</a:t>
            </a:r>
            <a:r>
              <a:rPr lang="zh-CN" altLang="en-US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控制捕捉数据的数量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，以避免产生过大的日志文件。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显示过滤器是一种更为强大（复杂）的过滤器。它允许您</a:t>
            </a:r>
            <a:r>
              <a:rPr lang="zh-CN" altLang="en-US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在日志文件中查找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所需要的记录。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捕捉过滤器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捕捉过滤器</a:t>
            </a:r>
            <a:endParaRPr lang="zh-CN" altLang="en-US" dirty="0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71612"/>
            <a:ext cx="4303237" cy="457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1928794" y="3429000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0662" y="1571612"/>
            <a:ext cx="2857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❶ 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过滤条件输入框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输入过滤条件，然后开始抓包，不满足条件的封包将不会进入工作空间。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2132" y="4857760"/>
            <a:ext cx="285755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Tip : save your filter</a:t>
            </a:r>
          </a:p>
          <a:p>
            <a: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设置捕捉过滤器的步骤是：</a:t>
            </a:r>
            <a:b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选择菜单 </a:t>
            </a:r>
            <a:r>
              <a:rPr lang="en-US" altLang="zh-CN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capture -&gt; options</a:t>
            </a:r>
            <a: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b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填写</a:t>
            </a:r>
            <a:r>
              <a:rPr lang="en-US" altLang="zh-CN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"capture filter"</a:t>
            </a:r>
            <a: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栏或者点击</a:t>
            </a:r>
            <a:r>
              <a:rPr lang="en-US" altLang="zh-CN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"capture filter"</a:t>
            </a:r>
            <a: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按钮为您的过滤器起一个名字并保存，以便在今后的捕捉中继续使用这个过滤器。</a:t>
            </a:r>
            <a:b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点击开始（</a:t>
            </a:r>
            <a:r>
              <a:rPr lang="en-US" altLang="zh-CN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Start</a:t>
            </a:r>
            <a: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）进行捕捉。</a:t>
            </a:r>
            <a:endParaRPr lang="en-US" altLang="zh-CN" sz="105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捕捉过滤器过滤条件格式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捕捉过滤器过滤条件格式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1571612"/>
            <a:ext cx="7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42976" y="2214554"/>
            <a:ext cx="928694" cy="57150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Protocol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143108" y="2214554"/>
            <a:ext cx="928694" cy="57150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Direction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143240" y="2214554"/>
            <a:ext cx="928694" cy="57150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Host(s)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143372" y="2214554"/>
            <a:ext cx="928694" cy="57150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Port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143504" y="2214554"/>
            <a:ext cx="1071570" cy="57150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Logical Operations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86512" y="2214554"/>
            <a:ext cx="1214446" cy="571504"/>
          </a:xfrm>
          <a:prstGeom prst="roundRect">
            <a:avLst/>
          </a:prstGeom>
          <a:solidFill>
            <a:srgbClr val="0083CA"/>
          </a:solidFill>
          <a:ln w="3175">
            <a:solidFill>
              <a:srgbClr val="0083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Expression_r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7224" y="3131106"/>
            <a:ext cx="7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举例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2976" y="3643314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tcp        dst      10.1.1.1        80          and      </a:t>
            </a:r>
            <a:r>
              <a:rPr lang="en-US" altLang="zh-CN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tcp dst 10.2.2.2 3128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7224" y="4286256"/>
            <a:ext cx="7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2976" y="4857760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Protocol</a:t>
            </a:r>
            <a:r>
              <a:rPr lang="zh-CN" altLang="en-US" b="1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（协议）</a:t>
            </a:r>
            <a:endParaRPr lang="en-US" altLang="zh-CN" b="1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可能的值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: ether, fddi, ip, arp, rarp, decnet, lat, sca, moprc, mopdl, tcp and udp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。如果没有特别指明是什么协议，则默认使用所有支持的协议。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捕捉过滤器过滤条件格式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857232"/>
            <a:ext cx="70009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Direction</a:t>
            </a:r>
            <a:r>
              <a:rPr lang="zh-CN" altLang="en-US" b="1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（方向）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可能的值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: src, dst, src and dst, src or dst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。如果没有特别指明来源或目的地，则默认使用 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"src or dst"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作为关键字。</a:t>
            </a:r>
            <a:b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例如，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"host 10.2.2.2"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"src or dst host 10.2.2.2"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是一样的。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Host(s) 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可能的值： 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net, port, host, portrange.</a:t>
            </a:r>
            <a:b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如果没有指定此值，则默认使用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"host"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关键字。</a:t>
            </a:r>
            <a:b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例如，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"src 10.1.1.1"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"src host 10.1.1.1"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相同。</a:t>
            </a:r>
            <a:b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Port</a:t>
            </a: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端口号，如果没有指定此值，则默认所有端口。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Logical Operations</a:t>
            </a:r>
            <a:r>
              <a:rPr lang="zh-CN" altLang="en-US" b="1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（逻辑运算）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可能的值：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not, and, or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"not"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具有最高的优先级。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"or"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"and"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具有相同的优先级，运算时从左至右进行。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rgbClr val="0083CA"/>
                </a:solidFill>
              </a:rPr>
              <a:t>Other Expression_r</a:t>
            </a: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嵌套表达式，格式如前所述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捕捉过滤器过滤条件格式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1428736"/>
            <a:ext cx="70723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 dst port 3128</a:t>
            </a:r>
          </a:p>
          <a:p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显示目的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端口为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3128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的封包。</a:t>
            </a:r>
            <a:endParaRPr lang="en-US" altLang="zh-CN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ip src host 10.1.1.1</a:t>
            </a:r>
          </a:p>
          <a:p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显示来源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地址为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10.1.1.1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的封包。</a:t>
            </a:r>
            <a:endParaRPr lang="en-US" altLang="zh-CN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host 10.1.2.3</a:t>
            </a:r>
          </a:p>
          <a:p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显示目的或来源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地址为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10.1.2.3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的封包。</a:t>
            </a:r>
            <a:endParaRPr lang="en-US" altLang="zh-CN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src portrange 2000-2500</a:t>
            </a:r>
          </a:p>
          <a:p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显示来源为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，并且端口号在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2500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范围内的封包。</a:t>
            </a:r>
            <a:endParaRPr lang="en-US" altLang="zh-CN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not imcp</a:t>
            </a:r>
          </a:p>
          <a:p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显示除了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icmp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以外的所有封包。（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icmp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通常被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ping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工具使用）</a:t>
            </a:r>
            <a:endParaRPr lang="en-US" altLang="zh-CN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src host 10.7.2.12 and not dst net 10.200.0.0/16</a:t>
            </a:r>
          </a:p>
          <a:p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显示来源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地址为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10.7.2.12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，但目的地不是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10.200.0.0/16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的封包。</a:t>
            </a:r>
            <a:endParaRPr lang="en-US" altLang="zh-CN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(src host 10.4.1.12 or src net 10.6.0.0/16) and tcp dst portrange 200-10000 and dst net 10.0.0.0/8</a:t>
            </a:r>
          </a:p>
          <a:p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显示来源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10.4.1.12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或者来源网络为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10.6.0.0/16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，目的地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端口号在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10000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之间，并且目的位于网络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10.0.0.0/8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内的所有封包。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8926" y="2143116"/>
            <a:ext cx="3786214" cy="292895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83CA"/>
                </a:solidFill>
              </a:rPr>
              <a:t>WireShark</a:t>
            </a:r>
            <a:r>
              <a:rPr lang="zh-CN" altLang="en-US" dirty="0" smtClean="0">
                <a:solidFill>
                  <a:srgbClr val="0083CA"/>
                </a:solidFill>
              </a:rPr>
              <a:t>简介</a:t>
            </a:r>
            <a:endParaRPr lang="en-US" altLang="zh-CN" dirty="0" smtClean="0">
              <a:solidFill>
                <a:srgbClr val="0083CA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界面说明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使用过滤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抓包分析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小技巧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显示过滤器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显示过滤器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1500174"/>
            <a:ext cx="7000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通常经过捕捉过滤器过滤后的数据还是很复杂。此时您可以使用显示过滤器进行更加细致的查找。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显示过滤器是对工作空间内的封包进行过滤，所以可以实时过滤，无需重新抓取。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       如果过滤器的语法是正确的，表达式的背景呈绿色反之呈红色。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139524"/>
            <a:ext cx="4500594" cy="31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715008" y="5540162"/>
            <a:ext cx="2857552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Tip: Expression... </a:t>
            </a:r>
            <a:r>
              <a:rPr lang="zh-CN" altLang="en-US" sz="1100" b="1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助手</a:t>
            </a:r>
            <a:endParaRPr lang="en-US" altLang="zh-CN" sz="1100" b="1" dirty="0" smtClean="0">
              <a:solidFill>
                <a:srgbClr val="0083C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点击过滤工具栏的</a:t>
            </a:r>
            <a:r>
              <a:rPr lang="en-US" altLang="zh-CN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Expression...</a:t>
            </a:r>
            <a: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按钮打开过滤表达式辅助工具，通过辅助工具可以方便的合成过滤条件</a:t>
            </a:r>
            <a:endParaRPr lang="en-US" altLang="zh-CN" sz="105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显示过滤器过滤条件格式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显示过滤器过滤条件格式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571612"/>
            <a:ext cx="7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28662" y="2214554"/>
            <a:ext cx="928694" cy="57150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Protocol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28794" y="2214554"/>
            <a:ext cx="928694" cy="57150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String 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9058" y="2214554"/>
            <a:ext cx="1143008" cy="57150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Comparison 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operator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143504" y="2214554"/>
            <a:ext cx="928694" cy="57150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143636" y="2214554"/>
            <a:ext cx="1071570" cy="57150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Logical Operations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286644" y="2214554"/>
            <a:ext cx="1214446" cy="571504"/>
          </a:xfrm>
          <a:prstGeom prst="roundRect">
            <a:avLst/>
          </a:prstGeom>
          <a:solidFill>
            <a:srgbClr val="0083CA"/>
          </a:solidFill>
          <a:ln w="3175">
            <a:solidFill>
              <a:srgbClr val="0083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Expression_r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3131106"/>
            <a:ext cx="7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举例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2976" y="3643314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ftp      passive        ip          ==           10.2.3.4       xor    </a:t>
            </a:r>
            <a:r>
              <a:rPr lang="en-US" altLang="zh-CN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   icmp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7224" y="4286256"/>
            <a:ext cx="7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2976" y="4857760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Protocol</a:t>
            </a:r>
            <a:r>
              <a:rPr lang="zh-CN" altLang="en-US" b="1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（协议）</a:t>
            </a:r>
            <a:endParaRPr lang="en-US" altLang="zh-CN" b="1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您可以使用大量位于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OSI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模型第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层的协议。点击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"Expression..."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按钮后，您可以看到它们。</a:t>
            </a:r>
            <a:b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比如：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SSH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928926" y="2214554"/>
            <a:ext cx="928694" cy="57150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String 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显示过滤器过滤条件格式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1500174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1000108"/>
            <a:ext cx="70009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String1, String2 (</a:t>
            </a:r>
            <a:r>
              <a:rPr lang="zh-CN" altLang="en-US" b="1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可选项</a:t>
            </a:r>
            <a:r>
              <a:rPr lang="en-US" altLang="zh-CN" b="1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协议的子类。</a:t>
            </a: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在“表达式助手”中，点击相关父类旁的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 smtClean="0">
                <a:solidFill>
                  <a:srgbClr val="4C4C4C"/>
                </a:solidFill>
                <a:latin typeface="Batang"/>
                <a:ea typeface="Batang"/>
              </a:rPr>
              <a:t>▶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号，然后可以显示其相关的子类。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Comparison operators </a:t>
            </a:r>
            <a:r>
              <a:rPr lang="zh-CN" altLang="en-US" b="1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（比较运算符）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种比较运算符：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643174" y="3232798"/>
          <a:ext cx="3857648" cy="2053590"/>
        </p:xfrm>
        <a:graphic>
          <a:graphicData uri="http://schemas.openxmlformats.org/drawingml/2006/table">
            <a:tbl>
              <a:tblPr/>
              <a:tblGrid>
                <a:gridCol w="1285884"/>
                <a:gridCol w="1285882"/>
                <a:gridCol w="128588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0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英文写法 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3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800" b="0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</a:t>
                      </a:r>
                      <a:r>
                        <a:rPr lang="zh-CN" altLang="en-US" sz="1800" b="0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语言写法 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3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0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含义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3C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eq </a:t>
                      </a:r>
                      <a:endParaRPr lang="zh-CN" altLang="en-US" sz="1800" kern="1200" dirty="0" smtClean="0">
                        <a:solidFill>
                          <a:srgbClr val="4C4C4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== </a:t>
                      </a:r>
                      <a:endParaRPr lang="zh-CN" altLang="en-US" sz="1800" kern="1200" dirty="0" smtClean="0">
                        <a:solidFill>
                          <a:srgbClr val="4C4C4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等于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ne</a:t>
                      </a:r>
                      <a:endParaRPr lang="zh-CN" altLang="en-US" sz="1800" kern="1200" dirty="0" smtClean="0">
                        <a:solidFill>
                          <a:srgbClr val="4C4C4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!=</a:t>
                      </a:r>
                      <a:endParaRPr lang="zh-CN" altLang="en-US" sz="1800" kern="1200" dirty="0" smtClean="0">
                        <a:solidFill>
                          <a:srgbClr val="4C4C4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不等于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gt</a:t>
                      </a:r>
                      <a:endParaRPr lang="zh-CN" altLang="en-US" sz="1800" kern="1200" dirty="0" smtClean="0">
                        <a:solidFill>
                          <a:srgbClr val="4C4C4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&gt;</a:t>
                      </a:r>
                      <a:endParaRPr lang="zh-CN" altLang="en-US" sz="1800" kern="1200" dirty="0" smtClean="0">
                        <a:solidFill>
                          <a:srgbClr val="4C4C4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大于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lt</a:t>
                      </a:r>
                      <a:endParaRPr lang="zh-CN" altLang="en-US" sz="1800" kern="1200" dirty="0" smtClean="0">
                        <a:solidFill>
                          <a:srgbClr val="4C4C4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&lt;</a:t>
                      </a:r>
                      <a:endParaRPr lang="zh-CN" altLang="en-US" sz="1800" kern="1200" dirty="0" smtClean="0">
                        <a:solidFill>
                          <a:srgbClr val="4C4C4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小于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ge</a:t>
                      </a:r>
                      <a:endParaRPr lang="zh-CN" altLang="en-US" sz="1800" kern="1200" dirty="0" smtClean="0">
                        <a:solidFill>
                          <a:srgbClr val="4C4C4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&gt;=</a:t>
                      </a:r>
                      <a:endParaRPr lang="zh-CN" altLang="en-US" sz="1800" kern="1200" dirty="0" smtClean="0">
                        <a:solidFill>
                          <a:srgbClr val="4C4C4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大于等于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le</a:t>
                      </a:r>
                      <a:endParaRPr lang="zh-CN" altLang="en-US" sz="1800" kern="1200" dirty="0" smtClean="0">
                        <a:solidFill>
                          <a:srgbClr val="4C4C4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&lt;=</a:t>
                      </a:r>
                      <a:endParaRPr lang="zh-CN" altLang="en-US" sz="1800" kern="1200" dirty="0" smtClean="0">
                        <a:solidFill>
                          <a:srgbClr val="4C4C4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小于等于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显示过滤器过滤条件格式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857232"/>
            <a:ext cx="70009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Logical Operations</a:t>
            </a:r>
            <a:r>
              <a:rPr lang="zh-CN" altLang="en-US" b="1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（逻辑运算符）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种逻辑运算符：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rgbClr val="0083CA"/>
                </a:solidFill>
              </a:rPr>
              <a:t>Other Expression_r</a:t>
            </a: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嵌套表达式，格式如前所述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43174" y="1785926"/>
          <a:ext cx="3857648" cy="1466850"/>
        </p:xfrm>
        <a:graphic>
          <a:graphicData uri="http://schemas.openxmlformats.org/drawingml/2006/table">
            <a:tbl>
              <a:tblPr/>
              <a:tblGrid>
                <a:gridCol w="1285884"/>
                <a:gridCol w="1285882"/>
                <a:gridCol w="128588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0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英文写法 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3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800" b="0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</a:t>
                      </a:r>
                      <a:r>
                        <a:rPr lang="zh-CN" altLang="en-US" sz="1800" b="0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语言写法 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3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0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含义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3C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and</a:t>
                      </a:r>
                      <a:endParaRPr lang="zh-CN" altLang="en-US" sz="1800" kern="1200" dirty="0" smtClean="0">
                        <a:solidFill>
                          <a:srgbClr val="4C4C4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&amp;&amp;</a:t>
                      </a:r>
                      <a:endParaRPr lang="zh-CN" altLang="en-US" sz="1800" kern="1200" dirty="0" smtClean="0">
                        <a:solidFill>
                          <a:srgbClr val="4C4C4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逻辑与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or</a:t>
                      </a:r>
                      <a:endParaRPr lang="zh-CN" altLang="en-US" sz="1800" kern="1200" dirty="0" smtClean="0">
                        <a:solidFill>
                          <a:srgbClr val="4C4C4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||</a:t>
                      </a:r>
                      <a:endParaRPr lang="zh-CN" altLang="en-US" sz="1800" kern="1200" dirty="0" smtClean="0">
                        <a:solidFill>
                          <a:srgbClr val="4C4C4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逻辑或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xor</a:t>
                      </a:r>
                      <a:endParaRPr lang="zh-CN" altLang="en-US" sz="1800" kern="1200" dirty="0" smtClean="0">
                        <a:solidFill>
                          <a:srgbClr val="4C4C4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^^</a:t>
                      </a:r>
                      <a:endParaRPr lang="zh-CN" altLang="en-US" sz="1800" kern="1200" dirty="0" smtClean="0">
                        <a:solidFill>
                          <a:srgbClr val="4C4C4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逻辑异或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not</a:t>
                      </a:r>
                      <a:endParaRPr lang="zh-CN" altLang="en-US" sz="1800" kern="1200" dirty="0" smtClean="0">
                        <a:solidFill>
                          <a:srgbClr val="4C4C4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!</a:t>
                      </a:r>
                      <a:endParaRPr lang="zh-CN" altLang="en-US" sz="1800" kern="1200" dirty="0" smtClean="0">
                        <a:solidFill>
                          <a:srgbClr val="4C4C4C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rgbClr val="4C4C4C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逻辑非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1538" y="5500702"/>
            <a:ext cx="7000924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Tip</a:t>
            </a:r>
            <a:r>
              <a:rPr lang="zh-CN" altLang="en-US" sz="1400" b="1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：过滤出较纯净的包</a:t>
            </a:r>
            <a:endParaRPr lang="en-US" altLang="zh-CN" sz="1400" b="1" dirty="0" smtClean="0">
              <a:solidFill>
                <a:srgbClr val="0083C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确定你想要过滤的哪一层，比如</a:t>
            </a:r>
            <a:r>
              <a:rPr lang="en-US" altLang="zh-CN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等等</a:t>
            </a:r>
            <a:endParaRPr lang="en-US" altLang="zh-CN" sz="105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确定你要找的是什么，比如</a:t>
            </a:r>
            <a:r>
              <a:rPr lang="en-US" altLang="zh-CN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flag</a:t>
            </a:r>
            <a: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ack</a:t>
            </a:r>
            <a: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等等</a:t>
            </a:r>
            <a:endParaRPr lang="en-US" altLang="zh-CN" sz="105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使用“非</a:t>
            </a:r>
            <a:r>
              <a:rPr lang="en-US" altLang="zh-CN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(!)</a:t>
            </a:r>
            <a: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”运算符过滤不想显示的包，比如</a:t>
            </a:r>
            <a:r>
              <a:rPr lang="en-US" altLang="zh-CN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bad tcp</a:t>
            </a:r>
            <a: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105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等等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捕捉过滤器过滤条件格式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1428736"/>
            <a:ext cx="70723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snmp || dns || icmp</a:t>
            </a:r>
          </a:p>
          <a:p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SNMP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ICMP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封包。</a:t>
            </a:r>
            <a:endParaRPr lang="en-US" altLang="zh-CN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ip.addr == 10.1.1.1</a:t>
            </a:r>
          </a:p>
          <a:p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显示来源或目的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地址为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10.1.1.1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的封包。</a:t>
            </a:r>
            <a:endParaRPr lang="en-US" altLang="zh-CN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ip.src != 10.1.2.3 or ip.dst != 10.4.5.6</a:t>
            </a:r>
          </a:p>
          <a:p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显示来源不为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10.1.2.3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或者目的不为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10.4.5.6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的封包。</a:t>
            </a:r>
          </a:p>
          <a:p>
            <a:endParaRPr lang="en-US" altLang="zh-CN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ip.src != 10.1.2.3 and ip.dst != 10.4.5.6</a:t>
            </a:r>
          </a:p>
          <a:p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显示来源不为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10.1.2.3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并且目的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不为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10.4.5.6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的封包。</a:t>
            </a:r>
            <a:endParaRPr lang="en-US" altLang="zh-CN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tcp.port == 25</a:t>
            </a:r>
          </a:p>
          <a:p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显示来源或目的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端口号为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的封包。</a:t>
            </a:r>
            <a:endParaRPr lang="en-US" altLang="zh-CN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tcp.dstport == 25</a:t>
            </a:r>
          </a:p>
          <a:p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显示目的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端口号为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的封包。</a:t>
            </a:r>
            <a:endParaRPr lang="en-US" altLang="zh-CN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tcp.flags.syn == 0x02	</a:t>
            </a:r>
          </a:p>
          <a:p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显示包含</a:t>
            </a:r>
            <a:r>
              <a:rPr lang="en-US" altLang="zh-CN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 SYN</a:t>
            </a:r>
            <a:r>
              <a:rPr lang="zh-CN" altLang="en-US" sz="14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标志的封包。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8926" y="2143116"/>
            <a:ext cx="3786214" cy="292895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WireShark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界面说明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使用过滤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83CA"/>
                </a:solidFill>
              </a:rPr>
              <a:t>抓包分析</a:t>
            </a:r>
            <a:endParaRPr lang="en-US" altLang="zh-CN" dirty="0" smtClean="0">
              <a:solidFill>
                <a:srgbClr val="0083CA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小技巧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071538" y="1928802"/>
            <a:ext cx="7286676" cy="1500198"/>
          </a:xfrm>
          <a:prstGeom prst="roundRect">
            <a:avLst>
              <a:gd name="adj" fmla="val 96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抓包分析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1538" y="1441441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WireShark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对每个封包都按照网络层次进行了分类。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3571876"/>
            <a:ext cx="7000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如上图所示，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非常人性化的将各网络层的数据包层层剥开，从上到下依次是：帧（数据链路层）、网络层（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数据报）、传输层（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）以及用户数据。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18459"/>
          <a:stretch>
            <a:fillRect/>
          </a:stretch>
        </p:blipFill>
        <p:spPr bwMode="auto">
          <a:xfrm>
            <a:off x="1285852" y="2124074"/>
            <a:ext cx="6858048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 9"/>
          <p:cNvSpPr/>
          <p:nvPr/>
        </p:nvSpPr>
        <p:spPr>
          <a:xfrm>
            <a:off x="1071538" y="4643446"/>
            <a:ext cx="7286676" cy="1714512"/>
          </a:xfrm>
          <a:prstGeom prst="roundRect">
            <a:avLst>
              <a:gd name="adj" fmla="val 96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 descr="C:\Documents and Settings\Administrator\桌面\0_1332399934Z6c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4800620"/>
            <a:ext cx="5257800" cy="14859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767132" y="2390768"/>
            <a:ext cx="4981332" cy="861774"/>
          </a:xfrm>
          <a:prstGeom prst="rect">
            <a:avLst/>
          </a:prstGeom>
          <a:solidFill>
            <a:schemeClr val="lt1">
              <a:alpha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Tip : Linux cooked capture</a:t>
            </a:r>
          </a:p>
          <a:p>
            <a:r>
              <a:rPr lang="zh-CN" altLang="en-US" sz="10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这不是一个真实的包头，当用</a:t>
            </a:r>
            <a:r>
              <a:rPr lang="en-US" altLang="zh-CN" sz="10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tcpdump</a:t>
            </a:r>
            <a:r>
              <a:rPr lang="zh-CN" altLang="en-US" sz="10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指定从所有网络介质 </a:t>
            </a:r>
            <a:r>
              <a:rPr lang="en-US" altLang="zh-CN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-i any </a:t>
            </a:r>
            <a:r>
              <a:rPr lang="zh-CN" altLang="en-US" sz="10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抓包时，所有抓到的包的数据链路层被换成了</a:t>
            </a:r>
            <a:r>
              <a:rPr lang="en-US" altLang="zh-CN" sz="10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Linux cooked capture</a:t>
            </a:r>
            <a:r>
              <a:rPr lang="zh-CN" altLang="en-US" sz="10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zh-CN" altLang="en-US" sz="10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官方解释</a:t>
            </a:r>
            <a:r>
              <a:rPr lang="en-US" altLang="zh-CN" sz="10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0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这是一个在</a:t>
            </a:r>
            <a:r>
              <a:rPr lang="en-US" altLang="zh-CN" sz="10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0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上被</a:t>
            </a:r>
            <a:r>
              <a:rPr lang="en-US" altLang="zh-CN" sz="10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libpcap</a:t>
            </a:r>
            <a:r>
              <a:rPr lang="zh-CN" altLang="en-US" sz="10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抓包库使用的“假协议”</a:t>
            </a:r>
            <a:r>
              <a:rPr lang="en-US" altLang="zh-CN" sz="10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(pseudo-protocal)</a:t>
            </a:r>
            <a:r>
              <a:rPr lang="zh-CN" altLang="en-US" sz="10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，当从“</a:t>
            </a:r>
            <a:r>
              <a:rPr lang="en-US" altLang="zh-CN" sz="10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any”</a:t>
            </a:r>
            <a:r>
              <a:rPr lang="zh-CN" altLang="en-US" sz="10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设备在抓包，或者本地的数据链路层包头无效时被使用。</a:t>
            </a:r>
            <a:endParaRPr lang="en-US" altLang="zh-CN" sz="10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28794" y="2714620"/>
            <a:ext cx="5500726" cy="3643338"/>
          </a:xfrm>
          <a:prstGeom prst="roundRect">
            <a:avLst>
              <a:gd name="adj" fmla="val 96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TCP </a:t>
            </a:r>
            <a:r>
              <a:rPr lang="zh-CN" altLang="en-US" dirty="0" smtClean="0"/>
              <a:t>封包数据结构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</a:t>
            </a:r>
            <a:r>
              <a:rPr lang="zh-CN" altLang="en-US" dirty="0" smtClean="0"/>
              <a:t>封包数据结构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1441441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WireShark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抓取的封包会根据相关协议作出相关数据呈现，在此，以单个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封包为例进行说明。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下图为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封包的数据结构：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928934"/>
            <a:ext cx="4857784" cy="3172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214546" y="2714620"/>
            <a:ext cx="5000660" cy="3643338"/>
          </a:xfrm>
          <a:prstGeom prst="roundRect">
            <a:avLst>
              <a:gd name="adj" fmla="val 96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WireShark TCP</a:t>
            </a:r>
            <a:r>
              <a:rPr lang="zh-CN" altLang="en-US" dirty="0" smtClean="0"/>
              <a:t>封包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WireShark TCP</a:t>
            </a:r>
            <a:r>
              <a:rPr lang="zh-CN" altLang="en-US" dirty="0" smtClean="0"/>
              <a:t>封包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5" y="2912353"/>
            <a:ext cx="4214841" cy="330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71538" y="1441441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Detail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窗口中，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以树形结构呈现数据，以此对应协议封包格式，用户可以方便的查看协议封包的各个部分。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下图为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呈现的数据封包：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圆角矩形 75"/>
          <p:cNvSpPr/>
          <p:nvPr/>
        </p:nvSpPr>
        <p:spPr>
          <a:xfrm>
            <a:off x="500034" y="1928802"/>
            <a:ext cx="8215370" cy="3286148"/>
          </a:xfrm>
          <a:prstGeom prst="roundRect">
            <a:avLst>
              <a:gd name="adj" fmla="val 96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封包对比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封包对比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14" y="2214554"/>
            <a:ext cx="4143404" cy="270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4418" y="2214555"/>
            <a:ext cx="346434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直接箭头连接符 26"/>
          <p:cNvCxnSpPr/>
          <p:nvPr/>
        </p:nvCxnSpPr>
        <p:spPr>
          <a:xfrm rot="10800000" flipV="1">
            <a:off x="2081195" y="2357430"/>
            <a:ext cx="3000396" cy="285752"/>
          </a:xfrm>
          <a:prstGeom prst="bentConnector3">
            <a:avLst>
              <a:gd name="adj1" fmla="val 99841"/>
            </a:avLst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26"/>
          <p:cNvCxnSpPr/>
          <p:nvPr/>
        </p:nvCxnSpPr>
        <p:spPr>
          <a:xfrm rot="10800000" flipV="1">
            <a:off x="3295641" y="2457443"/>
            <a:ext cx="1785950" cy="257176"/>
          </a:xfrm>
          <a:prstGeom prst="bentConnector3">
            <a:avLst>
              <a:gd name="adj1" fmla="val 99600"/>
            </a:avLst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26"/>
          <p:cNvCxnSpPr/>
          <p:nvPr/>
        </p:nvCxnSpPr>
        <p:spPr>
          <a:xfrm rot="10800000" flipV="1">
            <a:off x="4143373" y="2571744"/>
            <a:ext cx="938219" cy="285752"/>
          </a:xfrm>
          <a:prstGeom prst="bentConnector3">
            <a:avLst>
              <a:gd name="adj1" fmla="val 56091"/>
            </a:avLst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26"/>
          <p:cNvCxnSpPr/>
          <p:nvPr/>
        </p:nvCxnSpPr>
        <p:spPr>
          <a:xfrm rot="10800000" flipV="1">
            <a:off x="4143372" y="2900358"/>
            <a:ext cx="938220" cy="171452"/>
          </a:xfrm>
          <a:prstGeom prst="bentConnector3">
            <a:avLst>
              <a:gd name="adj1" fmla="val 45939"/>
            </a:avLst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左大括号 44"/>
          <p:cNvSpPr/>
          <p:nvPr/>
        </p:nvSpPr>
        <p:spPr>
          <a:xfrm>
            <a:off x="4929190" y="3143248"/>
            <a:ext cx="142876" cy="107157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26"/>
          <p:cNvCxnSpPr/>
          <p:nvPr/>
        </p:nvCxnSpPr>
        <p:spPr>
          <a:xfrm rot="10800000">
            <a:off x="2557463" y="3248028"/>
            <a:ext cx="2300300" cy="428625"/>
          </a:xfrm>
          <a:prstGeom prst="bentConnector3">
            <a:avLst>
              <a:gd name="adj1" fmla="val 9421"/>
            </a:avLst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26"/>
          <p:cNvCxnSpPr/>
          <p:nvPr/>
        </p:nvCxnSpPr>
        <p:spPr>
          <a:xfrm rot="10800000">
            <a:off x="4071936" y="3357562"/>
            <a:ext cx="1004894" cy="962032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26"/>
          <p:cNvCxnSpPr/>
          <p:nvPr/>
        </p:nvCxnSpPr>
        <p:spPr>
          <a:xfrm rot="10800000">
            <a:off x="2557463" y="3457577"/>
            <a:ext cx="2433642" cy="1195396"/>
          </a:xfrm>
          <a:prstGeom prst="bentConnector3">
            <a:avLst>
              <a:gd name="adj1" fmla="val 21037"/>
            </a:avLst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26"/>
          <p:cNvCxnSpPr/>
          <p:nvPr/>
        </p:nvCxnSpPr>
        <p:spPr>
          <a:xfrm rot="10800000">
            <a:off x="3871914" y="3562353"/>
            <a:ext cx="1190629" cy="1185871"/>
          </a:xfrm>
          <a:prstGeom prst="bentConnector3">
            <a:avLst>
              <a:gd name="adj1" fmla="val 57200"/>
            </a:avLst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71538" y="1441441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下图展示了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Detail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数据与协议的对应关系：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5786" y="5643578"/>
            <a:ext cx="721523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83CA"/>
                </a:solidFill>
                <a:ea typeface="微软雅黑" pitchFamily="34" charset="-122"/>
                <a:cs typeface="Calibri"/>
              </a:rPr>
              <a:t>Tip : TCP Retransmission</a:t>
            </a:r>
          </a:p>
          <a:p>
            <a:r>
              <a:rPr lang="zh-CN" altLang="en-US" sz="1050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当一个</a:t>
            </a:r>
            <a:r>
              <a:rPr lang="en-US" altLang="zh-CN" sz="1050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TCP</a:t>
            </a:r>
            <a:r>
              <a:rPr lang="zh-CN" altLang="en-US" sz="1050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发送端传输一个报文段的同时也设置了一个重传计时器。当确认到达时，这个计时器就自动取消。如果在数据的确认信息到达之前这个计时器超时，那么数据就会重传。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572264" y="5572140"/>
            <a:ext cx="1714512" cy="714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8285" y="714356"/>
            <a:ext cx="7450222" cy="5072098"/>
          </a:xfrm>
        </p:spPr>
        <p:txBody>
          <a:bodyPr/>
          <a:lstStyle/>
          <a:p>
            <a:r>
              <a:rPr lang="zh-CN" altLang="en-US" sz="4000" dirty="0" smtClean="0"/>
              <a:t>简介</a:t>
            </a:r>
            <a:endParaRPr lang="en-US" altLang="zh-CN" sz="4000" dirty="0" smtClean="0"/>
          </a:p>
          <a:p>
            <a:endParaRPr lang="en-US" altLang="zh-CN" sz="1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Wireshark</a:t>
            </a:r>
            <a:r>
              <a:rPr lang="zh-CN" altLang="en-US" sz="2400" dirty="0" smtClean="0"/>
              <a:t>是世界上最流行的网络分析工具。这个强大的工具可以捕捉网络中的数据，并为用户提供关于网络和上层协议的各种信息。与很多其他网络工具一样，</a:t>
            </a:r>
            <a:r>
              <a:rPr lang="en-US" altLang="zh-CN" sz="2400" dirty="0" smtClean="0"/>
              <a:t>Wireshark</a:t>
            </a:r>
            <a:r>
              <a:rPr lang="zh-CN" altLang="en-US" sz="2400" dirty="0" smtClean="0"/>
              <a:t>也使用</a:t>
            </a:r>
            <a:r>
              <a:rPr lang="en-US" altLang="zh-CN" sz="2400" dirty="0" smtClean="0"/>
              <a:t>pcap network library</a:t>
            </a:r>
            <a:r>
              <a:rPr lang="zh-CN" altLang="en-US" sz="2400" dirty="0" smtClean="0"/>
              <a:t>来进行封包捕捉。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wireshark</a:t>
            </a:r>
            <a:r>
              <a:rPr lang="zh-CN" altLang="en-US" sz="2400" dirty="0" smtClean="0"/>
              <a:t>的原名是</a:t>
            </a:r>
            <a:r>
              <a:rPr lang="en-US" altLang="zh-CN" sz="2400" dirty="0" smtClean="0"/>
              <a:t>Ethereal</a:t>
            </a:r>
            <a:r>
              <a:rPr lang="zh-CN" altLang="en-US" sz="2400" dirty="0" smtClean="0"/>
              <a:t>，新名字是</a:t>
            </a:r>
            <a:r>
              <a:rPr lang="en-US" altLang="zh-CN" sz="2400" dirty="0" smtClean="0"/>
              <a:t>2006</a:t>
            </a:r>
            <a:r>
              <a:rPr lang="zh-CN" altLang="en-US" sz="2400" dirty="0" smtClean="0"/>
              <a:t>年起用的。当时</a:t>
            </a:r>
            <a:r>
              <a:rPr lang="en-US" altLang="zh-CN" sz="2400" dirty="0" smtClean="0"/>
              <a:t>Ethereal</a:t>
            </a:r>
            <a:r>
              <a:rPr lang="zh-CN" altLang="en-US" sz="2400" dirty="0" smtClean="0"/>
              <a:t>的主要开发者决定离开他原来供职的公司，并继续开发这个软件。但由于</a:t>
            </a:r>
            <a:r>
              <a:rPr lang="en-US" altLang="zh-CN" sz="2400" dirty="0" smtClean="0"/>
              <a:t>Ethereal</a:t>
            </a:r>
            <a:r>
              <a:rPr lang="zh-CN" altLang="en-US" sz="2400" dirty="0" smtClean="0"/>
              <a:t>这个名称的使用权已经被原来那个公司注册，</a:t>
            </a:r>
            <a:r>
              <a:rPr lang="en-US" altLang="zh-CN" sz="2400" dirty="0" smtClean="0"/>
              <a:t>Wireshark</a:t>
            </a:r>
            <a:r>
              <a:rPr lang="zh-CN" altLang="en-US" sz="2400" dirty="0" smtClean="0"/>
              <a:t>这个新名字也就应运而生了。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pic>
        <p:nvPicPr>
          <p:cNvPr id="4" name="图片 3" descr="未标题-1 拷贝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672153"/>
            <a:ext cx="500066" cy="50006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5572140"/>
            <a:ext cx="6667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Follow TCP Stream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Follow TCP Stream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882997"/>
            <a:ext cx="3357586" cy="333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71538" y="1441441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如果你处理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协议，想要查看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流中的应用层数据，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“Following TCP streams”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功能将会很有用。比如查看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telnet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流中的密码，尝试弄明白一个数据流，或者你仅仅只需要一个显示过滤来显示某个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流的包。</a:t>
            </a:r>
          </a:p>
        </p:txBody>
      </p:sp>
      <p:sp>
        <p:nvSpPr>
          <p:cNvPr id="6" name="椭圆 5"/>
          <p:cNvSpPr/>
          <p:nvPr/>
        </p:nvSpPr>
        <p:spPr>
          <a:xfrm>
            <a:off x="1928794" y="2928934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7752" y="2857496"/>
            <a:ext cx="3357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❶ 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在包列表中选择一个你感兴趣的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包，然后选择工具栏菜单的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"Following TCP Streams"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选项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或者使用包列表鼠标右键的上下文菜单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就会创建合适的显示过滤器，并弹出一个对话框显示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流的所有数据。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Follow TCP Stream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Follow TCP Stream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1441441"/>
            <a:ext cx="7000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       流的内容出现的顺序同他们在网络中出现的顺序一致。从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的通信标记为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红色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，从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的通信标记为</a:t>
            </a:r>
            <a:r>
              <a:rPr lang="zh-CN" altLang="en-US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蓝色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       非打印字符将会被显示为圆点。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       在捕捉过程中，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流不能实时更新。想得到最近的内容需要重新打开对话框。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000372"/>
            <a:ext cx="4143404" cy="319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椭圆 7"/>
          <p:cNvSpPr/>
          <p:nvPr/>
        </p:nvSpPr>
        <p:spPr>
          <a:xfrm>
            <a:off x="3000364" y="5429264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28992" y="5643578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857620" y="5929330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14942" y="3000372"/>
            <a:ext cx="32147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❶ 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选择流的显示方向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"Entire conversation"</a:t>
            </a: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"data from A to B only" </a:t>
            </a: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"data from B to A only"</a:t>
            </a: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❷ 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数据的显示方式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❸ 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应用一个显示过滤，在显示中排除当前选择的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流。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8926" y="2143116"/>
            <a:ext cx="3786214" cy="292895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WireShark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界面说明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使用过滤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抓包分析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83CA"/>
                </a:solidFill>
              </a:rPr>
              <a:t>小技巧</a:t>
            </a:r>
            <a:endParaRPr lang="en-US" altLang="zh-CN" dirty="0" smtClean="0">
              <a:solidFill>
                <a:srgbClr val="0083CA"/>
              </a:solidFill>
            </a:endParaRPr>
          </a:p>
          <a:p>
            <a:pPr>
              <a:buFont typeface="Arial" pitchFamily="34" charset="0"/>
              <a:buChar char="•"/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928662" y="4286256"/>
            <a:ext cx="7429552" cy="642942"/>
          </a:xfrm>
          <a:prstGeom prst="roundRect">
            <a:avLst>
              <a:gd name="adj" fmla="val 96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28662" y="5357826"/>
            <a:ext cx="7429552" cy="642942"/>
          </a:xfrm>
          <a:prstGeom prst="roundRect">
            <a:avLst>
              <a:gd name="adj" fmla="val 96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实时监控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网络数据包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实时监控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网络数据包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1441441"/>
            <a:ext cx="7000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原理：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设备上用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tcpdump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抓取封包，然后通过管道，用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nc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命令在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设备上的某个端口监听。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adb forward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命令将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设备上监听端口映射到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Host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主机。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Host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主机上用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nc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命令进行连接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用管道命令把数据传给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1538" y="5467665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4C4C4C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In a separate shell, forward data and run ethereal.</a:t>
            </a:r>
          </a:p>
          <a:p>
            <a:r>
              <a:rPr lang="en-US" altLang="zh-CN" sz="1200" dirty="0" smtClean="0">
                <a:solidFill>
                  <a:srgbClr val="0083CA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adb forward </a:t>
            </a:r>
            <a:r>
              <a:rPr lang="en-US" altLang="zh-CN" sz="1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tcp:11233 tcp:11233 &amp;&amp; </a:t>
            </a:r>
            <a:r>
              <a:rPr lang="en-US" altLang="zh-CN" sz="1200" dirty="0" smtClean="0">
                <a:solidFill>
                  <a:srgbClr val="0083CA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nc</a:t>
            </a:r>
            <a:r>
              <a:rPr lang="en-US" altLang="zh-CN" sz="1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127.0.0.1 11233 | </a:t>
            </a:r>
            <a:r>
              <a:rPr lang="en-US" altLang="zh-CN" sz="1200" dirty="0" smtClean="0">
                <a:solidFill>
                  <a:srgbClr val="0083CA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wireshark</a:t>
            </a:r>
            <a:r>
              <a:rPr lang="en-US" altLang="zh-CN" sz="1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-k -S -i 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-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1538" y="3571876"/>
            <a:ext cx="7000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操作步骤：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打开一个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窗口，输入如下命令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另外再打开一个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窗口，输入如下命令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1538" y="4376744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4C4C4C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In one shell, start tcpdump.</a:t>
            </a:r>
          </a:p>
          <a:p>
            <a:r>
              <a:rPr lang="en-US" altLang="zh-CN" sz="1200" dirty="0" smtClean="0">
                <a:solidFill>
                  <a:srgbClr val="0083CA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adb shell </a:t>
            </a:r>
            <a:r>
              <a:rPr lang="en-US" altLang="zh-CN" sz="1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"tcpdump -i any -p -s 0 -w 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-</a:t>
            </a:r>
            <a:r>
              <a:rPr lang="en-US" altLang="zh-CN" sz="1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| nc -l -p 11233"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下对本地网络通信进行抓包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下对本地网络通信进行抓包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1441441"/>
            <a:ext cx="70723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下传统的抓包工具如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Wireshark/Ethereal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不能对本地程序之间的网络通信抓包，这是因为如果你准备抓取一台机器到自己的报文，则这个报文将不会经过实际的网络适配器，即使报文是发往这台机器上的某个网络适配器地址，这也意味着当你抓包的时候是看不到报文的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通过安装回环网卡驱动，可以实现本地抓包。操作步骤共分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步：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loopback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网卡驱动。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单击“开始”，然后单击“控制面板”。</a:t>
            </a:r>
          </a:p>
          <a:p>
            <a:pPr lvl="1"/>
            <a:r>
              <a:rPr lang="zh-CN" altLang="en-US" sz="16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在控制面板经典视图中，单击“添加硬件”，然后单击“下一步”。</a:t>
            </a:r>
          </a:p>
          <a:p>
            <a:pPr lvl="1"/>
            <a:r>
              <a:rPr lang="zh-CN" altLang="en-US" sz="16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单击“是，我已经连接了此硬件”，然后单击“下一步”。</a:t>
            </a:r>
          </a:p>
          <a:p>
            <a:pPr lvl="1"/>
            <a:r>
              <a:rPr lang="zh-CN" altLang="en-US" sz="16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在列表的底部，单击“添加新的硬件设备”，然后单击“下一步”。</a:t>
            </a:r>
          </a:p>
          <a:p>
            <a:pPr lvl="1"/>
            <a:r>
              <a:rPr lang="zh-CN" altLang="en-US" sz="16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单击“安装我手动从列表选择的硬件”，然后单击“下一步”。</a:t>
            </a:r>
          </a:p>
          <a:p>
            <a:pPr lvl="1"/>
            <a:r>
              <a:rPr lang="zh-CN" altLang="en-US" sz="16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单击“网络适配器”，然后单击“下一步”。</a:t>
            </a:r>
          </a:p>
          <a:p>
            <a:pPr lvl="1"/>
            <a:r>
              <a:rPr lang="zh-CN" altLang="en-US" sz="16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在“制造商”框中，单击“</a:t>
            </a:r>
            <a:r>
              <a:rPr lang="en-US" altLang="zh-CN" sz="16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Microsoft”</a:t>
            </a:r>
            <a:r>
              <a:rPr lang="zh-CN" altLang="en-US" sz="16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/>
            <a:r>
              <a:rPr lang="zh-CN" altLang="en-US" sz="16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在“网络适配器”框中，单击“</a:t>
            </a:r>
            <a:r>
              <a:rPr lang="en-US" altLang="zh-CN" sz="16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Microsoft </a:t>
            </a:r>
            <a:r>
              <a:rPr lang="zh-CN" altLang="en-US" sz="16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环回适配器”，然后单击“下一步”。</a:t>
            </a:r>
          </a:p>
          <a:p>
            <a:pPr lvl="1"/>
            <a:r>
              <a:rPr lang="zh-CN" altLang="en-US" sz="1600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单击“完成”。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下对本地网络通信进行抓包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785795"/>
            <a:ext cx="7000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对安装好的网卡设置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添加路由，在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cmd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窗口中输入如下命令：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最后在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中选择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loopback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网卡。此时您可以用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ping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来检测是否可以抓包。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214414" y="1500174"/>
            <a:ext cx="6500858" cy="642942"/>
          </a:xfrm>
          <a:prstGeom prst="roundRect">
            <a:avLst>
              <a:gd name="adj" fmla="val 96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57290" y="1590662"/>
            <a:ext cx="62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4C4C4C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# In one shell, start tcpdump.</a:t>
            </a:r>
          </a:p>
          <a:p>
            <a:r>
              <a:rPr lang="en-US" altLang="zh-CN" sz="1200" dirty="0" smtClean="0">
                <a:solidFill>
                  <a:srgbClr val="0083CA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route add</a:t>
            </a:r>
            <a:r>
              <a:rPr lang="en-US" altLang="zh-CN" sz="1200" dirty="0" smtClean="0"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192.168.0.100 mask 255.255.255.255 192.168.0.100</a:t>
            </a:r>
          </a:p>
        </p:txBody>
      </p:sp>
      <p:sp>
        <p:nvSpPr>
          <p:cNvPr id="7" name="矩形 6"/>
          <p:cNvSpPr/>
          <p:nvPr/>
        </p:nvSpPr>
        <p:spPr>
          <a:xfrm>
            <a:off x="1071538" y="5357826"/>
            <a:ext cx="6929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zh-CN" altLang="en-US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1000100" y="4643446"/>
            <a:ext cx="7450222" cy="714380"/>
          </a:xfrm>
        </p:spPr>
        <p:txBody>
          <a:bodyPr/>
          <a:lstStyle/>
          <a:p>
            <a:r>
              <a:rPr lang="zh-CN" altLang="en-US" dirty="0" smtClean="0"/>
              <a:t>结语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2976" y="5357826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本身并不难，其难度在于需要丰富的网络知识来看懂抓取的封包。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ctrTitle"/>
          </p:nvPr>
        </p:nvSpPr>
        <p:spPr>
          <a:xfrm>
            <a:off x="685800" y="26733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 smtClean="0">
                <a:latin typeface="Arial" pitchFamily="34" charset="0"/>
                <a:cs typeface="Arial" pitchFamily="34" charset="0"/>
              </a:rPr>
              <a:t>Thanks</a:t>
            </a:r>
            <a:r>
              <a:rPr lang="zh-CN" altLang="en-US" sz="3200" b="1" dirty="0" smtClean="0">
                <a:latin typeface="Arial" pitchFamily="34" charset="0"/>
                <a:cs typeface="Arial" pitchFamily="34" charset="0"/>
              </a:rPr>
              <a:t>！</a:t>
            </a:r>
            <a:endParaRPr lang="zh-CN" alt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8926" y="2143116"/>
            <a:ext cx="3786214" cy="292895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WireShark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83CA"/>
                </a:solidFill>
              </a:rPr>
              <a:t>界面说明</a:t>
            </a:r>
            <a:endParaRPr lang="en-US" altLang="zh-CN" dirty="0" smtClean="0">
              <a:solidFill>
                <a:srgbClr val="0083CA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使用过滤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抓包分析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小技巧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8285" y="714356"/>
            <a:ext cx="7450222" cy="1214446"/>
          </a:xfrm>
        </p:spPr>
        <p:txBody>
          <a:bodyPr/>
          <a:lstStyle/>
          <a:p>
            <a:r>
              <a:rPr lang="zh-CN" altLang="zh-CN" dirty="0" smtClean="0"/>
              <a:t>启动界面</a:t>
            </a:r>
            <a:endParaRPr lang="en-US" altLang="zh-CN" dirty="0" smtClean="0"/>
          </a:p>
          <a:p>
            <a:r>
              <a:rPr lang="zh-CN" altLang="en-US" sz="1800" dirty="0" smtClean="0"/>
              <a:t>首次打开</a:t>
            </a:r>
            <a:r>
              <a:rPr lang="en-US" altLang="zh-CN" sz="1800" dirty="0" smtClean="0"/>
              <a:t>WireShark</a:t>
            </a:r>
            <a:r>
              <a:rPr lang="zh-CN" altLang="en-US" sz="1800" dirty="0" smtClean="0"/>
              <a:t>显示如下界面，主窗口的欢迎页面中列出了大部分</a:t>
            </a:r>
            <a:endParaRPr lang="en-US" altLang="zh-CN" sz="1800" dirty="0" smtClean="0"/>
          </a:p>
          <a:p>
            <a:r>
              <a:rPr lang="zh-CN" altLang="en-US" sz="1800" dirty="0" smtClean="0"/>
              <a:t>的常用功能，包含</a:t>
            </a:r>
            <a:r>
              <a:rPr lang="en-US" altLang="zh-CN" sz="1800" dirty="0" smtClean="0"/>
              <a:t>Capture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 Capture Help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Files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Online</a:t>
            </a:r>
            <a:r>
              <a:rPr lang="zh-CN" altLang="en-US" sz="1800" dirty="0" smtClean="0"/>
              <a:t>四个部分。</a:t>
            </a:r>
          </a:p>
          <a:p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Wireshark</a:t>
            </a:r>
            <a:r>
              <a:rPr lang="zh-CN" altLang="en-US" dirty="0" smtClean="0"/>
              <a:t>的启动界面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357430"/>
            <a:ext cx="371545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43504" y="2101888"/>
            <a:ext cx="371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❶Interface List</a:t>
            </a:r>
          </a:p>
          <a:p>
            <a:r>
              <a:rPr lang="zh-CN" altLang="en-US" dirty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出本地所有设备接口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❷Start Capture</a:t>
            </a: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开始对选择的设备进行抓包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❸Stop Capture</a:t>
            </a: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停止对选择的设备进行抓包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❹Restart Capture</a:t>
            </a: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重新开始对选择的设备进行抓包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❺Filter</a:t>
            </a:r>
          </a:p>
          <a:p>
            <a:r>
              <a:rPr lang="zh-CN" altLang="en-US" dirty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抓包的过滤条件</a:t>
            </a:r>
          </a:p>
        </p:txBody>
      </p:sp>
      <p:sp>
        <p:nvSpPr>
          <p:cNvPr id="9" name="椭圆 8"/>
          <p:cNvSpPr/>
          <p:nvPr/>
        </p:nvSpPr>
        <p:spPr>
          <a:xfrm>
            <a:off x="857224" y="3071810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86513" y="2285992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68240" y="3071810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14546" y="2747470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直接连接符 16"/>
          <p:cNvCxnSpPr>
            <a:endCxn id="9" idx="0"/>
          </p:cNvCxnSpPr>
          <p:nvPr/>
        </p:nvCxnSpPr>
        <p:spPr>
          <a:xfrm rot="5400000">
            <a:off x="786506" y="2892496"/>
            <a:ext cx="357190" cy="1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1" idx="0"/>
          </p:cNvCxnSpPr>
          <p:nvPr/>
        </p:nvCxnSpPr>
        <p:spPr>
          <a:xfrm rot="16200000" flipH="1">
            <a:off x="1295367" y="2891780"/>
            <a:ext cx="357190" cy="2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>
            <a:off x="1195120" y="2607463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1500166" y="2571744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544229" y="2285992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endCxn id="13" idx="2"/>
          </p:cNvCxnSpPr>
          <p:nvPr/>
        </p:nvCxnSpPr>
        <p:spPr>
          <a:xfrm flipV="1">
            <a:off x="1857356" y="2854627"/>
            <a:ext cx="357190" cy="2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8285" y="714356"/>
            <a:ext cx="7450222" cy="642942"/>
          </a:xfrm>
        </p:spPr>
        <p:txBody>
          <a:bodyPr/>
          <a:lstStyle/>
          <a:p>
            <a:r>
              <a:rPr lang="zh-CN" altLang="en-US" dirty="0"/>
              <a:t>抓</a:t>
            </a:r>
            <a:r>
              <a:rPr lang="zh-CN" altLang="en-US" dirty="0" smtClean="0"/>
              <a:t>包</a:t>
            </a:r>
            <a:r>
              <a:rPr lang="zh-CN" altLang="zh-CN" dirty="0" smtClean="0"/>
              <a:t>界面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Wireshark</a:t>
            </a:r>
            <a:r>
              <a:rPr lang="zh-CN" altLang="en-US" dirty="0" smtClean="0"/>
              <a:t>的抓包界面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568487"/>
            <a:ext cx="7505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>
            <a:off x="823860" y="4071936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38636" y="4714878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500174"/>
            <a:ext cx="19526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椭圆 8"/>
          <p:cNvSpPr/>
          <p:nvPr/>
        </p:nvSpPr>
        <p:spPr>
          <a:xfrm>
            <a:off x="928662" y="1785926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14678" y="2428868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❶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Interface List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按钮列出所有本地设备接口，进入到如下界面。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224" y="5491807"/>
            <a:ext cx="742955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❷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选择待抓包的本地设备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500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❸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Start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开始抓包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Wireshark</a:t>
            </a:r>
            <a:r>
              <a:rPr lang="zh-CN" altLang="en-US" dirty="0" smtClean="0"/>
              <a:t>主界面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Wireshark</a:t>
            </a:r>
            <a:r>
              <a:rPr lang="zh-CN" altLang="en-US" dirty="0" smtClean="0"/>
              <a:t>的主界面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385265"/>
            <a:ext cx="3831007" cy="247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72066" y="1285860"/>
            <a:ext cx="35719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❶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菜单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用于开始操作。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❷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主工具栏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提供快速访问菜单中经常用到的项目的功能。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❸ Fiter toolbar/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过滤工具栏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提供处理当前显示过滤得方法。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❹ Packet List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面板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显示打开文件的每个包的摘要。点击面板中的单独条目，包的其他情况将会显示在另外两个面板中。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❺ Packet detail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面板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显示您在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Packet list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面板中选择的包的更多详情。</a:t>
            </a:r>
          </a:p>
        </p:txBody>
      </p:sp>
      <p:sp>
        <p:nvSpPr>
          <p:cNvPr id="6" name="矩形 5"/>
          <p:cNvSpPr/>
          <p:nvPr/>
        </p:nvSpPr>
        <p:spPr>
          <a:xfrm>
            <a:off x="857224" y="4071942"/>
            <a:ext cx="41434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❻ 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Packet bytes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面板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显示您在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Packet list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面板选择的包的数据，以及在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Packet details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面板高亮显示的字段。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❼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状态栏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显示当前程序状态以及捕捉数据的更多详情。</a:t>
            </a:r>
          </a:p>
        </p:txBody>
      </p:sp>
      <p:sp>
        <p:nvSpPr>
          <p:cNvPr id="8" name="椭圆 7"/>
          <p:cNvSpPr/>
          <p:nvPr/>
        </p:nvSpPr>
        <p:spPr>
          <a:xfrm>
            <a:off x="1142976" y="1481124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28728" y="1643050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14480" y="1795450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714480" y="2214554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14480" y="2786058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714480" y="3429000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14480" y="3714752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❶ </a:t>
            </a:r>
            <a:r>
              <a:rPr lang="zh-CN" altLang="en-US" dirty="0" smtClean="0"/>
              <a:t>菜单栏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571612"/>
            <a:ext cx="61055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000100" y="2000240"/>
            <a:ext cx="36433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❶ File </a:t>
            </a: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zh-CN" altLang="en-US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打开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、合并捕捉文件，</a:t>
            </a:r>
            <a:r>
              <a:rPr lang="zh-CN" altLang="en-US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打印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导出捕捉文件的全部或部分。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❷ Edit </a:t>
            </a: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包括如下项目：</a:t>
            </a:r>
            <a:r>
              <a:rPr lang="zh-CN" altLang="en-US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查找包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，时间参考，</a:t>
            </a:r>
            <a:r>
              <a:rPr lang="zh-CN" altLang="en-US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标记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一个多个包，设置预设参数。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❸ View </a:t>
            </a: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控制捕捉数据的显示方式，包括</a:t>
            </a:r>
            <a:r>
              <a:rPr lang="zh-CN" altLang="en-US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颜色规则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，字体缩放，</a:t>
            </a:r>
            <a:r>
              <a:rPr lang="zh-CN" altLang="en-US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新窗口显示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，展开或收缩详情面版的地树状节点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❹ GO</a:t>
            </a:r>
          </a:p>
          <a:p>
            <a:r>
              <a:rPr lang="zh-CN" altLang="en-US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跳转到指定包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7752" y="2000240"/>
            <a:ext cx="36433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❺ Analyze</a:t>
            </a: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包含处理显示过滤，允许或禁止分析协议，配置用户指定解码和</a:t>
            </a:r>
            <a:r>
              <a:rPr lang="zh-CN" altLang="en-US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追踪</a:t>
            </a:r>
            <a:r>
              <a:rPr lang="en-US" altLang="zh-CN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等功能。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❻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 Statistics</a:t>
            </a: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包括的菜单项用户显示多个统计窗口，包括关于捕捉包的摘要，协议层次统计等等。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❼</a:t>
            </a:r>
            <a:r>
              <a:rPr lang="en-US" altLang="zh-CN" dirty="0" smtClean="0">
                <a:solidFill>
                  <a:srgbClr val="4C4C4C"/>
                </a:solidFill>
                <a:ea typeface="微软雅黑" pitchFamily="34" charset="-122"/>
                <a:cs typeface="Calibri"/>
              </a:rPr>
              <a:t> Telephony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用于分析电信数据包协议，提供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VoIP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rgbClr val="0083CA"/>
                </a:solidFill>
                <a:latin typeface="微软雅黑" pitchFamily="34" charset="-122"/>
                <a:ea typeface="微软雅黑" pitchFamily="34" charset="-122"/>
              </a:rPr>
              <a:t>SIP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等协议分析视图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Calibri"/>
                <a:ea typeface="微软雅黑" pitchFamily="34" charset="-122"/>
                <a:cs typeface="Calibri"/>
              </a:rPr>
              <a:t>❽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 Help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28794" y="1357298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285984" y="1785926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643174" y="1357298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00364" y="1785926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000496" y="1357298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643438" y="1357298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286380" y="1357298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929454" y="1357298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❷ </a:t>
            </a:r>
            <a:r>
              <a:rPr lang="zh-CN" altLang="en-US" dirty="0" smtClean="0"/>
              <a:t>工具栏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工具栏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00174"/>
            <a:ext cx="7572396" cy="257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椭圆 4"/>
          <p:cNvSpPr/>
          <p:nvPr/>
        </p:nvSpPr>
        <p:spPr>
          <a:xfrm>
            <a:off x="1500166" y="1500174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786050" y="1500174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286248" y="1500174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00760" y="1500174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72462" y="1500174"/>
            <a:ext cx="214314" cy="21431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101888"/>
            <a:ext cx="70009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❶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Capture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菜单中常用项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包括选择本地设备，开始，结束等选项。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❷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菜单中常用项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包括打开，保存等选项。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❸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菜单中常用项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提供快速跳转功能。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❹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菜单中常用项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包括放大，缩小，色彩显示等选项。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❺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对应于</a:t>
            </a:r>
            <a:r>
              <a:rPr lang="en-US" altLang="zh-CN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Edit -&gt; Preferences... </a:t>
            </a:r>
            <a:r>
              <a:rPr lang="zh-CN" altLang="en-US" dirty="0" smtClean="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rgbClr val="4C4C4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2869</Words>
  <Application>Microsoft Office PowerPoint</Application>
  <PresentationFormat>全屏显示(4:3)</PresentationFormat>
  <Paragraphs>463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WireShark 简明使用教程</vt:lpstr>
      <vt:lpstr>目录</vt:lpstr>
      <vt:lpstr>简介</vt:lpstr>
      <vt:lpstr>目录</vt:lpstr>
      <vt:lpstr>Wireshark的启动界面</vt:lpstr>
      <vt:lpstr>Wireshark的抓包界面</vt:lpstr>
      <vt:lpstr>Wireshark的主界面</vt:lpstr>
      <vt:lpstr>菜单栏</vt:lpstr>
      <vt:lpstr>工具栏</vt:lpstr>
      <vt:lpstr>过滤工具栏</vt:lpstr>
      <vt:lpstr>Packet List面板</vt:lpstr>
      <vt:lpstr>Packet detail面板 &amp; Packet bytes面板</vt:lpstr>
      <vt:lpstr>状态栏</vt:lpstr>
      <vt:lpstr>目录</vt:lpstr>
      <vt:lpstr>使用过滤</vt:lpstr>
      <vt:lpstr>捕捉过滤器</vt:lpstr>
      <vt:lpstr>捕捉过滤器过滤条件格式</vt:lpstr>
      <vt:lpstr>捕捉过滤器过滤条件格式 </vt:lpstr>
      <vt:lpstr>捕捉过滤器过滤条件格式 </vt:lpstr>
      <vt:lpstr>显示过滤器</vt:lpstr>
      <vt:lpstr>显示过滤器过滤条件格式</vt:lpstr>
      <vt:lpstr>显示过滤器过滤条件格式</vt:lpstr>
      <vt:lpstr>显示过滤器过滤条件格式</vt:lpstr>
      <vt:lpstr>捕捉过滤器过滤条件格式 </vt:lpstr>
      <vt:lpstr>目录</vt:lpstr>
      <vt:lpstr>PowerPoint 演示文稿</vt:lpstr>
      <vt:lpstr>TCP 封包数据结构 </vt:lpstr>
      <vt:lpstr>WireShark TCP封包 </vt:lpstr>
      <vt:lpstr>封包对比 </vt:lpstr>
      <vt:lpstr>Follow TCP Stream</vt:lpstr>
      <vt:lpstr>Follow TCP Stream</vt:lpstr>
      <vt:lpstr>目录</vt:lpstr>
      <vt:lpstr>实时监控Android网络数据包 </vt:lpstr>
      <vt:lpstr>Windows下对本地网络通信进行抓包 </vt:lpstr>
      <vt:lpstr>Windows下对本地网络通信进行抓包</vt:lpstr>
      <vt:lpstr>Thanks！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 简明使用教程</dc:title>
  <dc:creator>Administrator</dc:creator>
  <cp:lastModifiedBy>bob</cp:lastModifiedBy>
  <cp:revision>187</cp:revision>
  <dcterms:created xsi:type="dcterms:W3CDTF">2014-07-22T02:23:22Z</dcterms:created>
  <dcterms:modified xsi:type="dcterms:W3CDTF">2014-08-18T01:16:59Z</dcterms:modified>
</cp:coreProperties>
</file>