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73" r:id="rId5"/>
    <p:sldId id="272" r:id="rId6"/>
    <p:sldId id="275" r:id="rId7"/>
    <p:sldId id="261" r:id="rId8"/>
    <p:sldId id="279" r:id="rId9"/>
    <p:sldId id="268" r:id="rId10"/>
    <p:sldId id="262" r:id="rId11"/>
    <p:sldId id="263" r:id="rId12"/>
    <p:sldId id="276" r:id="rId13"/>
    <p:sldId id="265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76" d="100"/>
          <a:sy n="76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B42E-20A7-47C1-9A1E-8FE5D5D5D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5F756-618C-45B4-81E8-84A5C090F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A5354-E2D3-49E7-B573-BF03BC88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8822-81AC-443C-AE8E-F7D135A6EA85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AB8D7-30D2-41F2-8CFD-73AAC025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07E17-8B38-42EB-B502-3AD398C4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D819-34CC-421B-A724-588CDBE6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1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5FB4-0695-4D86-B20B-F222940E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5EE57-746F-45AE-8653-2FE1392CB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14FB5-5E82-4277-A513-FE1A0DEA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8822-81AC-443C-AE8E-F7D135A6EA85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F7B24-36F6-4941-8E56-FFB23A47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27214-7EDF-4631-B0AE-E3D84982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D819-34CC-421B-A724-588CDBE6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6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7C73F-EB28-4B64-A10D-D43471484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44DE9-AF50-4E05-BF50-69EAC53BA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69318-63A1-4D5A-A58E-B518597C2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8822-81AC-443C-AE8E-F7D135A6EA85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68AAC-D24C-4812-985D-30D6E9BCC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439D8-4D01-4019-9E45-872C02D1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D819-34CC-421B-A724-588CDBE6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8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35F8-A02C-4AD9-98AC-D05EE25A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05A8F-468B-4212-8A74-1F770F042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5C898-28D5-41E3-8495-BE6DD035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8822-81AC-443C-AE8E-F7D135A6EA85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C5E9C-18FB-4C9E-A7A0-B34D8D64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395B8-8EE5-4E76-BF04-B208F3B0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D819-34CC-421B-A724-588CDBE6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1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36323-1747-427B-A15E-3BEBF0026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6DA61-6ED3-4DAA-9F4F-8F620EE5D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A8CA8-2884-4E1B-80E5-770A3AF1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8822-81AC-443C-AE8E-F7D135A6EA85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DFEF-012E-4984-97ED-4766046C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3D489-5ADE-4943-AA4D-3629766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D819-34CC-421B-A724-588CDBE6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4E2B-D814-4259-8D24-E7DE6669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1D013-B3EA-452B-8098-EE457A965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A019F-4D47-4EEC-B0F6-1466BBA61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84E8B-751A-4CE3-81D9-AC777B93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8822-81AC-443C-AE8E-F7D135A6EA85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2C3CD-D98B-4FE4-AEB5-A10BB6D0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0C76F-6A4F-4C06-9AA6-8B2D31A6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D819-34CC-421B-A724-588CDBE6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A5CB-11F3-4378-9ADF-F7FD723A8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47EC9-2AE7-45B0-BD9C-ED0E395EE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12C5B-408C-463C-932C-126113FE7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E08C8-5222-4926-9392-6600375BC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29D47-175E-48CB-AE0B-B6FAFC604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87E19F-CE33-4D1A-A7DF-13B7BAE9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8822-81AC-443C-AE8E-F7D135A6EA85}" type="datetimeFigureOut">
              <a:rPr lang="en-US" smtClean="0"/>
              <a:t>1/13/22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E0C47-98E5-46F2-83F3-9AC56290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25D2C-8577-4BA2-9E66-B46E2A90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D819-34CC-421B-A724-588CDBE6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0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3983-2B44-46CC-B363-CF32D8F8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A328A-4343-4B98-807F-CA022BC9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8822-81AC-443C-AE8E-F7D135A6EA85}" type="datetimeFigureOut">
              <a:rPr lang="en-US" smtClean="0"/>
              <a:t>1/13/22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FF1AD-4209-41BF-91FA-56EE4F3E0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CC7D4-50F8-4406-8E93-342F7EE0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D819-34CC-421B-A724-588CDBE6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8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7A650-082B-4F47-A51E-50C457D8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8822-81AC-443C-AE8E-F7D135A6EA85}" type="datetimeFigureOut">
              <a:rPr lang="en-US" smtClean="0"/>
              <a:t>1/13/22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C41C0-A7EC-4FEB-89E0-EE186046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550EC-D4F5-4915-B410-15D8E82F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D819-34CC-421B-A724-588CDBE6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5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09CF-9AED-4261-90A7-5A51EAF2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B5063-2FEE-403F-B5DB-4F415588F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49972-6285-4141-BC15-F73D2C787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FBB13-38D6-42A7-8FF8-58A48673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8822-81AC-443C-AE8E-F7D135A6EA85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5860C-4C26-478F-B85E-6C58A576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A021A-006C-4177-8E33-EA934D037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D819-34CC-421B-A724-588CDBE6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7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66A9-56B3-4B49-A614-646D01A75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B303D-A230-4E04-AF7B-BC65120F1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C807E-B85C-4BC4-9C80-05E43D7E7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408B8-8DBF-4CC5-9689-FB7CD967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8822-81AC-443C-AE8E-F7D135A6EA85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7DD3A-DB6B-491C-AB3D-30C10B7C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9A5CD-85B4-41D6-AAD3-FF885208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D819-34CC-421B-A724-588CDBE6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7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CA00B-A89B-439A-A232-EE2A916A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21265-0A17-4864-BD24-B0C883CD7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41C8F-5B20-4CD8-8595-F35C78216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F8822-81AC-443C-AE8E-F7D135A6EA85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76216-76A9-4D92-AA64-B99F871E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57670-046B-497A-9D73-E9778AC3E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1D819-34CC-421B-A724-588CDBE6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74864B-DD9A-4600-87FD-540B6565F6EE}"/>
              </a:ext>
            </a:extLst>
          </p:cNvPr>
          <p:cNvSpPr/>
          <p:nvPr/>
        </p:nvSpPr>
        <p:spPr>
          <a:xfrm>
            <a:off x="9286875" y="0"/>
            <a:ext cx="2913591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CD91E-27ED-4BA6-A9FC-ECB7E8FF1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8325"/>
            <a:ext cx="10668000" cy="4100514"/>
          </a:xfr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b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b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3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Team: 01 - 800 NEED CASH NOW </a:t>
            </a:r>
            <a:b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 2022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043535-9AEA-4A0E-80F7-A56B3515D7EE}"/>
              </a:ext>
            </a:extLst>
          </p:cNvPr>
          <p:cNvSpPr/>
          <p:nvPr/>
        </p:nvSpPr>
        <p:spPr>
          <a:xfrm>
            <a:off x="433388" y="2128369"/>
            <a:ext cx="4176712" cy="69626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Georgia Tech | Analytics Boot camp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91E30C-BDC2-4FC4-98BD-5D147FC3D05B}"/>
              </a:ext>
            </a:extLst>
          </p:cNvPr>
          <p:cNvCxnSpPr>
            <a:cxnSpLocks/>
          </p:cNvCxnSpPr>
          <p:nvPr/>
        </p:nvCxnSpPr>
        <p:spPr>
          <a:xfrm>
            <a:off x="2571750" y="4048125"/>
            <a:ext cx="83629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1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09080648-A391-4840-B4CA-70814B42C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334" y="1369933"/>
            <a:ext cx="8239537" cy="4786472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E414EA-BBD8-4E02-BFB6-D8A8383209E4}"/>
              </a:ext>
            </a:extLst>
          </p:cNvPr>
          <p:cNvCxnSpPr>
            <a:cxnSpLocks/>
          </p:cNvCxnSpPr>
          <p:nvPr/>
        </p:nvCxnSpPr>
        <p:spPr>
          <a:xfrm>
            <a:off x="940032" y="1181100"/>
            <a:ext cx="103661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434FE92-E92F-469F-A233-5DE69875CAA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tools in the dashboard</a:t>
            </a:r>
          </a:p>
        </p:txBody>
      </p:sp>
    </p:spTree>
    <p:extLst>
      <p:ext uri="{BB962C8B-B14F-4D97-AF65-F5344CB8AC3E}">
        <p14:creationId xmlns:p14="http://schemas.microsoft.com/office/powerpoint/2010/main" val="190643503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41B21C-4BC7-42AA-9DEB-522E4860D5F6}"/>
              </a:ext>
            </a:extLst>
          </p:cNvPr>
          <p:cNvSpPr/>
          <p:nvPr/>
        </p:nvSpPr>
        <p:spPr>
          <a:xfrm>
            <a:off x="-9525" y="0"/>
            <a:ext cx="54483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09080648-A391-4840-B4CA-70814B42C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" t="66947" r="61317" b="6558"/>
          <a:stretch/>
        </p:blipFill>
        <p:spPr>
          <a:xfrm>
            <a:off x="5591176" y="1879759"/>
            <a:ext cx="6315076" cy="3203576"/>
          </a:xfrm>
        </p:spPr>
      </p:pic>
      <p:pic>
        <p:nvPicPr>
          <p:cNvPr id="4" name="Content Placeholder 6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F85A98A3-5392-4C86-8542-5D46531A19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63" t="67186" r="9560" b="30139"/>
          <a:stretch/>
        </p:blipFill>
        <p:spPr>
          <a:xfrm>
            <a:off x="7839177" y="5137309"/>
            <a:ext cx="2466873" cy="349092"/>
          </a:xfrm>
          <a:prstGeom prst="rect">
            <a:avLst/>
          </a:prstGeom>
        </p:spPr>
      </p:pic>
      <p:pic>
        <p:nvPicPr>
          <p:cNvPr id="5" name="Content Placeholder 6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9DDEDF6E-29BB-4F2D-BDB0-5210AB2DA8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1" t="61257" r="37036" b="35164"/>
          <a:stretch/>
        </p:blipFill>
        <p:spPr>
          <a:xfrm>
            <a:off x="5695953" y="1298577"/>
            <a:ext cx="6210298" cy="35614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3406BD-55DE-4561-A575-9A1C4265C2F5}"/>
              </a:ext>
            </a:extLst>
          </p:cNvPr>
          <p:cNvSpPr txBox="1">
            <a:spLocks/>
          </p:cNvSpPr>
          <p:nvPr/>
        </p:nvSpPr>
        <p:spPr>
          <a:xfrm>
            <a:off x="571499" y="1785224"/>
            <a:ext cx="43148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</a:rPr>
              <a:t>The dashboard has capabilities to show the user a detailed trend of the unemployment rate across the US </a:t>
            </a:r>
          </a:p>
          <a:p>
            <a:pPr marL="0" indent="0">
              <a:buNone/>
            </a:pPr>
            <a:endParaRPr lang="en-US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</a:rPr>
              <a:t>The timeframe set up to display ranges from 2004 to 2014.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5C77625-88DE-43B5-9809-C4D91C16AEAA}"/>
              </a:ext>
            </a:extLst>
          </p:cNvPr>
          <p:cNvSpPr txBox="1">
            <a:spLocks/>
          </p:cNvSpPr>
          <p:nvPr/>
        </p:nvSpPr>
        <p:spPr>
          <a:xfrm>
            <a:off x="571500" y="365126"/>
            <a:ext cx="105156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Digging deeper…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07CDB8-13F0-4204-909D-41A69EF17C56}"/>
              </a:ext>
            </a:extLst>
          </p:cNvPr>
          <p:cNvCxnSpPr>
            <a:cxnSpLocks/>
          </p:cNvCxnSpPr>
          <p:nvPr/>
        </p:nvCxnSpPr>
        <p:spPr>
          <a:xfrm>
            <a:off x="676275" y="1238250"/>
            <a:ext cx="42862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879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41B21C-4BC7-42AA-9DEB-522E4860D5F6}"/>
              </a:ext>
            </a:extLst>
          </p:cNvPr>
          <p:cNvSpPr/>
          <p:nvPr/>
        </p:nvSpPr>
        <p:spPr>
          <a:xfrm>
            <a:off x="-9525" y="0"/>
            <a:ext cx="54483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6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9DDEDF6E-29BB-4F2D-BDB0-5210AB2DA8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1" t="61257" r="37036" b="35164"/>
          <a:stretch/>
        </p:blipFill>
        <p:spPr>
          <a:xfrm>
            <a:off x="5695953" y="1298577"/>
            <a:ext cx="6210298" cy="35614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3406BD-55DE-4561-A575-9A1C4265C2F5}"/>
              </a:ext>
            </a:extLst>
          </p:cNvPr>
          <p:cNvSpPr txBox="1">
            <a:spLocks/>
          </p:cNvSpPr>
          <p:nvPr/>
        </p:nvSpPr>
        <p:spPr>
          <a:xfrm>
            <a:off x="571499" y="1785224"/>
            <a:ext cx="43148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</a:rPr>
              <a:t>Additionally, the dashboard has capabilities to show the user a detailed trend of the crime rate across the US from 2004 to 2014.</a:t>
            </a:r>
          </a:p>
          <a:p>
            <a:pPr marL="0" indent="0">
              <a:buNone/>
            </a:pPr>
            <a:endParaRPr lang="en-US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</a:rPr>
              <a:t>The information includes violent crimes and non-violent crimes.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5C77625-88DE-43B5-9809-C4D91C16AEAA}"/>
              </a:ext>
            </a:extLst>
          </p:cNvPr>
          <p:cNvSpPr txBox="1">
            <a:spLocks/>
          </p:cNvSpPr>
          <p:nvPr/>
        </p:nvSpPr>
        <p:spPr>
          <a:xfrm>
            <a:off x="571500" y="365126"/>
            <a:ext cx="105156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Digging deeper…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07CDB8-13F0-4204-909D-41A69EF17C56}"/>
              </a:ext>
            </a:extLst>
          </p:cNvPr>
          <p:cNvCxnSpPr>
            <a:cxnSpLocks/>
          </p:cNvCxnSpPr>
          <p:nvPr/>
        </p:nvCxnSpPr>
        <p:spPr>
          <a:xfrm>
            <a:off x="676275" y="1238250"/>
            <a:ext cx="42862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6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981814E3-03B5-4547-8C51-4EA409DB8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7" t="66756" r="20438" b="6840"/>
          <a:stretch/>
        </p:blipFill>
        <p:spPr>
          <a:xfrm>
            <a:off x="5586414" y="2052637"/>
            <a:ext cx="6429375" cy="2752725"/>
          </a:xfrm>
        </p:spPr>
      </p:pic>
      <p:pic>
        <p:nvPicPr>
          <p:cNvPr id="13" name="Content Placeholder 6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6FCBDA36-1FE6-412F-B4DF-E6DE79F47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63" t="69700" r="9560" b="27669"/>
          <a:stretch/>
        </p:blipFill>
        <p:spPr>
          <a:xfrm>
            <a:off x="7677354" y="5224057"/>
            <a:ext cx="2638221" cy="36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05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B0D8-2264-43C3-A892-3A301375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0" y="2355850"/>
            <a:ext cx="1752600" cy="1325563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11" name="Picture 10" descr="Back of people's heads and raised hands at corporate presentation with speaker and whiteboard out of focus in background">
            <a:extLst>
              <a:ext uri="{FF2B5EF4-FFF2-40B4-BE49-F238E27FC236}">
                <a16:creationId xmlns:a16="http://schemas.microsoft.com/office/drawing/2014/main" id="{0923585E-FBA8-409D-B8B5-9C6F458ED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D6184F-53C9-4B31-B624-2E513318F145}"/>
              </a:ext>
            </a:extLst>
          </p:cNvPr>
          <p:cNvSpPr/>
          <p:nvPr/>
        </p:nvSpPr>
        <p:spPr>
          <a:xfrm>
            <a:off x="5981700" y="-38100"/>
            <a:ext cx="6210300" cy="6915150"/>
          </a:xfrm>
          <a:custGeom>
            <a:avLst/>
            <a:gdLst>
              <a:gd name="connsiteX0" fmla="*/ 6200775 w 6210300"/>
              <a:gd name="connsiteY0" fmla="*/ 6867525 h 6915150"/>
              <a:gd name="connsiteX1" fmla="*/ 6210300 w 6210300"/>
              <a:gd name="connsiteY1" fmla="*/ 0 h 6915150"/>
              <a:gd name="connsiteX2" fmla="*/ 2876550 w 6210300"/>
              <a:gd name="connsiteY2" fmla="*/ 38100 h 6915150"/>
              <a:gd name="connsiteX3" fmla="*/ 0 w 6210300"/>
              <a:gd name="connsiteY3" fmla="*/ 6915150 h 6915150"/>
              <a:gd name="connsiteX4" fmla="*/ 6200775 w 6210300"/>
              <a:gd name="connsiteY4" fmla="*/ 6867525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0300" h="6915150">
                <a:moveTo>
                  <a:pt x="6200775" y="6867525"/>
                </a:moveTo>
                <a:lnTo>
                  <a:pt x="6210300" y="0"/>
                </a:lnTo>
                <a:lnTo>
                  <a:pt x="2876550" y="38100"/>
                </a:lnTo>
                <a:lnTo>
                  <a:pt x="0" y="6915150"/>
                </a:lnTo>
                <a:lnTo>
                  <a:pt x="6200775" y="6867525"/>
                </a:lnTo>
                <a:close/>
              </a:path>
            </a:pathLst>
          </a:cu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15" descr="Badge Question Mark with solid fill">
            <a:extLst>
              <a:ext uri="{FF2B5EF4-FFF2-40B4-BE49-F238E27FC236}">
                <a16:creationId xmlns:a16="http://schemas.microsoft.com/office/drawing/2014/main" id="{B2301318-3CB9-46EA-8D12-1B39F3B58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1304" y="1898923"/>
            <a:ext cx="1217066" cy="12170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285DBA-2552-42CC-9325-59BDFFB06470}"/>
              </a:ext>
            </a:extLst>
          </p:cNvPr>
          <p:cNvSpPr txBox="1"/>
          <p:nvPr/>
        </p:nvSpPr>
        <p:spPr>
          <a:xfrm>
            <a:off x="8572499" y="3386913"/>
            <a:ext cx="31146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127F02-5058-4854-A79E-9520D02D244C}"/>
              </a:ext>
            </a:extLst>
          </p:cNvPr>
          <p:cNvCxnSpPr>
            <a:cxnSpLocks/>
          </p:cNvCxnSpPr>
          <p:nvPr/>
        </p:nvCxnSpPr>
        <p:spPr>
          <a:xfrm>
            <a:off x="8546992" y="3339288"/>
            <a:ext cx="29275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13258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ADD3F8-0561-4C3E-BDFA-3A033C4ABBA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52427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b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b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91FAAA-93C3-4ACD-9044-71F729C3E77A}"/>
              </a:ext>
            </a:extLst>
          </p:cNvPr>
          <p:cNvSpPr/>
          <p:nvPr/>
        </p:nvSpPr>
        <p:spPr>
          <a:xfrm>
            <a:off x="-9525" y="3568594"/>
            <a:ext cx="9944100" cy="240368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Team: 01 - 800 NEED CASH NOW  |  Project 3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58B4BC-0C16-41E0-ABD2-1933B4AEB3AB}"/>
              </a:ext>
            </a:extLst>
          </p:cNvPr>
          <p:cNvCxnSpPr>
            <a:cxnSpLocks/>
          </p:cNvCxnSpPr>
          <p:nvPr/>
        </p:nvCxnSpPr>
        <p:spPr>
          <a:xfrm>
            <a:off x="1000125" y="4914900"/>
            <a:ext cx="83629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A9E538C-347D-4AB8-949B-4AED65E8C4F6}"/>
              </a:ext>
            </a:extLst>
          </p:cNvPr>
          <p:cNvSpPr/>
          <p:nvPr/>
        </p:nvSpPr>
        <p:spPr>
          <a:xfrm>
            <a:off x="173780" y="2872332"/>
            <a:ext cx="4176712" cy="696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Georgia Tech | Analytics Boot camp</a:t>
            </a:r>
          </a:p>
        </p:txBody>
      </p:sp>
    </p:spTree>
    <p:extLst>
      <p:ext uri="{BB962C8B-B14F-4D97-AF65-F5344CB8AC3E}">
        <p14:creationId xmlns:p14="http://schemas.microsoft.com/office/powerpoint/2010/main" val="33942560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540BCA3-CFAF-4254-9B98-6F442AF27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366" y="5239446"/>
            <a:ext cx="6139694" cy="537442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Joby Augustine	         Ryan Hulett            Karla Robles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1FC44-9BF7-4E14-93ED-3C310EFB268C}"/>
              </a:ext>
            </a:extLst>
          </p:cNvPr>
          <p:cNvSpPr/>
          <p:nvPr/>
        </p:nvSpPr>
        <p:spPr>
          <a:xfrm>
            <a:off x="539366" y="1520719"/>
            <a:ext cx="11113270" cy="240368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</p:txBody>
      </p:sp>
      <p:pic>
        <p:nvPicPr>
          <p:cNvPr id="11" name="Graphic 10" descr="Employee badge with solid fill">
            <a:extLst>
              <a:ext uri="{FF2B5EF4-FFF2-40B4-BE49-F238E27FC236}">
                <a16:creationId xmlns:a16="http://schemas.microsoft.com/office/drawing/2014/main" id="{516F7164-34EF-418C-BE23-6E85CA810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7272" y="4404012"/>
            <a:ext cx="624548" cy="624548"/>
          </a:xfrm>
          <a:prstGeom prst="rect">
            <a:avLst/>
          </a:prstGeom>
        </p:spPr>
      </p:pic>
      <p:pic>
        <p:nvPicPr>
          <p:cNvPr id="15" name="Graphic 14" descr="Employee badge with solid fill">
            <a:extLst>
              <a:ext uri="{FF2B5EF4-FFF2-40B4-BE49-F238E27FC236}">
                <a16:creationId xmlns:a16="http://schemas.microsoft.com/office/drawing/2014/main" id="{42696A25-FF2C-444D-869C-08B5E348D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911" y="4404012"/>
            <a:ext cx="624548" cy="624548"/>
          </a:xfrm>
          <a:prstGeom prst="rect">
            <a:avLst/>
          </a:prstGeom>
        </p:spPr>
      </p:pic>
      <p:pic>
        <p:nvPicPr>
          <p:cNvPr id="20" name="Picture 19" descr="Businessperson on a computer">
            <a:extLst>
              <a:ext uri="{FF2B5EF4-FFF2-40B4-BE49-F238E27FC236}">
                <a16:creationId xmlns:a16="http://schemas.microsoft.com/office/drawing/2014/main" id="{9C20F25C-4F75-419B-8FD0-52799E6BB6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2" r="41012"/>
          <a:stretch/>
        </p:blipFill>
        <p:spPr>
          <a:xfrm>
            <a:off x="7088634" y="595116"/>
            <a:ext cx="4564000" cy="5667768"/>
          </a:xfrm>
          <a:prstGeom prst="rect">
            <a:avLst/>
          </a:prstGeom>
        </p:spPr>
      </p:pic>
      <p:pic>
        <p:nvPicPr>
          <p:cNvPr id="21" name="Graphic 20" descr="Employee badge with solid fill">
            <a:extLst>
              <a:ext uri="{FF2B5EF4-FFF2-40B4-BE49-F238E27FC236}">
                <a16:creationId xmlns:a16="http://schemas.microsoft.com/office/drawing/2014/main" id="{379EFAAE-C4D5-4F2F-9DF3-46729C5CF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3633" y="4404012"/>
            <a:ext cx="624548" cy="62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254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1CDE-6514-495B-9C91-7AD33DA8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7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57C6-A42E-4530-954C-2C1747138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575"/>
            <a:ext cx="10515600" cy="46243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sets such as crime rate and unemployment are very valuable tools for making decisions in many different areas</a:t>
            </a:r>
          </a:p>
          <a:p>
            <a:pPr marL="0" indent="0">
              <a:buNone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of Life: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Deciding what city to move in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city would you want to raise your family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Employment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evaluating different job offers that require relocation</a:t>
            </a:r>
          </a:p>
          <a:p>
            <a:pPr marL="914400" lvl="2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Investment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buying a house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investing in commercial or vacation real estate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D65DC7-7596-426D-852D-020FE819E563}"/>
              </a:ext>
            </a:extLst>
          </p:cNvPr>
          <p:cNvCxnSpPr>
            <a:cxnSpLocks/>
          </p:cNvCxnSpPr>
          <p:nvPr/>
        </p:nvCxnSpPr>
        <p:spPr>
          <a:xfrm>
            <a:off x="940032" y="1181100"/>
            <a:ext cx="103661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2CE874A-2676-4FAB-83EF-BB42C454F0D8}"/>
              </a:ext>
            </a:extLst>
          </p:cNvPr>
          <p:cNvSpPr/>
          <p:nvPr/>
        </p:nvSpPr>
        <p:spPr>
          <a:xfrm>
            <a:off x="1307563" y="2483324"/>
            <a:ext cx="393715" cy="842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60F96D-B942-4EBB-A7AF-6176914256E8}"/>
              </a:ext>
            </a:extLst>
          </p:cNvPr>
          <p:cNvSpPr/>
          <p:nvPr/>
        </p:nvSpPr>
        <p:spPr>
          <a:xfrm>
            <a:off x="1313391" y="3706095"/>
            <a:ext cx="393715" cy="842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AA768C-B7F6-4EF4-B7A6-EDA7DA7E4994}"/>
              </a:ext>
            </a:extLst>
          </p:cNvPr>
          <p:cNvSpPr/>
          <p:nvPr/>
        </p:nvSpPr>
        <p:spPr>
          <a:xfrm>
            <a:off x="1307563" y="4928867"/>
            <a:ext cx="393715" cy="8424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408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1CDE-6514-495B-9C91-7AD33DA8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7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57C6-A42E-4530-954C-2C1747138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575"/>
            <a:ext cx="10515600" cy="46243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To solve these and many other questions, our team put together a dashboard that helps the user visualize this data in a very easy way.</a:t>
            </a:r>
          </a:p>
          <a:p>
            <a:pPr marL="0" indent="0" algn="just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To achieve this, the team used the following tools in python:</a:t>
            </a:r>
          </a:p>
          <a:p>
            <a:pPr marL="0" indent="0">
              <a:buNone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>
              <a:buClr>
                <a:srgbClr val="002060"/>
              </a:buClr>
            </a:pP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</a:p>
          <a:p>
            <a:pPr marL="1371600" lvl="3" indent="0">
              <a:buClr>
                <a:srgbClr val="002060"/>
              </a:buClr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Clr>
                <a:srgbClr val="002060"/>
              </a:buClr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>
              <a:buClr>
                <a:srgbClr val="002060"/>
              </a:buClr>
            </a:pP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</a:p>
          <a:p>
            <a:pPr marL="1828800" lvl="4" indent="0">
              <a:buClr>
                <a:srgbClr val="002060"/>
              </a:buClr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0" lvl="4" indent="0">
              <a:buClr>
                <a:srgbClr val="002060"/>
              </a:buClr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>
              <a:buClr>
                <a:srgbClr val="002060"/>
              </a:buClr>
            </a:pP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D65DC7-7596-426D-852D-020FE819E563}"/>
              </a:ext>
            </a:extLst>
          </p:cNvPr>
          <p:cNvCxnSpPr>
            <a:cxnSpLocks/>
          </p:cNvCxnSpPr>
          <p:nvPr/>
        </p:nvCxnSpPr>
        <p:spPr>
          <a:xfrm>
            <a:off x="940032" y="1181100"/>
            <a:ext cx="103661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pandas (software) - Wikipedia">
            <a:extLst>
              <a:ext uri="{FF2B5EF4-FFF2-40B4-BE49-F238E27FC236}">
                <a16:creationId xmlns:a16="http://schemas.microsoft.com/office/drawing/2014/main" id="{C7079DDE-BA11-443C-AE19-5B54DECB6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109" y="3042991"/>
            <a:ext cx="1867113" cy="57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id="{2FF47FA2-4592-4A7B-B08F-27BE2A2F8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404" y="3942466"/>
            <a:ext cx="2170522" cy="86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Learn Python Series (#10) - Matplotlib Part 1 — Steemit">
            <a:extLst>
              <a:ext uri="{FF2B5EF4-FFF2-40B4-BE49-F238E27FC236}">
                <a16:creationId xmlns:a16="http://schemas.microsoft.com/office/drawing/2014/main" id="{BA3B196D-F4C1-4EB2-803D-AF4B59FC6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109" y="5305425"/>
            <a:ext cx="1645508" cy="61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806C29-837C-4BE5-9DDC-BA3EEF269C04}"/>
              </a:ext>
            </a:extLst>
          </p:cNvPr>
          <p:cNvCxnSpPr/>
          <p:nvPr/>
        </p:nvCxnSpPr>
        <p:spPr>
          <a:xfrm>
            <a:off x="5649536" y="3149883"/>
            <a:ext cx="0" cy="28575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528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1CDE-6514-495B-9C91-7AD33DA8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7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57C6-A42E-4530-954C-2C1747138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575"/>
            <a:ext cx="10515600" cy="46243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>
              <a:buClr>
                <a:srgbClr val="002060"/>
              </a:buClr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marL="1371600" lvl="3" indent="0">
              <a:buClr>
                <a:srgbClr val="002060"/>
              </a:buClr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Clr>
                <a:srgbClr val="002060"/>
              </a:buClr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Clr>
                <a:srgbClr val="002060"/>
              </a:buClr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>
              <a:buClr>
                <a:srgbClr val="002060"/>
              </a:buClr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pPr marL="1828800" lvl="4" indent="0">
              <a:buClr>
                <a:srgbClr val="002060"/>
              </a:buClr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0" lvl="4" indent="0">
              <a:buClr>
                <a:srgbClr val="002060"/>
              </a:buClr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0" lvl="4" indent="0">
              <a:buClr>
                <a:srgbClr val="002060"/>
              </a:buClr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>
              <a:buClr>
                <a:srgbClr val="002060"/>
              </a:buClr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 Library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D65DC7-7596-426D-852D-020FE819E563}"/>
              </a:ext>
            </a:extLst>
          </p:cNvPr>
          <p:cNvCxnSpPr>
            <a:cxnSpLocks/>
          </p:cNvCxnSpPr>
          <p:nvPr/>
        </p:nvCxnSpPr>
        <p:spPr>
          <a:xfrm>
            <a:off x="940032" y="1181100"/>
            <a:ext cx="103661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806C29-837C-4BE5-9DDC-BA3EEF269C04}"/>
              </a:ext>
            </a:extLst>
          </p:cNvPr>
          <p:cNvCxnSpPr/>
          <p:nvPr/>
        </p:nvCxnSpPr>
        <p:spPr>
          <a:xfrm>
            <a:off x="6108286" y="1616715"/>
            <a:ext cx="0" cy="380333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HTML - Wikipedia">
            <a:extLst>
              <a:ext uri="{FF2B5EF4-FFF2-40B4-BE49-F238E27FC236}">
                <a16:creationId xmlns:a16="http://schemas.microsoft.com/office/drawing/2014/main" id="{E87CFF48-C12D-4271-8027-7D5823413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574" y="1466850"/>
            <a:ext cx="907098" cy="90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0138E7E7-0424-43EB-B432-DB8222F8D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127" y="4400651"/>
            <a:ext cx="722545" cy="101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SS - Wikipedia">
            <a:extLst>
              <a:ext uri="{FF2B5EF4-FFF2-40B4-BE49-F238E27FC236}">
                <a16:creationId xmlns:a16="http://schemas.microsoft.com/office/drawing/2014/main" id="{C17611E8-50B5-45E5-A518-BB31C990A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702" y="2770400"/>
            <a:ext cx="791970" cy="11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3C2D06-14FD-264B-BE56-535A3A3B5171}"/>
              </a:ext>
            </a:extLst>
          </p:cNvPr>
          <p:cNvSpPr txBox="1"/>
          <p:nvPr/>
        </p:nvSpPr>
        <p:spPr>
          <a:xfrm>
            <a:off x="7081429" y="167390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 DB (SQL)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2600C8-F55F-E045-84BF-1F35776CC32A}"/>
              </a:ext>
            </a:extLst>
          </p:cNvPr>
          <p:cNvSpPr txBox="1"/>
          <p:nvPr/>
        </p:nvSpPr>
        <p:spPr>
          <a:xfrm>
            <a:off x="7187714" y="3105834"/>
            <a:ext cx="931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</a:p>
          <a:p>
            <a:endParaRPr lang="en-US" dirty="0"/>
          </a:p>
        </p:txBody>
      </p:sp>
      <p:pic>
        <p:nvPicPr>
          <p:cNvPr id="13" name="Picture 8" descr="Installing Python 3 and Flask on GoDaddy | by Jordan Ireland | Towards Data  Science">
            <a:extLst>
              <a:ext uri="{FF2B5EF4-FFF2-40B4-BE49-F238E27FC236}">
                <a16:creationId xmlns:a16="http://schemas.microsoft.com/office/drawing/2014/main" id="{02047994-1218-0D48-B426-810640115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835" y="2813430"/>
            <a:ext cx="1976644" cy="86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C4EC5F-7E6E-B342-B16B-3B73EFD7E9C4}"/>
              </a:ext>
            </a:extLst>
          </p:cNvPr>
          <p:cNvSpPr txBox="1"/>
          <p:nvPr/>
        </p:nvSpPr>
        <p:spPr>
          <a:xfrm>
            <a:off x="6977405" y="4773717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Leaflet JS library</a:t>
            </a:r>
          </a:p>
          <a:p>
            <a:endParaRPr lang="en-US" dirty="0"/>
          </a:p>
        </p:txBody>
      </p:sp>
      <p:pic>
        <p:nvPicPr>
          <p:cNvPr id="18" name="Picture 2" descr="MongoDB – Bloor Research">
            <a:extLst>
              <a:ext uri="{FF2B5EF4-FFF2-40B4-BE49-F238E27FC236}">
                <a16:creationId xmlns:a16="http://schemas.microsoft.com/office/drawing/2014/main" id="{40A3EFC5-4505-0A4C-9871-9A15B1621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430" y="1444215"/>
            <a:ext cx="1828081" cy="79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710DD9-6055-2D4E-81A8-E87B074ADD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6318" y="4587183"/>
            <a:ext cx="2320916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97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1CDE-6514-495B-9C91-7AD33DA8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7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57C6-A42E-4530-954C-2C1747138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575"/>
            <a:ext cx="6924675" cy="4624388"/>
          </a:xfrm>
        </p:spPr>
        <p:txBody>
          <a:bodyPr>
            <a:normAutofit lnSpcReduction="10000"/>
          </a:bodyPr>
          <a:lstStyle/>
          <a:p>
            <a:pPr>
              <a:buClr>
                <a:srgbClr val="002060"/>
              </a:buClr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dashboard compares the unemployment rates with different crime rates across the United States by year. </a:t>
            </a:r>
          </a:p>
          <a:p>
            <a:pPr marL="0" indent="0">
              <a:buClr>
                <a:srgbClr val="002060"/>
              </a:buClr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2060"/>
              </a:buClr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Users will be able to select their crime and necessary add-ons which will automatically update the map as we progress. </a:t>
            </a:r>
          </a:p>
          <a:p>
            <a:pPr marL="0" indent="0">
              <a:buClr>
                <a:srgbClr val="002060"/>
              </a:buClr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2060"/>
              </a:buClr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users will also be able to select a certain state from which the database will return the top 10  cities for crime within the chosen state.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D65DC7-7596-426D-852D-020FE819E563}"/>
              </a:ext>
            </a:extLst>
          </p:cNvPr>
          <p:cNvCxnSpPr>
            <a:cxnSpLocks/>
          </p:cNvCxnSpPr>
          <p:nvPr/>
        </p:nvCxnSpPr>
        <p:spPr>
          <a:xfrm>
            <a:off x="940032" y="1181100"/>
            <a:ext cx="672759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phere of mesh and nodes">
            <a:extLst>
              <a:ext uri="{FF2B5EF4-FFF2-40B4-BE49-F238E27FC236}">
                <a16:creationId xmlns:a16="http://schemas.microsoft.com/office/drawing/2014/main" id="{DC7869DB-FC70-4264-AA4C-77235B2924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5" r="26407"/>
          <a:stretch/>
        </p:blipFill>
        <p:spPr>
          <a:xfrm>
            <a:off x="8148638" y="0"/>
            <a:ext cx="4043362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2B65473-C215-427B-96E8-D79708741860}"/>
              </a:ext>
            </a:extLst>
          </p:cNvPr>
          <p:cNvSpPr/>
          <p:nvPr/>
        </p:nvSpPr>
        <p:spPr>
          <a:xfrm>
            <a:off x="8148638" y="2314575"/>
            <a:ext cx="4043362" cy="2403686"/>
          </a:xfrm>
          <a:prstGeom prst="rect">
            <a:avLst/>
          </a:prstGeom>
          <a:solidFill>
            <a:srgbClr val="00206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Clr>
                <a:schemeClr val="bg1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Source:</a:t>
            </a:r>
          </a:p>
          <a:p>
            <a:pPr algn="just">
              <a:buClr>
                <a:schemeClr val="bg1"/>
              </a:buCl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https://www.kaggle.com/axeltorbenson/unemployment-data-19482021 </a:t>
            </a:r>
          </a:p>
          <a:p>
            <a:pPr marL="914400" lvl="1" indent="-4572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https://www.bls.gov/web/metro/laummtrk.htm</a:t>
            </a:r>
          </a:p>
        </p:txBody>
      </p:sp>
    </p:spTree>
    <p:extLst>
      <p:ext uri="{BB962C8B-B14F-4D97-AF65-F5344CB8AC3E}">
        <p14:creationId xmlns:p14="http://schemas.microsoft.com/office/powerpoint/2010/main" val="3255690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62385AD-38B9-49B1-8A74-B03E2FF6E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428" y="1295631"/>
            <a:ext cx="9067143" cy="5265119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77C550-4023-4BDE-9BD8-D9FFC077A4B7}"/>
              </a:ext>
            </a:extLst>
          </p:cNvPr>
          <p:cNvCxnSpPr>
            <a:cxnSpLocks/>
          </p:cNvCxnSpPr>
          <p:nvPr/>
        </p:nvCxnSpPr>
        <p:spPr>
          <a:xfrm>
            <a:off x="940032" y="1181100"/>
            <a:ext cx="103661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C1754A05-EB28-440E-967A-ED0EFB36A16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8059952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77C550-4023-4BDE-9BD8-D9FFC077A4B7}"/>
              </a:ext>
            </a:extLst>
          </p:cNvPr>
          <p:cNvCxnSpPr>
            <a:cxnSpLocks/>
          </p:cNvCxnSpPr>
          <p:nvPr/>
        </p:nvCxnSpPr>
        <p:spPr>
          <a:xfrm>
            <a:off x="940032" y="1181100"/>
            <a:ext cx="103661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C1754A05-EB28-440E-967A-ED0EFB36A16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2448B-3F77-4D62-AB53-9CBB9D234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4152900" cy="4691063"/>
          </a:xfrm>
        </p:spPr>
        <p:txBody>
          <a:bodyPr/>
          <a:lstStyle/>
          <a:p>
            <a:pPr>
              <a:buClr>
                <a:srgbClr val="002060"/>
              </a:buClr>
            </a:pPr>
            <a:r>
              <a:rPr lang="en-US" dirty="0"/>
              <a:t>User is capable to select the year of interest to evaluate both factor (i.e. Unemployment and Crime)</a:t>
            </a:r>
          </a:p>
        </p:txBody>
      </p:sp>
      <p:pic>
        <p:nvPicPr>
          <p:cNvPr id="7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4066AD8-1E69-4EE9-A17F-784E3B1C60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4" t="35790" r="34053" b="36516"/>
          <a:stretch/>
        </p:blipFill>
        <p:spPr>
          <a:xfrm>
            <a:off x="4884053" y="2480859"/>
            <a:ext cx="6783400" cy="234831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D267C1-C9A8-46D3-86AD-7DC143780F8D}"/>
              </a:ext>
            </a:extLst>
          </p:cNvPr>
          <p:cNvSpPr txBox="1">
            <a:spLocks/>
          </p:cNvSpPr>
          <p:nvPr/>
        </p:nvSpPr>
        <p:spPr>
          <a:xfrm>
            <a:off x="940033" y="4160042"/>
            <a:ext cx="3944020" cy="4471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2060"/>
              </a:buClr>
            </a:pPr>
            <a:r>
              <a:rPr lang="en-US" dirty="0"/>
              <a:t>The user is also able to visualize a map which displays the profile of each state</a:t>
            </a:r>
          </a:p>
          <a:p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2CD89A7-6342-4F52-8E97-82C19C274CE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06211" y="2074916"/>
            <a:ext cx="815180" cy="659497"/>
          </a:xfrm>
          <a:prstGeom prst="bentConnector3">
            <a:avLst>
              <a:gd name="adj1" fmla="val -2581"/>
            </a:avLst>
          </a:prstGeom>
          <a:ln w="381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0B23033-B531-4281-9273-D25861CD7CA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60546" y="4445025"/>
            <a:ext cx="921936" cy="644075"/>
          </a:xfrm>
          <a:prstGeom prst="bentConnector3">
            <a:avLst>
              <a:gd name="adj1" fmla="val 2475"/>
            </a:avLst>
          </a:prstGeom>
          <a:ln w="381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524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62385AD-38B9-49B1-8A74-B03E2FF6E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" t="64544" r="207" b="1663"/>
          <a:stretch/>
        </p:blipFill>
        <p:spPr>
          <a:xfrm>
            <a:off x="648155" y="3524037"/>
            <a:ext cx="10895690" cy="2152863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E6C765-5287-4960-8639-9F198E5E084C}"/>
              </a:ext>
            </a:extLst>
          </p:cNvPr>
          <p:cNvSpPr txBox="1">
            <a:spLocks/>
          </p:cNvSpPr>
          <p:nvPr/>
        </p:nvSpPr>
        <p:spPr>
          <a:xfrm>
            <a:off x="838200" y="1785224"/>
            <a:ext cx="10515600" cy="2034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Based on the year selected by the user, data will be visualized as a bar chart showing the unemployment rate or crime rate of each state in the selected year. User can select between unemployment and crime rate to display the bar chart 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D5E640-9C84-4E22-B891-BB50B1DCF411}"/>
              </a:ext>
            </a:extLst>
          </p:cNvPr>
          <p:cNvCxnSpPr>
            <a:cxnSpLocks/>
          </p:cNvCxnSpPr>
          <p:nvPr/>
        </p:nvCxnSpPr>
        <p:spPr>
          <a:xfrm>
            <a:off x="940032" y="1181100"/>
            <a:ext cx="103661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6BDDC9CF-74CE-4DCF-91AD-0AD8BDD1D11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 Settings</a:t>
            </a:r>
          </a:p>
        </p:txBody>
      </p:sp>
    </p:spTree>
    <p:extLst>
      <p:ext uri="{BB962C8B-B14F-4D97-AF65-F5344CB8AC3E}">
        <p14:creationId xmlns:p14="http://schemas.microsoft.com/office/powerpoint/2010/main" val="1363017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474</Words>
  <Application>Microsoft Macintosh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           Project 3   Team: 01 - 800 NEED CASH NOW   January 2022 </vt:lpstr>
      <vt:lpstr>PowerPoint Presentation</vt:lpstr>
      <vt:lpstr>Motivation</vt:lpstr>
      <vt:lpstr>Analytics Solution</vt:lpstr>
      <vt:lpstr>Additional Tools</vt:lpstr>
      <vt:lpstr>How does it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Project 3   Team: 01 - 800 NEED CASH NOW   January 2022 </dc:title>
  <dc:creator>Garcia, Fidel A</dc:creator>
  <cp:lastModifiedBy>Joby Augustine</cp:lastModifiedBy>
  <cp:revision>3</cp:revision>
  <dcterms:created xsi:type="dcterms:W3CDTF">2022-01-13T01:44:06Z</dcterms:created>
  <dcterms:modified xsi:type="dcterms:W3CDTF">2022-01-13T16:58:36Z</dcterms:modified>
</cp:coreProperties>
</file>