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1" r:id="rId3"/>
    <p:sldId id="274" r:id="rId4"/>
    <p:sldId id="276" r:id="rId5"/>
    <p:sldId id="266" r:id="rId6"/>
    <p:sldId id="292" r:id="rId7"/>
    <p:sldId id="294" r:id="rId8"/>
    <p:sldId id="282" r:id="rId9"/>
    <p:sldId id="283" r:id="rId10"/>
    <p:sldId id="286" r:id="rId11"/>
    <p:sldId id="290" r:id="rId12"/>
    <p:sldId id="291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6CF0-8DA7-4BDF-BEBE-C1F40867CC8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6055-B84B-4626-AB94-02C7892595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69" y="8130603"/>
            <a:ext cx="4257675" cy="101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38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5E68E-E203-4E62-BD47-67D04736A75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0BAD7-9CDF-442D-9E69-A51982AA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0BAD7-9CDF-442D-9E69-A51982AA6A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0BAD7-9CDF-442D-9E69-A51982AA6A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3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0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1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44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58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0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13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7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9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0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0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5146-BFBD-4410-B0B8-16F7FCA865DA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B527EE-DE8F-45EF-968F-BA25D8883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Insights &amp; Data</a:t>
            </a:r>
            <a:br>
              <a:rPr lang="en-US" sz="3600" dirty="0" smtClean="0"/>
            </a:br>
            <a:r>
              <a:rPr lang="en-US" sz="3600" dirty="0" smtClean="0"/>
              <a:t>AML caseManager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Case/Alert management tool for AML Solutions</a:t>
            </a:r>
          </a:p>
          <a:p>
            <a:pPr algn="l"/>
            <a:r>
              <a:rPr lang="en-US" dirty="0" smtClean="0"/>
              <a:t>February 2017</a:t>
            </a:r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0982"/>
            <a:ext cx="4800600" cy="12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Investment details (option 1)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65950"/>
              </p:ext>
            </p:extLst>
          </p:nvPr>
        </p:nvGraphicFramePr>
        <p:xfrm>
          <a:off x="1045028" y="2160589"/>
          <a:ext cx="7882026" cy="4108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472"/>
                <a:gridCol w="1975518"/>
                <a:gridCol w="1975518"/>
                <a:gridCol w="1975518"/>
              </a:tblGrid>
              <a:tr h="5343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Type of Investment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Resource  Source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Cost Breakdown / Details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Total Loaded Cost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</a:tr>
              <a:tr h="455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en-US" sz="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Lead Onshore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 FS SBU I&amp;D Onshore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Solution Ownership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 smtClean="0">
                          <a:effectLst/>
                        </a:rPr>
                        <a:t>80 </a:t>
                      </a:r>
                      <a:r>
                        <a:rPr lang="en-US" sz="900" dirty="0" smtClean="0">
                          <a:effectLst/>
                        </a:rPr>
                        <a:t>Hrs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$5,000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</a:tr>
              <a:tr h="455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Development Lead Off shore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 FS SBU I&amp;D – Off shore Lead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Development, QA of Solution – 320 Hrs.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</a:t>
                      </a:r>
                      <a:r>
                        <a:rPr lang="en-US" sz="900" dirty="0" smtClean="0">
                          <a:effectLst/>
                        </a:rPr>
                        <a:t>6,000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</a:tr>
              <a:tr h="455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Development Off shore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 smtClean="0">
                          <a:effectLst/>
                        </a:rPr>
                        <a:t>2 </a:t>
                      </a:r>
                      <a:r>
                        <a:rPr lang="en-US" sz="900" dirty="0" smtClean="0">
                          <a:effectLst/>
                        </a:rPr>
                        <a:t>FS </a:t>
                      </a:r>
                      <a:r>
                        <a:rPr lang="en-US" sz="900" dirty="0">
                          <a:effectLst/>
                        </a:rPr>
                        <a:t>SBU I&amp;D - Offshore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Big Data </a:t>
                      </a:r>
                      <a:r>
                        <a:rPr lang="en-US" sz="900" dirty="0" smtClean="0">
                          <a:effectLst/>
                        </a:rPr>
                        <a:t>Developers</a:t>
                      </a:r>
                      <a:r>
                        <a:rPr lang="en-US" sz="900" baseline="0" dirty="0" smtClean="0">
                          <a:effectLst/>
                        </a:rPr>
                        <a:t> </a:t>
                      </a:r>
                      <a:r>
                        <a:rPr lang="en-US" sz="900" dirty="0" smtClean="0">
                          <a:effectLst/>
                        </a:rPr>
                        <a:t>– 320 Hrs.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$11,000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</a:tr>
              <a:tr h="455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Development Charges Off Shore</a:t>
                      </a:r>
                      <a:endParaRPr lang="en-US" sz="9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1 FS SBU TDI - Offshore</a:t>
                      </a:r>
                      <a:endParaRPr lang="en-US" sz="9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UI Developer for attivio  - 320 Hrs.</a:t>
                      </a:r>
                      <a:endParaRPr lang="en-US" sz="9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$6,000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</a:tr>
              <a:tr h="455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Infrastructure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n-US" sz="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setup,misc</a:t>
                      </a:r>
                      <a:r>
                        <a:rPr lang="en-US" sz="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expenses,software</a:t>
                      </a:r>
                      <a:endParaRPr lang="en-US" sz="9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powerful machine required, Server setup</a:t>
                      </a:r>
                      <a:endParaRPr lang="en-US" sz="9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$3,000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</a:tr>
              <a:tr h="455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9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9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party tools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Attunity Replicate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License required for at least 2 machines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</a:tr>
              <a:tr h="683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9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9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party tools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Attivio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License required for at least 2 machines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 ?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</a:tr>
              <a:tr h="157399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Total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$31,000*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Investment details (option 2)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04976"/>
              </p:ext>
            </p:extLst>
          </p:nvPr>
        </p:nvGraphicFramePr>
        <p:xfrm>
          <a:off x="1024983" y="2160589"/>
          <a:ext cx="7902072" cy="3197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5518"/>
                <a:gridCol w="1975518"/>
                <a:gridCol w="1975518"/>
                <a:gridCol w="1975518"/>
              </a:tblGrid>
              <a:tr h="5343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Type of Investment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Resource  Source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Cost Breakdown / Details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Total Loaded Cost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</a:tr>
              <a:tr h="455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Development</a:t>
                      </a:r>
                      <a:r>
                        <a:rPr lang="en-US" sz="900" baseline="0" dirty="0" smtClean="0">
                          <a:effectLst/>
                        </a:rPr>
                        <a:t> Lead Onshore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 FS SBU I&amp;D Onshore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Solution Ownership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 smtClean="0">
                          <a:effectLst/>
                        </a:rPr>
                        <a:t>80 </a:t>
                      </a:r>
                      <a:r>
                        <a:rPr lang="en-US" sz="900" dirty="0" smtClean="0">
                          <a:effectLst/>
                        </a:rPr>
                        <a:t>Hrs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$5,000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</a:tr>
              <a:tr h="455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Development Lead Off shore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 FS SBU I&amp;D – Off shore Lead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Development, QA of Solution – 320 Hrs.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</a:t>
                      </a:r>
                      <a:r>
                        <a:rPr lang="en-US" sz="900" dirty="0" smtClean="0">
                          <a:effectLst/>
                        </a:rPr>
                        <a:t>6,000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</a:tr>
              <a:tr h="455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Development Off shore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 smtClean="0">
                          <a:effectLst/>
                        </a:rPr>
                        <a:t>3 </a:t>
                      </a:r>
                      <a:r>
                        <a:rPr lang="en-US" sz="900" dirty="0" smtClean="0">
                          <a:effectLst/>
                        </a:rPr>
                        <a:t>FS </a:t>
                      </a:r>
                      <a:r>
                        <a:rPr lang="en-US" sz="900" dirty="0">
                          <a:effectLst/>
                        </a:rPr>
                        <a:t>SBU I&amp;D - Offshore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Big Data </a:t>
                      </a:r>
                      <a:r>
                        <a:rPr lang="en-US" sz="900" dirty="0" smtClean="0">
                          <a:effectLst/>
                        </a:rPr>
                        <a:t>Developers</a:t>
                      </a:r>
                      <a:r>
                        <a:rPr lang="en-US" sz="900" baseline="0" dirty="0" smtClean="0">
                          <a:effectLst/>
                        </a:rPr>
                        <a:t> </a:t>
                      </a:r>
                      <a:r>
                        <a:rPr lang="en-US" sz="900" dirty="0" smtClean="0">
                          <a:effectLst/>
                        </a:rPr>
                        <a:t>– 320 Hrs.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$16,500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</a:tr>
              <a:tr h="455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Development Charges Off Shore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2 </a:t>
                      </a:r>
                      <a:r>
                        <a:rPr lang="en-US" sz="900" dirty="0">
                          <a:effectLst/>
                        </a:rPr>
                        <a:t>FS SBU TDI - Offshore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Kibana/Elastic</a:t>
                      </a:r>
                      <a:r>
                        <a:rPr lang="en-US" sz="900" baseline="0" dirty="0" smtClean="0">
                          <a:effectLst/>
                        </a:rPr>
                        <a:t> Search </a:t>
                      </a:r>
                      <a:r>
                        <a:rPr lang="en-US" sz="900" dirty="0" smtClean="0">
                          <a:effectLst/>
                        </a:rPr>
                        <a:t>Developer- </a:t>
                      </a:r>
                      <a:r>
                        <a:rPr lang="en-US" sz="900" dirty="0">
                          <a:effectLst/>
                        </a:rPr>
                        <a:t>320 Hrs.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$10,000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</a:tr>
              <a:tr h="683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Infrastructure Charges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n-US" sz="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setup,misc</a:t>
                      </a:r>
                      <a:r>
                        <a:rPr lang="en-US" sz="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expenses,software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powerful machine required, Server setup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$3,000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 anchor="ctr"/>
                </a:tc>
              </a:tr>
              <a:tr h="157399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Total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$40,500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9" marR="5889" marT="5889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Attunity Replicate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 smtClean="0"/>
              <a:t> Data Ingestion tool. Supports many sources, change data capture(CDC) and Web UI options for data transfer</a:t>
            </a:r>
          </a:p>
          <a:p>
            <a:r>
              <a:rPr lang="en-US" dirty="0">
                <a:solidFill>
                  <a:schemeClr val="accent2"/>
                </a:solidFill>
              </a:rPr>
              <a:t>Sqoop –</a:t>
            </a:r>
            <a:r>
              <a:rPr lang="en-US" dirty="0" smtClean="0"/>
              <a:t> Data ingestion too. Used to data transfer between Hadoop and Relational database servers.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Attivio – </a:t>
            </a:r>
            <a:r>
              <a:rPr lang="en-US" dirty="0" smtClean="0">
                <a:solidFill>
                  <a:schemeClr val="tx1"/>
                </a:solidFill>
              </a:rPr>
              <a:t>Data Visualization tool for case management.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AIE –</a:t>
            </a:r>
            <a:r>
              <a:rPr lang="en-US" dirty="0" smtClean="0"/>
              <a:t> Attivio’s Active Intelligence Engine(AIE) transformation into actionable intelligence</a:t>
            </a:r>
          </a:p>
          <a:p>
            <a:r>
              <a:rPr lang="en-US" dirty="0">
                <a:solidFill>
                  <a:schemeClr val="accent2"/>
                </a:solidFill>
              </a:rPr>
              <a:t>Elastic Search – </a:t>
            </a:r>
            <a:r>
              <a:rPr lang="en-US" dirty="0" smtClean="0"/>
              <a:t>Distributed search engine.Data stored in index</a:t>
            </a:r>
          </a:p>
          <a:p>
            <a:r>
              <a:rPr lang="en-US" dirty="0">
                <a:solidFill>
                  <a:schemeClr val="accent2"/>
                </a:solidFill>
              </a:rPr>
              <a:t>Kibana –</a:t>
            </a:r>
            <a:r>
              <a:rPr lang="en-US" dirty="0" smtClean="0"/>
              <a:t> Visualization your </a:t>
            </a:r>
            <a:r>
              <a:rPr lang="en-US" dirty="0"/>
              <a:t>E</a:t>
            </a:r>
            <a:r>
              <a:rPr lang="en-US" dirty="0" smtClean="0"/>
              <a:t>lasticsearch data.</a:t>
            </a:r>
          </a:p>
          <a:p>
            <a:r>
              <a:rPr lang="en-US" dirty="0">
                <a:solidFill>
                  <a:schemeClr val="accent2"/>
                </a:solidFill>
              </a:rPr>
              <a:t>Hive –</a:t>
            </a:r>
            <a:r>
              <a:rPr lang="en-US" dirty="0" smtClean="0"/>
              <a:t> It provides a SQL like interface.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AML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AML</a:t>
            </a:r>
            <a:r>
              <a:rPr lang="en-US" dirty="0" smtClean="0"/>
              <a:t> – Anti </a:t>
            </a:r>
            <a:r>
              <a:rPr lang="en-US" dirty="0"/>
              <a:t>M</a:t>
            </a:r>
            <a:r>
              <a:rPr lang="en-US" dirty="0" smtClean="0"/>
              <a:t>oney Laundering.</a:t>
            </a:r>
          </a:p>
          <a:p>
            <a:r>
              <a:rPr lang="en-US" dirty="0">
                <a:solidFill>
                  <a:schemeClr val="accent2"/>
                </a:solidFill>
              </a:rPr>
              <a:t>BSA</a:t>
            </a:r>
            <a:r>
              <a:rPr lang="en-US" dirty="0" smtClean="0"/>
              <a:t> – Bank Secrecy Act.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Counterparty</a:t>
            </a:r>
            <a:r>
              <a:rPr lang="en-US" dirty="0" smtClean="0"/>
              <a:t> – entity.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Transactions</a:t>
            </a:r>
            <a:r>
              <a:rPr lang="en-US" dirty="0" smtClean="0"/>
              <a:t> occur between 2 counterparties(entities).One will be originator of transaction and other is beneficiary.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Alerts</a:t>
            </a:r>
            <a:r>
              <a:rPr lang="en-US" dirty="0" smtClean="0"/>
              <a:t> have focal entity and consist of one or more transactions.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Cases</a:t>
            </a:r>
            <a:r>
              <a:rPr lang="en-US" dirty="0" smtClean="0"/>
              <a:t> are based on one ore more alerts.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77882"/>
            <a:ext cx="8596668" cy="35705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228600" indent="-228600">
              <a:buFont typeface="Wingdings" pitchFamily="2" charset="2"/>
              <a:buChar char="v"/>
            </a:pPr>
            <a:r>
              <a:rPr lang="en-US" dirty="0"/>
              <a:t>Major Banks needs a robust AML solution to avoid bigger aml sanctions fines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BNP PARIBAS paid almost $8.9 billion as penalties as it violated sanctions against Sudan,Cuba and Iran.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HSBC paid nearly $1.3 billion as it was accused of conducting transactions on behalf of customers in Cuba,Iran,Libya,Sudan and Burma.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ING was assessed with a $619 million penalty for allegedly moving billions of dollars on behalf of sanctioned Cuban and Iranian entities.</a:t>
            </a:r>
          </a:p>
          <a:p>
            <a:pPr marL="228600" indent="-228600">
              <a:buFont typeface="Wingdings" pitchFamily="2" charset="2"/>
              <a:buChar char="v"/>
            </a:pPr>
            <a:r>
              <a:rPr lang="en-US" dirty="0" smtClean="0"/>
              <a:t>AML analysts are spending more than 70% of their time preparing and analyzing data, leaving no time for higher-order investigative work.</a:t>
            </a:r>
          </a:p>
          <a:p>
            <a:pPr marL="228600" indent="-228600">
              <a:buFont typeface="Wingdings" pitchFamily="2" charset="2"/>
              <a:buChar char="v"/>
            </a:pPr>
            <a:r>
              <a:rPr lang="en-US" dirty="0" smtClean="0"/>
              <a:t>Many of the existing cases reports are in spreadsheets and manually lookup/copy is required.</a:t>
            </a:r>
          </a:p>
          <a:p>
            <a:pPr marL="228600" indent="-228600">
              <a:buFont typeface="Wingdings" pitchFamily="2" charset="2"/>
              <a:buChar char="v"/>
            </a:pPr>
            <a:r>
              <a:rPr lang="en-US" dirty="0" smtClean="0"/>
              <a:t>Many of the major banks requires a case management system which automates the Data </a:t>
            </a:r>
            <a:r>
              <a:rPr lang="en-US" dirty="0"/>
              <a:t>ingestion, Data </a:t>
            </a:r>
            <a:r>
              <a:rPr lang="en-US" dirty="0" smtClean="0"/>
              <a:t>transformation, Visualization using Big Data tools.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919" y="740228"/>
            <a:ext cx="4322310" cy="1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>
            <a:normAutofit/>
          </a:bodyPr>
          <a:lstStyle/>
          <a:p>
            <a:r>
              <a:rPr lang="en-US" dirty="0" smtClean="0"/>
              <a:t>Why AML </a:t>
            </a:r>
            <a:r>
              <a:rPr lang="en-US" dirty="0"/>
              <a:t>c</a:t>
            </a:r>
            <a:r>
              <a:rPr lang="en-US" dirty="0" smtClean="0"/>
              <a:t>aseManager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9830"/>
            <a:ext cx="8596668" cy="3570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Font typeface="Wingdings" pitchFamily="2" charset="2"/>
              <a:buChar char="v"/>
            </a:pPr>
            <a:r>
              <a:rPr lang="en-US" dirty="0" smtClean="0"/>
              <a:t>It is designed to enhance the effectiveness of due diligence and AML investigation units.</a:t>
            </a:r>
          </a:p>
          <a:p>
            <a:pPr marL="228600" indent="-228600">
              <a:buFont typeface="Wingdings" pitchFamily="2" charset="2"/>
              <a:buChar char="v"/>
            </a:pPr>
            <a:r>
              <a:rPr lang="en-US" dirty="0" smtClean="0"/>
              <a:t>It improves operational efficiency and AML/BSA compliance by taking advantage of new tools/technologies.</a:t>
            </a:r>
            <a:endParaRPr lang="en-US" dirty="0"/>
          </a:p>
          <a:p>
            <a:pPr marL="228600" indent="-228600">
              <a:buFont typeface="Wingdings" pitchFamily="2" charset="2"/>
              <a:buChar char="v"/>
            </a:pPr>
            <a:r>
              <a:rPr lang="en-US" dirty="0" smtClean="0"/>
              <a:t>Taking advantage of Big Data and machine learning analytics, modern UI gives a quality and compliance improvements in AML program.</a:t>
            </a:r>
          </a:p>
          <a:p>
            <a:pPr marL="228600" indent="-228600">
              <a:buFont typeface="Wingdings" pitchFamily="2" charset="2"/>
              <a:buChar char="v"/>
            </a:pPr>
            <a:r>
              <a:rPr lang="en-US" dirty="0" smtClean="0"/>
              <a:t>Lowering the average time-to-disposition reduces the cost of compliance. </a:t>
            </a:r>
          </a:p>
          <a:p>
            <a:pPr marL="228600" indent="-228600">
              <a:buFont typeface="Wingdings" pitchFamily="2" charset="2"/>
              <a:buChar char="v"/>
            </a:pPr>
            <a:r>
              <a:rPr lang="en-US" dirty="0"/>
              <a:t>Investigators requires interactive ,visually appealing user interfaces for case management.</a:t>
            </a:r>
          </a:p>
          <a:p>
            <a:pPr marL="228600" indent="-228600">
              <a:buFont typeface="Wingdings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8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>
                <a:solidFill>
                  <a:schemeClr val="accent2"/>
                </a:solidFill>
              </a:rPr>
              <a:t>Option1: COTS based approach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Stage1(Data Ingestion): </a:t>
            </a:r>
            <a:r>
              <a:rPr lang="en-US" dirty="0"/>
              <a:t>Attunity tool, Kafka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Stage2(Data Transformation): </a:t>
            </a:r>
            <a:r>
              <a:rPr lang="en-US" dirty="0"/>
              <a:t>HDFS,HiveQL, Pig &amp; Shell </a:t>
            </a:r>
            <a:r>
              <a:rPr lang="en-US" dirty="0" smtClean="0"/>
              <a:t>		scripts,Spark,Storm,HBASE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Stage3(Data Visualization): </a:t>
            </a:r>
            <a:r>
              <a:rPr lang="en-US" dirty="0"/>
              <a:t>Attivio </a:t>
            </a:r>
            <a:r>
              <a:rPr lang="en-US" dirty="0" smtClean="0"/>
              <a:t>tool.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2"/>
                </a:solidFill>
              </a:rPr>
              <a:t>Option2: Open Source tools based approach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Stage1(Data Ingestion): Sqoop, Kafka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Stage2(Data Transformation): HDFS,HiveQL , Pig &amp; Shell scripts,Spark,Storm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Stage3(Data </a:t>
            </a:r>
            <a:r>
              <a:rPr lang="en-US" dirty="0" smtClean="0"/>
              <a:t>Visualization): ELK (Elastic Search,Logstash &amp; Kibana)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F</a:t>
            </a:r>
            <a:r>
              <a:rPr lang="en-US" dirty="0" smtClean="0"/>
              <a:t>low Diagram(option1) 	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1514666" cy="38807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28948" y="1335088"/>
            <a:ext cx="3170712" cy="4460623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9052" y="1386002"/>
            <a:ext cx="180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DATA SOURCES</a:t>
            </a:r>
            <a:endParaRPr lang="en-US" sz="1400" b="1" dirty="0"/>
          </a:p>
        </p:txBody>
      </p:sp>
      <p:sp>
        <p:nvSpPr>
          <p:cNvPr id="19" name="Right Arrow 18"/>
          <p:cNvSpPr/>
          <p:nvPr/>
        </p:nvSpPr>
        <p:spPr>
          <a:xfrm>
            <a:off x="4010547" y="3330481"/>
            <a:ext cx="2424120" cy="60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94725" y="2438400"/>
            <a:ext cx="1326083" cy="3051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Attunity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92686" y="2622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84" y="2020936"/>
            <a:ext cx="5408990" cy="37233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72604" y="494861"/>
            <a:ext cx="5408990" cy="153107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156" y="499910"/>
            <a:ext cx="3337885" cy="63817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0395857" y="1297447"/>
            <a:ext cx="1175657" cy="54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Attivio Connectors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6651172" y="1297447"/>
            <a:ext cx="1175552" cy="5422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8539791" y="1335088"/>
            <a:ext cx="1164771" cy="4814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9704562" y="1545771"/>
            <a:ext cx="691295" cy="148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Left Arrow 27"/>
          <p:cNvSpPr/>
          <p:nvPr/>
        </p:nvSpPr>
        <p:spPr>
          <a:xfrm>
            <a:off x="7837610" y="1501816"/>
            <a:ext cx="691295" cy="148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79001" y="1415769"/>
            <a:ext cx="936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Case Manager</a:t>
            </a:r>
            <a:endParaRPr lang="en-US" sz="1000" b="1" dirty="0"/>
          </a:p>
        </p:txBody>
      </p:sp>
      <p:cxnSp>
        <p:nvCxnSpPr>
          <p:cNvPr id="25" name="Straight Connector 24"/>
          <p:cNvCxnSpPr>
            <a:stCxn id="4" idx="1"/>
            <a:endCxn id="4" idx="3"/>
          </p:cNvCxnSpPr>
          <p:nvPr/>
        </p:nvCxnSpPr>
        <p:spPr>
          <a:xfrm>
            <a:off x="828948" y="3565400"/>
            <a:ext cx="317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/>
          <p:cNvSpPr/>
          <p:nvPr/>
        </p:nvSpPr>
        <p:spPr>
          <a:xfrm>
            <a:off x="1798831" y="2020937"/>
            <a:ext cx="1164771" cy="13651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Cases / Alerts/Transactions/Customers 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6476" y="3751256"/>
            <a:ext cx="1440520" cy="54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External Sources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6476" y="4428144"/>
            <a:ext cx="1440520" cy="54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845492" y="5148361"/>
            <a:ext cx="1421504" cy="54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Spread sheets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(Watch list/KYC)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6687" y="2754086"/>
            <a:ext cx="1214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INGESTION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010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F</a:t>
            </a:r>
            <a:r>
              <a:rPr lang="en-US" dirty="0" smtClean="0"/>
              <a:t>low Diagram(option2) 	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1514666" cy="38807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7833" y="2160589"/>
            <a:ext cx="3170712" cy="3820978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3016" y="1533885"/>
            <a:ext cx="180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DATA SOURCES</a:t>
            </a:r>
            <a:endParaRPr lang="en-US" sz="1400" b="1" dirty="0"/>
          </a:p>
        </p:txBody>
      </p:sp>
      <p:sp>
        <p:nvSpPr>
          <p:cNvPr id="19" name="Right Arrow 18"/>
          <p:cNvSpPr/>
          <p:nvPr/>
        </p:nvSpPr>
        <p:spPr>
          <a:xfrm>
            <a:off x="4000387" y="3385700"/>
            <a:ext cx="2424120" cy="60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94725" y="3010608"/>
            <a:ext cx="1326083" cy="12095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INGESTION </a:t>
            </a:r>
          </a:p>
          <a:p>
            <a:pPr algn="ctr"/>
            <a:r>
              <a:rPr lang="en-US" sz="1200" dirty="0" smtClean="0"/>
              <a:t>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Sqoop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92686" y="2622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48192" y="3026740"/>
            <a:ext cx="5408990" cy="12095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8410049" y="3344245"/>
            <a:ext cx="1131487" cy="5422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Elastic Search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4" idx="1"/>
            <a:endCxn id="4" idx="3"/>
          </p:cNvCxnSpPr>
          <p:nvPr/>
        </p:nvCxnSpPr>
        <p:spPr>
          <a:xfrm>
            <a:off x="817833" y="4071078"/>
            <a:ext cx="317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/>
          <p:cNvSpPr/>
          <p:nvPr/>
        </p:nvSpPr>
        <p:spPr>
          <a:xfrm>
            <a:off x="1964350" y="2227072"/>
            <a:ext cx="1164771" cy="11269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Cases / Alerts/Transactions/Customers 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6476" y="3751256"/>
            <a:ext cx="1440520" cy="54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External Sources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6476" y="4428144"/>
            <a:ext cx="1440520" cy="54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845492" y="5148361"/>
            <a:ext cx="1421504" cy="54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Spread sheets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(Watch list/KYC)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731024" y="3360377"/>
            <a:ext cx="1045028" cy="54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HDFS/ Hive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91176" y="3565399"/>
            <a:ext cx="609308" cy="10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ame 33"/>
          <p:cNvSpPr/>
          <p:nvPr/>
        </p:nvSpPr>
        <p:spPr>
          <a:xfrm>
            <a:off x="10213211" y="3311344"/>
            <a:ext cx="1175552" cy="5422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9565081" y="3548318"/>
            <a:ext cx="609308" cy="10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91747" y="3399919"/>
            <a:ext cx="820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Kibana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0384971" y="3131648"/>
            <a:ext cx="121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</a:t>
            </a:r>
            <a:r>
              <a:rPr lang="en-US" sz="1100" dirty="0" smtClean="0"/>
              <a:t>ase Manager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799737" y="3288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Transformation – Map Reduce(Batch)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Cleanse the source data received in Hadoop as per the business rules.</a:t>
            </a:r>
          </a:p>
          <a:p>
            <a:r>
              <a:rPr lang="en-US" dirty="0" smtClean="0"/>
              <a:t>Split the data into current and historical based on the timestamp for cases,alerts,transactions,customers and accounts.</a:t>
            </a:r>
          </a:p>
          <a:p>
            <a:r>
              <a:rPr lang="en-US" dirty="0" smtClean="0"/>
              <a:t>Create the Counter party Risk Scoring(CPR) model for identifying the risk associated with each counterparties.</a:t>
            </a:r>
          </a:p>
          <a:p>
            <a:r>
              <a:rPr lang="en-US" dirty="0" smtClean="0"/>
              <a:t> Identify the similar cases/alerts patterns for existing cases.</a:t>
            </a:r>
          </a:p>
          <a:p>
            <a:r>
              <a:rPr lang="en-US" dirty="0" smtClean="0"/>
              <a:t>Create</a:t>
            </a:r>
            <a:r>
              <a:rPr lang="en-US" dirty="0"/>
              <a:t> </a:t>
            </a:r>
            <a:r>
              <a:rPr lang="en-US" dirty="0" smtClean="0"/>
              <a:t>the address ,industry and other external info for each counterparty. </a:t>
            </a:r>
          </a:p>
          <a:p>
            <a:r>
              <a:rPr lang="en-US" dirty="0" smtClean="0"/>
              <a:t>Automatically generate the case narrative at the end using the existing facts.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Option1</a:t>
            </a:r>
            <a:r>
              <a:rPr lang="en-US" dirty="0" smtClean="0"/>
              <a:t>: </a:t>
            </a:r>
            <a:endParaRPr lang="en-US" dirty="0"/>
          </a:p>
          <a:p>
            <a:r>
              <a:rPr lang="en-US" dirty="0"/>
              <a:t>Stage1: 1 resource for 8 weeks. </a:t>
            </a:r>
            <a:r>
              <a:rPr lang="en-US" dirty="0" smtClean="0"/>
              <a:t>(tool understanding,Data </a:t>
            </a:r>
            <a:r>
              <a:rPr lang="en-US" dirty="0"/>
              <a:t>setup, </a:t>
            </a:r>
            <a:r>
              <a:rPr lang="en-US" dirty="0" smtClean="0"/>
              <a:t>configurations,coding).</a:t>
            </a:r>
            <a:endParaRPr lang="en-US" dirty="0"/>
          </a:p>
          <a:p>
            <a:r>
              <a:rPr lang="en-US" dirty="0"/>
              <a:t>Stage2: </a:t>
            </a:r>
            <a:r>
              <a:rPr lang="en-US" dirty="0" smtClean="0"/>
              <a:t>2 </a:t>
            </a:r>
            <a:r>
              <a:rPr lang="en-US" dirty="0"/>
              <a:t>resource for 8 weeks. (Data transformation </a:t>
            </a:r>
            <a:r>
              <a:rPr lang="en-US" dirty="0" smtClean="0"/>
              <a:t>coding).</a:t>
            </a:r>
            <a:endParaRPr lang="en-US" dirty="0"/>
          </a:p>
          <a:p>
            <a:r>
              <a:rPr lang="en-US" dirty="0"/>
              <a:t>Stage3: </a:t>
            </a:r>
            <a:r>
              <a:rPr lang="en-US" dirty="0" smtClean="0"/>
              <a:t>2 resources </a:t>
            </a:r>
            <a:r>
              <a:rPr lang="en-US" dirty="0"/>
              <a:t>for 8 weeks. </a:t>
            </a:r>
            <a:r>
              <a:rPr lang="en-US" dirty="0" smtClean="0"/>
              <a:t>(tool understanding,UI </a:t>
            </a:r>
            <a:r>
              <a:rPr lang="en-US" dirty="0"/>
              <a:t>Development, Server </a:t>
            </a:r>
            <a:r>
              <a:rPr lang="en-US" dirty="0" smtClean="0"/>
              <a:t>setup, coding).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Option2</a:t>
            </a:r>
            <a:r>
              <a:rPr lang="en-US" dirty="0" smtClean="0"/>
              <a:t>: </a:t>
            </a:r>
            <a:endParaRPr lang="en-US" dirty="0"/>
          </a:p>
          <a:p>
            <a:r>
              <a:rPr lang="en-US" dirty="0"/>
              <a:t>Stage1: </a:t>
            </a:r>
            <a:r>
              <a:rPr lang="en-US" dirty="0" smtClean="0"/>
              <a:t>2 </a:t>
            </a:r>
            <a:r>
              <a:rPr lang="en-US" dirty="0"/>
              <a:t>resource for 8 weeks. (Data setup, </a:t>
            </a:r>
            <a:r>
              <a:rPr lang="en-US" dirty="0" smtClean="0"/>
              <a:t>configurations,coding).</a:t>
            </a:r>
            <a:endParaRPr lang="en-US" dirty="0"/>
          </a:p>
          <a:p>
            <a:r>
              <a:rPr lang="en-US" dirty="0"/>
              <a:t>Stage2: </a:t>
            </a:r>
            <a:r>
              <a:rPr lang="en-US" dirty="0" smtClean="0"/>
              <a:t>2 </a:t>
            </a:r>
            <a:r>
              <a:rPr lang="en-US" dirty="0"/>
              <a:t>resource for 8 weeks. (Data transformation </a:t>
            </a:r>
            <a:r>
              <a:rPr lang="en-US" dirty="0" smtClean="0"/>
              <a:t>coding).</a:t>
            </a:r>
            <a:endParaRPr lang="en-US" dirty="0"/>
          </a:p>
          <a:p>
            <a:r>
              <a:rPr lang="en-US" dirty="0"/>
              <a:t>Stage3: </a:t>
            </a:r>
            <a:r>
              <a:rPr lang="en-US" dirty="0" smtClean="0"/>
              <a:t>2 </a:t>
            </a:r>
            <a:r>
              <a:rPr lang="en-US"/>
              <a:t>resources </a:t>
            </a:r>
            <a:r>
              <a:rPr lang="en-US" smtClean="0"/>
              <a:t>for 4 </a:t>
            </a:r>
            <a:r>
              <a:rPr lang="en-US" dirty="0"/>
              <a:t>weeks. </a:t>
            </a:r>
            <a:r>
              <a:rPr lang="en-US" dirty="0" smtClean="0"/>
              <a:t>(tool understanding, </a:t>
            </a:r>
            <a:r>
              <a:rPr lang="en-US" dirty="0"/>
              <a:t>Server setup, </a:t>
            </a:r>
            <a:r>
              <a:rPr lang="en-US" dirty="0" smtClean="0"/>
              <a:t>coding).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&amp; Technical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1715"/>
            <a:ext cx="8596668" cy="4299648"/>
          </a:xfrm>
        </p:spPr>
        <p:txBody>
          <a:bodyPr/>
          <a:lstStyle/>
          <a:p>
            <a:r>
              <a:rPr lang="en-US" dirty="0" smtClean="0"/>
              <a:t>Resources working in stage1 needs to be beginner/intermediate level in Sqoop/Kafka.</a:t>
            </a:r>
          </a:p>
          <a:p>
            <a:r>
              <a:rPr lang="en-US" dirty="0"/>
              <a:t>Resources working in </a:t>
            </a:r>
            <a:r>
              <a:rPr lang="en-US" dirty="0" smtClean="0"/>
              <a:t>stage2 </a:t>
            </a:r>
            <a:r>
              <a:rPr lang="en-US" dirty="0"/>
              <a:t>needs to be </a:t>
            </a:r>
            <a:r>
              <a:rPr lang="en-US" dirty="0" smtClean="0"/>
              <a:t>at least intermediate </a:t>
            </a:r>
            <a:r>
              <a:rPr lang="en-US" dirty="0"/>
              <a:t>level in </a:t>
            </a:r>
            <a:r>
              <a:rPr lang="en-US" dirty="0" smtClean="0"/>
              <a:t>Hive,Pig,Shell scripting and at least some experience in Storm, Spark SQL,Spark ML and HBASE.</a:t>
            </a:r>
          </a:p>
          <a:p>
            <a:r>
              <a:rPr lang="en-US" dirty="0"/>
              <a:t>Resources working in </a:t>
            </a:r>
            <a:r>
              <a:rPr lang="en-US" dirty="0" smtClean="0"/>
              <a:t>stage3 </a:t>
            </a:r>
            <a:r>
              <a:rPr lang="en-US" dirty="0"/>
              <a:t>needs to be at least </a:t>
            </a:r>
            <a:r>
              <a:rPr lang="en-US" dirty="0" smtClean="0"/>
              <a:t>beginner/intermediate </a:t>
            </a:r>
            <a:r>
              <a:rPr lang="en-US" dirty="0"/>
              <a:t>level </a:t>
            </a:r>
            <a:r>
              <a:rPr lang="en-US" dirty="0" smtClean="0"/>
              <a:t>in </a:t>
            </a:r>
            <a:r>
              <a:rPr lang="en-US" smtClean="0"/>
              <a:t>ElasticSearch,Logstack</a:t>
            </a:r>
            <a:r>
              <a:rPr lang="en-US" dirty="0" smtClean="0"/>
              <a:t> &amp; Kibana. Should have an understanding of Hadoop to Elastic search Integration.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8938</TotalTime>
  <Words>833</Words>
  <Application>Microsoft Office PowerPoint</Application>
  <PresentationFormat>Widescreen</PresentationFormat>
  <Paragraphs>166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Insights &amp; Data AML caseManager</vt:lpstr>
      <vt:lpstr>Problem statement</vt:lpstr>
      <vt:lpstr>Why AML caseManager ?</vt:lpstr>
      <vt:lpstr>Our Solution</vt:lpstr>
      <vt:lpstr> Flow Diagram(option1)    </vt:lpstr>
      <vt:lpstr> Flow Diagram(option2)    </vt:lpstr>
      <vt:lpstr>Data Transformation – Map Reduce(Batch)</vt:lpstr>
      <vt:lpstr>Resource Plan</vt:lpstr>
      <vt:lpstr>Domain &amp; Technical Help</vt:lpstr>
      <vt:lpstr>Investment details (option 1) </vt:lpstr>
      <vt:lpstr>Investment details (option 2) </vt:lpstr>
      <vt:lpstr>Appendix</vt:lpstr>
      <vt:lpstr>Key AML terms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 Monitor</dc:title>
  <dc:creator>Johny, Joby</dc:creator>
  <cp:lastModifiedBy>Johny, Joby</cp:lastModifiedBy>
  <cp:revision>375</cp:revision>
  <dcterms:created xsi:type="dcterms:W3CDTF">2017-02-10T18:02:09Z</dcterms:created>
  <dcterms:modified xsi:type="dcterms:W3CDTF">2017-03-15T03:15:39Z</dcterms:modified>
</cp:coreProperties>
</file>