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6.png" ContentType="image/png"/>
  <Override PartName="/ppt/media/image7.png" ContentType="image/png"/>
  <Override PartName="/ppt/media/image8.jpeg" ContentType="image/jpe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8000" spc="-52" strike="noStrike">
                <a:solidFill>
                  <a:srgbClr val="262626"/>
                </a:solidFill>
                <a:latin typeface="Georgia Pro Cond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4" name="Line 5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C36F388-DC7F-47FC-BAF2-D8EF4C6FC6A5}" type="datetime1">
              <a:rPr b="0" lang="en-US" sz="900" spc="-1" strike="noStrike">
                <a:solidFill>
                  <a:srgbClr val="ffffff"/>
                </a:solidFill>
                <a:latin typeface="Speak Pro"/>
              </a:rPr>
              <a:t>04/25/2022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B9294A5-11D0-4396-8E1F-8E5F5518669D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Speak Pro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Speak Pro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Speak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Speak Pro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Speak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Speak Pro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Speak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Speak Pro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Speak Pro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Speak Pro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600" spc="-52" strike="noStrike">
                <a:solidFill>
                  <a:srgbClr val="404040"/>
                </a:solidFill>
                <a:latin typeface="Georgia Pro Cond Light"/>
              </a:rPr>
              <a:t>Click to edit Master title style</a:t>
            </a:r>
            <a:endParaRPr b="0" lang="en-US" sz="46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Speak Pro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  <a:p>
            <a:pPr lvl="1" marL="38412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Speak Pro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Speak Pro"/>
            </a:endParaRPr>
          </a:p>
          <a:p>
            <a:pPr lvl="2" marL="567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Speak Pro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Speak Pro"/>
            </a:endParaRPr>
          </a:p>
          <a:p>
            <a:pPr lvl="3" marL="74988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Speak Pro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Speak Pro"/>
            </a:endParaRPr>
          </a:p>
          <a:p>
            <a:pPr lvl="4" marL="93276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Speak Pro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A523B86-531A-4942-AA58-6D17DB3D4930}" type="datetime1">
              <a:rPr b="0" lang="en-US" sz="900" spc="-1" strike="noStrike">
                <a:solidFill>
                  <a:srgbClr val="ffffff"/>
                </a:solidFill>
                <a:latin typeface="Speak Pro"/>
              </a:rPr>
              <a:t>04/25/2022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F815BD9-C031-4F91-8D74-EF987DEDC38B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6729840" y="639000"/>
            <a:ext cx="4812840" cy="3494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7000"/>
          </a:bodyPr>
          <a:p>
            <a:pPr>
              <a:lnSpc>
                <a:spcPct val="90000"/>
              </a:lnSpc>
            </a:pPr>
            <a:r>
              <a:rPr b="0" lang="en-US" sz="8000" spc="-52" strike="noStrike">
                <a:solidFill>
                  <a:srgbClr val="262626"/>
                </a:solidFill>
                <a:latin typeface="Georgia Pro Cond Light"/>
              </a:rPr>
              <a:t>Django – </a:t>
            </a:r>
            <a:r>
              <a:rPr b="0" lang="en-US" sz="4400" spc="-52" strike="noStrike">
                <a:solidFill>
                  <a:srgbClr val="262626"/>
                </a:solidFill>
                <a:latin typeface="Georgia Pro Cond Light"/>
              </a:rPr>
              <a:t>The-Batteries-and-Kitchen-Sink-included Python Framework</a:t>
            </a:r>
            <a:endParaRPr b="0" lang="en-US" sz="44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6729840" y="4455720"/>
            <a:ext cx="4828680" cy="1238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199" strike="noStrike" cap="all">
                <a:solidFill>
                  <a:srgbClr val="000000"/>
                </a:solidFill>
                <a:latin typeface="Speak Pro"/>
              </a:rPr>
              <a:t>By Shelby Elzinga and John Cassidy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1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6095520" cy="6857640"/>
          </a:xfrm>
          <a:prstGeom prst="rect">
            <a:avLst/>
          </a:prstGeom>
          <a:ln>
            <a:noFill/>
          </a:ln>
        </p:spPr>
      </p:pic>
      <p:sp>
        <p:nvSpPr>
          <p:cNvPr id="92" name="Line 4"/>
          <p:cNvSpPr/>
          <p:nvPr/>
        </p:nvSpPr>
        <p:spPr>
          <a:xfrm>
            <a:off x="6804720" y="4294440"/>
            <a:ext cx="43891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600" spc="-52" strike="noStrike">
                <a:solidFill>
                  <a:srgbClr val="404040"/>
                </a:solidFill>
                <a:latin typeface="Georgia Pro Cond Light"/>
              </a:rPr>
              <a:t>Why does Python have web frameworks? </a:t>
            </a:r>
            <a:endParaRPr b="0" lang="en-US" sz="4600" spc="-1" strike="noStrike">
              <a:solidFill>
                <a:srgbClr val="000000"/>
              </a:solidFill>
              <a:latin typeface="Speak Pro"/>
            </a:endParaRPr>
          </a:p>
        </p:txBody>
      </p:sp>
      <p:pic>
        <p:nvPicPr>
          <p:cNvPr id="94" name="Picture 10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1920960" y="2635920"/>
            <a:ext cx="1267200" cy="12672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1266480" y="4567320"/>
            <a:ext cx="28512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peak Pro"/>
              </a:rPr>
              <a:t>Allows end-to-end app development in python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434120" y="4567320"/>
            <a:ext cx="26967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peak Pro"/>
              </a:rPr>
              <a:t>Can use the vast array of libraries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7877520" y="4567320"/>
            <a:ext cx="34812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peak Pro"/>
              </a:rPr>
              <a:t>Finally! there is an ORM that doesn’t make you want to defenestrate your computer.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8" name="Graphic 17" descr=""/>
          <p:cNvPicPr/>
          <p:nvPr/>
        </p:nvPicPr>
        <p:blipFill>
          <a:blip r:embed="rId2"/>
          <a:stretch/>
        </p:blipFill>
        <p:spPr>
          <a:xfrm>
            <a:off x="4655160" y="2396520"/>
            <a:ext cx="2050200" cy="1801440"/>
          </a:xfrm>
          <a:prstGeom prst="rect">
            <a:avLst/>
          </a:prstGeom>
          <a:ln>
            <a:noFill/>
          </a:ln>
        </p:spPr>
      </p:pic>
      <p:pic>
        <p:nvPicPr>
          <p:cNvPr id="99" name="Picture 19" descr="Icon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8520840" y="2760480"/>
            <a:ext cx="2554920" cy="1336680"/>
          </a:xfrm>
          <a:prstGeom prst="rect">
            <a:avLst/>
          </a:prstGeom>
          <a:ln>
            <a:noFill/>
          </a:ln>
        </p:spPr>
      </p:pic>
      <p:pic>
        <p:nvPicPr>
          <p:cNvPr id="100" name="Picture 21" descr="A picture containing text, clipart&#10;&#10;Description automatically generated"/>
          <p:cNvPicPr/>
          <p:nvPr/>
        </p:nvPicPr>
        <p:blipFill>
          <a:blip r:embed="rId4"/>
          <a:stretch/>
        </p:blipFill>
        <p:spPr>
          <a:xfrm rot="19444800">
            <a:off x="8354880" y="3006000"/>
            <a:ext cx="1140120" cy="52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760" y="0"/>
            <a:ext cx="121860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0" y="0"/>
            <a:ext cx="4059720" cy="6857640"/>
          </a:xfrm>
          <a:prstGeom prst="rect">
            <a:avLst/>
          </a:prstGeom>
          <a:solidFill>
            <a:srgbClr val="546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Shape 3"/>
          <p:cNvSpPr txBox="1"/>
          <p:nvPr/>
        </p:nvSpPr>
        <p:spPr>
          <a:xfrm>
            <a:off x="492480" y="516960"/>
            <a:ext cx="3084480" cy="1960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000" spc="-52" strike="noStrike">
                <a:solidFill>
                  <a:srgbClr val="ffffff"/>
                </a:solidFill>
                <a:latin typeface="Georgia Pro Cond Light"/>
              </a:rPr>
              <a:t>What is this MVT all about?</a:t>
            </a:r>
            <a:endParaRPr b="0" lang="en-US" sz="40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04" name="Line 4"/>
          <p:cNvSpPr/>
          <p:nvPr/>
        </p:nvSpPr>
        <p:spPr>
          <a:xfrm>
            <a:off x="571680" y="2638440"/>
            <a:ext cx="2743200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Shape 5"/>
          <p:cNvSpPr txBox="1"/>
          <p:nvPr/>
        </p:nvSpPr>
        <p:spPr>
          <a:xfrm>
            <a:off x="571680" y="2799720"/>
            <a:ext cx="3005280" cy="31892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ffffff"/>
                </a:solidFill>
                <a:latin typeface="Speak Pro"/>
              </a:rPr>
              <a:t>It’s basically MVC but instead it is model-view-template</a:t>
            </a:r>
            <a:endParaRPr b="0" lang="en-US" sz="1800" spc="-1" strike="noStrike">
              <a:solidFill>
                <a:srgbClr val="404040"/>
              </a:solidFill>
              <a:latin typeface="Speak Pro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solidFill>
                <a:srgbClr val="404040"/>
              </a:solidFill>
              <a:latin typeface="Speak Pro"/>
            </a:endParaRP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ffffff"/>
                </a:solidFill>
                <a:latin typeface="Speak Pro"/>
              </a:rPr>
              <a:t>Django Views server as the Controller </a:t>
            </a:r>
            <a:endParaRPr b="0" lang="en-US" sz="1800" spc="-1" strike="noStrike">
              <a:solidFill>
                <a:srgbClr val="404040"/>
              </a:solidFill>
              <a:latin typeface="Speak Pro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solidFill>
                <a:srgbClr val="404040"/>
              </a:solidFill>
              <a:latin typeface="Speak Pro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Speak Pro"/>
            </a:endParaRPr>
          </a:p>
        </p:txBody>
      </p:sp>
      <p:pic>
        <p:nvPicPr>
          <p:cNvPr id="106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4637880" y="1830240"/>
            <a:ext cx="6987960" cy="3196800"/>
          </a:xfrm>
          <a:prstGeom prst="rect">
            <a:avLst/>
          </a:prstGeom>
          <a:ln>
            <a:noFill/>
          </a:ln>
        </p:spPr>
      </p:pic>
      <p:sp>
        <p:nvSpPr>
          <p:cNvPr id="107" name="CustomShape 6"/>
          <p:cNvSpPr/>
          <p:nvPr/>
        </p:nvSpPr>
        <p:spPr>
          <a:xfrm>
            <a:off x="6358680" y="5536800"/>
            <a:ext cx="4378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peak Pro"/>
              </a:rPr>
              <a:t>Stolen from javatpoint.com/django-mvt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845720" y="4357080"/>
            <a:ext cx="4152240" cy="19461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Shape 2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600" spc="-52" strike="noStrike">
                <a:solidFill>
                  <a:srgbClr val="404040"/>
                </a:solidFill>
                <a:latin typeface="Georgia Pro Cond Light"/>
              </a:rPr>
              <a:t>Sounds cool, how do I start using it?</a:t>
            </a:r>
            <a:endParaRPr b="0" lang="en-US" sz="46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1097280" y="2088000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Speak Pro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Speak Pro"/>
              </a:rPr>
              <a:t>download Python (ofc  - you can figure that out)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Speak Pro"/>
              </a:rPr>
              <a:t> </a:t>
            </a:r>
            <a:r>
              <a:rPr b="0" lang="en-US" sz="2000" spc="-1" strike="noStrike">
                <a:solidFill>
                  <a:srgbClr val="f2f2f2"/>
                </a:solidFill>
                <a:highlight>
                  <a:srgbClr val="808080"/>
                </a:highlight>
                <a:latin typeface="Speak Pro"/>
              </a:rPr>
              <a:t>python -m pip install Django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highlight>
                  <a:srgbClr val="808080"/>
                </a:highlight>
                <a:latin typeface="Speak Pro"/>
              </a:rPr>
              <a:t> </a:t>
            </a:r>
            <a:r>
              <a:rPr b="0" lang="en-US" sz="2000" spc="-1" strike="noStrike">
                <a:solidFill>
                  <a:srgbClr val="f2f2f2"/>
                </a:solidFill>
                <a:highlight>
                  <a:srgbClr val="808080"/>
                </a:highlight>
                <a:latin typeface="Speak Pro"/>
              </a:rPr>
              <a:t>django-admin startproject {project name}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highlight>
                  <a:srgbClr val="808080"/>
                </a:highlight>
                <a:latin typeface="Speak Pro"/>
              </a:rPr>
              <a:t> </a:t>
            </a:r>
            <a:r>
              <a:rPr b="0" lang="en-US" sz="2000" spc="-1" strike="noStrike">
                <a:solidFill>
                  <a:srgbClr val="f2f2f2"/>
                </a:solidFill>
                <a:highlight>
                  <a:srgbClr val="808080"/>
                </a:highlight>
                <a:latin typeface="Speak Pro"/>
              </a:rPr>
              <a:t>django-admin startapp {app name}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6217920" y="3300480"/>
            <a:ext cx="920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5"/>
          <p:cNvSpPr/>
          <p:nvPr/>
        </p:nvSpPr>
        <p:spPr>
          <a:xfrm>
            <a:off x="7403400" y="2926080"/>
            <a:ext cx="308844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peak Pro"/>
              </a:rPr>
              <a:t>If you want to do a virtual environment, the quickest way here is to do </a:t>
            </a:r>
            <a:r>
              <a:rPr b="0" lang="en-US" sz="1800" spc="-1" strike="noStrike">
                <a:solidFill>
                  <a:srgbClr val="f2f2f2"/>
                </a:solidFill>
                <a:highlight>
                  <a:srgbClr val="808080"/>
                </a:highlight>
                <a:latin typeface="Speak Pro"/>
              </a:rPr>
              <a:t>python –m venv venv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808080"/>
                </a:highlight>
                <a:latin typeface="Speak Pro"/>
              </a:rPr>
              <a:t> in the root of the project some point after here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808080"/>
                </a:highlight>
                <a:latin typeface="Speak Pro"/>
              </a:rPr>
              <a:t>Yes, I know there are like 3 other virtual env tools and poetry is objectively superior or whatever– spare me.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1625760" y="4077720"/>
            <a:ext cx="219600" cy="37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7"/>
          <p:cNvSpPr/>
          <p:nvPr/>
        </p:nvSpPr>
        <p:spPr>
          <a:xfrm>
            <a:off x="2172600" y="4453560"/>
            <a:ext cx="36097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Speak Pro"/>
              </a:rPr>
              <a:t>Why do we need both </a:t>
            </a:r>
            <a:r>
              <a:rPr b="0" lang="en-US" sz="1800" spc="-1" strike="noStrike">
                <a:solidFill>
                  <a:srgbClr val="ffffff"/>
                </a:solidFill>
                <a:highlight>
                  <a:srgbClr val="808080"/>
                </a:highlight>
                <a:latin typeface="Speak Pro"/>
              </a:rPr>
              <a:t>startproject and startapp?: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808080"/>
                </a:highlight>
                <a:latin typeface="Speak Pro"/>
              </a:rPr>
              <a:t>The project is the overarching container for separate apps – e.g a backend and frontend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600" spc="-52" strike="noStrike">
                <a:solidFill>
                  <a:srgbClr val="404040"/>
                </a:solidFill>
                <a:latin typeface="Georgia Pro Cond Light"/>
              </a:rPr>
              <a:t>Why not use Flask?    ?</a:t>
            </a:r>
            <a:endParaRPr b="0" lang="en-US" sz="46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Speak Pro"/>
              </a:rPr>
              <a:t>You may often hear people say that Django is too heavy – for many cases that is true.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Speak Pro"/>
              </a:rPr>
              <a:t>Django and Flask are very similar to the paradigm of Angular and React in JavaScript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pic>
        <p:nvPicPr>
          <p:cNvPr id="117" name="Picture 8" descr="A black and white logo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4060800" y="383040"/>
            <a:ext cx="1892520" cy="1892520"/>
          </a:xfrm>
          <a:prstGeom prst="rect">
            <a:avLst/>
          </a:prstGeom>
          <a:ln>
            <a:noFill/>
          </a:ln>
        </p:spPr>
      </p:pic>
      <p:pic>
        <p:nvPicPr>
          <p:cNvPr id="118" name="Picture 10" descr="A yellow sports car and a motorcycl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3381480" y="3888000"/>
            <a:ext cx="4106160" cy="256392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494280" y="4599000"/>
            <a:ext cx="23025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peak Pro"/>
              </a:rPr>
              <a:t>Django is opinionated and assumes a lot, but will just work, like a car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8070480" y="4599000"/>
            <a:ext cx="25023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peak Pro"/>
              </a:rPr>
              <a:t>Flask is much smaller and more maneuverable, but easier to crash, like a motorcycle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{655A0898-D469-4730-AED6-BF40FF0B7B08}tf11437505_win32</Template>
  <TotalTime>2703</TotalTime>
  <Application>LibreOffice/6.4.7.2$Linux_X86_64 LibreOffice_project/40$Build-2</Application>
  <Words>273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2022-04-21T15:07:38Z</dcterms:created>
  <dc:creator>Shelby Elzinga</dc:creator>
  <dc:description/>
  <dc:language>en-US</dc:language>
  <cp:lastModifiedBy/>
  <dcterms:modified xsi:type="dcterms:W3CDTF">2022-04-25T20:04:12Z</dcterms:modified>
  <cp:revision>5</cp:revision>
  <dc:subject/>
  <dc:title>Django – The-Batteries-and-Kitchen-Sink-included Python Framework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