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69" r:id="rId3"/>
    <p:sldId id="260" r:id="rId4"/>
    <p:sldId id="261" r:id="rId5"/>
    <p:sldId id="258" r:id="rId6"/>
    <p:sldId id="265" r:id="rId7"/>
    <p:sldId id="259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22499-9E12-430D-9151-E1EEAFE045F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30B03-6415-4F82-9186-7278F9AF6A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0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30B03-6415-4F82-9186-7278F9AF6A9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70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8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5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3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8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Cinema : is it slowing down?</a:t>
            </a:r>
          </a:p>
          <a:p>
            <a:endParaRPr lang="en-GB" dirty="0"/>
          </a:p>
          <a:p>
            <a:r>
              <a:rPr lang="en-GB" i="1" dirty="0" smtClean="0"/>
              <a:t>A data analysis from 1980 to 2020 in French cinemas</a:t>
            </a:r>
            <a:endParaRPr lang="en-GB" i="1" dirty="0"/>
          </a:p>
        </p:txBody>
      </p:sp>
      <p:pic>
        <p:nvPicPr>
          <p:cNvPr id="1026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83" y="1728108"/>
            <a:ext cx="5143117" cy="17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"Cinema is a </a:t>
            </a:r>
            <a:r>
              <a:rPr lang="en-US" i="1" dirty="0" smtClean="0"/>
              <a:t>matter </a:t>
            </a:r>
            <a:r>
              <a:rPr lang="en-US" i="1" dirty="0"/>
              <a:t>of what's in the frame and </a:t>
            </a:r>
            <a:r>
              <a:rPr lang="en-US" i="1" dirty="0" smtClean="0"/>
              <a:t>what's </a:t>
            </a:r>
            <a:r>
              <a:rPr lang="en-US" i="1" dirty="0"/>
              <a:t>out</a:t>
            </a:r>
            <a:r>
              <a:rPr lang="en-US" i="1" dirty="0" smtClean="0"/>
              <a:t>.“</a:t>
            </a:r>
          </a:p>
          <a:p>
            <a:pPr algn="r"/>
            <a:r>
              <a:rPr lang="en-US" i="1" dirty="0" smtClean="0"/>
              <a:t>Martin </a:t>
            </a:r>
            <a:r>
              <a:rPr lang="en-US" i="1" dirty="0" err="1" smtClean="0"/>
              <a:t>Scorcese</a:t>
            </a:r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endParaRPr lang="en-US" i="1" dirty="0" smtClean="0"/>
          </a:p>
          <a:p>
            <a:pPr algn="r"/>
            <a:endParaRPr lang="en-US" i="1" dirty="0"/>
          </a:p>
          <a:p>
            <a:pPr algn="r"/>
            <a:r>
              <a:rPr lang="en-US" i="1" dirty="0" smtClean="0"/>
              <a:t>“</a:t>
            </a:r>
            <a:r>
              <a:rPr lang="fr-FR" i="1" dirty="0"/>
              <a:t>Le cinéma c'est de l'art de faire faire de jolies choses à de jolies femmes</a:t>
            </a:r>
            <a:r>
              <a:rPr lang="fr-FR" i="1" dirty="0" smtClean="0"/>
              <a:t>.</a:t>
            </a:r>
            <a:r>
              <a:rPr lang="en-US" i="1" dirty="0" smtClean="0"/>
              <a:t>”</a:t>
            </a:r>
          </a:p>
          <a:p>
            <a:r>
              <a:rPr lang="en-US" i="1" dirty="0" smtClean="0"/>
              <a:t>François Truffaut</a:t>
            </a:r>
            <a:endParaRPr lang="fr-FR" i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buClr>
                <a:srgbClr val="D34817"/>
              </a:buClr>
            </a:pPr>
            <a:r>
              <a:rPr lang="en-GB" sz="20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pic>
        <p:nvPicPr>
          <p:cNvPr id="2050" name="Picture 2" descr="Martin Scorsese | Biography, Films, &amp; Facts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58" y="1245421"/>
            <a:ext cx="2731060" cy="204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QUIZ - Connaissez-vous François Truffaut et sa filmographie 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58" y="4615642"/>
            <a:ext cx="3042397" cy="171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Audience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Annual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55" y="2447714"/>
            <a:ext cx="7486650" cy="2819400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510746" y="5618205"/>
            <a:ext cx="10214919" cy="543698"/>
            <a:chOff x="510746" y="5618205"/>
            <a:chExt cx="10214919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since 2010, audience was back at its 1982 peak ( </a:t>
              </a:r>
              <a:r>
                <a:rPr lang="en-GB" dirty="0" smtClean="0">
                  <a:sym typeface="Symbol" panose="05050102010706020507" pitchFamily="18" charset="2"/>
                </a:rPr>
                <a:t> </a:t>
              </a:r>
              <a:r>
                <a:rPr lang="en-GB" dirty="0" smtClean="0"/>
                <a:t>200 M </a:t>
              </a:r>
              <a:r>
                <a:rPr lang="en-GB" dirty="0" err="1" smtClean="0"/>
                <a:t>adm</a:t>
              </a:r>
              <a:r>
                <a:rPr lang="en-GB" dirty="0" smtClean="0"/>
                <a:t>/y) before </a:t>
              </a:r>
              <a:r>
                <a:rPr lang="en-GB" dirty="0" err="1" smtClean="0"/>
                <a:t>Covid</a:t>
              </a:r>
              <a:r>
                <a:rPr lang="en-GB" dirty="0" smtClean="0"/>
                <a:t> crisis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2948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733514"/>
            <a:chOff x="510746" y="5618205"/>
            <a:chExt cx="11709263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 February, March, April, October, November, December seem to be the top months</a:t>
              </a:r>
              <a:endParaRPr lang="en-GB" b="1" dirty="0" smtClean="0">
                <a:solidFill>
                  <a:srgbClr val="FF0000"/>
                </a:solidFill>
              </a:endParaRPr>
            </a:p>
            <a:p>
              <a:r>
                <a:rPr lang="en-GB" dirty="0" smtClean="0"/>
                <a:t>                       </a:t>
              </a:r>
              <a:endParaRPr lang="en-GB" dirty="0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02" y="2171632"/>
            <a:ext cx="9116265" cy="33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Monthly audience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February, March, April, October, November, December seem to be the top months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Power BI has its limits</a:t>
              </a:r>
              <a:endParaRPr lang="en-GB" dirty="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5118"/>
            <a:ext cx="10408952" cy="328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Daily audience (1980-2019)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271848" y="5523338"/>
            <a:ext cx="11709263" cy="543698"/>
            <a:chOff x="510746" y="5618205"/>
            <a:chExt cx="11709263" cy="543698"/>
          </a:xfrm>
        </p:grpSpPr>
        <p:sp>
          <p:nvSpPr>
            <p:cNvPr id="9" name="Flèche droite rayée 8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439148" y="5705388"/>
              <a:ext cx="1078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no big changes observed, but curves tend to be flattened </a:t>
              </a:r>
              <a:endParaRPr lang="en-GB" dirty="0"/>
            </a:p>
          </p:txBody>
        </p: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09" y="2195448"/>
            <a:ext cx="9044547" cy="33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dirty="0" smtClean="0"/>
              <a:t>.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 Admissions by genre (1996 – 2020)</a:t>
            </a:r>
            <a:endParaRPr lang="en-GB" dirty="0"/>
          </a:p>
        </p:txBody>
      </p:sp>
      <p:pic>
        <p:nvPicPr>
          <p:cNvPr id="4" name="Picture 2" descr="File:Gaumont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7" y="2416428"/>
            <a:ext cx="7072570" cy="2806335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271848" y="5523338"/>
            <a:ext cx="10214919" cy="733514"/>
            <a:chOff x="510746" y="5618205"/>
            <a:chExt cx="10214919" cy="733514"/>
          </a:xfrm>
        </p:grpSpPr>
        <p:sp>
          <p:nvSpPr>
            <p:cNvPr id="13" name="Flèche droite rayée 12"/>
            <p:cNvSpPr/>
            <p:nvPr/>
          </p:nvSpPr>
          <p:spPr>
            <a:xfrm>
              <a:off x="510746" y="5618205"/>
              <a:ext cx="897924" cy="54369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1439149" y="5705388"/>
              <a:ext cx="928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Conclusion </a:t>
              </a:r>
              <a:r>
                <a:rPr lang="en-GB" dirty="0" smtClean="0"/>
                <a:t>: 1. Fiction is the preferred genre of the audience</a:t>
              </a:r>
            </a:p>
            <a:p>
              <a:r>
                <a:rPr lang="en-GB" dirty="0"/>
                <a:t> </a:t>
              </a:r>
              <a:r>
                <a:rPr lang="en-GB" dirty="0" smtClean="0"/>
                <a:t>                      2. Animation genre has grown to reach a ceiling of 15% since 2010</a:t>
              </a:r>
              <a:endParaRPr lang="en-GB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193058" y="2289537"/>
            <a:ext cx="6692576" cy="2933226"/>
            <a:chOff x="4193058" y="2289537"/>
            <a:chExt cx="6692576" cy="2933226"/>
          </a:xfrm>
        </p:grpSpPr>
        <p:grpSp>
          <p:nvGrpSpPr>
            <p:cNvPr id="18" name="Groupe 17"/>
            <p:cNvGrpSpPr/>
            <p:nvPr/>
          </p:nvGrpSpPr>
          <p:grpSpPr>
            <a:xfrm>
              <a:off x="4193058" y="2289537"/>
              <a:ext cx="5008607" cy="2933226"/>
              <a:chOff x="4193058" y="2289537"/>
              <a:chExt cx="5008607" cy="293322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193058" y="3089189"/>
                <a:ext cx="2207741" cy="21335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lèche courbée vers le bas 16"/>
              <p:cNvSpPr/>
              <p:nvPr/>
            </p:nvSpPr>
            <p:spPr>
              <a:xfrm>
                <a:off x="6285470" y="2289537"/>
                <a:ext cx="2916195" cy="706292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8989" y="2995829"/>
              <a:ext cx="3636645" cy="22269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4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smtClean="0"/>
              <a:t>Business review : 80s vs 10s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Revenue vs admissions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D34817"/>
              </a:buClr>
              <a:buNone/>
            </a:pP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Admissions : from 190M/y to 210M/y</a:t>
            </a: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Revenues : from 0,7Md€/y to 1,4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/y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inflation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Inflation: +122% between 1983 and 2019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0,7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  <a:sym typeface="Symbol" panose="05050102010706020507" pitchFamily="18" charset="2"/>
              </a:rPr>
              <a:t> 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today’s 1,5 </a:t>
            </a:r>
            <a:r>
              <a:rPr lang="en-GB" sz="17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Md</a:t>
            </a:r>
            <a:r>
              <a:rPr lang="en-GB" sz="17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€ with this rate</a:t>
            </a:r>
            <a:endParaRPr lang="en-GB" sz="17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66" y="2403040"/>
            <a:ext cx="4933950" cy="28479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78" y="2582334"/>
            <a:ext cx="3216783" cy="2143182"/>
          </a:xfrm>
          <a:prstGeom prst="rect">
            <a:avLst/>
          </a:prstGeom>
        </p:spPr>
      </p:pic>
      <p:pic>
        <p:nvPicPr>
          <p:cNvPr id="9" name="Picture 2" descr="File:Gaumont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2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1600" i="1" cap="all" spc="200" dirty="0">
                <a:solidFill>
                  <a:srgbClr val="696464"/>
                </a:solidFill>
                <a:latin typeface="Calibri Light" panose="020F0302020204030204"/>
              </a:rPr>
              <a:t>A data analysis from 1980 to 2020 in French cinemas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Overall audience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has not slowed 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endParaRPr lang="en-GB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Overall </a:t>
            </a: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 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 not slowed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down before </a:t>
            </a:r>
            <a:r>
              <a:rPr lang="en-GB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Covid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revenue correlates with inflation</a:t>
            </a:r>
          </a:p>
          <a:p>
            <a:pPr marL="0" indent="0">
              <a:buClr>
                <a:srgbClr val="D34817"/>
              </a:buClr>
              <a:buNone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Audience behaviour </a:t>
            </a: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has slightly changed: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animation movies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traffic on Wednesday 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More audience in February and April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Less audience in September</a:t>
            </a:r>
          </a:p>
          <a:p>
            <a:pPr lvl="1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D34817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7915836" y="4203266"/>
            <a:ext cx="1682407" cy="412376"/>
            <a:chOff x="7924800" y="3288700"/>
            <a:chExt cx="1682407" cy="412376"/>
          </a:xfrm>
        </p:grpSpPr>
        <p:sp>
          <p:nvSpPr>
            <p:cNvPr id="7" name="Chevron 6"/>
            <p:cNvSpPr/>
            <p:nvPr/>
          </p:nvSpPr>
          <p:spPr>
            <a:xfrm>
              <a:off x="7924800" y="3288700"/>
              <a:ext cx="457200" cy="412376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8382000" y="3310222"/>
              <a:ext cx="1225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More kids?</a:t>
              </a:r>
            </a:p>
          </p:txBody>
        </p:sp>
      </p:grpSp>
      <p:pic>
        <p:nvPicPr>
          <p:cNvPr id="12" name="Picture 2" descr="File:Gaumont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156" y="539886"/>
            <a:ext cx="1402045" cy="47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331</Words>
  <Application>Microsoft Office PowerPoint</Application>
  <PresentationFormat>Grand écran</PresentationFormat>
  <Paragraphs>73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Rétrospective</vt:lpstr>
      <vt:lpstr>Présentation PowerPoint</vt:lpstr>
      <vt:lpstr>Introduction</vt:lpstr>
      <vt:lpstr>1. Audience</vt:lpstr>
      <vt:lpstr>2. Behaviour</vt:lpstr>
      <vt:lpstr>2. Behaviour</vt:lpstr>
      <vt:lpstr>2. Behaviour</vt:lpstr>
      <vt:lpstr>2. Behaviour</vt:lpstr>
      <vt:lpstr>3. Business review : 80s vs 10s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Jocelyn Epaillard</dc:creator>
  <cp:lastModifiedBy>Jocelyn Epaillard</cp:lastModifiedBy>
  <cp:revision>22</cp:revision>
  <dcterms:created xsi:type="dcterms:W3CDTF">2023-05-10T08:42:34Z</dcterms:created>
  <dcterms:modified xsi:type="dcterms:W3CDTF">2023-05-10T17:55:30Z</dcterms:modified>
</cp:coreProperties>
</file>