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GFaoRfUTcvsFVwt8XTfKLQ4SF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9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4.jpg"/><Relationship Id="rId7" Type="http://schemas.openxmlformats.org/officeDocument/2006/relationships/image" Target="../media/image3.jpg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s-eventing.herokuapp.com/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50000"/>
          </a:blip>
          <a:srcRect b="54453" l="0" r="0" t="12872"/>
          <a:stretch/>
        </p:blipFill>
        <p:spPr>
          <a:xfrm>
            <a:off x="0" y="1399469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title"/>
          </p:nvPr>
        </p:nvSpPr>
        <p:spPr>
          <a:xfrm>
            <a:off x="672170" y="1766999"/>
            <a:ext cx="10515600" cy="129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HORSEPOWERED MACHINE LEARNING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 sz="3600">
                <a:solidFill>
                  <a:schemeClr val="lt1"/>
                </a:solidFill>
              </a:rPr>
              <a:t>Safer Eventing Through Machine Learning &amp; Data Analysis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       UNC DATA ANALYTICS BOOT CAMP  - FINAL PROJECT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65" y="4708933"/>
            <a:ext cx="1090761" cy="1188720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88" name="Google Shape;88;p1"/>
          <p:cNvSpPr/>
          <p:nvPr/>
        </p:nvSpPr>
        <p:spPr>
          <a:xfrm>
            <a:off x="275257" y="5888258"/>
            <a:ext cx="1175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HEATHER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ALLARDICE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0899" y="4747520"/>
            <a:ext cx="1179576" cy="1179576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0" name="Google Shape;90;p1"/>
          <p:cNvSpPr/>
          <p:nvPr/>
        </p:nvSpPr>
        <p:spPr>
          <a:xfrm>
            <a:off x="2464774" y="5936946"/>
            <a:ext cx="10429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JOCELYN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CONARD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7530" y="4708933"/>
            <a:ext cx="1070287" cy="1188720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2" name="Google Shape;92;p1"/>
          <p:cNvSpPr/>
          <p:nvPr/>
        </p:nvSpPr>
        <p:spPr>
          <a:xfrm>
            <a:off x="6765662" y="5886101"/>
            <a:ext cx="896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MEGAN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CROSS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6633" y="4733692"/>
            <a:ext cx="1190577" cy="1188720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4" name="Google Shape;94;p1"/>
          <p:cNvSpPr/>
          <p:nvPr/>
        </p:nvSpPr>
        <p:spPr>
          <a:xfrm>
            <a:off x="4847817" y="6000324"/>
            <a:ext cx="765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NATE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KELLY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72151" y="4747520"/>
            <a:ext cx="1060556" cy="1188720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6" name="Google Shape;96;p1"/>
          <p:cNvSpPr/>
          <p:nvPr/>
        </p:nvSpPr>
        <p:spPr>
          <a:xfrm>
            <a:off x="8711963" y="5936240"/>
            <a:ext cx="1233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ELIZABETH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PASI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80776" y="4676268"/>
            <a:ext cx="1013989" cy="1188720"/>
          </a:xfrm>
          <a:prstGeom prst="ellipse">
            <a:avLst/>
          </a:prstGeom>
          <a:noFill/>
          <a:ln cap="rnd" cmpd="sng" w="63500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98" name="Google Shape;98;p1"/>
          <p:cNvSpPr/>
          <p:nvPr/>
        </p:nvSpPr>
        <p:spPr>
          <a:xfrm>
            <a:off x="10553960" y="5890293"/>
            <a:ext cx="14205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ALESSANDRO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TRAVAGLIA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5257" y="4476801"/>
            <a:ext cx="11460698" cy="45719"/>
          </a:xfrm>
          <a:prstGeom prst="rect">
            <a:avLst/>
          </a:prstGeom>
          <a:solidFill>
            <a:srgbClr val="097B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b="1" lang="en-US" sz="2400">
                <a:solidFill>
                  <a:schemeClr val="lt1"/>
                </a:solidFill>
              </a:rPr>
            </a:b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       PROJECT OUTLINE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5400000">
            <a:off x="1083666" y="4102473"/>
            <a:ext cx="5458530" cy="52525"/>
          </a:xfrm>
          <a:prstGeom prst="rect">
            <a:avLst/>
          </a:prstGeom>
          <a:solidFill>
            <a:srgbClr val="097B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099187" y="1547338"/>
            <a:ext cx="7813413" cy="528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equestrian competitions, horse falls are rare yet serious parts of the 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records report serious injuries associated to horse falls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 model using ML to predict conditions that may increase risk of fall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real data from USEA recognized event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set will be expanded in the future through surveys currently being implemented by project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are sparse and messy – response rate is very small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rare events is difficult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3450"/>
            <a:ext cx="3725402" cy="541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 amt="52999"/>
          </a:blip>
          <a:srcRect b="0" l="0" r="0" t="0"/>
          <a:stretch/>
        </p:blipFill>
        <p:spPr>
          <a:xfrm rot="-2026816">
            <a:off x="112340" y="2090438"/>
            <a:ext cx="5415771" cy="3192650"/>
          </a:xfrm>
          <a:prstGeom prst="rect">
            <a:avLst/>
          </a:prstGeom>
          <a:noFill/>
          <a:ln>
            <a:noFill/>
          </a:ln>
          <a:effectLst>
            <a:outerShdw blurRad="1270000" rotWithShape="0" algn="ctr" dir="21540000" dist="1485900">
              <a:srgbClr val="000000">
                <a:alpha val="0"/>
              </a:srgbClr>
            </a:outerShdw>
          </a:effectLst>
        </p:spPr>
      </p:pic>
      <p:sp>
        <p:nvSpPr>
          <p:cNvPr id="114" name="Google Shape;114;p3"/>
          <p:cNvSpPr txBox="1"/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b="1" lang="en-US" sz="2400">
                <a:solidFill>
                  <a:schemeClr val="lt1"/>
                </a:solidFill>
              </a:rPr>
            </a:b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       CODING OVERVIEW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958525" y="1399475"/>
            <a:ext cx="61809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Obtain 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eal data from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equestrian </a:t>
            </a: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triathlons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Poor or mixed 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Transpositions and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wrangling/</a:t>
            </a: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187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Python, Pandas, FuzzyWuzzy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missing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Bayesian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 horse falls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 sequential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1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falls based on multiple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5400000">
            <a:off x="2754200" y="4102470"/>
            <a:ext cx="5458500" cy="52500"/>
          </a:xfrm>
          <a:prstGeom prst="rect">
            <a:avLst/>
          </a:prstGeom>
          <a:solidFill>
            <a:srgbClr val="097B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b="1" lang="en-US" sz="2400">
                <a:solidFill>
                  <a:schemeClr val="lt1"/>
                </a:solidFill>
              </a:rPr>
            </a:br>
            <a:endParaRPr b="1" sz="2400">
              <a:solidFill>
                <a:schemeClr val="lt1"/>
              </a:solidFill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       Bayesian Modeling Framework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5400000">
            <a:off x="1083666" y="4102473"/>
            <a:ext cx="5458530" cy="52525"/>
          </a:xfrm>
          <a:prstGeom prst="rect">
            <a:avLst/>
          </a:prstGeom>
          <a:solidFill>
            <a:srgbClr val="097B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786675" y="1399475"/>
            <a:ext cx="83529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Statistical Analysis Considerations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Dropping data points is not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advantageous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when the event is rare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Bayesian model predict the accuracy of a data point in percentages.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Subbing in mean or median for missing data  does not capture relationships between data points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 a Bayesian modeling framework to develop missing data in the original dataset. We 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achieved</a:t>
            </a: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86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accuracy.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759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7976" l="22332" r="34958" t="2179"/>
          <a:stretch/>
        </p:blipFill>
        <p:spPr>
          <a:xfrm>
            <a:off x="1" y="1399468"/>
            <a:ext cx="3734141" cy="545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663" y="4981538"/>
            <a:ext cx="6810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b="1" lang="en-US" sz="2400">
                <a:solidFill>
                  <a:schemeClr val="lt1"/>
                </a:solidFill>
              </a:rPr>
            </a:b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Machine Learning </a:t>
            </a:r>
            <a:br>
              <a:rPr b="1" lang="en-US" sz="3600"/>
            </a:br>
            <a:r>
              <a:rPr b="1" lang="en-US" sz="3600"/>
              <a:t>	Deep Learning Sequential Model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5552549" y="1399475"/>
            <a:ext cx="66396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423"/>
              <a:buFont typeface="Arial"/>
              <a:buNone/>
            </a:pPr>
            <a:r>
              <a:rPr b="1" lang="en-US" sz="2139">
                <a:solidFill>
                  <a:schemeClr val="lt1"/>
                </a:solidFill>
              </a:rPr>
              <a:t>Features:</a:t>
            </a:r>
            <a:endParaRPr b="1" sz="2139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•Over 55k rows of data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•Rider, Horse, Event, Difficulty, Senior, Jr, Combined Test, Dressage Score, and Place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•To be added:  Weather, Location (from API data)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•Wind Speed, Visibility, and Precipitation were found to be significantly associated with Falls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•Mix of categorical and scalar data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•Tensorflow Keras Sequential model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94"/>
              <a:buFont typeface="Arial"/>
              <a:buNone/>
            </a:pPr>
            <a:r>
              <a:rPr lang="en-US" sz="2148">
                <a:solidFill>
                  <a:schemeClr val="lt1"/>
                </a:solidFill>
              </a:rPr>
              <a:t>Model Metrics:</a:t>
            </a:r>
            <a:endParaRPr sz="193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•Model was tuned with Keras Tuner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•Accuracy: 0.9629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•F_score: 0.048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•True Negative:13324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•True Positive:343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•False Negative:10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•False Positive:136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75" y="1699750"/>
            <a:ext cx="3920824" cy="23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75" y="4167675"/>
            <a:ext cx="3920817" cy="2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4D6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b="1" lang="en-US" sz="2400">
                <a:solidFill>
                  <a:schemeClr val="lt1"/>
                </a:solidFill>
              </a:rPr>
            </a:b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	Conclusions </a:t>
            </a:r>
            <a:br>
              <a:rPr b="1" lang="en-US" sz="3600"/>
            </a:br>
            <a:r>
              <a:rPr b="1" lang="en-US" sz="3600"/>
              <a:t>	and Next Steps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1218143" y="4119933"/>
            <a:ext cx="5458500" cy="52500"/>
          </a:xfrm>
          <a:prstGeom prst="rect">
            <a:avLst/>
          </a:prstGeom>
          <a:solidFill>
            <a:srgbClr val="097B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4055600" y="1502925"/>
            <a:ext cx="7768800" cy="5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 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online survey for active riders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expanding data set with survey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6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Refine modeling to increase awareness and improve safety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https://us-eventing.herokuapp.com/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57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13065" l="11428" r="37731" t="0"/>
          <a:stretch/>
        </p:blipFill>
        <p:spPr>
          <a:xfrm>
            <a:off x="0" y="1416913"/>
            <a:ext cx="3839199" cy="54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2021-02-24T18:11:54Z</dcterms:created>
  <dc:creator>Alessandro Travaglia</dc:creator>
</cp:coreProperties>
</file>