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6" r:id="rId3"/>
    <p:sldId id="257" r:id="rId4"/>
    <p:sldId id="259" r:id="rId5"/>
    <p:sldId id="260" r:id="rId6"/>
    <p:sldId id="261" r:id="rId7"/>
    <p:sldId id="262" r:id="rId8"/>
    <p:sldId id="258" r:id="rId9"/>
    <p:sldId id="263" r:id="rId10"/>
    <p:sldId id="264" r:id="rId11"/>
    <p:sldId id="265" r:id="rId12"/>
    <p:sldId id="266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7" r:id="rId22"/>
    <p:sldId id="274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7" r:id="rId31"/>
    <p:sldId id="286" r:id="rId32"/>
    <p:sldId id="289" r:id="rId33"/>
    <p:sldId id="290" r:id="rId34"/>
    <p:sldId id="297" r:id="rId35"/>
    <p:sldId id="292" r:id="rId36"/>
    <p:sldId id="291" r:id="rId37"/>
    <p:sldId id="293" r:id="rId38"/>
    <p:sldId id="294" r:id="rId39"/>
    <p:sldId id="295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33"/>
  </p:normalViewPr>
  <p:slideViewPr>
    <p:cSldViewPr snapToGrid="0" snapToObjects="1">
      <p:cViewPr>
        <p:scale>
          <a:sx n="96" d="100"/>
          <a:sy n="96" d="100"/>
        </p:scale>
        <p:origin x="116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2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2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7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03.05115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lbi.nih.gov/sites/default/files/inline-images/Atherosclerosis%20diagram.gi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icgames.com/fortnite/en-US/ho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0A4A-A9E4-244A-A6C9-7BC91730C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406006"/>
            <a:ext cx="10553700" cy="1172208"/>
          </a:xfrm>
        </p:spPr>
        <p:txBody>
          <a:bodyPr anchor="b">
            <a:normAutofit/>
          </a:bodyPr>
          <a:lstStyle/>
          <a:p>
            <a:r>
              <a:rPr lang="en-US" sz="3200" u="sng" dirty="0">
                <a:hlinkClick r:id="rId2"/>
              </a:rPr>
              <a:t>Deep Reinforcement Learning in Medical Imaging: A Literature Review</a:t>
            </a:r>
            <a:endParaRPr lang="en-US" sz="32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EC6D6-9D81-BB4B-8415-EA2F8BF2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2196" y="4879143"/>
            <a:ext cx="3124201" cy="604729"/>
          </a:xfrm>
        </p:spPr>
        <p:txBody>
          <a:bodyPr>
            <a:noAutofit/>
          </a:bodyPr>
          <a:lstStyle/>
          <a:p>
            <a:r>
              <a:rPr lang="en-US" sz="2000" dirty="0"/>
              <a:t>Jocelyn baduria</a:t>
            </a:r>
          </a:p>
          <a:p>
            <a:r>
              <a:rPr lang="en-US" sz="2000" dirty="0"/>
              <a:t>04/21/2021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94169-0D4B-E648-B2B5-55A238053E9E}"/>
              </a:ext>
            </a:extLst>
          </p:cNvPr>
          <p:cNvSpPr/>
          <p:nvPr/>
        </p:nvSpPr>
        <p:spPr>
          <a:xfrm>
            <a:off x="800100" y="3105834"/>
            <a:ext cx="10033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S. Kevin Zhoua, Hoang Ngan Leb, Khoa Luub , Hien V. Nguyenc , Nicholas Ayached</a:t>
            </a:r>
          </a:p>
        </p:txBody>
      </p:sp>
    </p:spTree>
    <p:extLst>
      <p:ext uri="{BB962C8B-B14F-4D97-AF65-F5344CB8AC3E}">
        <p14:creationId xmlns:p14="http://schemas.microsoft.com/office/powerpoint/2010/main" val="72435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2618D-58B7-864D-8ADB-A329581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3"/>
            <a:ext cx="11096057" cy="51469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R</a:t>
            </a:r>
            <a:r>
              <a:rPr lang="en-US" sz="2000" dirty="0"/>
              <a:t>ecurrent Neural Network (RNN)</a:t>
            </a:r>
          </a:p>
          <a:p>
            <a:pPr marL="0" indent="0">
              <a:buNone/>
            </a:pPr>
            <a:r>
              <a:rPr lang="en-US" sz="2400" b="1" dirty="0"/>
              <a:t>   </a:t>
            </a:r>
            <a:r>
              <a:rPr lang="en-US" sz="2600" b="1" dirty="0"/>
              <a:t>-</a:t>
            </a:r>
            <a:r>
              <a:rPr lang="en-US" sz="2400" b="1" dirty="0"/>
              <a:t> </a:t>
            </a:r>
            <a:r>
              <a:rPr lang="en-US" sz="2400" dirty="0"/>
              <a:t>A </a:t>
            </a:r>
            <a:r>
              <a:rPr lang="en-US" sz="2000" dirty="0"/>
              <a:t>sequential model that performs the same task for each sequence on which the </a:t>
            </a:r>
          </a:p>
          <a:p>
            <a:pPr marL="0" indent="0">
              <a:buNone/>
            </a:pPr>
            <a:r>
              <a:rPr lang="en-US" sz="2000" dirty="0"/>
              <a:t>    output depends on the previous task computations.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600" b="1" dirty="0"/>
              <a:t>-</a:t>
            </a:r>
            <a:r>
              <a:rPr lang="en-US" sz="2400" b="1" dirty="0"/>
              <a:t> </a:t>
            </a:r>
            <a:r>
              <a:rPr lang="en-US" sz="2400" dirty="0"/>
              <a:t>L</a:t>
            </a:r>
            <a:r>
              <a:rPr lang="en-US" sz="2000" dirty="0"/>
              <a:t>ong Short-Term Memory (LSTM) was born to address the issue of the difficulty of </a:t>
            </a:r>
          </a:p>
          <a:p>
            <a:pPr marL="0" indent="0">
              <a:buNone/>
            </a:pPr>
            <a:r>
              <a:rPr lang="en-US" sz="2000" dirty="0"/>
              <a:t>    (RNN) training for long-term dependencies. It was abled to maintain the memory that </a:t>
            </a:r>
          </a:p>
          <a:p>
            <a:pPr marL="0" indent="0">
              <a:buNone/>
            </a:pPr>
            <a:r>
              <a:rPr lang="en-US" sz="2000" dirty="0"/>
              <a:t>    updates and release its content when it is needed during training process.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600" b="1" dirty="0"/>
              <a:t>-</a:t>
            </a:r>
            <a:r>
              <a:rPr lang="en-US" sz="2400" b="1" dirty="0"/>
              <a:t> </a:t>
            </a:r>
            <a:r>
              <a:rPr lang="en-US" sz="2400" dirty="0"/>
              <a:t>G</a:t>
            </a:r>
            <a:r>
              <a:rPr lang="en-US" sz="2000" dirty="0"/>
              <a:t>ated Recurrent Unit (GRU) was proposed recently to improve the process of </a:t>
            </a:r>
          </a:p>
          <a:p>
            <a:pPr marL="0" indent="0">
              <a:buNone/>
            </a:pPr>
            <a:r>
              <a:rPr lang="en-US" sz="2000" dirty="0"/>
              <a:t>     capturing dependencies at different time intervals. </a:t>
            </a:r>
            <a:r>
              <a:rPr lang="en-US" sz="2400" dirty="0"/>
              <a:t>T</a:t>
            </a:r>
            <a:r>
              <a:rPr lang="en-US" sz="2000" dirty="0"/>
              <a:t>he difference with LSTM it has no </a:t>
            </a:r>
          </a:p>
          <a:p>
            <a:pPr marL="0" indent="0">
              <a:buNone/>
            </a:pPr>
            <a:r>
              <a:rPr lang="en-US" sz="2000" dirty="0"/>
              <a:t>     separate memory cells.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0173C-83FE-1E49-A3FD-2FD002950CE2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I</a:t>
            </a:r>
            <a:r>
              <a:rPr lang="en-US" sz="3200" u="sng" dirty="0"/>
              <a:t>ntroduction to </a:t>
            </a:r>
            <a:r>
              <a:rPr lang="en-US" sz="3600" u="sng" dirty="0"/>
              <a:t>D</a:t>
            </a:r>
            <a:r>
              <a:rPr lang="en-US" sz="3200" u="sng" dirty="0"/>
              <a:t>eep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</p:spTree>
    <p:extLst>
      <p:ext uri="{BB962C8B-B14F-4D97-AF65-F5344CB8AC3E}">
        <p14:creationId xmlns:p14="http://schemas.microsoft.com/office/powerpoint/2010/main" val="74985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2618D-58B7-864D-8ADB-A329581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M</a:t>
            </a:r>
            <a:r>
              <a:rPr lang="en-US" sz="2000" dirty="0"/>
              <a:t>odel-free DRL Algorithms</a:t>
            </a:r>
          </a:p>
          <a:p>
            <a:pPr marL="0" indent="0">
              <a:buNone/>
            </a:pPr>
            <a:r>
              <a:rPr lang="en-US" sz="2400" b="1" dirty="0"/>
              <a:t>   </a:t>
            </a:r>
            <a:r>
              <a:rPr lang="en-US" sz="2600" b="1" dirty="0"/>
              <a:t>-</a:t>
            </a:r>
            <a:r>
              <a:rPr lang="en-US" sz="2400" b="1" dirty="0"/>
              <a:t> </a:t>
            </a:r>
            <a:r>
              <a:rPr lang="en-US" sz="2200" dirty="0"/>
              <a:t>There are three approaches for this algorithms namely</a:t>
            </a:r>
          </a:p>
          <a:p>
            <a:pPr marL="0" indent="0">
              <a:buNone/>
            </a:pPr>
            <a:r>
              <a:rPr lang="en-US" sz="2200" dirty="0"/>
              <a:t>       1. Value-Based DRL Methods</a:t>
            </a:r>
          </a:p>
          <a:p>
            <a:pPr marL="0" indent="0">
              <a:buNone/>
            </a:pPr>
            <a:r>
              <a:rPr lang="en-US" sz="2200" dirty="0"/>
              <a:t>       2. Policy Gradient DRL Methods</a:t>
            </a:r>
          </a:p>
          <a:p>
            <a:pPr marL="0" indent="0">
              <a:buNone/>
            </a:pPr>
            <a:r>
              <a:rPr lang="en-US" sz="2200" dirty="0"/>
              <a:t>       3. Actor-Critic DRL Methods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V</a:t>
            </a:r>
            <a:r>
              <a:rPr lang="en-US" sz="2000" dirty="0"/>
              <a:t>alue-Based DRL Methods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200" dirty="0"/>
              <a:t>1</a:t>
            </a:r>
            <a:r>
              <a:rPr lang="en-US" sz="2000" dirty="0"/>
              <a:t>. </a:t>
            </a:r>
            <a:r>
              <a:rPr lang="en-US" sz="2600" dirty="0"/>
              <a:t>D</a:t>
            </a:r>
            <a:r>
              <a:rPr lang="en-US" sz="2200" dirty="0"/>
              <a:t>eep Q-Learning Network (DQN) </a:t>
            </a:r>
          </a:p>
          <a:p>
            <a:pPr marL="0" indent="0">
              <a:buNone/>
            </a:pPr>
            <a:r>
              <a:rPr lang="en-US" sz="2200" dirty="0"/>
              <a:t>       </a:t>
            </a:r>
            <a:r>
              <a:rPr lang="en-US" sz="2200" b="1" dirty="0"/>
              <a:t>-</a:t>
            </a:r>
            <a:r>
              <a:rPr lang="en-US" sz="2200" dirty="0"/>
              <a:t> Is the popular one among the three. This method directly knows the policy </a:t>
            </a:r>
          </a:p>
          <a:p>
            <a:pPr marL="0" indent="0">
              <a:buNone/>
            </a:pPr>
            <a:r>
              <a:rPr lang="en-US" sz="2200" dirty="0"/>
              <a:t>       knowledge from the higher dimension inputs in a deep neural network. </a:t>
            </a:r>
          </a:p>
          <a:p>
            <a:pPr marL="0" indent="0">
              <a:buNone/>
            </a:pPr>
            <a:r>
              <a:rPr lang="en-US" sz="2200" dirty="0"/>
              <a:t>       </a:t>
            </a:r>
            <a:r>
              <a:rPr lang="en-US" sz="2200" b="1" dirty="0"/>
              <a:t>-</a:t>
            </a:r>
            <a:r>
              <a:rPr lang="en-US" sz="2200" dirty="0"/>
              <a:t> This uses a regression modelling but with main limitation that </a:t>
            </a:r>
            <a:r>
              <a:rPr lang="en-US" sz="2200" i="1" dirty="0"/>
              <a:t>Q*</a:t>
            </a:r>
            <a:r>
              <a:rPr lang="en-US" sz="2200" dirty="0"/>
              <a:t> values tends to </a:t>
            </a:r>
          </a:p>
          <a:p>
            <a:pPr marL="0" indent="0">
              <a:buNone/>
            </a:pPr>
            <a:r>
              <a:rPr lang="en-US" sz="2200" dirty="0"/>
              <a:t>       over-estimate because of max values in MSE loss computation. 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0173C-83FE-1E49-A3FD-2FD002950CE2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I</a:t>
            </a:r>
            <a:r>
              <a:rPr lang="en-US" sz="3200" u="sng" dirty="0"/>
              <a:t>ntroduction to </a:t>
            </a:r>
            <a:r>
              <a:rPr lang="en-US" sz="3600" u="sng" dirty="0"/>
              <a:t>D</a:t>
            </a:r>
            <a:r>
              <a:rPr lang="en-US" sz="3200" u="sng" dirty="0"/>
              <a:t>eep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70D987B0-9D68-7E43-8D75-CFDF35424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58"/>
          <a:stretch/>
        </p:blipFill>
        <p:spPr>
          <a:xfrm>
            <a:off x="7786384" y="6030409"/>
            <a:ext cx="4002005" cy="48613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6355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2618D-58B7-864D-8ADB-A329581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3"/>
            <a:ext cx="11096057" cy="51469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V</a:t>
            </a:r>
            <a:r>
              <a:rPr lang="en-US" sz="2000" dirty="0"/>
              <a:t>alue-Based DRL Methods</a:t>
            </a:r>
          </a:p>
          <a:p>
            <a:pPr marL="0" indent="0">
              <a:buNone/>
            </a:pPr>
            <a:r>
              <a:rPr lang="en-US" sz="2000" dirty="0"/>
              <a:t>    2. </a:t>
            </a:r>
            <a:r>
              <a:rPr lang="en-US" sz="2400" dirty="0"/>
              <a:t>D</a:t>
            </a:r>
            <a:r>
              <a:rPr lang="en-US" sz="2000" dirty="0"/>
              <a:t>ouble DQN is the improved DQN version that uses double implementation of DQN. </a:t>
            </a:r>
          </a:p>
          <a:p>
            <a:pPr marL="0" indent="0">
              <a:buNone/>
            </a:pPr>
            <a:r>
              <a:rPr lang="en-US" sz="2000" dirty="0"/>
              <a:t>    It addresses the over-estimation issue with its improved estimation but very costly </a:t>
            </a:r>
          </a:p>
          <a:p>
            <a:pPr marL="0" indent="0">
              <a:buNone/>
            </a:pPr>
            <a:r>
              <a:rPr lang="en-US" sz="2000" dirty="0"/>
              <a:t>    process although the easiest one method.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3. </a:t>
            </a:r>
            <a:r>
              <a:rPr lang="en-US" sz="2400" dirty="0"/>
              <a:t>D</a:t>
            </a:r>
            <a:r>
              <a:rPr lang="en-US" sz="2000" dirty="0"/>
              <a:t>ueling DQN addresses the issue of DQN on its value </a:t>
            </a:r>
            <a:r>
              <a:rPr lang="en-US" sz="2000" i="1" dirty="0"/>
              <a:t>V*, </a:t>
            </a:r>
            <a:r>
              <a:rPr lang="en-US" sz="2000" dirty="0"/>
              <a:t>instead of lowering the </a:t>
            </a:r>
          </a:p>
          <a:p>
            <a:pPr marL="0" indent="0">
              <a:buNone/>
            </a:pPr>
            <a:r>
              <a:rPr lang="en-US" sz="2000" dirty="0"/>
              <a:t>    value it remembers only the low reward by updating the </a:t>
            </a:r>
            <a:r>
              <a:rPr lang="en-US" sz="2000" i="1" dirty="0"/>
              <a:t>Q*</a:t>
            </a:r>
            <a:r>
              <a:rPr lang="en-US" sz="2000" dirty="0"/>
              <a:t> value. It introduces the </a:t>
            </a:r>
          </a:p>
          <a:p>
            <a:pPr marL="0" indent="0">
              <a:buNone/>
            </a:pPr>
            <a:r>
              <a:rPr lang="en-US" sz="2000" dirty="0"/>
              <a:t>    advantage function.</a:t>
            </a:r>
            <a:endParaRPr lang="en-US" sz="2000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0173C-83FE-1E49-A3FD-2FD002950CE2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I</a:t>
            </a:r>
            <a:r>
              <a:rPr lang="en-US" sz="3200" u="sng" dirty="0"/>
              <a:t>ntroduction to </a:t>
            </a:r>
            <a:r>
              <a:rPr lang="en-US" sz="3600" u="sng" dirty="0"/>
              <a:t>D</a:t>
            </a:r>
            <a:r>
              <a:rPr lang="en-US" sz="3200" u="sng" dirty="0"/>
              <a:t>eep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3830515-4A30-6642-BD56-9BAC7B45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48" y="4986616"/>
            <a:ext cx="2944594" cy="115467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75FD5-9882-AC40-B8CC-E613BE3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63" y="5286161"/>
            <a:ext cx="3657600" cy="5555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8A2D3D-851B-4E45-B8F4-C4E903FFDAE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095742" y="5563954"/>
            <a:ext cx="1216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Text, letter&#10;&#10;Description automatically generated">
            <a:extLst>
              <a:ext uri="{FF2B5EF4-FFF2-40B4-BE49-F238E27FC236}">
                <a16:creationId xmlns:a16="http://schemas.microsoft.com/office/drawing/2014/main" id="{C9FC6D04-9D73-774D-AD59-1D028D0A6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054" y="2721986"/>
            <a:ext cx="3886200" cy="8001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6875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4D24775-04B3-784A-9E50-E318D991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1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A651CA-6F2A-8A49-B989-31502C4AE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85D7-C4AC-7C46-B3E0-957F9A52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F0B8-6695-7943-8574-D00C6795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2E0B6C7-CF7A-4D4A-9A78-CE476C3A6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80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B41A3B7-331F-6D4B-A3E1-0750D546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B57600F-9501-4149-8F0D-C6A3A15D5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8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FAAA42E-2750-BD42-9348-5A4A588C3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3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13CB7F0-5E96-D54A-BFC7-1B042DC1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35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F12B-AE26-1846-92CF-8A22AA45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57"/>
            <a:ext cx="10515600" cy="416052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A</a:t>
            </a:r>
            <a:r>
              <a:rPr lang="en-US" sz="2400" dirty="0"/>
              <a:t>bstract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</a:t>
            </a:r>
            <a:r>
              <a:rPr lang="en-US" sz="2400" dirty="0"/>
              <a:t>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</a:t>
            </a:r>
            <a:r>
              <a:rPr lang="en-US" sz="2400" dirty="0"/>
              <a:t>asics of Reinforcement Learning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</a:t>
            </a:r>
            <a:r>
              <a:rPr lang="en-US" sz="2400" dirty="0"/>
              <a:t>ntroduction to Deep Reinforcement Learning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</a:t>
            </a:r>
            <a:r>
              <a:rPr lang="en-US" sz="2400" dirty="0"/>
              <a:t>RL in Medical Imaging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</a:t>
            </a:r>
            <a:r>
              <a:rPr lang="en-US" sz="2400" dirty="0"/>
              <a:t>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B6F2C5-CB2B-D440-9539-7CDC4F57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T</a:t>
            </a:r>
            <a:r>
              <a:rPr lang="en-US" sz="3200" u="sng" dirty="0"/>
              <a:t>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6609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D399E8-679E-D745-A0F1-2C72157602CD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217F4F-C9A9-CF44-AEC5-39029F65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D</a:t>
            </a:r>
            <a:r>
              <a:rPr lang="en-US" sz="2000" dirty="0"/>
              <a:t>RL is mostly used in medical imaging analysis.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A</a:t>
            </a:r>
            <a:r>
              <a:rPr lang="en-US" sz="2000" dirty="0"/>
              <a:t>pplication varies from these field of analysis :</a:t>
            </a:r>
          </a:p>
          <a:p>
            <a:pPr marL="0" indent="0">
              <a:buNone/>
            </a:pPr>
            <a:r>
              <a:rPr lang="en-US" sz="2000" dirty="0"/>
              <a:t>       1. Landmark Detection</a:t>
            </a:r>
          </a:p>
          <a:p>
            <a:pPr marL="0" indent="0">
              <a:buNone/>
            </a:pPr>
            <a:r>
              <a:rPr lang="en-US" sz="2000" dirty="0"/>
              <a:t>       2. Image Registration, Segmentation</a:t>
            </a:r>
          </a:p>
          <a:p>
            <a:pPr marL="0" indent="0">
              <a:buNone/>
            </a:pPr>
            <a:r>
              <a:rPr lang="en-US" sz="2000" dirty="0"/>
              <a:t>       3. Object Lesion localization and classification</a:t>
            </a:r>
          </a:p>
          <a:p>
            <a:pPr marL="0" indent="0">
              <a:buNone/>
            </a:pPr>
            <a:r>
              <a:rPr lang="en-US" sz="2000" dirty="0"/>
              <a:t>       4. View Plane localization</a:t>
            </a:r>
          </a:p>
          <a:p>
            <a:pPr marL="0" indent="0">
              <a:buNone/>
            </a:pPr>
            <a:r>
              <a:rPr lang="en-US" sz="2000" dirty="0"/>
              <a:t>       5. Plaque Tracking</a:t>
            </a:r>
          </a:p>
          <a:p>
            <a:pPr marL="0" indent="0">
              <a:buNone/>
            </a:pPr>
            <a:r>
              <a:rPr lang="en-US" sz="2000" dirty="0"/>
              <a:t>       6. Vessel Extraction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400" b="1" dirty="0"/>
              <a:t>- </a:t>
            </a:r>
            <a:r>
              <a:rPr lang="en-US" sz="2400" dirty="0"/>
              <a:t>I</a:t>
            </a:r>
            <a:r>
              <a:rPr lang="en-US" sz="2000" dirty="0"/>
              <a:t>t is also used in hyperparameter tuning, data augmentation and neural search </a:t>
            </a:r>
          </a:p>
          <a:p>
            <a:pPr marL="0" indent="0">
              <a:buNone/>
            </a:pPr>
            <a:r>
              <a:rPr lang="en-US" sz="2000" dirty="0"/>
              <a:t>     architecture. 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4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M</a:t>
            </a:r>
            <a:r>
              <a:rPr lang="en-US" sz="2000" dirty="0"/>
              <a:t>ostly shared non-differentiable optimization for solution.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16085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D399E8-679E-D745-A0F1-2C72157602CD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217F4F-C9A9-CF44-AEC5-39029F65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D</a:t>
            </a:r>
            <a:r>
              <a:rPr lang="en-US" sz="2000" dirty="0"/>
              <a:t>RL for parametric Medical Image Analysis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 </a:t>
            </a:r>
            <a:r>
              <a:rPr lang="en-US" sz="2400" dirty="0"/>
              <a:t>T</a:t>
            </a:r>
            <a:r>
              <a:rPr lang="en-US" sz="2000" dirty="0"/>
              <a:t>his model estimated a low dimensional image for analysis.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T</a:t>
            </a:r>
            <a:r>
              <a:rPr lang="en-US" sz="2000" dirty="0"/>
              <a:t>here are three elements that is required to formulate a DRL framework.</a:t>
            </a:r>
          </a:p>
          <a:p>
            <a:pPr marL="0" indent="0">
              <a:buNone/>
            </a:pPr>
            <a:r>
              <a:rPr lang="en-US" sz="2000" dirty="0"/>
              <a:t>       1. Action </a:t>
            </a:r>
          </a:p>
          <a:p>
            <a:pPr marL="0" indent="0">
              <a:buNone/>
            </a:pPr>
            <a:r>
              <a:rPr lang="en-US" sz="2000" dirty="0"/>
              <a:t>           - The agent takes the image by moving the ith parameter independently in     </a:t>
            </a:r>
          </a:p>
          <a:p>
            <a:pPr marL="0" indent="0">
              <a:buNone/>
            </a:pPr>
            <a:r>
              <a:rPr lang="en-US" sz="2000" dirty="0"/>
              <a:t>           certain value while keeping the other parameters in same position.</a:t>
            </a:r>
          </a:p>
          <a:p>
            <a:pPr marL="0" indent="0">
              <a:buNone/>
            </a:pPr>
            <a:r>
              <a:rPr lang="en-US" sz="2000" dirty="0"/>
              <a:t>       2. State </a:t>
            </a:r>
          </a:p>
          <a:p>
            <a:pPr marL="0" indent="0">
              <a:buNone/>
            </a:pPr>
            <a:r>
              <a:rPr lang="en-US" sz="2000" dirty="0"/>
              <a:t>           - The state defined in environment is image at certain points – centered position.</a:t>
            </a:r>
          </a:p>
          <a:p>
            <a:pPr marL="0" indent="0">
              <a:buNone/>
            </a:pPr>
            <a:r>
              <a:rPr lang="en-US" sz="2000" dirty="0"/>
              <a:t>       3. Reward </a:t>
            </a:r>
          </a:p>
          <a:p>
            <a:pPr marL="0" indent="0">
              <a:buNone/>
            </a:pPr>
            <a:r>
              <a:rPr lang="en-US" sz="2000" dirty="0"/>
              <a:t>           - When the target signal is hit or closer the reward function provides a stimuli signal </a:t>
            </a:r>
          </a:p>
          <a:p>
            <a:pPr marL="0" indent="0">
              <a:buNone/>
            </a:pPr>
            <a:r>
              <a:rPr lang="en-US" sz="2000" dirty="0"/>
              <a:t>          to the agent.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368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8956-95ED-9643-9969-FF1E6E60B78F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1E5DA6C-0FDC-E243-820F-F5411403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D</a:t>
            </a:r>
            <a:r>
              <a:rPr lang="en-US" sz="2000" dirty="0"/>
              <a:t>RL for parametric Medical Image Analysis </a:t>
            </a:r>
          </a:p>
          <a:p>
            <a:pPr marL="0" indent="0">
              <a:buNone/>
            </a:pPr>
            <a:r>
              <a:rPr lang="en-US" sz="2000" dirty="0"/>
              <a:t>           - Once the three elements are available the DQL algorithm was invoked and </a:t>
            </a:r>
          </a:p>
          <a:p>
            <a:pPr marL="0" indent="0">
              <a:buNone/>
            </a:pPr>
            <a:r>
              <a:rPr lang="en-US" sz="2000" dirty="0"/>
              <a:t>           triggered to learn the process.</a:t>
            </a:r>
          </a:p>
          <a:p>
            <a:pPr marL="0" indent="0">
              <a:buNone/>
            </a:pPr>
            <a:r>
              <a:rPr lang="en-US" sz="2000" dirty="0"/>
              <a:t>           - Then the process learned, the Q-function loss is calculated using the maximum     </a:t>
            </a:r>
          </a:p>
          <a:p>
            <a:pPr marL="0" indent="0">
              <a:buNone/>
            </a:pPr>
            <a:r>
              <a:rPr lang="en-US" sz="2000" dirty="0"/>
              <a:t>           value.</a:t>
            </a:r>
          </a:p>
          <a:p>
            <a:pPr marL="0" indent="0">
              <a:buNone/>
            </a:pPr>
            <a:r>
              <a:rPr lang="en-US" sz="2000" dirty="0"/>
              <a:t>           - Using the greedy search fashion for path supervision it maximizes the reward  for </a:t>
            </a:r>
          </a:p>
          <a:p>
            <a:pPr marL="0" indent="0">
              <a:buNone/>
            </a:pPr>
            <a:r>
              <a:rPr lang="en-US" sz="2000" dirty="0"/>
              <a:t>           every iteration process.</a:t>
            </a:r>
          </a:p>
          <a:p>
            <a:pPr marL="0" indent="0">
              <a:buNone/>
            </a:pPr>
            <a:r>
              <a:rPr lang="en-US" sz="2000" dirty="0"/>
              <a:t>          - This eventually leads to convert the Reinforcement Learning (RL) into Supervised </a:t>
            </a:r>
          </a:p>
          <a:p>
            <a:pPr marL="0" indent="0">
              <a:buNone/>
            </a:pPr>
            <a:r>
              <a:rPr lang="en-US" sz="2000" dirty="0"/>
              <a:t>          Learning model. From there we can start learning a model using classification or </a:t>
            </a:r>
          </a:p>
          <a:p>
            <a:pPr marL="0" indent="0">
              <a:buNone/>
            </a:pPr>
            <a:r>
              <a:rPr lang="en-US" sz="2000" dirty="0"/>
              <a:t>          regression function.</a:t>
            </a:r>
          </a:p>
        </p:txBody>
      </p:sp>
    </p:spTree>
    <p:extLst>
      <p:ext uri="{BB962C8B-B14F-4D97-AF65-F5344CB8AC3E}">
        <p14:creationId xmlns:p14="http://schemas.microsoft.com/office/powerpoint/2010/main" val="232304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0E7CB22-11F8-924E-9BB3-FFE26147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L</a:t>
            </a:r>
            <a:r>
              <a:rPr lang="en-US" sz="2000" dirty="0"/>
              <a:t>andmark Detection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b="1" dirty="0"/>
              <a:t>-</a:t>
            </a:r>
            <a:r>
              <a:rPr lang="en-US" sz="2000" dirty="0"/>
              <a:t> This landmark anatomical structures plays an important</a:t>
            </a:r>
          </a:p>
          <a:p>
            <a:pPr marL="0" indent="0">
              <a:buNone/>
            </a:pPr>
            <a:r>
              <a:rPr lang="en-US" sz="2000" dirty="0"/>
              <a:t>    roles in navigating the image sample. It is just like a </a:t>
            </a:r>
          </a:p>
          <a:p>
            <a:pPr marL="0" indent="0">
              <a:buNone/>
            </a:pPr>
            <a:r>
              <a:rPr lang="en-US" sz="2000" dirty="0"/>
              <a:t>    travelling geographical landmarks in map.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b="1" dirty="0"/>
              <a:t>- </a:t>
            </a:r>
            <a:r>
              <a:rPr lang="en-US" sz="2000" dirty="0"/>
              <a:t>It helps the tourist to explore the places they wanted to </a:t>
            </a:r>
          </a:p>
          <a:p>
            <a:pPr marL="0" indent="0">
              <a:buNone/>
            </a:pPr>
            <a:r>
              <a:rPr lang="en-US" sz="2000" dirty="0"/>
              <a:t>    visit.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1. </a:t>
            </a:r>
            <a:r>
              <a:rPr lang="en-US" sz="2400" dirty="0"/>
              <a:t>A</a:t>
            </a:r>
            <a:r>
              <a:rPr lang="en-US" sz="2000" dirty="0"/>
              <a:t>rtificial Agent – presents the multi-scale approach for </a:t>
            </a:r>
          </a:p>
          <a:p>
            <a:pPr marL="0" indent="0">
              <a:buNone/>
            </a:pPr>
            <a:r>
              <a:rPr lang="en-US" sz="2000" dirty="0"/>
              <a:t>     detection of anatomical landmarks in 3Dimensional space.</a:t>
            </a:r>
          </a:p>
          <a:p>
            <a:pPr marL="0" indent="0">
              <a:buNone/>
            </a:pPr>
            <a:r>
              <a:rPr lang="en-US" sz="2000" dirty="0"/>
              <a:t>     It exhibits perfect detection with no false positive and negative values.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FDADE1-D288-0248-8D16-04B9E7E54E9F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pic>
        <p:nvPicPr>
          <p:cNvPr id="5" name="Picture 4" descr="A diagram of a human body&#10;&#10;Description automatically generated with medium confidence">
            <a:extLst>
              <a:ext uri="{FF2B5EF4-FFF2-40B4-BE49-F238E27FC236}">
                <a16:creationId xmlns:a16="http://schemas.microsoft.com/office/drawing/2014/main" id="{75FB9451-CC19-2240-A8A3-BECB3A4CC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0" t="3765" r="2606"/>
          <a:stretch/>
        </p:blipFill>
        <p:spPr>
          <a:xfrm>
            <a:off x="8810828" y="1331089"/>
            <a:ext cx="2879603" cy="35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8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4A78-0BB3-B343-98F5-8D8E2604F21F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90E6771-CE88-8547-AB47-17EFE037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L</a:t>
            </a:r>
            <a:r>
              <a:rPr lang="en-US" sz="2000" dirty="0"/>
              <a:t>andmark Detection</a:t>
            </a:r>
          </a:p>
          <a:p>
            <a:pPr marL="0" indent="0">
              <a:buNone/>
            </a:pPr>
            <a:r>
              <a:rPr lang="en-US" sz="2000" dirty="0"/>
              <a:t>    2. </a:t>
            </a:r>
            <a:r>
              <a:rPr lang="en-US" sz="2400" dirty="0"/>
              <a:t>S</a:t>
            </a:r>
            <a:r>
              <a:rPr lang="en-US" sz="2000" dirty="0"/>
              <a:t>upervised action classifier – image partitioning of landmark detection. This is taken</a:t>
            </a:r>
          </a:p>
          <a:p>
            <a:pPr marL="0" indent="0">
              <a:buNone/>
            </a:pPr>
            <a:r>
              <a:rPr lang="en-US" sz="2000" dirty="0"/>
              <a:t>    from the path supervision approach.</a:t>
            </a:r>
          </a:p>
          <a:p>
            <a:pPr marL="0" indent="0">
              <a:buNone/>
            </a:pPr>
            <a:r>
              <a:rPr lang="en-US" sz="2000" dirty="0"/>
              <a:t>    - This modeling allow four possible action types that helps </a:t>
            </a:r>
          </a:p>
          <a:p>
            <a:pPr marL="0" indent="0">
              <a:buNone/>
            </a:pPr>
            <a:r>
              <a:rPr lang="en-US" sz="2000" dirty="0"/>
              <a:t>    to achieve the best result accuracy of image detection </a:t>
            </a:r>
          </a:p>
          <a:p>
            <a:pPr marL="0" indent="0">
              <a:buNone/>
            </a:pPr>
            <a:r>
              <a:rPr lang="en-US" sz="2000" dirty="0"/>
              <a:t>    from a “cardiac arrest or obstetric ultrasound image  in two </a:t>
            </a:r>
          </a:p>
          <a:p>
            <a:pPr marL="0" indent="0">
              <a:buNone/>
            </a:pPr>
            <a:r>
              <a:rPr lang="en-US" sz="2000" dirty="0"/>
              <a:t>    datasets with 1323 and 1642 patients with compared to SOTA - Artificial Agent.  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B947A8E-BE12-5D48-824F-79F79BD4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72" y="4800566"/>
            <a:ext cx="4259484" cy="1771405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5F81FB8-B8D7-E648-91C5-4978DCA32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203" y="2354299"/>
            <a:ext cx="2679700" cy="14859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77304-AC2C-A04B-A0F6-00F2A4742FDA}"/>
              </a:ext>
            </a:extLst>
          </p:cNvPr>
          <p:cNvSpPr txBox="1"/>
          <p:nvPr/>
        </p:nvSpPr>
        <p:spPr>
          <a:xfrm>
            <a:off x="2298331" y="4523567"/>
            <a:ext cx="6435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Pixel-wise optimal action step with slopes +/-1 crossing the landmark</a:t>
            </a:r>
          </a:p>
        </p:txBody>
      </p:sp>
    </p:spTree>
    <p:extLst>
      <p:ext uri="{BB962C8B-B14F-4D97-AF65-F5344CB8AC3E}">
        <p14:creationId xmlns:p14="http://schemas.microsoft.com/office/powerpoint/2010/main" val="27568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70BC-F699-8E4B-84C4-EACB0B984FE9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2EFB4A4-FD62-9946-8572-020B9F59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I</a:t>
            </a:r>
            <a:r>
              <a:rPr lang="en-US" sz="2000" dirty="0"/>
              <a:t>mage Registration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4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F</a:t>
            </a:r>
            <a:r>
              <a:rPr lang="en-US" sz="2000" dirty="0"/>
              <a:t>or comparison in different times and modalities, robust image registration </a:t>
            </a:r>
          </a:p>
          <a:p>
            <a:pPr marL="0" indent="0">
              <a:buNone/>
            </a:pPr>
            <a:r>
              <a:rPr lang="en-US" sz="2000" dirty="0"/>
              <a:t>     in medical imaging is needed. </a:t>
            </a:r>
          </a:p>
          <a:p>
            <a:pPr marL="0" indent="0">
              <a:buNone/>
            </a:pPr>
            <a:r>
              <a:rPr lang="en-US" sz="2000" dirty="0"/>
              <a:t>     There are two ways used for this modelling.</a:t>
            </a:r>
          </a:p>
          <a:p>
            <a:pPr marL="0" indent="0">
              <a:buNone/>
            </a:pPr>
            <a:r>
              <a:rPr lang="en-US" sz="2000" dirty="0"/>
              <a:t>     1. </a:t>
            </a:r>
            <a:r>
              <a:rPr lang="en-US" sz="2400" dirty="0"/>
              <a:t>R</a:t>
            </a:r>
            <a:r>
              <a:rPr lang="en-US" sz="2000" dirty="0"/>
              <a:t>igid Registration – It uses a Deep Convolutional Neural Network (DCNN) </a:t>
            </a:r>
          </a:p>
          <a:p>
            <a:pPr marL="0" indent="0">
              <a:buNone/>
            </a:pPr>
            <a:r>
              <a:rPr lang="en-US" sz="2000" dirty="0"/>
              <a:t>     that utilizes the path supervision method to end-to-end training. </a:t>
            </a:r>
          </a:p>
          <a:p>
            <a:pPr marL="0" indent="0">
              <a:buNone/>
            </a:pPr>
            <a:r>
              <a:rPr lang="en-US" sz="2000" dirty="0"/>
              <a:t>     - </a:t>
            </a:r>
            <a:r>
              <a:rPr lang="en-US" sz="2400" dirty="0"/>
              <a:t>T</a:t>
            </a:r>
            <a:r>
              <a:rPr lang="en-US" sz="2000" dirty="0"/>
              <a:t>his modelling is evaluated into two datasets </a:t>
            </a:r>
          </a:p>
          <a:p>
            <a:pPr marL="0" indent="0">
              <a:buNone/>
            </a:pPr>
            <a:r>
              <a:rPr lang="en-US" sz="2000" dirty="0"/>
              <a:t>      (spine – 87 pairs of images, heart -  97 pairs of </a:t>
            </a:r>
          </a:p>
          <a:p>
            <a:pPr marL="0" indent="0">
              <a:buNone/>
            </a:pPr>
            <a:r>
              <a:rPr lang="en-US" sz="2000" dirty="0"/>
              <a:t>       images). This artificial agent outperforms </a:t>
            </a:r>
          </a:p>
          <a:p>
            <a:pPr marL="0" indent="0">
              <a:buNone/>
            </a:pPr>
            <a:r>
              <a:rPr lang="en-US" sz="2000" dirty="0"/>
              <a:t>       SOTA(State of the Art) methods with big </a:t>
            </a:r>
          </a:p>
          <a:p>
            <a:pPr marL="0" indent="0">
              <a:buNone/>
            </a:pPr>
            <a:r>
              <a:rPr lang="en-US" sz="2000" dirty="0"/>
              <a:t>       margin in terms of accuracy and robustness.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AD1745-8A20-C848-B01B-EED2293D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182" y="4033578"/>
            <a:ext cx="3848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30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76AE-16F0-554C-A88C-C31C9EA390A4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3B4C743-DD04-9746-A5BE-993E3704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I</a:t>
            </a:r>
            <a:r>
              <a:rPr lang="en-US" sz="2000" dirty="0"/>
              <a:t>mage Registration</a:t>
            </a:r>
          </a:p>
          <a:p>
            <a:pPr marL="0" indent="0">
              <a:buNone/>
            </a:pPr>
            <a:r>
              <a:rPr lang="en-US" sz="2000" dirty="0"/>
              <a:t>   1. </a:t>
            </a:r>
            <a:r>
              <a:rPr lang="en-US" sz="2400" dirty="0"/>
              <a:t>R</a:t>
            </a:r>
            <a:r>
              <a:rPr lang="en-US" sz="2000" dirty="0"/>
              <a:t>igid Registration </a:t>
            </a:r>
          </a:p>
          <a:p>
            <a:pPr marL="0" indent="0">
              <a:buNone/>
            </a:pPr>
            <a:r>
              <a:rPr lang="en-US" sz="2000" dirty="0"/>
              <a:t>    - Updated model using the dueling DQN by learning the Q function instead of path </a:t>
            </a:r>
          </a:p>
          <a:p>
            <a:pPr marL="0" indent="0">
              <a:buNone/>
            </a:pPr>
            <a:r>
              <a:rPr lang="en-US" sz="2000" dirty="0"/>
              <a:t>     supervision was introduced to previous method achieves the SOTA when compared </a:t>
            </a:r>
          </a:p>
          <a:p>
            <a:pPr marL="0" indent="0">
              <a:buNone/>
            </a:pPr>
            <a:r>
              <a:rPr lang="en-US" sz="2000" dirty="0"/>
              <a:t>     with another model.</a:t>
            </a:r>
          </a:p>
          <a:p>
            <a:pPr marL="0" indent="0">
              <a:buNone/>
            </a:pPr>
            <a:r>
              <a:rPr lang="en-US" sz="2000" dirty="0"/>
              <a:t>    2. </a:t>
            </a:r>
            <a:r>
              <a:rPr lang="en-US" sz="2400" dirty="0"/>
              <a:t>N</a:t>
            </a:r>
            <a:r>
              <a:rPr lang="en-US" sz="2000" dirty="0"/>
              <a:t>on-rigid Registration </a:t>
            </a:r>
          </a:p>
          <a:p>
            <a:pPr marL="0" indent="0">
              <a:buNone/>
            </a:pPr>
            <a:r>
              <a:rPr lang="en-US" sz="2000" dirty="0"/>
              <a:t>    - A non-rigid registration comes into full picture when the rigid registration performs an </a:t>
            </a:r>
          </a:p>
          <a:p>
            <a:pPr marL="0" indent="0">
              <a:buNone/>
            </a:pPr>
            <a:r>
              <a:rPr lang="en-US" sz="2000" dirty="0"/>
              <a:t>     insufficient transformation between two images.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79163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D126-A269-2B4C-8600-2BD2882B42C4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5F155BC-7930-944C-A5DA-F86EA4C6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I</a:t>
            </a:r>
            <a:r>
              <a:rPr lang="en-US" sz="2000" dirty="0"/>
              <a:t>mage Registration</a:t>
            </a:r>
          </a:p>
          <a:p>
            <a:pPr marL="0" indent="0">
              <a:buNone/>
            </a:pPr>
            <a:r>
              <a:rPr lang="en-US" sz="2000" dirty="0"/>
              <a:t>   2. </a:t>
            </a:r>
            <a:r>
              <a:rPr lang="en-US" sz="2400" dirty="0"/>
              <a:t>N</a:t>
            </a:r>
            <a:r>
              <a:rPr lang="en-US" sz="2000" dirty="0"/>
              <a:t>on-rigid Registration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400" dirty="0"/>
              <a:t>S</a:t>
            </a:r>
            <a:r>
              <a:rPr lang="en-US" sz="2000" dirty="0"/>
              <a:t>tudying the parametric Statistical deformed pair images for an “organ-centered” </a:t>
            </a:r>
          </a:p>
          <a:p>
            <a:pPr marL="0" indent="0">
              <a:buNone/>
            </a:pPr>
            <a:r>
              <a:rPr lang="en-US" sz="2000" dirty="0"/>
              <a:t>     MR registered prostate images resulted to better performance when compared to </a:t>
            </a:r>
          </a:p>
          <a:p>
            <a:pPr marL="0" indent="0">
              <a:buNone/>
            </a:pPr>
            <a:r>
              <a:rPr lang="en-US" sz="2000" dirty="0"/>
              <a:t>     other SOTA (State of the Art) models. The median DICE coefficients is 0.96 for 2D and </a:t>
            </a:r>
          </a:p>
          <a:p>
            <a:pPr marL="0" indent="0">
              <a:buNone/>
            </a:pPr>
            <a:r>
              <a:rPr lang="en-US" sz="2000" dirty="0"/>
              <a:t>     0.88 in 3D. The Q function thus learned from this study.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T</a:t>
            </a:r>
            <a:r>
              <a:rPr lang="en-US" sz="2000" dirty="0"/>
              <a:t>his was also concluded when tested with image registration prostate MR data (41 </a:t>
            </a:r>
          </a:p>
          <a:p>
            <a:pPr marL="0" indent="0">
              <a:buNone/>
            </a:pPr>
            <a:r>
              <a:rPr lang="en-US" sz="2000" dirty="0"/>
              <a:t>    3D images, 8 testing samples resulting to 56 inter-subject image pairs). Both results are </a:t>
            </a:r>
          </a:p>
          <a:p>
            <a:pPr marL="0" indent="0">
              <a:buNone/>
            </a:pPr>
            <a:r>
              <a:rPr lang="en-US" sz="2000" dirty="0"/>
              <a:t>    better compared with other state of the art registration model.</a:t>
            </a:r>
          </a:p>
        </p:txBody>
      </p:sp>
    </p:spTree>
    <p:extLst>
      <p:ext uri="{BB962C8B-B14F-4D97-AF65-F5344CB8AC3E}">
        <p14:creationId xmlns:p14="http://schemas.microsoft.com/office/powerpoint/2010/main" val="1398253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CE6F21-F572-3745-90B7-0E6256A3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81" y="1351918"/>
            <a:ext cx="11096057" cy="469006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O</a:t>
            </a:r>
            <a:r>
              <a:rPr lang="en-US" sz="2000" dirty="0"/>
              <a:t>bject/lesion Localization and Detection  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000" dirty="0"/>
              <a:t>Studies were also concluded for this model for </a:t>
            </a:r>
          </a:p>
          <a:p>
            <a:pPr marL="0" indent="0">
              <a:buNone/>
            </a:pPr>
            <a:r>
              <a:rPr lang="en-US" sz="2000" dirty="0"/>
              <a:t>     detecting breast lesions taken from (DCE-MRI)</a:t>
            </a:r>
          </a:p>
          <a:p>
            <a:pPr marL="0" indent="0">
              <a:buNone/>
            </a:pPr>
            <a:r>
              <a:rPr lang="en-US" sz="2000" dirty="0"/>
              <a:t>     Dynamic Contrast-Enhanced Magnetic Resonance Imaging machine.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B</a:t>
            </a:r>
            <a:r>
              <a:rPr lang="en-US" sz="2000" dirty="0"/>
              <a:t>ounding box was defined with its actions together with signal reward function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D</a:t>
            </a:r>
            <a:r>
              <a:rPr lang="en-US" sz="2000" dirty="0"/>
              <a:t>eep Q-Learning Network (DQN) is used based on ResNet Architecture.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Samples were taken from 117 patients with training set 58 patients (annotated 72 </a:t>
            </a:r>
          </a:p>
          <a:p>
            <a:pPr marL="0" indent="0">
              <a:buNone/>
            </a:pPr>
            <a:r>
              <a:rPr lang="en-US" sz="2000" dirty="0"/>
              <a:t>     lesions ), testing set from 59 patients (69 annotated lesions).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Accuracy shows similar results with state-of-the-art model but with biggest impact on </a:t>
            </a:r>
          </a:p>
          <a:p>
            <a:pPr marL="0" indent="0">
              <a:buNone/>
            </a:pPr>
            <a:r>
              <a:rPr lang="en-US" sz="2000" dirty="0"/>
              <a:t>     speed with time reduced detection.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17DAD0-4288-AA47-A4BA-C6CA0E1B1B4C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934844-AA10-B04A-AE6E-E8F536A4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393" y="816015"/>
            <a:ext cx="4797045" cy="20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01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0FA3-1992-FE46-98C2-2A49C90EACB7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B5EB412-49A8-A54B-875F-9C1089B41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4" y="1325414"/>
            <a:ext cx="11221376" cy="48405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O</a:t>
            </a:r>
            <a:r>
              <a:rPr lang="en-US" sz="2200" dirty="0"/>
              <a:t>bject/lesion Localization and Detection  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O</a:t>
            </a:r>
            <a:r>
              <a:rPr lang="en-US" sz="2200" dirty="0"/>
              <a:t>ther studies also took the challenges of big computational</a:t>
            </a:r>
          </a:p>
          <a:p>
            <a:pPr marL="0" indent="0">
              <a:buNone/>
            </a:pPr>
            <a:r>
              <a:rPr lang="en-US" sz="2200" dirty="0"/>
              <a:t>     histopathological images of breast cancer classification.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600" dirty="0"/>
              <a:t>P</a:t>
            </a:r>
            <a:r>
              <a:rPr lang="en-US" sz="2200" dirty="0"/>
              <a:t>athologist usually selects an abnormal area of the breast</a:t>
            </a:r>
          </a:p>
          <a:p>
            <a:pPr marL="0" indent="0">
              <a:buNone/>
            </a:pPr>
            <a:r>
              <a:rPr lang="en-US" sz="2200" dirty="0"/>
              <a:t>     and study its details.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600" dirty="0"/>
              <a:t>S</a:t>
            </a:r>
            <a:r>
              <a:rPr lang="en-US" sz="2200" dirty="0"/>
              <a:t>uch mechanisms captures the attention to improve the</a:t>
            </a:r>
          </a:p>
          <a:p>
            <a:pPr marL="0" indent="0">
              <a:buNone/>
            </a:pPr>
            <a:r>
              <a:rPr lang="en-US" sz="2200" dirty="0"/>
              <a:t>     selection and classification of abnormal breast region.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600" dirty="0"/>
              <a:t>D</a:t>
            </a:r>
            <a:r>
              <a:rPr lang="en-US" sz="2000" dirty="0"/>
              <a:t>RL </a:t>
            </a:r>
            <a:r>
              <a:rPr lang="en-US" sz="2200" dirty="0"/>
              <a:t>was used for two task, one for selection and the other one</a:t>
            </a:r>
          </a:p>
          <a:p>
            <a:pPr marL="0" indent="0">
              <a:buNone/>
            </a:pPr>
            <a:r>
              <a:rPr lang="en-US" sz="2200" dirty="0"/>
              <a:t>     for classification. Selection is training the certain area of image. </a:t>
            </a:r>
          </a:p>
          <a:p>
            <a:pPr marL="0" indent="0">
              <a:buNone/>
            </a:pPr>
            <a:r>
              <a:rPr lang="en-US" sz="2200" dirty="0"/>
              <a:t>     The image selected is used for classification.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600" dirty="0"/>
              <a:t>T</a:t>
            </a:r>
            <a:r>
              <a:rPr lang="en-US" sz="2200" dirty="0"/>
              <a:t>his model achieves its 98% accuracy while consuming only 50%</a:t>
            </a:r>
          </a:p>
          <a:p>
            <a:pPr marL="0" indent="0">
              <a:buNone/>
            </a:pPr>
            <a:r>
              <a:rPr lang="en-US" sz="2200" dirty="0"/>
              <a:t>     of the old Pathological method, the attention-based approach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FF79B67-C963-D345-9A52-1FD98FF5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774" y="477833"/>
            <a:ext cx="2475490" cy="35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3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43CA-DFC8-A345-97C5-E1979C62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957"/>
            <a:ext cx="10515600" cy="1139585"/>
          </a:xfrm>
        </p:spPr>
        <p:txBody>
          <a:bodyPr>
            <a:normAutofit/>
          </a:bodyPr>
          <a:lstStyle/>
          <a:p>
            <a:r>
              <a:rPr lang="en-US" sz="3600" u="sng" dirty="0"/>
              <a:t>A</a:t>
            </a:r>
            <a:r>
              <a:rPr lang="en-US" sz="3200" u="sng" dirty="0"/>
              <a:t>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07A-A262-204B-B589-33EACD6A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797"/>
            <a:ext cx="11037425" cy="5194681"/>
          </a:xfrm>
        </p:spPr>
        <p:txBody>
          <a:bodyPr anchor="t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W</a:t>
            </a:r>
            <a:r>
              <a:rPr lang="en-US" sz="2000" dirty="0"/>
              <a:t>hat is Deep Reinforcement Learning(DRL)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 </a:t>
            </a:r>
            <a:r>
              <a:rPr lang="en-US" sz="2000" dirty="0"/>
              <a:t>It is a subset of Machine Learning called Deep Learning with an implementation</a:t>
            </a:r>
          </a:p>
          <a:p>
            <a:pPr marL="0" indent="0">
              <a:buNone/>
            </a:pPr>
            <a:r>
              <a:rPr lang="en-US" sz="2000" dirty="0"/>
              <a:t>    of additional learning process called Reinforcement learning.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</a:t>
            </a:r>
            <a:r>
              <a:rPr lang="en-US" sz="2000" dirty="0"/>
              <a:t>hat is Deep Learning(DL)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</a:t>
            </a:r>
            <a:r>
              <a:rPr lang="en-US" sz="2000" dirty="0"/>
              <a:t> Deep learning is one-of-a-kind method of machine learning that uses a layered </a:t>
            </a:r>
          </a:p>
          <a:p>
            <a:pPr marL="0" indent="0">
              <a:buNone/>
            </a:pPr>
            <a:r>
              <a:rPr lang="en-US" sz="2000" dirty="0"/>
              <a:t>    neural network learning process in order to learn from data in iterative manner.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</a:t>
            </a:r>
            <a:r>
              <a:rPr lang="en-US" sz="2000" dirty="0"/>
              <a:t>hat is Reinforcement Learning(RL)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 </a:t>
            </a:r>
            <a:r>
              <a:rPr lang="en-US" sz="2000" dirty="0"/>
              <a:t>It is a learning process that uses a game theory analogy that it learns when it</a:t>
            </a:r>
          </a:p>
          <a:p>
            <a:pPr marL="0" indent="0">
              <a:buNone/>
            </a:pPr>
            <a:r>
              <a:rPr lang="en-US" sz="2000" dirty="0"/>
              <a:t>    levels up during the game process through reward system.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</a:t>
            </a:r>
            <a:r>
              <a:rPr lang="en-US" sz="2000" dirty="0"/>
              <a:t>RL is very useful in learning medical images analysis for “object/lesion detection, </a:t>
            </a:r>
          </a:p>
          <a:p>
            <a:pPr marL="0" indent="0">
              <a:buNone/>
            </a:pPr>
            <a:r>
              <a:rPr lang="en-US" sz="2000" dirty="0"/>
              <a:t>   surgical image segmentation, registration of significant medical images”. </a:t>
            </a:r>
          </a:p>
        </p:txBody>
      </p:sp>
    </p:spTree>
    <p:extLst>
      <p:ext uri="{BB962C8B-B14F-4D97-AF65-F5344CB8AC3E}">
        <p14:creationId xmlns:p14="http://schemas.microsoft.com/office/powerpoint/2010/main" val="2542051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711E-3E04-3541-9E5D-088E93672CE1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9EE765B-90E1-064F-9C62-A744C006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V</a:t>
            </a:r>
            <a:r>
              <a:rPr lang="en-US" sz="2200" dirty="0"/>
              <a:t>iew Plane Localization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N</a:t>
            </a:r>
            <a:r>
              <a:rPr lang="en-US" sz="2000" dirty="0"/>
              <a:t>ew method proposed for detection of canonical</a:t>
            </a:r>
          </a:p>
          <a:p>
            <a:pPr marL="0" indent="0">
              <a:buNone/>
            </a:pPr>
            <a:r>
              <a:rPr lang="en-US" sz="2000" dirty="0"/>
              <a:t>      view in cardiac and MR brain images.    </a:t>
            </a:r>
          </a:p>
          <a:p>
            <a:pPr marL="0" indent="0">
              <a:buNone/>
            </a:pPr>
            <a:r>
              <a:rPr lang="en-US" sz="2000" b="1" dirty="0"/>
              <a:t>   - </a:t>
            </a:r>
            <a:r>
              <a:rPr lang="en-US" sz="2400" dirty="0"/>
              <a:t>S</a:t>
            </a:r>
            <a:r>
              <a:rPr lang="en-US" sz="2000" dirty="0"/>
              <a:t>tudies used the DQN, DDQN, Duel DQN and Duel DDQN.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A </a:t>
            </a:r>
            <a:r>
              <a:rPr lang="en-US" sz="2000" dirty="0"/>
              <a:t>3D</a:t>
            </a:r>
            <a:r>
              <a:rPr lang="en-US" sz="2400" dirty="0"/>
              <a:t> </a:t>
            </a:r>
            <a:r>
              <a:rPr lang="en-US" sz="2000" dirty="0"/>
              <a:t>plane is parameterized in 4D vector, with signed reward function and action</a:t>
            </a:r>
          </a:p>
          <a:p>
            <a:pPr marL="0" indent="0">
              <a:buNone/>
            </a:pPr>
            <a:r>
              <a:rPr lang="en-US" sz="2000" dirty="0"/>
              <a:t>      steps coarse-to-fine selection.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400" dirty="0"/>
              <a:t>S</a:t>
            </a:r>
            <a:r>
              <a:rPr lang="en-US" sz="2000" dirty="0"/>
              <a:t>imilarly other method added the image augmentation starting warm for better </a:t>
            </a:r>
          </a:p>
          <a:p>
            <a:pPr marL="0" indent="0">
              <a:buNone/>
            </a:pPr>
            <a:r>
              <a:rPr lang="en-US" sz="2000" dirty="0"/>
              <a:t>      initialization with active module termination.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T</a:t>
            </a:r>
            <a:r>
              <a:rPr lang="en-US" sz="2000" dirty="0"/>
              <a:t>his added approach improves the efficiency and accuracy of plane localization  </a:t>
            </a:r>
          </a:p>
          <a:p>
            <a:pPr marL="0" indent="0">
              <a:buNone/>
            </a:pPr>
            <a:r>
              <a:rPr lang="en-US" sz="2000" dirty="0"/>
              <a:t>      based on in-house datasets of 430 prenatal  3D ultrasound volume of fetal head.</a:t>
            </a:r>
          </a:p>
        </p:txBody>
      </p:sp>
      <p:pic>
        <p:nvPicPr>
          <p:cNvPr id="5" name="Picture 4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7B7C02C1-3EB8-964C-94F6-B01D1355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038" y="665544"/>
            <a:ext cx="3771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56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P</a:t>
            </a:r>
            <a:r>
              <a:rPr lang="en-US" sz="2200" dirty="0"/>
              <a:t>laque Tracking</a:t>
            </a:r>
          </a:p>
          <a:p>
            <a:pPr marL="0" indent="0">
              <a:buNone/>
            </a:pPr>
            <a:r>
              <a:rPr lang="en-US" sz="2000" b="1" dirty="0"/>
              <a:t>   </a:t>
            </a:r>
            <a:r>
              <a:rPr lang="en-US" sz="2400" b="1" dirty="0"/>
              <a:t>-</a:t>
            </a:r>
            <a:r>
              <a:rPr lang="en-US" sz="2000" b="1" dirty="0"/>
              <a:t> </a:t>
            </a:r>
            <a:r>
              <a:rPr lang="en-US" sz="2400" dirty="0"/>
              <a:t>P</a:t>
            </a:r>
            <a:r>
              <a:rPr lang="en-US" sz="2000" dirty="0"/>
              <a:t>laque Atherosclerosis monitoring is being explored by DRL.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4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P</a:t>
            </a:r>
            <a:r>
              <a:rPr lang="en-US" sz="2000" dirty="0"/>
              <a:t>laque is composed of cholesterol, fat, calcium, and other</a:t>
            </a:r>
          </a:p>
          <a:p>
            <a:pPr marL="0" indent="0">
              <a:buNone/>
            </a:pPr>
            <a:r>
              <a:rPr lang="en-US" sz="2000" dirty="0"/>
              <a:t>      substances found in the blood. This buildup can lead to</a:t>
            </a:r>
          </a:p>
          <a:p>
            <a:pPr marL="0" indent="0">
              <a:buNone/>
            </a:pPr>
            <a:r>
              <a:rPr lang="en-US" sz="2000" dirty="0"/>
              <a:t>      serious health problems or even death.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 </a:t>
            </a:r>
            <a:r>
              <a:rPr lang="en-US" sz="2400" dirty="0"/>
              <a:t>S</a:t>
            </a:r>
            <a:r>
              <a:rPr lang="en-US" sz="2000" dirty="0"/>
              <a:t>till this proposal is having some challenges due to various intravascular morphology.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FEC9DC-4555-CD49-A920-503E8E85F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27"/>
          <a:stretch/>
        </p:blipFill>
        <p:spPr>
          <a:xfrm>
            <a:off x="8721385" y="510184"/>
            <a:ext cx="2767315" cy="27435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AE3224-A9D3-5147-AE66-FCBC43671C29}"/>
              </a:ext>
            </a:extLst>
          </p:cNvPr>
          <p:cNvSpPr/>
          <p:nvPr/>
        </p:nvSpPr>
        <p:spPr>
          <a:xfrm>
            <a:off x="9369351" y="3253769"/>
            <a:ext cx="1015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Fig A. Plaque</a:t>
            </a:r>
            <a:endParaRPr lang="en-US" sz="10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F43FD6-53CD-154B-B3EC-D94D7444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244" y="4200024"/>
            <a:ext cx="3599726" cy="24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79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V</a:t>
            </a:r>
            <a:r>
              <a:rPr lang="en-US" sz="2200" dirty="0"/>
              <a:t>essel Centerline Extraction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D</a:t>
            </a:r>
            <a:r>
              <a:rPr lang="en-US" sz="2000" dirty="0"/>
              <a:t>RL using navigation model tracing the vessel centerline.</a:t>
            </a:r>
          </a:p>
          <a:p>
            <a:pPr marL="0" indent="0">
              <a:buNone/>
            </a:pPr>
            <a:r>
              <a:rPr lang="en-US" sz="2000" dirty="0"/>
              <a:t>      A point to curve measure is defined in two terms </a:t>
            </a:r>
          </a:p>
          <a:p>
            <a:pPr marL="0" indent="0">
              <a:buNone/>
            </a:pPr>
            <a:r>
              <a:rPr lang="en-US" sz="2000" dirty="0"/>
              <a:t>     - Pulls agent position towards the true center label</a:t>
            </a:r>
          </a:p>
          <a:p>
            <a:pPr marL="0" indent="0">
              <a:buNone/>
            </a:pPr>
            <a:r>
              <a:rPr lang="en-US" sz="2000" dirty="0"/>
              <a:t>     - The agent is force towards the direction of curve. </a:t>
            </a:r>
          </a:p>
          <a:p>
            <a:pPr marL="0" indent="0">
              <a:buNone/>
            </a:pPr>
            <a:r>
              <a:rPr lang="en-US" sz="2000" dirty="0"/>
              <a:t>     - This method achieves good performance compared with 3D CNN supervised </a:t>
            </a:r>
          </a:p>
          <a:p>
            <a:pPr marL="0" indent="0">
              <a:buNone/>
            </a:pPr>
            <a:r>
              <a:rPr lang="en-US" sz="2000" dirty="0"/>
              <a:t>       learning.</a:t>
            </a:r>
          </a:p>
          <a:p>
            <a:pPr marL="0" indent="0">
              <a:buNone/>
            </a:pPr>
            <a:r>
              <a:rPr lang="en-US" sz="2000" dirty="0"/>
              <a:t>     - The method was updated using DDQN with 3D CNN to improve the centerline </a:t>
            </a:r>
          </a:p>
          <a:p>
            <a:pPr marL="0" indent="0">
              <a:buNone/>
            </a:pPr>
            <a:r>
              <a:rPr lang="en-US" sz="2000" dirty="0"/>
              <a:t>       accuracy with speed of 7seconds of inference.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AEEE61B-39B3-8548-9A4D-7F9E3235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875" y="844636"/>
            <a:ext cx="3372063" cy="25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7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S</a:t>
            </a:r>
            <a:r>
              <a:rPr lang="en-US" sz="2200" dirty="0"/>
              <a:t>olving Optimization using DRL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400" dirty="0"/>
              <a:t>D</a:t>
            </a:r>
            <a:r>
              <a:rPr lang="en-US" sz="2000" dirty="0"/>
              <a:t>RL</a:t>
            </a:r>
            <a:r>
              <a:rPr lang="en-US" sz="2600" dirty="0"/>
              <a:t> </a:t>
            </a:r>
            <a:r>
              <a:rPr lang="en-US" sz="2000" dirty="0"/>
              <a:t>is known to handle “non-differentiable metrics” therefore it is widely used for </a:t>
            </a:r>
          </a:p>
          <a:p>
            <a:pPr marL="0" indent="0">
              <a:buNone/>
            </a:pPr>
            <a:r>
              <a:rPr lang="en-US" sz="2000" dirty="0"/>
              <a:t>      optimizations.</a:t>
            </a:r>
          </a:p>
          <a:p>
            <a:pPr marL="0" indent="0">
              <a:buNone/>
            </a:pPr>
            <a:r>
              <a:rPr lang="en-US" sz="2000" dirty="0"/>
              <a:t>      1. Tuning Hyperparameter</a:t>
            </a:r>
          </a:p>
          <a:p>
            <a:pPr marL="0" indent="0">
              <a:buNone/>
            </a:pPr>
            <a:r>
              <a:rPr lang="en-US" sz="2000" dirty="0"/>
              <a:t>      2. Image Augmentation</a:t>
            </a:r>
          </a:p>
          <a:p>
            <a:pPr marL="0" indent="0">
              <a:buNone/>
            </a:pPr>
            <a:r>
              <a:rPr lang="en-US" sz="2000" dirty="0"/>
              <a:t>      3. Image Classification</a:t>
            </a:r>
          </a:p>
          <a:p>
            <a:pPr marL="0" indent="0">
              <a:buNone/>
            </a:pPr>
            <a:r>
              <a:rPr lang="en-US" sz="2000" dirty="0"/>
              <a:t>      4. Searching Neural Network for Augmentation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8687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I</a:t>
            </a:r>
            <a:r>
              <a:rPr lang="en-US" sz="2200" dirty="0"/>
              <a:t>mage Classification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</a:t>
            </a:r>
            <a:r>
              <a:rPr lang="en-US" sz="2400" b="1" dirty="0"/>
              <a:t>-</a:t>
            </a:r>
            <a:r>
              <a:rPr lang="en-US" sz="2000" b="1" dirty="0"/>
              <a:t> </a:t>
            </a:r>
            <a:r>
              <a:rPr lang="en-US" sz="2600" dirty="0"/>
              <a:t>C</a:t>
            </a:r>
            <a:r>
              <a:rPr lang="en-US" sz="2000" dirty="0"/>
              <a:t>NN model integration with question and answering RL-Based method.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400" b="1" dirty="0"/>
              <a:t>- </a:t>
            </a:r>
            <a:r>
              <a:rPr lang="en-US" sz="2400" dirty="0"/>
              <a:t>D</a:t>
            </a:r>
            <a:r>
              <a:rPr lang="en-US" sz="2000" dirty="0"/>
              <a:t>NN agent asked the patient about the skin disease symptom using CNN visual </a:t>
            </a:r>
          </a:p>
          <a:p>
            <a:pPr marL="0" indent="0">
              <a:buNone/>
            </a:pPr>
            <a:r>
              <a:rPr lang="en-US" sz="2000" dirty="0"/>
              <a:t>      information and answers.</a:t>
            </a:r>
          </a:p>
          <a:p>
            <a:pPr marL="0" indent="0">
              <a:buNone/>
            </a:pPr>
            <a:r>
              <a:rPr lang="en-US" sz="2400" b="1" dirty="0"/>
              <a:t>   - </a:t>
            </a:r>
            <a:r>
              <a:rPr lang="en-US" sz="2400" dirty="0"/>
              <a:t>D</a:t>
            </a:r>
            <a:r>
              <a:rPr lang="en-US" sz="2000" dirty="0"/>
              <a:t>NN learned from this method based on question and answering the patient.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b="1" dirty="0"/>
              <a:t>-</a:t>
            </a:r>
            <a:r>
              <a:rPr lang="en-US" sz="2000" dirty="0"/>
              <a:t> This approach improves the classification accuracy greater than 20% compared only        </a:t>
            </a:r>
          </a:p>
          <a:p>
            <a:pPr marL="0" indent="0">
              <a:buNone/>
            </a:pPr>
            <a:r>
              <a:rPr lang="en-US" sz="2000" dirty="0"/>
              <a:t>       to CNN using only visualization.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b="1" dirty="0"/>
              <a:t>-</a:t>
            </a:r>
            <a:r>
              <a:rPr lang="en-US" sz="2000" dirty="0"/>
              <a:t> It shortened the diagnosis in average time compared to decision tree-based QA </a:t>
            </a:r>
          </a:p>
          <a:p>
            <a:pPr marL="0" indent="0">
              <a:buNone/>
            </a:pPr>
            <a:r>
              <a:rPr lang="en-US" sz="2000" dirty="0"/>
              <a:t>      approach.</a:t>
            </a:r>
          </a:p>
        </p:txBody>
      </p:sp>
    </p:spTree>
    <p:extLst>
      <p:ext uri="{BB962C8B-B14F-4D97-AF65-F5344CB8AC3E}">
        <p14:creationId xmlns:p14="http://schemas.microsoft.com/office/powerpoint/2010/main" val="3806671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I</a:t>
            </a:r>
            <a:r>
              <a:rPr lang="en-US" sz="2200" dirty="0"/>
              <a:t>mage Segmentation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A</a:t>
            </a:r>
            <a:r>
              <a:rPr lang="en-US" sz="2000" dirty="0"/>
              <a:t>ssigning label to pixels helps in finding the perfect</a:t>
            </a:r>
          </a:p>
          <a:p>
            <a:pPr marL="0" indent="0">
              <a:buNone/>
            </a:pPr>
            <a:r>
              <a:rPr lang="en-US" sz="2000" dirty="0"/>
              <a:t>     boundaries of anatomical structure of medical image.</a:t>
            </a:r>
          </a:p>
          <a:p>
            <a:pPr marL="0" indent="0">
              <a:buNone/>
            </a:pPr>
            <a:r>
              <a:rPr lang="en-US" sz="2000" dirty="0"/>
              <a:t>   - This method realized the object image segmentation</a:t>
            </a:r>
          </a:p>
          <a:p>
            <a:pPr marL="0" indent="0">
              <a:buNone/>
            </a:pPr>
            <a:r>
              <a:rPr lang="en-US" sz="2000" dirty="0"/>
              <a:t>     and mostly used for pre- processing. However, this method is intractable in size and not  </a:t>
            </a:r>
          </a:p>
          <a:p>
            <a:pPr marL="0" indent="0">
              <a:buNone/>
            </a:pPr>
            <a:r>
              <a:rPr lang="en-US" sz="2000" dirty="0"/>
              <a:t>     yet fully utilized to meet the clinical requirements for 3D image segmentation.</a:t>
            </a:r>
          </a:p>
          <a:p>
            <a:pPr marL="0" indent="0">
              <a:buNone/>
            </a:pPr>
            <a:r>
              <a:rPr lang="en-US" sz="2000" dirty="0"/>
              <a:t>   - State of the art proposed NAS (Neural Architecture Search) improves the image </a:t>
            </a:r>
          </a:p>
          <a:p>
            <a:pPr marL="0" indent="0">
              <a:buNone/>
            </a:pPr>
            <a:r>
              <a:rPr lang="en-US" sz="2000" dirty="0"/>
              <a:t>     search automation for special application however it is not used often in medical </a:t>
            </a:r>
          </a:p>
          <a:p>
            <a:pPr marL="0" indent="0">
              <a:buNone/>
            </a:pPr>
            <a:r>
              <a:rPr lang="en-US" sz="2000" dirty="0"/>
              <a:t>     image segmentation.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98ECEEF-A856-454F-8BE5-28978F8D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256" y="572946"/>
            <a:ext cx="3573682" cy="25581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960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I</a:t>
            </a:r>
            <a:r>
              <a:rPr lang="en-US" sz="2200" dirty="0"/>
              <a:t>mage Acquisition and Reconstruction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C</a:t>
            </a:r>
            <a:r>
              <a:rPr lang="en-US" sz="2000" dirty="0"/>
              <a:t>T</a:t>
            </a:r>
            <a:r>
              <a:rPr lang="en-US" sz="2600" dirty="0"/>
              <a:t> </a:t>
            </a:r>
            <a:r>
              <a:rPr lang="en-US" sz="2000" dirty="0"/>
              <a:t>Metal artifacts affects the clinical decision making because of image </a:t>
            </a:r>
          </a:p>
          <a:p>
            <a:pPr marL="0" indent="0">
              <a:buNone/>
            </a:pPr>
            <a:r>
              <a:rPr lang="en-US" sz="2000" dirty="0"/>
              <a:t>      inconsistency.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4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U</a:t>
            </a:r>
            <a:r>
              <a:rPr lang="en-US" sz="2000" dirty="0"/>
              <a:t>sing the iterative CT reconstruction helps to solve the optimization issue in medical </a:t>
            </a:r>
          </a:p>
          <a:p>
            <a:pPr marL="0" indent="0">
              <a:buNone/>
            </a:pPr>
            <a:r>
              <a:rPr lang="en-US" sz="2000" dirty="0"/>
              <a:t>     image.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C04B30-CF34-CA44-8787-A469E84C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59" y="3487356"/>
            <a:ext cx="4775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R</a:t>
            </a:r>
            <a:r>
              <a:rPr lang="en-US" sz="2200" dirty="0"/>
              <a:t>adiotheraphy Planning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DRL </a:t>
            </a:r>
            <a:r>
              <a:rPr lang="en-US" sz="2000" dirty="0"/>
              <a:t>weight tuning policy was leverage in Radiotheraphy planning that takes the </a:t>
            </a:r>
          </a:p>
          <a:p>
            <a:pPr marL="0" indent="0">
              <a:buNone/>
            </a:pPr>
            <a:r>
              <a:rPr lang="en-US" sz="2000" dirty="0"/>
              <a:t>      volume histogram as input and outputs  the adjusted weight with reward function</a:t>
            </a:r>
          </a:p>
          <a:p>
            <a:pPr marL="0" indent="0">
              <a:buNone/>
            </a:pPr>
            <a:r>
              <a:rPr lang="en-US" sz="2000" dirty="0"/>
              <a:t>      sparing the organs at risk.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T</a:t>
            </a:r>
            <a:r>
              <a:rPr lang="en-US" sz="2000" dirty="0"/>
              <a:t>his method proposed to improve the radiotherapy planning with yields of quality </a:t>
            </a:r>
          </a:p>
          <a:p>
            <a:pPr marL="0" indent="0">
              <a:buNone/>
            </a:pPr>
            <a:r>
              <a:rPr lang="en-US" sz="2000" dirty="0"/>
              <a:t>      score 10.7% higher than human radiotherapy planner.</a:t>
            </a:r>
          </a:p>
        </p:txBody>
      </p:sp>
    </p:spTree>
    <p:extLst>
      <p:ext uri="{BB962C8B-B14F-4D97-AF65-F5344CB8AC3E}">
        <p14:creationId xmlns:p14="http://schemas.microsoft.com/office/powerpoint/2010/main" val="341465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M</a:t>
            </a:r>
            <a:r>
              <a:rPr lang="en-US" sz="2200" dirty="0"/>
              <a:t>iscellaneous Topics</a:t>
            </a:r>
          </a:p>
          <a:p>
            <a:pPr marL="0" indent="0">
              <a:buNone/>
            </a:pPr>
            <a:r>
              <a:rPr lang="en-US" sz="2200" dirty="0"/>
              <a:t>   - These topics  are for exploration, not related to medical images analysis but </a:t>
            </a:r>
          </a:p>
          <a:p>
            <a:pPr marL="0" indent="0">
              <a:buNone/>
            </a:pPr>
            <a:r>
              <a:rPr lang="en-US" sz="2200" dirty="0"/>
              <a:t>      mostly uses based Reinforcement Learning. </a:t>
            </a:r>
          </a:p>
          <a:p>
            <a:pPr marL="0" indent="0">
              <a:buNone/>
            </a:pPr>
            <a:r>
              <a:rPr lang="en-US" sz="2000" dirty="0"/>
              <a:t>      1. </a:t>
            </a:r>
            <a:r>
              <a:rPr lang="en-US" sz="2600" dirty="0"/>
              <a:t>V</a:t>
            </a:r>
            <a:r>
              <a:rPr lang="en-US" sz="2000" dirty="0"/>
              <a:t>ideo Summarization</a:t>
            </a:r>
          </a:p>
          <a:p>
            <a:pPr marL="0" indent="0">
              <a:buNone/>
            </a:pPr>
            <a:r>
              <a:rPr lang="en-US" sz="2000" dirty="0"/>
              <a:t>      2. </a:t>
            </a:r>
            <a:r>
              <a:rPr lang="en-US" sz="2600" dirty="0"/>
              <a:t>S</a:t>
            </a:r>
            <a:r>
              <a:rPr lang="en-US" sz="2000" dirty="0"/>
              <a:t>urgical gesture segmentation and classification</a:t>
            </a:r>
          </a:p>
          <a:p>
            <a:pPr marL="0" indent="0">
              <a:buNone/>
            </a:pPr>
            <a:r>
              <a:rPr lang="en-US" sz="2000" dirty="0"/>
              <a:t>      3. </a:t>
            </a:r>
            <a:r>
              <a:rPr lang="en-US" sz="2600" dirty="0"/>
              <a:t>P</a:t>
            </a:r>
            <a:r>
              <a:rPr lang="en-US" sz="2000" dirty="0"/>
              <a:t>ersonalized mobile health intervention</a:t>
            </a:r>
          </a:p>
          <a:p>
            <a:pPr marL="0" indent="0">
              <a:buNone/>
            </a:pPr>
            <a:r>
              <a:rPr lang="en-US" sz="2000" dirty="0"/>
              <a:t>      4. </a:t>
            </a:r>
            <a:r>
              <a:rPr lang="en-US" sz="2600" dirty="0"/>
              <a:t>C</a:t>
            </a:r>
            <a:r>
              <a:rPr lang="en-US" sz="2000" dirty="0"/>
              <a:t>omputational model personalization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67893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Conclusion</a:t>
            </a:r>
            <a:endParaRPr lang="en-US" sz="3200" u="sng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D</a:t>
            </a:r>
            <a:r>
              <a:rPr lang="en-US" sz="2000" dirty="0"/>
              <a:t>RL is powerful model in medical imaging analysis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</a:t>
            </a:r>
            <a:r>
              <a:rPr lang="en-US" sz="2000" dirty="0"/>
              <a:t>uccessfully applied to various applications in landmark localization, object detection, </a:t>
            </a:r>
          </a:p>
          <a:p>
            <a:pPr marL="0" indent="0">
              <a:buNone/>
            </a:pPr>
            <a:r>
              <a:rPr lang="en-US" sz="2000" dirty="0"/>
              <a:t>    image registration and image-based inferencing.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</a:t>
            </a:r>
            <a:r>
              <a:rPr lang="en-US" sz="2000" dirty="0"/>
              <a:t>emonstrated effectiveness in tuning parameter optimization, image augmentation </a:t>
            </a:r>
          </a:p>
          <a:p>
            <a:pPr marL="0" indent="0">
              <a:buNone/>
            </a:pPr>
            <a:r>
              <a:rPr lang="en-US" sz="2000" dirty="0"/>
              <a:t>   selection, and Neural Architecture Search (NAS). 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</a:t>
            </a:r>
            <a:r>
              <a:rPr lang="en-US" sz="2000" dirty="0"/>
              <a:t>lthough some methods are not fully utilized in clinical requirement the current DRL</a:t>
            </a:r>
          </a:p>
          <a:p>
            <a:pPr marL="0" indent="0">
              <a:buNone/>
            </a:pPr>
            <a:r>
              <a:rPr lang="en-US" sz="2000" dirty="0"/>
              <a:t>   model surpassed my expectations.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6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43CA-DFC8-A345-97C5-E1979C62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81" y="1336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I</a:t>
            </a:r>
            <a:r>
              <a:rPr lang="en-US" sz="2800" u="sng" dirty="0"/>
              <a:t>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07A-A262-204B-B589-33EACD6A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288"/>
            <a:ext cx="10515600" cy="47577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</a:t>
            </a:r>
            <a:r>
              <a:rPr lang="en-US" sz="2000" dirty="0"/>
              <a:t>RL is a (SOTA) State-of-the-Art framework in Artificial Intelligence.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000" dirty="0"/>
              <a:t>It scales up the learning sequential decision process and can highly learn with</a:t>
            </a:r>
          </a:p>
          <a:p>
            <a:pPr marL="0" indent="0">
              <a:buNone/>
            </a:pPr>
            <a:r>
              <a:rPr lang="en-US" sz="2000" dirty="0"/>
              <a:t>     delayed supervised information.</a:t>
            </a:r>
          </a:p>
          <a:p>
            <a:pPr marL="0" indent="0">
              <a:buNone/>
            </a:pPr>
            <a:r>
              <a:rPr lang="en-US" sz="2000" b="1" dirty="0"/>
              <a:t>   - </a:t>
            </a:r>
            <a:r>
              <a:rPr lang="en-US" sz="2000" dirty="0"/>
              <a:t>It can also deal with maximizing the “non-differentiable” metrics of parametric</a:t>
            </a:r>
          </a:p>
          <a:p>
            <a:pPr marL="0" indent="0">
              <a:buNone/>
            </a:pPr>
            <a:r>
              <a:rPr lang="en-US" sz="2000" dirty="0"/>
              <a:t>     setting of classification accuracy problem.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 </a:t>
            </a:r>
            <a:r>
              <a:rPr lang="en-US" sz="2000" dirty="0"/>
              <a:t>It also speed up the searching detection process for optimal transformation of </a:t>
            </a:r>
          </a:p>
          <a:p>
            <a:pPr marL="0" indent="0">
              <a:buNone/>
            </a:pPr>
            <a:r>
              <a:rPr lang="en-US" sz="2000" dirty="0"/>
              <a:t>     image registration accuracy.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It improves the memory allocation of high-dimensional images. Small images </a:t>
            </a:r>
          </a:p>
          <a:p>
            <a:pPr marL="0" indent="0">
              <a:buNone/>
            </a:pPr>
            <a:r>
              <a:rPr lang="en-US" sz="2000" dirty="0"/>
              <a:t>     can be used in DRL object detection process.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</a:t>
            </a:r>
            <a:r>
              <a:rPr lang="en-US" sz="2000" dirty="0"/>
              <a:t>his survey paper expanded its study on many (SOTA) state-of-the-art contents.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6816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BD4A9-D2E9-E248-9C39-4AC2720B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8" y="2011680"/>
            <a:ext cx="10515600" cy="28386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98944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43CA-DFC8-A345-97C5-E1979C62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82" y="1799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B</a:t>
            </a:r>
            <a:r>
              <a:rPr lang="en-US" sz="3200" u="sng" dirty="0"/>
              <a:t>asics of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07A-A262-204B-B589-33EACD6A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4463"/>
            <a:ext cx="11095299" cy="47577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M</a:t>
            </a:r>
            <a:r>
              <a:rPr lang="en-US" sz="2000" dirty="0"/>
              <a:t>arkov Decision Process (MDP)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/>
              <a:t>-</a:t>
            </a:r>
            <a:r>
              <a:rPr lang="en-US" sz="2400" dirty="0"/>
              <a:t> I</a:t>
            </a:r>
            <a:r>
              <a:rPr lang="en-US" sz="2000" dirty="0"/>
              <a:t>s the essential foundation theory of Reinforcement Learning, a process “whose </a:t>
            </a:r>
          </a:p>
          <a:p>
            <a:pPr marL="0" indent="0">
              <a:buNone/>
            </a:pPr>
            <a:r>
              <a:rPr lang="en-US" sz="2000" dirty="0"/>
              <a:t>   the conditional probability distribution of future states only depends upon the </a:t>
            </a:r>
          </a:p>
          <a:p>
            <a:pPr marL="0" indent="0">
              <a:buNone/>
            </a:pPr>
            <a:r>
              <a:rPr lang="en-US" sz="2000" dirty="0"/>
              <a:t>   present state”. 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/>
              <a:t>-</a:t>
            </a:r>
            <a:r>
              <a:rPr lang="en-US" sz="2400" dirty="0"/>
              <a:t> T</a:t>
            </a:r>
            <a:r>
              <a:rPr lang="en-US" sz="2000" dirty="0"/>
              <a:t>he introduction of reward system not only depends on the current state but </a:t>
            </a:r>
          </a:p>
          <a:p>
            <a:pPr marL="0" indent="0">
              <a:buNone/>
            </a:pPr>
            <a:r>
              <a:rPr lang="en-US" sz="2000" dirty="0"/>
              <a:t>   also, on the action that leads to future state.</a:t>
            </a:r>
          </a:p>
          <a:p>
            <a:pPr marL="0" indent="0">
              <a:buNone/>
            </a:pPr>
            <a:r>
              <a:rPr lang="en-US" sz="2400" b="1" dirty="0"/>
              <a:t>   - </a:t>
            </a:r>
            <a:r>
              <a:rPr lang="en-US" sz="2400" dirty="0"/>
              <a:t>O</a:t>
            </a:r>
            <a:r>
              <a:rPr lang="en-US" sz="2000" dirty="0"/>
              <a:t>ne good example of this is the famous online game “</a:t>
            </a:r>
            <a:r>
              <a:rPr lang="en-US" sz="2000" dirty="0">
                <a:hlinkClick r:id="rId2"/>
              </a:rPr>
              <a:t>Fortnite</a:t>
            </a:r>
            <a:r>
              <a:rPr lang="en-US" sz="2000" dirty="0"/>
              <a:t>”. Usually, the game</a:t>
            </a:r>
          </a:p>
          <a:p>
            <a:pPr marL="0" indent="0">
              <a:buNone/>
            </a:pPr>
            <a:r>
              <a:rPr lang="en-US" sz="2000" dirty="0"/>
              <a:t>   player chooses an action while playing according to the set of rules and the </a:t>
            </a:r>
          </a:p>
          <a:p>
            <a:pPr marL="0" indent="0">
              <a:buNone/>
            </a:pPr>
            <a:r>
              <a:rPr lang="en-US" sz="2000" dirty="0"/>
              <a:t>   environment receives the action and produces a reward. Then the player transfers to </a:t>
            </a:r>
          </a:p>
          <a:p>
            <a:pPr marL="0" indent="0">
              <a:buNone/>
            </a:pPr>
            <a:r>
              <a:rPr lang="en-US" sz="2000" dirty="0"/>
              <a:t>   the next level until he/she reached the final level of the game which is the future state.</a:t>
            </a:r>
          </a:p>
        </p:txBody>
      </p:sp>
    </p:spTree>
    <p:extLst>
      <p:ext uri="{BB962C8B-B14F-4D97-AF65-F5344CB8AC3E}">
        <p14:creationId xmlns:p14="http://schemas.microsoft.com/office/powerpoint/2010/main" val="104985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B4244D-0C27-4247-B0AE-AB0D2792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82" y="318826"/>
            <a:ext cx="10515600" cy="1049338"/>
          </a:xfrm>
        </p:spPr>
        <p:txBody>
          <a:bodyPr>
            <a:normAutofit/>
          </a:bodyPr>
          <a:lstStyle/>
          <a:p>
            <a:r>
              <a:rPr lang="en-US" sz="3600" u="sng" dirty="0"/>
              <a:t>B</a:t>
            </a:r>
            <a:r>
              <a:rPr lang="en-US" sz="3200" u="sng" dirty="0"/>
              <a:t>asics of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07A-A262-204B-B589-33EACD6A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261922" cy="47577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M</a:t>
            </a:r>
            <a:r>
              <a:rPr lang="en-US" sz="2000" dirty="0"/>
              <a:t>DP is defined into five elements: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set of state/observation space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set of actions the agents can choose from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transition probability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reward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discount factor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</a:t>
            </a:r>
            <a:r>
              <a:rPr lang="en-US" sz="2000" dirty="0"/>
              <a:t>he main objective of (RL) Reinforcement Learning is to find the prime rules or </a:t>
            </a:r>
          </a:p>
          <a:p>
            <a:pPr marL="0" indent="0">
              <a:buNone/>
            </a:pPr>
            <a:r>
              <a:rPr lang="en-US" sz="2000" dirty="0"/>
              <a:t>    best- known solution that gives the highest “expected cumulative reward </a:t>
            </a:r>
          </a:p>
          <a:p>
            <a:pPr marL="0" indent="0">
              <a:buNone/>
            </a:pPr>
            <a:r>
              <a:rPr lang="en-US" sz="2000" dirty="0"/>
              <a:t>    called return - the weighted sum of immediate rewards”.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134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0ADB04A-C82A-B342-9662-348A4458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05" y="260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B</a:t>
            </a:r>
            <a:r>
              <a:rPr lang="en-US" sz="3200" u="sng" dirty="0"/>
              <a:t>asics of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07A-A262-204B-B589-33EACD6A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4757737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908FAE-9ECB-3F4C-9C84-08D6DB2BA3B0}"/>
              </a:ext>
            </a:extLst>
          </p:cNvPr>
          <p:cNvSpPr txBox="1">
            <a:spLocks/>
          </p:cNvSpPr>
          <p:nvPr/>
        </p:nvSpPr>
        <p:spPr>
          <a:xfrm>
            <a:off x="990600" y="1421091"/>
            <a:ext cx="10515600" cy="47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/>
              <a:t>R</a:t>
            </a:r>
            <a:r>
              <a:rPr lang="en-US" sz="2000" dirty="0"/>
              <a:t>einforcement </a:t>
            </a:r>
            <a:r>
              <a:rPr lang="en-US" dirty="0"/>
              <a:t>L</a:t>
            </a:r>
            <a:r>
              <a:rPr lang="en-US" sz="2000" dirty="0"/>
              <a:t>earning is divided into two functions</a:t>
            </a:r>
          </a:p>
          <a:p>
            <a:pPr marL="0" indent="0">
              <a:buNone/>
            </a:pPr>
            <a:r>
              <a:rPr lang="en-US" sz="2000" dirty="0"/>
              <a:t>    1. </a:t>
            </a:r>
            <a:r>
              <a:rPr lang="en-US" sz="2400" dirty="0"/>
              <a:t>M</a:t>
            </a:r>
            <a:r>
              <a:rPr lang="en-US" sz="2000" dirty="0"/>
              <a:t>odel-Free </a:t>
            </a:r>
            <a:r>
              <a:rPr lang="en-US" sz="2400" dirty="0"/>
              <a:t>M</a:t>
            </a:r>
            <a:r>
              <a:rPr lang="en-US" sz="2000" dirty="0"/>
              <a:t>ethods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 - </a:t>
            </a:r>
            <a:r>
              <a:rPr lang="en-US" sz="2000" dirty="0"/>
              <a:t>This method is the learning process of a gamer during the interaction process </a:t>
            </a:r>
          </a:p>
          <a:p>
            <a:pPr marL="0" indent="0">
              <a:buNone/>
            </a:pPr>
            <a:r>
              <a:rPr lang="en-US" sz="2000" dirty="0"/>
              <a:t>         with other players and the environment to exceed the maximum policy. </a:t>
            </a:r>
          </a:p>
          <a:p>
            <a:pPr marL="0" indent="0">
              <a:buNone/>
            </a:pPr>
            <a:r>
              <a:rPr lang="en-US" sz="2000" dirty="0"/>
              <a:t>    2. </a:t>
            </a:r>
            <a:r>
              <a:rPr lang="en-US" sz="2400" dirty="0"/>
              <a:t>M</a:t>
            </a:r>
            <a:r>
              <a:rPr lang="en-US" sz="2000" dirty="0"/>
              <a:t>odel-Based </a:t>
            </a:r>
            <a:r>
              <a:rPr lang="en-US" sz="2400" dirty="0"/>
              <a:t>M</a:t>
            </a:r>
            <a:r>
              <a:rPr lang="en-US" sz="2000" dirty="0"/>
              <a:t>ethods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b="1" dirty="0"/>
              <a:t>-</a:t>
            </a:r>
            <a:r>
              <a:rPr lang="en-US" sz="2000" dirty="0"/>
              <a:t> This method is when the experienced gamer knows such a certain rules or</a:t>
            </a:r>
          </a:p>
          <a:p>
            <a:pPr marL="0" indent="0">
              <a:buNone/>
            </a:pPr>
            <a:r>
              <a:rPr lang="en-US" sz="2000" dirty="0"/>
              <a:t>         game policy and use it for its own advantage to exceed the maximum policy.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16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2618D-58B7-864D-8ADB-A329581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328771"/>
            <a:ext cx="11096057" cy="51469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</a:t>
            </a:r>
            <a:r>
              <a:rPr lang="en-US" sz="2000" dirty="0"/>
              <a:t>utoencoder</a:t>
            </a:r>
          </a:p>
          <a:p>
            <a:pPr marL="0" indent="0">
              <a:buNone/>
            </a:pPr>
            <a:r>
              <a:rPr lang="en-US" sz="2400" b="1" dirty="0"/>
              <a:t>   -</a:t>
            </a:r>
            <a:r>
              <a:rPr lang="en-US" sz="2400" dirty="0"/>
              <a:t> I</a:t>
            </a:r>
            <a:r>
              <a:rPr lang="en-US" sz="2000" dirty="0"/>
              <a:t>s a representation unsupervised learning used for “dimensionality reduction </a:t>
            </a:r>
          </a:p>
          <a:p>
            <a:pPr marL="0" indent="0">
              <a:buNone/>
            </a:pPr>
            <a:r>
              <a:rPr lang="en-US" sz="2000" dirty="0"/>
              <a:t>    and feature selection”.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</a:t>
            </a:r>
            <a:r>
              <a:rPr lang="en-US" sz="2000" dirty="0"/>
              <a:t>eep Belief Network and </a:t>
            </a:r>
            <a:r>
              <a:rPr lang="en-US" dirty="0"/>
              <a:t>D</a:t>
            </a:r>
            <a:r>
              <a:rPr lang="en-US" sz="2000" dirty="0"/>
              <a:t>eep Autoencoders</a:t>
            </a:r>
          </a:p>
          <a:p>
            <a:pPr marL="0" indent="0">
              <a:buNone/>
            </a:pPr>
            <a:r>
              <a:rPr lang="en-US" sz="2400" b="1" dirty="0"/>
              <a:t>   -</a:t>
            </a:r>
            <a:r>
              <a:rPr lang="en-US" sz="2400" dirty="0"/>
              <a:t> A</a:t>
            </a:r>
            <a:r>
              <a:rPr lang="en-US" sz="2000" dirty="0"/>
              <a:t>re unsupervised learning used for network initialization.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b="1" dirty="0"/>
              <a:t>-</a:t>
            </a:r>
            <a:r>
              <a:rPr lang="en-US" sz="2400" dirty="0"/>
              <a:t> D</a:t>
            </a:r>
            <a:r>
              <a:rPr lang="en-US" sz="2000" dirty="0"/>
              <a:t>eep autoencoders have one seen input layer and one invisible layer.</a:t>
            </a:r>
          </a:p>
          <a:p>
            <a:pPr marL="0" indent="0">
              <a:buNone/>
            </a:pPr>
            <a:r>
              <a:rPr lang="en-US" sz="2000" b="1" dirty="0"/>
              <a:t>    </a:t>
            </a:r>
            <a:r>
              <a:rPr lang="en-US" sz="2400" b="1" dirty="0"/>
              <a:t>-</a:t>
            </a:r>
            <a:r>
              <a:rPr lang="en-US" sz="2000" b="1" dirty="0"/>
              <a:t> </a:t>
            </a:r>
            <a:r>
              <a:rPr lang="en-US" sz="2400" dirty="0"/>
              <a:t>D</a:t>
            </a:r>
            <a:r>
              <a:rPr lang="en-US" sz="2000" dirty="0"/>
              <a:t>eep belief network is based on “Restricted Boltzmann Machines” which</a:t>
            </a:r>
          </a:p>
          <a:p>
            <a:pPr marL="0" indent="0">
              <a:buNone/>
            </a:pPr>
            <a:r>
              <a:rPr lang="en-US" sz="2000" dirty="0"/>
              <a:t>    contains of layered input data and a layered invisible units that can gain a</a:t>
            </a:r>
          </a:p>
          <a:p>
            <a:pPr marL="0" indent="0">
              <a:buNone/>
            </a:pPr>
            <a:r>
              <a:rPr lang="en-US" sz="2000" dirty="0"/>
              <a:t>    knowledge  to describe the features that are gathered from the “higher-order of  </a:t>
            </a:r>
          </a:p>
          <a:p>
            <a:pPr marL="0" indent="0">
              <a:buNone/>
            </a:pPr>
            <a:r>
              <a:rPr lang="en-US" sz="2000" dirty="0"/>
              <a:t>    correlations in the data”.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0173C-83FE-1E49-A3FD-2FD002950CE2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I</a:t>
            </a:r>
            <a:r>
              <a:rPr lang="en-US" sz="3200" u="sng" dirty="0"/>
              <a:t>ntroduction to </a:t>
            </a:r>
            <a:r>
              <a:rPr lang="en-US" sz="3600" u="sng" dirty="0"/>
              <a:t>D</a:t>
            </a:r>
            <a:r>
              <a:rPr lang="en-US" sz="3200" u="sng" dirty="0"/>
              <a:t>eep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</p:spTree>
    <p:extLst>
      <p:ext uri="{BB962C8B-B14F-4D97-AF65-F5344CB8AC3E}">
        <p14:creationId xmlns:p14="http://schemas.microsoft.com/office/powerpoint/2010/main" val="252575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2618D-58B7-864D-8ADB-A329581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3"/>
            <a:ext cx="11096057" cy="51469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M</a:t>
            </a:r>
            <a:r>
              <a:rPr lang="en-US" sz="2000" dirty="0"/>
              <a:t>ulti-layer Perceptron (MLP)</a:t>
            </a:r>
          </a:p>
          <a:p>
            <a:pPr marL="0" indent="0">
              <a:buNone/>
            </a:pPr>
            <a:r>
              <a:rPr lang="en-US" sz="2400" b="1" dirty="0"/>
              <a:t>   - </a:t>
            </a:r>
            <a:r>
              <a:rPr lang="en-US" sz="2400" dirty="0"/>
              <a:t>N</a:t>
            </a:r>
            <a:r>
              <a:rPr lang="en-US" sz="2000" dirty="0"/>
              <a:t>euron is the simplest form of neural network.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400" dirty="0"/>
              <a:t> </a:t>
            </a:r>
            <a:r>
              <a:rPr lang="en-US" sz="2400" b="1" dirty="0"/>
              <a:t>- </a:t>
            </a:r>
            <a:r>
              <a:rPr lang="en-US" sz="2600" dirty="0"/>
              <a:t>P</a:t>
            </a:r>
            <a:r>
              <a:rPr lang="en-US" sz="2000" dirty="0"/>
              <a:t>erceptron is a computational single form of neuron that has one or many  </a:t>
            </a:r>
          </a:p>
          <a:p>
            <a:pPr marL="0" indent="0">
              <a:buNone/>
            </a:pPr>
            <a:r>
              <a:rPr lang="en-US" sz="2000" dirty="0"/>
              <a:t>    inputs, main-processor, and one output.</a:t>
            </a:r>
          </a:p>
          <a:p>
            <a:pPr marL="0" indent="0">
              <a:buNone/>
            </a:pPr>
            <a:r>
              <a:rPr lang="en-US" sz="2600" b="1" dirty="0"/>
              <a:t>  </a:t>
            </a:r>
            <a:r>
              <a:rPr lang="en-US" sz="2400" b="1" dirty="0"/>
              <a:t> - </a:t>
            </a:r>
            <a:r>
              <a:rPr lang="en-US" sz="2400" dirty="0"/>
              <a:t>T</a:t>
            </a:r>
            <a:r>
              <a:rPr lang="en-US" sz="2000" dirty="0"/>
              <a:t>here are two types of Neural Networks. </a:t>
            </a:r>
          </a:p>
          <a:p>
            <a:pPr marL="0" indent="0">
              <a:buNone/>
            </a:pPr>
            <a:r>
              <a:rPr lang="en-US" sz="2000" dirty="0"/>
              <a:t>      1. Convolutional Neural Networks (CNN) </a:t>
            </a:r>
          </a:p>
          <a:p>
            <a:pPr marL="0" indent="0">
              <a:buNone/>
            </a:pPr>
            <a:r>
              <a:rPr lang="en-US" sz="2000" dirty="0"/>
              <a:t>      2. Recurrent Neural Networks (RNN)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</a:t>
            </a:r>
            <a:r>
              <a:rPr lang="en-US" sz="2000" dirty="0"/>
              <a:t>onvolutional Neural Networks (CNN)</a:t>
            </a:r>
          </a:p>
          <a:p>
            <a:pPr marL="0" indent="0">
              <a:buNone/>
            </a:pPr>
            <a:r>
              <a:rPr lang="en-US" sz="2000" dirty="0"/>
              <a:t>    - </a:t>
            </a:r>
            <a:r>
              <a:rPr lang="en-US" sz="2400" dirty="0"/>
              <a:t>A</a:t>
            </a:r>
            <a:r>
              <a:rPr lang="en-US" sz="2000" dirty="0"/>
              <a:t> fully joined multi-layer perceptrons that perform weight sharing during the data </a:t>
            </a:r>
          </a:p>
          <a:p>
            <a:pPr marL="0" indent="0">
              <a:buNone/>
            </a:pPr>
            <a:r>
              <a:rPr lang="en-US" sz="2000" dirty="0"/>
              <a:t>processing in a grid like topology network.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0173C-83FE-1E49-A3FD-2FD002950CE2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I</a:t>
            </a:r>
            <a:r>
              <a:rPr lang="en-US" sz="3200" u="sng" dirty="0"/>
              <a:t>ntroduction to </a:t>
            </a:r>
            <a:r>
              <a:rPr lang="en-US" sz="3600" u="sng" dirty="0"/>
              <a:t>D</a:t>
            </a:r>
            <a:r>
              <a:rPr lang="en-US" sz="3200" u="sng" dirty="0"/>
              <a:t>eep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</p:spTree>
    <p:extLst>
      <p:ext uri="{BB962C8B-B14F-4D97-AF65-F5344CB8AC3E}">
        <p14:creationId xmlns:p14="http://schemas.microsoft.com/office/powerpoint/2010/main" val="403513322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4714</TotalTime>
  <Words>2866</Words>
  <Application>Microsoft Macintosh PowerPoint</Application>
  <PresentationFormat>Widescreen</PresentationFormat>
  <Paragraphs>323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Century Gothic</vt:lpstr>
      <vt:lpstr>Wingdings</vt:lpstr>
      <vt:lpstr>BrushVTI</vt:lpstr>
      <vt:lpstr>Deep Reinforcement Learning in Medical Imaging: A Literature Review</vt:lpstr>
      <vt:lpstr>Table of Contents</vt:lpstr>
      <vt:lpstr>Abstract</vt:lpstr>
      <vt:lpstr>Introduction</vt:lpstr>
      <vt:lpstr>Basics of Reinforcement Learning</vt:lpstr>
      <vt:lpstr>Basics of Reinforcement Learning</vt:lpstr>
      <vt:lpstr>Basics of Reinforcement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in Medical Imaging: A Literature Review</dc:title>
  <dc:creator>Olen Baduria</dc:creator>
  <cp:lastModifiedBy>Olen Baduria</cp:lastModifiedBy>
  <cp:revision>132</cp:revision>
  <dcterms:created xsi:type="dcterms:W3CDTF">2021-03-27T20:59:47Z</dcterms:created>
  <dcterms:modified xsi:type="dcterms:W3CDTF">2021-04-16T21:23:34Z</dcterms:modified>
</cp:coreProperties>
</file>