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0233600" cy="329184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Fox" initials="EF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F5D"/>
    <a:srgbClr val="FF6600"/>
    <a:srgbClr val="00008A"/>
    <a:srgbClr val="C597FF"/>
    <a:srgbClr val="800080"/>
    <a:srgbClr val="650AC2"/>
    <a:srgbClr val="742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111" autoAdjust="0"/>
    <p:restoredTop sz="79336" autoAdjust="0"/>
  </p:normalViewPr>
  <p:slideViewPr>
    <p:cSldViewPr snapToGrid="0" snapToObjects="1">
      <p:cViewPr>
        <p:scale>
          <a:sx n="33" d="100"/>
          <a:sy n="33" d="100"/>
        </p:scale>
        <p:origin x="-792" y="952"/>
      </p:cViewPr>
      <p:guideLst>
        <p:guide orient="horz" pos="10368"/>
        <p:guide pos="12672"/>
      </p:guideLst>
    </p:cSldViewPr>
  </p:slideViewPr>
  <p:notesTextViewPr>
    <p:cViewPr>
      <p:scale>
        <a:sx n="100" d="100"/>
        <a:sy n="100" d="100"/>
      </p:scale>
      <p:origin x="0" y="9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D5D05-C2CC-4AD4-807A-93CFA77B9A1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685800"/>
            <a:ext cx="4191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4299E-C24F-4FAE-A943-8636DB8A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data set is for the 2016 fiscal year and is updated yearly to capture “new construction, damage, and changes in ownership of property in Boston.”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a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variety of approaches:</a:t>
            </a: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LR,</a:t>
            </a: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Lasso,</a:t>
            </a: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Ridge,</a:t>
            </a:r>
          </a:p>
          <a:p>
            <a:pPr marL="0" indent="0">
              <a:buFontTx/>
              <a:buNone/>
            </a:pPr>
            <a:endParaRPr lang="en-US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Forest,</a:t>
            </a:r>
          </a:p>
          <a:p>
            <a:pPr marL="0" indent="0">
              <a:buFontTx/>
              <a:buNone/>
            </a:pPr>
            <a:endParaRPr lang="en-US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en-US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en-US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Tuned Lasso– 0.46</a:t>
            </a: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Residuals</a:t>
            </a:r>
          </a:p>
          <a:p>
            <a:pPr marL="0" indent="0">
              <a:buFontTx/>
              <a:buNone/>
            </a:pPr>
            <a:endParaRPr lang="en-US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Gross area, land SF,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4299E-C24F-4FAE-A943-8636DB8AF2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10226042"/>
            <a:ext cx="341985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8653760"/>
            <a:ext cx="281635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349379" y="6324600"/>
            <a:ext cx="39828470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9997" y="6324600"/>
            <a:ext cx="118828820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21153122"/>
            <a:ext cx="34198560" cy="653796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952225"/>
            <a:ext cx="34198560" cy="72008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9999" y="36865560"/>
            <a:ext cx="79328643" cy="10427970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9200" y="36865560"/>
            <a:ext cx="79328647" cy="10427970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318262"/>
            <a:ext cx="362102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368542"/>
            <a:ext cx="17776827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10439400"/>
            <a:ext cx="17776827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7368542"/>
            <a:ext cx="17783810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10439400"/>
            <a:ext cx="17783810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2" y="1310640"/>
            <a:ext cx="13236577" cy="557784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310643"/>
            <a:ext cx="22491700" cy="2809494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2" y="6888483"/>
            <a:ext cx="13236577" cy="22517102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3042880"/>
            <a:ext cx="24140160" cy="272034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941320"/>
            <a:ext cx="24140160" cy="1975104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5763222"/>
            <a:ext cx="24140160" cy="3863338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318262"/>
            <a:ext cx="36210240" cy="54864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680963"/>
            <a:ext cx="36210240" cy="2172462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0510482"/>
            <a:ext cx="9387840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D027-7ABA-BF41-A4EA-F1FD1578F88B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30510482"/>
            <a:ext cx="12740640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30510482"/>
            <a:ext cx="9387840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6100-1BBC-4647-B5AF-A788C33F0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209004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209004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2090044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209004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209004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ssrn.com/abstract=2022293" TargetMode="External"/><Relationship Id="rId8" Type="http://schemas.openxmlformats.org/officeDocument/2006/relationships/hyperlink" Target="http://dx.doi.org/10.2139/ssrn.2022293" TargetMode="Externa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8" y="63504"/>
            <a:ext cx="40233600" cy="4242830"/>
          </a:xfrm>
          <a:prstGeom prst="rect">
            <a:avLst/>
          </a:prstGeom>
          <a:solidFill>
            <a:schemeClr val="accent5">
              <a:alpha val="64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6857" y="127006"/>
            <a:ext cx="265198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/>
                <a:cs typeface="Arial"/>
              </a:rPr>
              <a:t>Sous Chef:</a:t>
            </a:r>
            <a:endParaRPr lang="en-US" sz="8000" b="1" dirty="0" smtClean="0">
              <a:latin typeface="Arial"/>
              <a:cs typeface="Arial"/>
            </a:endParaRPr>
          </a:p>
          <a:p>
            <a:pPr algn="ctr"/>
            <a:r>
              <a:rPr lang="en-US" sz="7200" b="1" dirty="0" smtClean="0">
                <a:latin typeface="Arial"/>
                <a:cs typeface="Arial"/>
              </a:rPr>
              <a:t>Design of a Cooking Application for the Visually Impaired</a:t>
            </a:r>
            <a:endParaRPr lang="en-US" sz="7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063" y="2616242"/>
            <a:ext cx="336254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08050"/>
            <a:r>
              <a:rPr lang="en-US" sz="3300" dirty="0" smtClean="0">
                <a:latin typeface="Arial"/>
                <a:cs typeface="Arial"/>
              </a:rPr>
              <a:t>Tallulah </a:t>
            </a:r>
            <a:r>
              <a:rPr lang="en-US" sz="3300" dirty="0" err="1" smtClean="0">
                <a:latin typeface="Arial"/>
                <a:cs typeface="Arial"/>
              </a:rPr>
              <a:t>Axinn</a:t>
            </a:r>
            <a:r>
              <a:rPr lang="en-US" sz="3300" dirty="0" smtClean="0">
                <a:latin typeface="Arial"/>
                <a:cs typeface="Arial"/>
              </a:rPr>
              <a:t>, Jocelyn Fu, Vinay Iyengar, Emily Lovett</a:t>
            </a:r>
            <a:endParaRPr lang="en-US" sz="3300" baseline="30000" dirty="0">
              <a:latin typeface="Arial"/>
              <a:cs typeface="Arial"/>
            </a:endParaRPr>
          </a:p>
          <a:p>
            <a:pPr algn="ctr" defTabSz="908050"/>
            <a:r>
              <a:rPr lang="en-US" sz="3300" dirty="0" smtClean="0">
                <a:latin typeface="Arial"/>
                <a:cs typeface="Arial"/>
              </a:rPr>
              <a:t>Harv</a:t>
            </a:r>
            <a:r>
              <a:rPr lang="en-US" sz="3300" dirty="0" smtClean="0">
                <a:latin typeface="Arial"/>
                <a:cs typeface="Arial"/>
              </a:rPr>
              <a:t>ard College</a:t>
            </a:r>
          </a:p>
          <a:p>
            <a:pPr algn="ctr" defTabSz="908050"/>
            <a:r>
              <a:rPr lang="en-US" sz="3300" dirty="0" smtClean="0">
                <a:latin typeface="Arial"/>
                <a:cs typeface="Arial"/>
              </a:rPr>
              <a:t>CS179 Final Project</a:t>
            </a:r>
            <a:endParaRPr lang="en-US" sz="33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87200" y="4662426"/>
            <a:ext cx="1645920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>
                <a:latin typeface="Arial"/>
                <a:cs typeface="Arial"/>
              </a:rPr>
              <a:t>Our Designs</a:t>
            </a:r>
            <a:endParaRPr lang="en-US" sz="4400" b="1" cap="small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020136" y="19498377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>
                <a:latin typeface="Arial"/>
                <a:cs typeface="Arial"/>
              </a:rPr>
              <a:t>Conclusions</a:t>
            </a:r>
          </a:p>
        </p:txBody>
      </p:sp>
      <p:sp>
        <p:nvSpPr>
          <p:cNvPr id="60" name="Text Box 238"/>
          <p:cNvSpPr txBox="1">
            <a:spLocks noChangeArrowheads="1"/>
          </p:cNvSpPr>
          <p:nvPr/>
        </p:nvSpPr>
        <p:spPr bwMode="auto">
          <a:xfrm>
            <a:off x="29963135" y="20285679"/>
            <a:ext cx="9966960" cy="895867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 lIns="473659" tIns="46897" rIns="473659" bIns="46897">
            <a:prstTxWarp prst="textNoShape">
              <a:avLst/>
            </a:prstTxWarp>
            <a:spAutoFit/>
          </a:bodyPr>
          <a:lstStyle/>
          <a:p>
            <a:pPr algn="just" defTabSz="939800">
              <a:buFont typeface="Arial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performs on par with best findings in literature such as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Lowrance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</a:p>
          <a:p>
            <a:pPr algn="just" defTabSz="939800">
              <a:buFont typeface="Arial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Also support thesis that linear models (such as Ridge Regression) are superior to non-linear ones such decision trees, random forests, etc.</a:t>
            </a:r>
          </a:p>
          <a:p>
            <a:pPr algn="just" defTabSz="939800">
              <a:buFont typeface="Arial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features selected reaffirm literature (use of interior size features), and also provide insight into new ones such as style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pPr algn="just" defTabSz="939800"/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39800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9800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Presents a new computational method for real estate private equity firms to value residential properties in an accurate and efficient manner.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020136" y="30641614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>
                <a:latin typeface="Arial"/>
                <a:cs typeface="Arial"/>
              </a:rPr>
              <a:t>Acknowledgements</a:t>
            </a:r>
          </a:p>
        </p:txBody>
      </p:sp>
      <p:sp>
        <p:nvSpPr>
          <p:cNvPr id="68" name="TextBox 62"/>
          <p:cNvSpPr txBox="1">
            <a:spLocks noChangeArrowheads="1"/>
          </p:cNvSpPr>
          <p:nvPr/>
        </p:nvSpPr>
        <p:spPr bwMode="auto">
          <a:xfrm>
            <a:off x="30005622" y="31513631"/>
            <a:ext cx="9966960" cy="646331"/>
          </a:xfrm>
          <a:prstGeom prst="rect">
            <a:avLst/>
          </a:prstGeom>
          <a:noFill/>
          <a:ln w="762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smtClean="0">
                <a:latin typeface="Arial"/>
                <a:cs typeface="Arial"/>
              </a:rPr>
              <a:t>We’re</a:t>
            </a:r>
            <a:r>
              <a:rPr lang="en-US" sz="1800" b="0" dirty="0" smtClean="0">
                <a:solidFill>
                  <a:schemeClr val="tx1"/>
                </a:solidFill>
                <a:latin typeface="Arial"/>
                <a:cs typeface="Arial"/>
              </a:rPr>
              <a:t> grateful </a:t>
            </a:r>
            <a:r>
              <a:rPr lang="en-US" sz="1800" b="0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en-US" sz="1800" dirty="0" smtClean="0">
                <a:latin typeface="Arial"/>
                <a:cs typeface="Arial"/>
              </a:rPr>
              <a:t>our</a:t>
            </a:r>
            <a:r>
              <a:rPr lang="en-US" sz="1800" b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"/>
                <a:cs typeface="Arial"/>
              </a:rPr>
              <a:t>mentor, </a:t>
            </a:r>
            <a:r>
              <a:rPr lang="en-US" sz="1800" b="0" dirty="0" err="1" smtClean="0">
                <a:solidFill>
                  <a:schemeClr val="tx1"/>
                </a:solidFill>
                <a:latin typeface="Arial"/>
                <a:cs typeface="Arial"/>
              </a:rPr>
              <a:t>Siv</a:t>
            </a:r>
            <a:r>
              <a:rPr lang="en-US" sz="1800" b="0" dirty="0" smtClean="0">
                <a:solidFill>
                  <a:schemeClr val="tx1"/>
                </a:solidFill>
                <a:latin typeface="Arial"/>
                <a:cs typeface="Arial"/>
              </a:rPr>
              <a:t> Lu for her guidance on this project. </a:t>
            </a:r>
            <a:r>
              <a:rPr lang="en-US" sz="1800" dirty="0" smtClean="0">
                <a:latin typeface="Arial"/>
                <a:cs typeface="Arial"/>
              </a:rPr>
              <a:t>In addition,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we’d like to thank the instructors, </a:t>
            </a:r>
            <a:r>
              <a:rPr lang="en-US" sz="1800" dirty="0" err="1" smtClean="0">
                <a:latin typeface="Arial"/>
                <a:cs typeface="Arial"/>
              </a:rPr>
              <a:t>Pavlos</a:t>
            </a:r>
            <a:r>
              <a:rPr lang="en-US" sz="1800" dirty="0" smtClean="0">
                <a:latin typeface="Arial"/>
                <a:cs typeface="Arial"/>
              </a:rPr>
              <a:t>, Wei Wei, and Kevin for their support throughout the semester.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232568" y="6467039"/>
            <a:ext cx="819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comes from the City of Boston Assessing Department which is responsible for providing the current value and tax status of properties in the Boston area.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169199 observations and 77 features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such 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Land and living square footage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rooms (bedrooms and bathrooms)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Building style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Year of latest remodel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 rot="16200000">
            <a:off x="17059840" y="11072139"/>
            <a:ext cx="0" cy="1174386"/>
          </a:xfrm>
          <a:prstGeom prst="straightConnector1">
            <a:avLst/>
          </a:prstGeom>
          <a:ln w="508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 Box 8"/>
          <p:cNvSpPr txBox="1">
            <a:spLocks noChangeArrowheads="1"/>
          </p:cNvSpPr>
          <p:nvPr/>
        </p:nvSpPr>
        <p:spPr bwMode="auto">
          <a:xfrm>
            <a:off x="12194871" y="10720160"/>
            <a:ext cx="42777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bg1"/>
                </a:solidFill>
                <a:latin typeface="Garamond" pitchFamily="18" charset="0"/>
              </a:defRPr>
            </a:lvl1pPr>
            <a:lvl2pPr marL="742950" indent="-285750">
              <a:defRPr sz="2000" b="1" i="1">
                <a:solidFill>
                  <a:schemeClr val="bg1"/>
                </a:solidFill>
                <a:latin typeface="Garamond" pitchFamily="18" charset="0"/>
              </a:defRPr>
            </a:lvl2pPr>
            <a:lvl3pPr marL="11430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3pPr>
            <a:lvl4pPr marL="16002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4pPr>
            <a:lvl5pPr marL="20574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0" dirty="0">
                <a:solidFill>
                  <a:srgbClr val="FF9900"/>
                </a:solidFill>
                <a:latin typeface="Arial"/>
                <a:cs typeface="Arial"/>
              </a:rPr>
              <a:t>Step 1:</a:t>
            </a:r>
            <a:r>
              <a:rPr lang="en-US" sz="2400" i="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br>
              <a:rPr lang="en-US" sz="2400" i="0" dirty="0">
                <a:solidFill>
                  <a:srgbClr val="FFFF00"/>
                </a:solidFill>
                <a:latin typeface="Arial"/>
                <a:cs typeface="Arial"/>
              </a:rPr>
            </a:br>
            <a:r>
              <a:rPr lang="en-US" sz="2400" i="0" dirty="0">
                <a:solidFill>
                  <a:schemeClr val="tx1"/>
                </a:solidFill>
                <a:latin typeface="Arial"/>
                <a:cs typeface="Arial"/>
              </a:rPr>
              <a:t>Remove all rows with home values of $0 because those were illogical.</a:t>
            </a:r>
            <a:r>
              <a:rPr lang="en-US" sz="2400" i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2400" i="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42239" y="9938597"/>
            <a:ext cx="115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4494205" y="23436582"/>
            <a:ext cx="1206085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Figure 1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dirty="0">
                <a:latin typeface="Arial"/>
                <a:cs typeface="Arial"/>
              </a:rPr>
              <a:t>The above plots show linear relationships for some features such as living area square footage and gross area square footage. The other relationships are not as clear.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9922559" y="4647471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>
                <a:latin typeface="Arial"/>
                <a:cs typeface="Arial"/>
              </a:rPr>
              <a:t>Results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9888749" y="12589524"/>
            <a:ext cx="985640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Figure </a:t>
            </a:r>
            <a:r>
              <a:rPr lang="en-US" sz="2000" b="1" dirty="0" smtClean="0">
                <a:latin typeface="Arial"/>
                <a:cs typeface="Arial"/>
              </a:rPr>
              <a:t>2: </a:t>
            </a:r>
            <a:r>
              <a:rPr lang="en-US" sz="2000" dirty="0">
                <a:latin typeface="Arial"/>
                <a:cs typeface="Arial"/>
              </a:rPr>
              <a:t>The improved model has a much higher R-squared of </a:t>
            </a:r>
            <a:r>
              <a:rPr lang="en-US" sz="2000" dirty="0" smtClean="0">
                <a:latin typeface="Arial"/>
                <a:cs typeface="Arial"/>
              </a:rPr>
              <a:t>0.44 </a:t>
            </a:r>
            <a:r>
              <a:rPr lang="en-US" sz="2000" dirty="0">
                <a:latin typeface="Arial"/>
                <a:cs typeface="Arial"/>
              </a:rPr>
              <a:t>compared to the baseline model with an R-squared of 0.18.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4609057" y="5529860"/>
            <a:ext cx="115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Sourcing</a:t>
            </a:r>
          </a:p>
        </p:txBody>
      </p:sp>
      <p:pic>
        <p:nvPicPr>
          <p:cNvPr id="1313" name="Picture 289" descr="http://idhack.developersfordevelopment.org/assets/img/se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628" y="359533"/>
            <a:ext cx="6659950" cy="21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https://upload.wikimedia.org/wikipedia/en/thumb/b/ba/Harvard_College.svg/899px-Harvard_Colleg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7" y="513469"/>
            <a:ext cx="2091210" cy="23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 Box 8"/>
          <p:cNvSpPr txBox="1">
            <a:spLocks noChangeArrowheads="1"/>
          </p:cNvSpPr>
          <p:nvPr/>
        </p:nvSpPr>
        <p:spPr bwMode="auto">
          <a:xfrm>
            <a:off x="17961694" y="10780002"/>
            <a:ext cx="40362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bg1"/>
                </a:solidFill>
                <a:latin typeface="Garamond" pitchFamily="18" charset="0"/>
              </a:defRPr>
            </a:lvl1pPr>
            <a:lvl2pPr marL="742950" indent="-285750">
              <a:defRPr sz="2000" b="1" i="1">
                <a:solidFill>
                  <a:schemeClr val="bg1"/>
                </a:solidFill>
                <a:latin typeface="Garamond" pitchFamily="18" charset="0"/>
              </a:defRPr>
            </a:lvl2pPr>
            <a:lvl3pPr marL="11430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3pPr>
            <a:lvl4pPr marL="16002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4pPr>
            <a:lvl5pPr marL="20574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0" dirty="0">
                <a:solidFill>
                  <a:srgbClr val="FF9900"/>
                </a:solidFill>
                <a:latin typeface="Arial"/>
                <a:cs typeface="Arial"/>
              </a:rPr>
              <a:t>Step 2:</a:t>
            </a:r>
            <a:r>
              <a:rPr lang="en-US" sz="2400" i="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br>
              <a:rPr lang="en-US" sz="2400" i="0" dirty="0">
                <a:solidFill>
                  <a:srgbClr val="FFFF00"/>
                </a:solidFill>
                <a:latin typeface="Arial"/>
                <a:cs typeface="Arial"/>
              </a:rPr>
            </a:br>
            <a:r>
              <a:rPr lang="en-US" sz="2400" i="0" dirty="0">
                <a:solidFill>
                  <a:schemeClr val="tx1"/>
                </a:solidFill>
                <a:latin typeface="Arial"/>
                <a:cs typeface="Arial"/>
              </a:rPr>
              <a:t>Perform one-hot encoding to modify qualitative features such as building style. </a:t>
            </a:r>
            <a:endParaRPr lang="en-US" sz="2400" i="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 rot="16200000">
            <a:off x="22853618" y="11072139"/>
            <a:ext cx="0" cy="1174386"/>
          </a:xfrm>
          <a:prstGeom prst="straightConnector1">
            <a:avLst/>
          </a:prstGeom>
          <a:ln w="508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 Box 8"/>
          <p:cNvSpPr txBox="1">
            <a:spLocks noChangeArrowheads="1"/>
          </p:cNvSpPr>
          <p:nvPr/>
        </p:nvSpPr>
        <p:spPr bwMode="auto">
          <a:xfrm>
            <a:off x="23755472" y="10780002"/>
            <a:ext cx="40362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bg1"/>
                </a:solidFill>
                <a:latin typeface="Garamond" pitchFamily="18" charset="0"/>
              </a:defRPr>
            </a:lvl1pPr>
            <a:lvl2pPr marL="742950" indent="-285750">
              <a:defRPr sz="2000" b="1" i="1">
                <a:solidFill>
                  <a:schemeClr val="bg1"/>
                </a:solidFill>
                <a:latin typeface="Garamond" pitchFamily="18" charset="0"/>
              </a:defRPr>
            </a:lvl2pPr>
            <a:lvl3pPr marL="11430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3pPr>
            <a:lvl4pPr marL="16002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4pPr>
            <a:lvl5pPr marL="2057400" indent="-228600">
              <a:defRPr sz="2000" b="1" i="1">
                <a:solidFill>
                  <a:schemeClr val="bg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1"/>
                </a:solidFill>
                <a:latin typeface="Garamond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0" dirty="0">
                <a:solidFill>
                  <a:srgbClr val="FF9900"/>
                </a:solidFill>
                <a:latin typeface="Arial"/>
                <a:cs typeface="Arial"/>
              </a:rPr>
              <a:t>Step 3:</a:t>
            </a:r>
            <a:r>
              <a:rPr lang="en-US" sz="2400" i="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br>
              <a:rPr lang="en-US" sz="2400" i="0" dirty="0">
                <a:solidFill>
                  <a:srgbClr val="FFFF00"/>
                </a:solidFill>
                <a:latin typeface="Arial"/>
                <a:cs typeface="Arial"/>
              </a:rPr>
            </a:br>
            <a:r>
              <a:rPr lang="en-US" sz="2400" i="0" dirty="0">
                <a:solidFill>
                  <a:schemeClr val="tx1"/>
                </a:solidFill>
                <a:latin typeface="Arial"/>
                <a:cs typeface="Arial"/>
              </a:rPr>
              <a:t>Remove rows that were missing data for key factors such as living area and gross area.  </a:t>
            </a:r>
            <a:endParaRPr lang="en-US" sz="2400" i="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4856539" y="12930592"/>
            <a:ext cx="115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b="33174"/>
          <a:stretch/>
        </p:blipFill>
        <p:spPr>
          <a:xfrm>
            <a:off x="12521338" y="13836631"/>
            <a:ext cx="15258796" cy="9479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7332" y="5658263"/>
            <a:ext cx="9566168" cy="6902771"/>
          </a:xfrm>
          <a:prstGeom prst="rect">
            <a:avLst/>
          </a:prstGeom>
        </p:spPr>
      </p:pic>
      <p:sp>
        <p:nvSpPr>
          <p:cNvPr id="82" name="Text Box 239"/>
          <p:cNvSpPr>
            <a:spLocks noChangeAspect="1" noChangeArrowheads="1"/>
          </p:cNvSpPr>
          <p:nvPr/>
        </p:nvSpPr>
        <p:spPr bwMode="auto">
          <a:xfrm>
            <a:off x="274063" y="21210518"/>
            <a:ext cx="9966960" cy="3041030"/>
          </a:xfrm>
          <a:custGeom>
            <a:avLst/>
            <a:gdLst>
              <a:gd name="T0" fmla="*/ 0 w 9296400"/>
              <a:gd name="T1" fmla="*/ 0 h 9804333"/>
              <a:gd name="T2" fmla="*/ 2147483647 w 9296400"/>
              <a:gd name="T3" fmla="*/ 0 h 9804333"/>
              <a:gd name="T4" fmla="*/ 2147483647 w 9296400"/>
              <a:gd name="T5" fmla="*/ 42053 h 9804333"/>
              <a:gd name="T6" fmla="*/ 0 w 9296400"/>
              <a:gd name="T7" fmla="*/ 42053 h 9804333"/>
              <a:gd name="T8" fmla="*/ 0 w 9296400"/>
              <a:gd name="T9" fmla="*/ 0 h 9804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6400"/>
              <a:gd name="T16" fmla="*/ 0 h 9804333"/>
              <a:gd name="T17" fmla="*/ 9296400 w 9296400"/>
              <a:gd name="T18" fmla="*/ 9804333 h 98043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6400" h="9804333">
                <a:moveTo>
                  <a:pt x="0" y="0"/>
                </a:moveTo>
                <a:lnTo>
                  <a:pt x="9296400" y="0"/>
                </a:lnTo>
                <a:lnTo>
                  <a:pt x="9296400" y="9804333"/>
                </a:lnTo>
                <a:lnTo>
                  <a:pt x="0" y="980433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noFill/>
            <a:miter lim="800000"/>
            <a:headEnd/>
            <a:tailEnd/>
          </a:ln>
        </p:spPr>
        <p:txBody>
          <a:bodyPr wrap="square" lIns="473659" tIns="48485" rIns="473659" bIns="48485">
            <a:prstTxWarp prst="textNoShape">
              <a:avLst/>
            </a:prstTxWarp>
            <a:spAutoFit/>
          </a:bodyPr>
          <a:lstStyle/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To design a mobile application to aid the visually impaired with grocery shopping and cooking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Empower the visually impaired by making them less reliant on others</a:t>
            </a:r>
            <a:endParaRPr lang="en-US" sz="3600" dirty="0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4081" y="4704484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>
                <a:latin typeface="Arial"/>
                <a:cs typeface="Arial"/>
              </a:rPr>
              <a:t>The Problem</a:t>
            </a:r>
            <a:endParaRPr lang="en-US" sz="4400" b="1" cap="small" dirty="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9658" y="29659798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>
                <a:latin typeface="Arial"/>
                <a:cs typeface="Arial"/>
              </a:rPr>
              <a:t>References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9658" y="30263398"/>
            <a:ext cx="996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sz="1600" dirty="0"/>
          </a:p>
          <a:p>
            <a:pPr marL="228600" indent="-228600">
              <a:buFontTx/>
              <a:buAutoNum type="arabicPeriod"/>
              <a:defRPr/>
            </a:pPr>
            <a:r>
              <a:rPr lang="en-US" sz="1600" dirty="0"/>
              <a:t>Steven C. Bourassa, Eva </a:t>
            </a:r>
            <a:r>
              <a:rPr lang="en-US" sz="1600" dirty="0" err="1"/>
              <a:t>Cantoni</a:t>
            </a:r>
            <a:r>
              <a:rPr lang="en-US" sz="1600" dirty="0"/>
              <a:t>, and Martin </a:t>
            </a:r>
            <a:r>
              <a:rPr lang="en-US" sz="1600" dirty="0" err="1"/>
              <a:t>Hoesli</a:t>
            </a:r>
            <a:r>
              <a:rPr lang="en-US" sz="1600" dirty="0"/>
              <a:t>, Predicting house prices with spatial dependence: A comparison of alternative approaches, Journal of Real Estate Research 32 (2010), no. 2, 139–159</a:t>
            </a:r>
            <a:r>
              <a:rPr lang="en-US" sz="1600" dirty="0" smtClean="0"/>
              <a:t>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600" dirty="0" err="1"/>
              <a:t>Lowrance</a:t>
            </a:r>
            <a:r>
              <a:rPr lang="en-US" sz="1600" dirty="0"/>
              <a:t>, Roy E and Dennis </a:t>
            </a:r>
            <a:r>
              <a:rPr lang="en-US" sz="1600" dirty="0" err="1"/>
              <a:t>Shasha</a:t>
            </a:r>
            <a:r>
              <a:rPr lang="en-US" sz="1600" dirty="0"/>
              <a:t>. “Predicting the Market Value of Single-family Residential Real Estate.” (2015)</a:t>
            </a:r>
            <a:r>
              <a:rPr lang="en-US" sz="1600" dirty="0" smtClean="0"/>
              <a:t>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600" dirty="0"/>
              <a:t>Wu, Lynn and </a:t>
            </a:r>
            <a:r>
              <a:rPr lang="en-US" sz="1600" dirty="0" err="1"/>
              <a:t>Brynjolfsson</a:t>
            </a:r>
            <a:r>
              <a:rPr lang="en-US" sz="1600" dirty="0"/>
              <a:t>, Erik, The Future of Prediction: How Google Searches Foreshadow Housing Prices and Sales (August 30, 2013). Available at SSRN: </a:t>
            </a:r>
            <a:r>
              <a:rPr lang="en-US" sz="1600" u="sng" dirty="0">
                <a:hlinkClick r:id="rId7"/>
              </a:rPr>
              <a:t>https://ssrn.com/abstract=2022293 or </a:t>
            </a:r>
            <a:r>
              <a:rPr lang="en-US" sz="1600" u="sng" dirty="0">
                <a:hlinkClick r:id="rId8"/>
              </a:rPr>
              <a:t>http://dx.doi.org/10.2139/ssrn.2022293</a:t>
            </a:r>
            <a:endParaRPr lang="en-US" sz="1600" dirty="0" smtClean="0"/>
          </a:p>
          <a:p>
            <a:pPr marL="228600" indent="-228600">
              <a:buFontTx/>
              <a:buAutoNum type="arabicPeriod"/>
              <a:defRPr/>
            </a:pP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374325" y="11763492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err="1" smtClean="0">
                <a:latin typeface="Arial"/>
                <a:cs typeface="Arial"/>
              </a:rPr>
              <a:t>Needfinding</a:t>
            </a:r>
            <a:endParaRPr lang="en-US" sz="4400" b="1" cap="small" dirty="0"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4063" y="20227669"/>
            <a:ext cx="9966960" cy="769441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>
                <a:latin typeface="Arial"/>
                <a:cs typeface="Arial"/>
              </a:rPr>
              <a:t>Objectives</a:t>
            </a:r>
            <a:endParaRPr lang="en-US" sz="4400" b="1" cap="small" dirty="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343815" y="13591477"/>
            <a:ext cx="923794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Optimal Model – Tuned Lasso Regression with parameter of 100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R-squared –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0.44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Final Features – living area, # bedrooms, # bathrooms, year built, style of home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Residuals – $200,456</a:t>
            </a:r>
          </a:p>
          <a:p>
            <a:pPr algn="just"/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41971" y="6467039"/>
            <a:ext cx="2790413" cy="27904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49011" y="6965634"/>
            <a:ext cx="5636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City of </a:t>
            </a:r>
            <a:r>
              <a:rPr lang="en-US" sz="4000" b="1" dirty="0" err="1" smtClean="0">
                <a:latin typeface="Arial"/>
                <a:cs typeface="Arial"/>
              </a:rPr>
              <a:t>Boston</a:t>
            </a:r>
            <a:r>
              <a:rPr lang="en-US" sz="4000" dirty="0" err="1" smtClean="0">
                <a:latin typeface="Arial"/>
                <a:cs typeface="Arial"/>
              </a:rPr>
              <a:t>.Gov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400" dirty="0" smtClean="0">
                <a:latin typeface="Arial"/>
                <a:cs typeface="Arial"/>
              </a:rPr>
              <a:t>Data Boston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990272" y="24358877"/>
            <a:ext cx="115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4093491" y="25399413"/>
            <a:ext cx="5755434" cy="836678"/>
          </a:xfrm>
          <a:prstGeom prst="rect">
            <a:avLst/>
          </a:prstGeom>
          <a:solidFill>
            <a:srgbClr val="FFDC7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</p:txBody>
      </p:sp>
      <p:sp>
        <p:nvSpPr>
          <p:cNvPr id="67" name="Rectangle 66"/>
          <p:cNvSpPr/>
          <p:nvPr/>
        </p:nvSpPr>
        <p:spPr>
          <a:xfrm flipH="1">
            <a:off x="11497789" y="27208330"/>
            <a:ext cx="2262601" cy="1281020"/>
          </a:xfrm>
          <a:prstGeom prst="rect">
            <a:avLst/>
          </a:prstGeom>
          <a:solidFill>
            <a:srgbClr val="FFDC7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4261237" y="31391248"/>
            <a:ext cx="6065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Uses all 77 features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1959237" y="25399413"/>
            <a:ext cx="5755434" cy="836678"/>
          </a:xfrm>
          <a:prstGeom prst="rect">
            <a:avLst/>
          </a:prstGeom>
          <a:solidFill>
            <a:srgbClr val="FFDC7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Improved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261236" y="26608165"/>
            <a:ext cx="6065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72" name="Rectangle 71"/>
          <p:cNvSpPr/>
          <p:nvPr/>
        </p:nvSpPr>
        <p:spPr>
          <a:xfrm flipH="1">
            <a:off x="11497790" y="31239666"/>
            <a:ext cx="2262603" cy="843547"/>
          </a:xfrm>
          <a:prstGeom prst="rect">
            <a:avLst/>
          </a:prstGeom>
          <a:solidFill>
            <a:srgbClr val="FFDC7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959237" y="31391249"/>
            <a:ext cx="6065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Uses only 5 features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959236" y="27208329"/>
            <a:ext cx="60658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LDA and QDA</a:t>
            </a: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54" name="Text Box 239"/>
          <p:cNvSpPr>
            <a:spLocks noChangeAspect="1" noChangeArrowheads="1"/>
          </p:cNvSpPr>
          <p:nvPr/>
        </p:nvSpPr>
        <p:spPr bwMode="auto">
          <a:xfrm>
            <a:off x="347675" y="12738172"/>
            <a:ext cx="9966960" cy="5049273"/>
          </a:xfrm>
          <a:custGeom>
            <a:avLst/>
            <a:gdLst>
              <a:gd name="T0" fmla="*/ 0 w 9296400"/>
              <a:gd name="T1" fmla="*/ 0 h 9804333"/>
              <a:gd name="T2" fmla="*/ 2147483647 w 9296400"/>
              <a:gd name="T3" fmla="*/ 0 h 9804333"/>
              <a:gd name="T4" fmla="*/ 2147483647 w 9296400"/>
              <a:gd name="T5" fmla="*/ 42053 h 9804333"/>
              <a:gd name="T6" fmla="*/ 0 w 9296400"/>
              <a:gd name="T7" fmla="*/ 42053 h 9804333"/>
              <a:gd name="T8" fmla="*/ 0 w 9296400"/>
              <a:gd name="T9" fmla="*/ 0 h 9804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6400"/>
              <a:gd name="T16" fmla="*/ 0 h 9804333"/>
              <a:gd name="T17" fmla="*/ 9296400 w 9296400"/>
              <a:gd name="T18" fmla="*/ 9804333 h 98043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6400" h="9804333">
                <a:moveTo>
                  <a:pt x="0" y="0"/>
                </a:moveTo>
                <a:lnTo>
                  <a:pt x="9296400" y="0"/>
                </a:lnTo>
                <a:lnTo>
                  <a:pt x="9296400" y="9804333"/>
                </a:lnTo>
                <a:lnTo>
                  <a:pt x="0" y="980433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noFill/>
            <a:miter lim="800000"/>
            <a:headEnd/>
            <a:tailEnd/>
          </a:ln>
        </p:spPr>
        <p:txBody>
          <a:bodyPr wrap="square" lIns="473659" tIns="48485" rIns="473659" bIns="48485">
            <a:prstTxWarp prst="textNoShape">
              <a:avLst/>
            </a:prstTxWarp>
            <a:spAutoFit/>
          </a:bodyPr>
          <a:lstStyle/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Visually impaired have a lot of trouble with normal dail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y tasks, such as cooking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Want to cook for themselves, for pleasure and because it saves a lot of money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Have a lot of trouble navigating grocery stores, using kitchen tools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Apps like 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Blue Apron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and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Instacart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 are not accessible </a:t>
            </a:r>
            <a:endParaRPr lang="en-US" sz="3600" dirty="0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55" name="Text Box 239"/>
          <p:cNvSpPr>
            <a:spLocks noChangeAspect="1" noChangeArrowheads="1"/>
          </p:cNvSpPr>
          <p:nvPr/>
        </p:nvSpPr>
        <p:spPr bwMode="auto">
          <a:xfrm>
            <a:off x="344081" y="5658263"/>
            <a:ext cx="9966960" cy="6330393"/>
          </a:xfrm>
          <a:custGeom>
            <a:avLst/>
            <a:gdLst>
              <a:gd name="T0" fmla="*/ 0 w 9296400"/>
              <a:gd name="T1" fmla="*/ 0 h 9804333"/>
              <a:gd name="T2" fmla="*/ 2147483647 w 9296400"/>
              <a:gd name="T3" fmla="*/ 0 h 9804333"/>
              <a:gd name="T4" fmla="*/ 2147483647 w 9296400"/>
              <a:gd name="T5" fmla="*/ 42053 h 9804333"/>
              <a:gd name="T6" fmla="*/ 0 w 9296400"/>
              <a:gd name="T7" fmla="*/ 42053 h 9804333"/>
              <a:gd name="T8" fmla="*/ 0 w 9296400"/>
              <a:gd name="T9" fmla="*/ 0 h 9804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6400"/>
              <a:gd name="T16" fmla="*/ 0 h 9804333"/>
              <a:gd name="T17" fmla="*/ 9296400 w 9296400"/>
              <a:gd name="T18" fmla="*/ 9804333 h 98043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6400" h="9804333">
                <a:moveTo>
                  <a:pt x="0" y="0"/>
                </a:moveTo>
                <a:lnTo>
                  <a:pt x="9296400" y="0"/>
                </a:lnTo>
                <a:lnTo>
                  <a:pt x="9296400" y="9804333"/>
                </a:lnTo>
                <a:lnTo>
                  <a:pt x="0" y="980433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noFill/>
            <a:miter lim="800000"/>
            <a:headEnd/>
            <a:tailEnd/>
          </a:ln>
        </p:spPr>
        <p:txBody>
          <a:bodyPr wrap="square" lIns="473659" tIns="48485" rIns="473659" bIns="48485">
            <a:prstTxWarp prst="textNoShape">
              <a:avLst/>
            </a:prstTxWarp>
            <a:spAutoFit/>
          </a:bodyPr>
          <a:lstStyle/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285 million people worldwide suffer from some form of a visual impairment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Over 7 million reside in the United States, 2% of the population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Suffer from disproportionately high rates of unemployment and poverty</a:t>
            </a: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Visual impairments are 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not a disability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– we live in a world designed for those with sight</a:t>
            </a:r>
            <a:endParaRPr lang="en-US" sz="3600" b="1" dirty="0" smtClean="0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  <a:p>
            <a:pPr marL="571500" indent="-571500" algn="just" defTabSz="939800">
              <a:spcBef>
                <a:spcPts val="1350"/>
              </a:spcBef>
              <a:buFont typeface="Arial"/>
              <a:buChar char="•"/>
            </a:pPr>
            <a:endParaRPr lang="en-US" sz="3600" b="1" dirty="0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662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Aashna Mago</dc:creator>
  <cp:lastModifiedBy>Vinay Iyengar</cp:lastModifiedBy>
  <cp:revision>508</cp:revision>
  <dcterms:created xsi:type="dcterms:W3CDTF">2012-11-29T21:17:11Z</dcterms:created>
  <dcterms:modified xsi:type="dcterms:W3CDTF">2017-04-24T21:38:05Z</dcterms:modified>
</cp:coreProperties>
</file>