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7" r:id="rId14"/>
    <p:sldId id="276" r:id="rId15"/>
  </p:sldIdLst>
  <p:sldSz cx="12192000" cy="6858000"/>
  <p:notesSz cx="6858000" cy="9144000"/>
  <p:embeddedFontLst>
    <p:embeddedFont>
      <p:font typeface="Amatic SC" pitchFamily="2" charset="-79"/>
      <p:regular r:id="rId17"/>
      <p:bold r:id="rId18"/>
    </p:embeddedFont>
    <p:embeddedFont>
      <p:font typeface="Caveat" pitchFamily="2" charset="77"/>
      <p:regular r:id="rId19"/>
      <p:bold r:id="rId20"/>
    </p:embeddedFont>
    <p:embeddedFont>
      <p:font typeface="Lato" panose="020F0502020204030203" pitchFamily="34" charset="77"/>
      <p:regular r:id="rId21"/>
      <p:bold r:id="rId22"/>
      <p:italic r:id="rId23"/>
      <p:boldItalic r:id="rId24"/>
    </p:embeddedFont>
    <p:embeddedFont>
      <p:font typeface="Montserrat" pitchFamily="2" charset="77"/>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F2C0F01-8014-4E49-90CD-4C33EEB5262F}">
  <a:tblStyle styleId="{EF2C0F01-8014-4E49-90CD-4C33EEB5262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37"/>
    <p:restoredTop sz="94656"/>
  </p:normalViewPr>
  <p:slideViewPr>
    <p:cSldViewPr snapToGrid="0" snapToObjects="1">
      <p:cViewPr varScale="1">
        <p:scale>
          <a:sx n="97" d="100"/>
          <a:sy n="97" d="100"/>
        </p:scale>
        <p:origin x="216"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de604d14f_0_10:notes"/>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Google Shape;148;g3de604d14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dd76af0e1_0_51:notes"/>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Google Shape;208;g3dd76af0e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dd76af0e1_0_46: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Google Shape;216;g3dd76af0e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e6c29217d_0_1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Google Shape;222;g3e6c29217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3e6c29217d_0_20:notes"/>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4" name="Google Shape;264;g3e6c29217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dd76af0e1_0_62:notes"/>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Google Shape;154;g3dd76af0e1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dd76af0e1_0_18:notes"/>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Google Shape;161;g3dd76af0e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dd76af0e1_0_23:notes"/>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Google Shape;168;g3dd76af0e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dad03e534_0_4074:notes"/>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Google Shape;175;g3dad03e534_0_4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dd76af0e1_0_41:notes"/>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Google Shape;182;g3dd76af0e1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dad03e534_0_4079:notes"/>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Google Shape;190;g3dad03e534_0_40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dd76af0e1_0_36:notes"/>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Google Shape;196;g3dd76af0e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6550" rtl="0">
              <a:lnSpc>
                <a:spcPct val="150000"/>
              </a:lnSpc>
              <a:spcBef>
                <a:spcPts val="0"/>
              </a:spcBef>
              <a:spcAft>
                <a:spcPts val="0"/>
              </a:spcAft>
              <a:buClr>
                <a:schemeClr val="lt1"/>
              </a:buClr>
              <a:buSzPts val="1700"/>
              <a:buFont typeface="Lato"/>
              <a:buChar char="●"/>
            </a:pPr>
            <a:r>
              <a:rPr lang="en-US" sz="1700">
                <a:solidFill>
                  <a:schemeClr val="lt1"/>
                </a:solidFill>
                <a:latin typeface="Lato"/>
                <a:ea typeface="Lato"/>
                <a:cs typeface="Lato"/>
                <a:sym typeface="Lato"/>
              </a:rPr>
              <a:t>, after we remove the unnecessary columns and get dummy column  for categorical variables, we have total of 140 columns which is ready to build a predictive model.</a:t>
            </a:r>
            <a:endParaRPr sz="1700">
              <a:solidFill>
                <a:schemeClr val="lt1"/>
              </a:solidFill>
              <a:latin typeface="Lato"/>
              <a:ea typeface="Lato"/>
              <a:cs typeface="Lato"/>
              <a:sym typeface="Lato"/>
            </a:endParaRPr>
          </a:p>
          <a:p>
            <a:pPr marL="457200" lvl="0" indent="-336550" rtl="0">
              <a:lnSpc>
                <a:spcPct val="150000"/>
              </a:lnSpc>
              <a:spcBef>
                <a:spcPts val="0"/>
              </a:spcBef>
              <a:spcAft>
                <a:spcPts val="0"/>
              </a:spcAft>
              <a:buClr>
                <a:schemeClr val="lt1"/>
              </a:buClr>
              <a:buSzPts val="1700"/>
              <a:buFont typeface="Lato"/>
              <a:buChar char="●"/>
            </a:pPr>
            <a:r>
              <a:rPr lang="en-US" sz="1700">
                <a:solidFill>
                  <a:schemeClr val="lt1"/>
                </a:solidFill>
                <a:latin typeface="Lato"/>
                <a:ea typeface="Lato"/>
                <a:cs typeface="Lato"/>
                <a:sym typeface="Lato"/>
              </a:rPr>
              <a:t>, after we remove the unnecessary columns and get dummy column  for categorical variables, we have total of 140 columns which is ready to build a predictive model.</a:t>
            </a:r>
            <a:endParaRPr sz="1700">
              <a:solidFill>
                <a:schemeClr val="lt1"/>
              </a:solidFill>
              <a:latin typeface="Lato"/>
              <a:ea typeface="Lato"/>
              <a:cs typeface="Lato"/>
              <a:sym typeface="Lato"/>
            </a:endParaRPr>
          </a:p>
          <a:p>
            <a:pPr marL="0" lvl="0" indent="0">
              <a:spcBef>
                <a:spcPts val="210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dd76af0e1_0_31:notes"/>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Google Shape;202;g3dd76af0e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10000500" y="673"/>
            <a:ext cx="2191500" cy="21915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grpSp>
        <p:nvGrpSpPr>
          <p:cNvPr id="11" name="Google Shape;11;p2"/>
          <p:cNvGrpSpPr/>
          <p:nvPr/>
        </p:nvGrpSpPr>
        <p:grpSpPr>
          <a:xfrm>
            <a:off x="0" y="654"/>
            <a:ext cx="6871435" cy="6845694"/>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grpSp>
      <p:sp>
        <p:nvSpPr>
          <p:cNvPr id="16" name="Google Shape;16;p2"/>
          <p:cNvSpPr txBox="1">
            <a:spLocks noGrp="1"/>
          </p:cNvSpPr>
          <p:nvPr>
            <p:ph type="ctrTitle"/>
          </p:nvPr>
        </p:nvSpPr>
        <p:spPr>
          <a:xfrm>
            <a:off x="4716200" y="2104533"/>
            <a:ext cx="6690000" cy="2105100"/>
          </a:xfrm>
          <a:prstGeom prst="rect">
            <a:avLst/>
          </a:prstGeom>
        </p:spPr>
        <p:txBody>
          <a:bodyPr spcFirstLastPara="1" wrap="square" lIns="121900" tIns="121900" rIns="121900" bIns="121900" anchor="t" anchorCtr="0"/>
          <a:lstStyle>
            <a:lvl1pPr lvl="0" rtl="0">
              <a:spcBef>
                <a:spcPts val="0"/>
              </a:spcBef>
              <a:spcAft>
                <a:spcPts val="0"/>
              </a:spcAft>
              <a:buSzPts val="5300"/>
              <a:buNone/>
              <a:defRPr sz="5300"/>
            </a:lvl1pPr>
            <a:lvl2pPr lvl="1" rtl="0">
              <a:spcBef>
                <a:spcPts val="0"/>
              </a:spcBef>
              <a:spcAft>
                <a:spcPts val="0"/>
              </a:spcAft>
              <a:buSzPts val="5300"/>
              <a:buNone/>
              <a:defRPr sz="5300"/>
            </a:lvl2pPr>
            <a:lvl3pPr lvl="2" rtl="0">
              <a:spcBef>
                <a:spcPts val="0"/>
              </a:spcBef>
              <a:spcAft>
                <a:spcPts val="0"/>
              </a:spcAft>
              <a:buSzPts val="5300"/>
              <a:buNone/>
              <a:defRPr sz="5300"/>
            </a:lvl3pPr>
            <a:lvl4pPr lvl="3" rtl="0">
              <a:spcBef>
                <a:spcPts val="0"/>
              </a:spcBef>
              <a:spcAft>
                <a:spcPts val="0"/>
              </a:spcAft>
              <a:buSzPts val="5300"/>
              <a:buNone/>
              <a:defRPr sz="5300"/>
            </a:lvl4pPr>
            <a:lvl5pPr lvl="4" rtl="0">
              <a:spcBef>
                <a:spcPts val="0"/>
              </a:spcBef>
              <a:spcAft>
                <a:spcPts val="0"/>
              </a:spcAft>
              <a:buSzPts val="5300"/>
              <a:buNone/>
              <a:defRPr sz="5300"/>
            </a:lvl5pPr>
            <a:lvl6pPr lvl="5" rtl="0">
              <a:spcBef>
                <a:spcPts val="0"/>
              </a:spcBef>
              <a:spcAft>
                <a:spcPts val="0"/>
              </a:spcAft>
              <a:buSzPts val="5300"/>
              <a:buNone/>
              <a:defRPr sz="5300"/>
            </a:lvl6pPr>
            <a:lvl7pPr lvl="6" rtl="0">
              <a:spcBef>
                <a:spcPts val="0"/>
              </a:spcBef>
              <a:spcAft>
                <a:spcPts val="0"/>
              </a:spcAft>
              <a:buSzPts val="5300"/>
              <a:buNone/>
              <a:defRPr sz="5300"/>
            </a:lvl7pPr>
            <a:lvl8pPr lvl="7" rtl="0">
              <a:spcBef>
                <a:spcPts val="0"/>
              </a:spcBef>
              <a:spcAft>
                <a:spcPts val="0"/>
              </a:spcAft>
              <a:buSzPts val="5300"/>
              <a:buNone/>
              <a:defRPr sz="5300"/>
            </a:lvl8pPr>
            <a:lvl9pPr lvl="8" rtl="0">
              <a:spcBef>
                <a:spcPts val="0"/>
              </a:spcBef>
              <a:spcAft>
                <a:spcPts val="0"/>
              </a:spcAft>
              <a:buSzPts val="5300"/>
              <a:buNone/>
              <a:defRPr sz="5300"/>
            </a:lvl9pPr>
          </a:lstStyle>
          <a:p>
            <a:endParaRPr/>
          </a:p>
        </p:txBody>
      </p:sp>
      <p:sp>
        <p:nvSpPr>
          <p:cNvPr id="17" name="Google Shape;17;p2"/>
          <p:cNvSpPr txBox="1">
            <a:spLocks noGrp="1"/>
          </p:cNvSpPr>
          <p:nvPr>
            <p:ph type="subTitle" idx="1"/>
          </p:nvPr>
        </p:nvSpPr>
        <p:spPr>
          <a:xfrm>
            <a:off x="6778600" y="5233233"/>
            <a:ext cx="4627500" cy="674700"/>
          </a:xfrm>
          <a:prstGeom prst="rect">
            <a:avLst/>
          </a:prstGeom>
        </p:spPr>
        <p:txBody>
          <a:bodyPr spcFirstLastPara="1" wrap="square" lIns="121900" tIns="121900" rIns="121900" bIns="121900" anchor="t" anchorCtr="0"/>
          <a:lstStyle>
            <a:lvl1pPr lvl="0" rtl="0">
              <a:lnSpc>
                <a:spcPct val="100000"/>
              </a:lnSpc>
              <a:spcBef>
                <a:spcPts val="0"/>
              </a:spcBef>
              <a:spcAft>
                <a:spcPts val="0"/>
              </a:spcAft>
              <a:buSzPts val="1700"/>
              <a:buNone/>
              <a:defRPr/>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a:endParaRPr/>
          </a:p>
        </p:txBody>
      </p:sp>
      <p:sp>
        <p:nvSpPr>
          <p:cNvPr id="18" name="Google Shape;18;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5875053" y="0"/>
            <a:ext cx="6316642" cy="6857248"/>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grpSp>
      <p:sp>
        <p:nvSpPr>
          <p:cNvPr id="39" name="Google Shape;39;p3"/>
          <p:cNvSpPr txBox="1">
            <a:spLocks noGrp="1"/>
          </p:cNvSpPr>
          <p:nvPr>
            <p:ph type="title"/>
          </p:nvPr>
        </p:nvSpPr>
        <p:spPr>
          <a:xfrm>
            <a:off x="1098467" y="2737333"/>
            <a:ext cx="6116100" cy="1531500"/>
          </a:xfrm>
          <a:prstGeom prst="rect">
            <a:avLst/>
          </a:prstGeom>
        </p:spPr>
        <p:txBody>
          <a:bodyPr spcFirstLastPara="1" wrap="square" lIns="121900" tIns="121900" rIns="121900" bIns="121900" anchor="ctr" anchorCtr="0"/>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0" name="Google Shape;40;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507989"/>
            <a:ext cx="1383765" cy="1355016"/>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grpSp>
      <p:sp>
        <p:nvSpPr>
          <p:cNvPr id="45" name="Google Shape;45;p4"/>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46" name="Google Shape;46;p4"/>
          <p:cNvSpPr txBox="1">
            <a:spLocks noGrp="1"/>
          </p:cNvSpPr>
          <p:nvPr>
            <p:ph type="body" idx="1"/>
          </p:nvPr>
        </p:nvSpPr>
        <p:spPr>
          <a:xfrm>
            <a:off x="1730000" y="2090067"/>
            <a:ext cx="9385200" cy="3881700"/>
          </a:xfrm>
          <a:prstGeom prst="rect">
            <a:avLst/>
          </a:prstGeom>
        </p:spPr>
        <p:txBody>
          <a:bodyPr spcFirstLastPara="1" wrap="square" lIns="121900" tIns="121900" rIns="121900" bIns="121900" anchor="t" anchorCtr="0"/>
          <a:lstStyle>
            <a:lvl1pPr marL="457200" lvl="0" indent="-336550" rtl="0">
              <a:spcBef>
                <a:spcPts val="0"/>
              </a:spcBef>
              <a:spcAft>
                <a:spcPts val="0"/>
              </a:spcAft>
              <a:buSzPts val="1700"/>
              <a:buChar char="●"/>
              <a:defRPr/>
            </a:lvl1pPr>
            <a:lvl2pPr marL="914400" lvl="1" indent="-323850" rtl="0">
              <a:spcBef>
                <a:spcPts val="2100"/>
              </a:spcBef>
              <a:spcAft>
                <a:spcPts val="0"/>
              </a:spcAft>
              <a:buSzPts val="1500"/>
              <a:buChar char="○"/>
              <a:defRPr/>
            </a:lvl2pPr>
            <a:lvl3pPr marL="1371600" lvl="2" indent="-323850" rtl="0">
              <a:spcBef>
                <a:spcPts val="2100"/>
              </a:spcBef>
              <a:spcAft>
                <a:spcPts val="0"/>
              </a:spcAft>
              <a:buSzPts val="1500"/>
              <a:buChar char="■"/>
              <a:defRPr/>
            </a:lvl3pPr>
            <a:lvl4pPr marL="1828800" lvl="3" indent="-323850" rtl="0">
              <a:spcBef>
                <a:spcPts val="2100"/>
              </a:spcBef>
              <a:spcAft>
                <a:spcPts val="0"/>
              </a:spcAft>
              <a:buSzPts val="1500"/>
              <a:buChar char="●"/>
              <a:defRPr/>
            </a:lvl4pPr>
            <a:lvl5pPr marL="2286000" lvl="4" indent="-323850" rtl="0">
              <a:spcBef>
                <a:spcPts val="2100"/>
              </a:spcBef>
              <a:spcAft>
                <a:spcPts val="0"/>
              </a:spcAft>
              <a:buSzPts val="1500"/>
              <a:buChar char="○"/>
              <a:defRPr/>
            </a:lvl5pPr>
            <a:lvl6pPr marL="2743200" lvl="5" indent="-323850" rtl="0">
              <a:spcBef>
                <a:spcPts val="2100"/>
              </a:spcBef>
              <a:spcAft>
                <a:spcPts val="0"/>
              </a:spcAft>
              <a:buSzPts val="1500"/>
              <a:buChar char="■"/>
              <a:defRPr/>
            </a:lvl6pPr>
            <a:lvl7pPr marL="3200400" lvl="6" indent="-323850" rtl="0">
              <a:spcBef>
                <a:spcPts val="2100"/>
              </a:spcBef>
              <a:spcAft>
                <a:spcPts val="0"/>
              </a:spcAft>
              <a:buSzPts val="1500"/>
              <a:buChar char="●"/>
              <a:defRPr/>
            </a:lvl7pPr>
            <a:lvl8pPr marL="3657600" lvl="7" indent="-323850" rtl="0">
              <a:spcBef>
                <a:spcPts val="2100"/>
              </a:spcBef>
              <a:spcAft>
                <a:spcPts val="0"/>
              </a:spcAft>
              <a:buSzPts val="1500"/>
              <a:buChar char="○"/>
              <a:defRPr/>
            </a:lvl8pPr>
            <a:lvl9pPr marL="4114800" lvl="8" indent="-323850" rtl="0">
              <a:spcBef>
                <a:spcPts val="2100"/>
              </a:spcBef>
              <a:spcAft>
                <a:spcPts val="2100"/>
              </a:spcAft>
              <a:buSzPts val="1500"/>
              <a:buChar char="■"/>
              <a:defRPr/>
            </a:lvl9pPr>
          </a:lstStyle>
          <a:p>
            <a:endParaRPr/>
          </a:p>
        </p:txBody>
      </p:sp>
      <p:sp>
        <p:nvSpPr>
          <p:cNvPr id="47" name="Google Shape;47;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507989"/>
            <a:ext cx="1383765" cy="1355016"/>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grpSp>
      <p:sp>
        <p:nvSpPr>
          <p:cNvPr id="60" name="Google Shape;60;p6"/>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61" name="Google Shape;61;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507989"/>
            <a:ext cx="1383765" cy="1355016"/>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grpSp>
      <p:sp>
        <p:nvSpPr>
          <p:cNvPr id="66" name="Google Shape;66;p7"/>
          <p:cNvSpPr txBox="1">
            <a:spLocks noGrp="1"/>
          </p:cNvSpPr>
          <p:nvPr>
            <p:ph type="title"/>
          </p:nvPr>
        </p:nvSpPr>
        <p:spPr>
          <a:xfrm>
            <a:off x="1730000" y="525000"/>
            <a:ext cx="5065200" cy="1990800"/>
          </a:xfrm>
          <a:prstGeom prst="rect">
            <a:avLst/>
          </a:prstGeom>
        </p:spPr>
        <p:txBody>
          <a:bodyPr spcFirstLastPara="1" wrap="square" lIns="121900" tIns="121900" rIns="121900" bIns="121900" anchor="t" anchorCtr="0"/>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67" name="Google Shape;67;p7"/>
          <p:cNvSpPr txBox="1">
            <a:spLocks noGrp="1"/>
          </p:cNvSpPr>
          <p:nvPr>
            <p:ph type="body" idx="1"/>
          </p:nvPr>
        </p:nvSpPr>
        <p:spPr>
          <a:xfrm>
            <a:off x="1730000" y="2630067"/>
            <a:ext cx="5065200" cy="3221100"/>
          </a:xfrm>
          <a:prstGeom prst="rect">
            <a:avLst/>
          </a:prstGeom>
        </p:spPr>
        <p:txBody>
          <a:bodyPr spcFirstLastPara="1" wrap="square" lIns="121900" tIns="121900" rIns="121900" bIns="121900" anchor="t" anchorCtr="0"/>
          <a:lstStyle>
            <a:lvl1pPr marL="457200" lvl="0" indent="-336550" rtl="0">
              <a:spcBef>
                <a:spcPts val="0"/>
              </a:spcBef>
              <a:spcAft>
                <a:spcPts val="0"/>
              </a:spcAft>
              <a:buSzPts val="1700"/>
              <a:buChar char="●"/>
              <a:defRPr/>
            </a:lvl1pPr>
            <a:lvl2pPr marL="914400" lvl="1" indent="-323850" rtl="0">
              <a:spcBef>
                <a:spcPts val="2100"/>
              </a:spcBef>
              <a:spcAft>
                <a:spcPts val="0"/>
              </a:spcAft>
              <a:buSzPts val="1500"/>
              <a:buChar char="○"/>
              <a:defRPr/>
            </a:lvl2pPr>
            <a:lvl3pPr marL="1371600" lvl="2" indent="-323850" rtl="0">
              <a:spcBef>
                <a:spcPts val="2100"/>
              </a:spcBef>
              <a:spcAft>
                <a:spcPts val="0"/>
              </a:spcAft>
              <a:buSzPts val="1500"/>
              <a:buChar char="■"/>
              <a:defRPr/>
            </a:lvl3pPr>
            <a:lvl4pPr marL="1828800" lvl="3" indent="-323850" rtl="0">
              <a:spcBef>
                <a:spcPts val="2100"/>
              </a:spcBef>
              <a:spcAft>
                <a:spcPts val="0"/>
              </a:spcAft>
              <a:buSzPts val="1500"/>
              <a:buChar char="●"/>
              <a:defRPr/>
            </a:lvl4pPr>
            <a:lvl5pPr marL="2286000" lvl="4" indent="-323850" rtl="0">
              <a:spcBef>
                <a:spcPts val="2100"/>
              </a:spcBef>
              <a:spcAft>
                <a:spcPts val="0"/>
              </a:spcAft>
              <a:buSzPts val="1500"/>
              <a:buChar char="○"/>
              <a:defRPr/>
            </a:lvl5pPr>
            <a:lvl6pPr marL="2743200" lvl="5" indent="-323850" rtl="0">
              <a:spcBef>
                <a:spcPts val="2100"/>
              </a:spcBef>
              <a:spcAft>
                <a:spcPts val="0"/>
              </a:spcAft>
              <a:buSzPts val="1500"/>
              <a:buChar char="■"/>
              <a:defRPr/>
            </a:lvl6pPr>
            <a:lvl7pPr marL="3200400" lvl="6" indent="-323850" rtl="0">
              <a:spcBef>
                <a:spcPts val="2100"/>
              </a:spcBef>
              <a:spcAft>
                <a:spcPts val="0"/>
              </a:spcAft>
              <a:buSzPts val="1500"/>
              <a:buChar char="●"/>
              <a:defRPr/>
            </a:lvl7pPr>
            <a:lvl8pPr marL="3657600" lvl="7" indent="-323850" rtl="0">
              <a:spcBef>
                <a:spcPts val="2100"/>
              </a:spcBef>
              <a:spcAft>
                <a:spcPts val="0"/>
              </a:spcAft>
              <a:buSzPts val="1500"/>
              <a:buChar char="○"/>
              <a:defRPr/>
            </a:lvl8pPr>
            <a:lvl9pPr marL="4114800" lvl="8" indent="-323850" rtl="0">
              <a:spcBef>
                <a:spcPts val="2100"/>
              </a:spcBef>
              <a:spcAft>
                <a:spcPts val="2100"/>
              </a:spcAft>
              <a:buSzPts val="1500"/>
              <a:buChar char="■"/>
              <a:defRPr/>
            </a:lvl9pPr>
          </a:lstStyle>
          <a:p>
            <a:endParaRPr/>
          </a:p>
        </p:txBody>
      </p:sp>
      <p:sp>
        <p:nvSpPr>
          <p:cNvPr id="68" name="Google Shape;68;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5875053" y="0"/>
            <a:ext cx="6316642" cy="6857829"/>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grpSp>
      <p:sp>
        <p:nvSpPr>
          <p:cNvPr id="89" name="Google Shape;89;p8"/>
          <p:cNvSpPr txBox="1">
            <a:spLocks noGrp="1"/>
          </p:cNvSpPr>
          <p:nvPr>
            <p:ph type="title"/>
          </p:nvPr>
        </p:nvSpPr>
        <p:spPr>
          <a:xfrm>
            <a:off x="1098467" y="1155700"/>
            <a:ext cx="6116100" cy="4694700"/>
          </a:xfrm>
          <a:prstGeom prst="rect">
            <a:avLst/>
          </a:prstGeom>
        </p:spPr>
        <p:txBody>
          <a:bodyPr spcFirstLastPara="1" wrap="square" lIns="121900" tIns="121900" rIns="121900" bIns="121900" anchor="ctr" anchorCtr="0"/>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90" name="Google Shape;90;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507989"/>
            <a:ext cx="1383765" cy="1355016"/>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grpSp>
      <p:sp>
        <p:nvSpPr>
          <p:cNvPr id="95" name="Google Shape;95;p9"/>
          <p:cNvSpPr txBox="1">
            <a:spLocks noGrp="1"/>
          </p:cNvSpPr>
          <p:nvPr>
            <p:ph type="title"/>
          </p:nvPr>
        </p:nvSpPr>
        <p:spPr>
          <a:xfrm>
            <a:off x="1730000" y="2211100"/>
            <a:ext cx="4048500" cy="2335500"/>
          </a:xfrm>
          <a:prstGeom prst="rect">
            <a:avLst/>
          </a:prstGeom>
        </p:spPr>
        <p:txBody>
          <a:bodyPr spcFirstLastPara="1" wrap="square" lIns="121900" tIns="121900" rIns="121900" bIns="121900" anchor="t" anchorCtr="0"/>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96" name="Google Shape;96;p9"/>
          <p:cNvSpPr txBox="1">
            <a:spLocks noGrp="1"/>
          </p:cNvSpPr>
          <p:nvPr>
            <p:ph type="subTitle" idx="1"/>
          </p:nvPr>
        </p:nvSpPr>
        <p:spPr>
          <a:xfrm>
            <a:off x="1730000" y="4717333"/>
            <a:ext cx="4048500" cy="674700"/>
          </a:xfrm>
          <a:prstGeom prst="rect">
            <a:avLst/>
          </a:prstGeom>
        </p:spPr>
        <p:txBody>
          <a:bodyPr spcFirstLastPara="1" wrap="square" lIns="121900" tIns="121900" rIns="121900" bIns="121900" anchor="t" anchorCtr="0"/>
          <a:lstStyle>
            <a:lvl1pPr lvl="0" rtl="0">
              <a:lnSpc>
                <a:spcPct val="100000"/>
              </a:lnSpc>
              <a:spcBef>
                <a:spcPts val="0"/>
              </a:spcBef>
              <a:spcAft>
                <a:spcPts val="0"/>
              </a:spcAft>
              <a:buSzPts val="1700"/>
              <a:buNone/>
              <a:defRPr/>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a:endParaRPr/>
          </a:p>
        </p:txBody>
      </p:sp>
      <p:sp>
        <p:nvSpPr>
          <p:cNvPr id="97" name="Google Shape;97;p9"/>
          <p:cNvSpPr txBox="1">
            <a:spLocks noGrp="1"/>
          </p:cNvSpPr>
          <p:nvPr>
            <p:ph type="body" idx="2"/>
          </p:nvPr>
        </p:nvSpPr>
        <p:spPr>
          <a:xfrm>
            <a:off x="6197600" y="2262133"/>
            <a:ext cx="4902300" cy="3129900"/>
          </a:xfrm>
          <a:prstGeom prst="rect">
            <a:avLst/>
          </a:prstGeom>
        </p:spPr>
        <p:txBody>
          <a:bodyPr spcFirstLastPara="1" wrap="square" lIns="121900" tIns="121900" rIns="121900" bIns="121900" anchor="t" anchorCtr="0"/>
          <a:lstStyle>
            <a:lvl1pPr marL="457200" lvl="0" indent="-336550" rtl="0">
              <a:spcBef>
                <a:spcPts val="0"/>
              </a:spcBef>
              <a:spcAft>
                <a:spcPts val="0"/>
              </a:spcAft>
              <a:buSzPts val="1700"/>
              <a:buChar char="●"/>
              <a:defRPr/>
            </a:lvl1pPr>
            <a:lvl2pPr marL="914400" lvl="1" indent="-323850" rtl="0">
              <a:spcBef>
                <a:spcPts val="2100"/>
              </a:spcBef>
              <a:spcAft>
                <a:spcPts val="0"/>
              </a:spcAft>
              <a:buSzPts val="1500"/>
              <a:buChar char="○"/>
              <a:defRPr/>
            </a:lvl2pPr>
            <a:lvl3pPr marL="1371600" lvl="2" indent="-323850" rtl="0">
              <a:spcBef>
                <a:spcPts val="2100"/>
              </a:spcBef>
              <a:spcAft>
                <a:spcPts val="0"/>
              </a:spcAft>
              <a:buSzPts val="1500"/>
              <a:buChar char="■"/>
              <a:defRPr/>
            </a:lvl3pPr>
            <a:lvl4pPr marL="1828800" lvl="3" indent="-323850" rtl="0">
              <a:spcBef>
                <a:spcPts val="2100"/>
              </a:spcBef>
              <a:spcAft>
                <a:spcPts val="0"/>
              </a:spcAft>
              <a:buSzPts val="1500"/>
              <a:buChar char="●"/>
              <a:defRPr/>
            </a:lvl4pPr>
            <a:lvl5pPr marL="2286000" lvl="4" indent="-323850" rtl="0">
              <a:spcBef>
                <a:spcPts val="2100"/>
              </a:spcBef>
              <a:spcAft>
                <a:spcPts val="0"/>
              </a:spcAft>
              <a:buSzPts val="1500"/>
              <a:buChar char="○"/>
              <a:defRPr/>
            </a:lvl5pPr>
            <a:lvl6pPr marL="2743200" lvl="5" indent="-323850" rtl="0">
              <a:spcBef>
                <a:spcPts val="2100"/>
              </a:spcBef>
              <a:spcAft>
                <a:spcPts val="0"/>
              </a:spcAft>
              <a:buSzPts val="1500"/>
              <a:buChar char="■"/>
              <a:defRPr/>
            </a:lvl6pPr>
            <a:lvl7pPr marL="3200400" lvl="6" indent="-323850" rtl="0">
              <a:spcBef>
                <a:spcPts val="2100"/>
              </a:spcBef>
              <a:spcAft>
                <a:spcPts val="0"/>
              </a:spcAft>
              <a:buSzPts val="1500"/>
              <a:buChar char="●"/>
              <a:defRPr/>
            </a:lvl7pPr>
            <a:lvl8pPr marL="3657600" lvl="7" indent="-323850" rtl="0">
              <a:spcBef>
                <a:spcPts val="2100"/>
              </a:spcBef>
              <a:spcAft>
                <a:spcPts val="0"/>
              </a:spcAft>
              <a:buSzPts val="1500"/>
              <a:buChar char="○"/>
              <a:defRPr/>
            </a:lvl8pPr>
            <a:lvl9pPr marL="4114800" lvl="8" indent="-323850" rtl="0">
              <a:spcBef>
                <a:spcPts val="2100"/>
              </a:spcBef>
              <a:spcAft>
                <a:spcPts val="2100"/>
              </a:spcAft>
              <a:buSzPts val="1500"/>
              <a:buChar char="■"/>
              <a:defRPr/>
            </a:lvl9pPr>
          </a:lstStyle>
          <a:p>
            <a:endParaRPr/>
          </a:p>
        </p:txBody>
      </p:sp>
      <p:sp>
        <p:nvSpPr>
          <p:cNvPr id="98" name="Google Shape;98;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5504636"/>
            <a:ext cx="931877" cy="912853"/>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grpSp>
      <p:sp>
        <p:nvSpPr>
          <p:cNvPr id="103" name="Google Shape;103;p10"/>
          <p:cNvSpPr txBox="1">
            <a:spLocks noGrp="1"/>
          </p:cNvSpPr>
          <p:nvPr>
            <p:ph type="body" idx="1"/>
          </p:nvPr>
        </p:nvSpPr>
        <p:spPr>
          <a:xfrm>
            <a:off x="1083633" y="5740500"/>
            <a:ext cx="9248100" cy="698400"/>
          </a:xfrm>
          <a:prstGeom prst="rect">
            <a:avLst/>
          </a:prstGeom>
        </p:spPr>
        <p:txBody>
          <a:bodyPr spcFirstLastPara="1" wrap="square" lIns="121900" tIns="121900" rIns="121900" bIns="121900" anchor="ctr" anchorCtr="0"/>
          <a:lstStyle>
            <a:lvl1pPr marL="457200" lvl="0" indent="-228600" rtl="0">
              <a:lnSpc>
                <a:spcPct val="100000"/>
              </a:lnSpc>
              <a:spcBef>
                <a:spcPts val="0"/>
              </a:spcBef>
              <a:spcAft>
                <a:spcPts val="0"/>
              </a:spcAft>
              <a:buSzPts val="1700"/>
              <a:buNone/>
              <a:defRPr/>
            </a:lvl1pPr>
          </a:lstStyle>
          <a:p>
            <a:endParaRPr/>
          </a:p>
        </p:txBody>
      </p:sp>
      <p:sp>
        <p:nvSpPr>
          <p:cNvPr id="104" name="Google Shape;104;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5875053" y="0"/>
            <a:ext cx="6316642" cy="6857248"/>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a:p>
          </p:txBody>
        </p:sp>
      </p:grpSp>
      <p:sp>
        <p:nvSpPr>
          <p:cNvPr id="125" name="Google Shape;125;p11"/>
          <p:cNvSpPr txBox="1">
            <a:spLocks noGrp="1"/>
          </p:cNvSpPr>
          <p:nvPr>
            <p:ph type="title" hasCustomPrompt="1"/>
          </p:nvPr>
        </p:nvSpPr>
        <p:spPr>
          <a:xfrm>
            <a:off x="1098467" y="1712900"/>
            <a:ext cx="6368100" cy="1734300"/>
          </a:xfrm>
          <a:prstGeom prst="rect">
            <a:avLst/>
          </a:prstGeom>
        </p:spPr>
        <p:txBody>
          <a:bodyPr spcFirstLastPara="1" wrap="square" lIns="121900" tIns="121900" rIns="121900" bIns="121900" anchor="t" anchorCtr="0"/>
          <a:lstStyle>
            <a:lvl1pPr lvl="0" rtl="0">
              <a:spcBef>
                <a:spcPts val="0"/>
              </a:spcBef>
              <a:spcAft>
                <a:spcPts val="0"/>
              </a:spcAft>
              <a:buSzPts val="10700"/>
              <a:buNone/>
              <a:defRPr sz="10700"/>
            </a:lvl1pPr>
            <a:lvl2pPr lvl="1" rtl="0">
              <a:spcBef>
                <a:spcPts val="0"/>
              </a:spcBef>
              <a:spcAft>
                <a:spcPts val="0"/>
              </a:spcAft>
              <a:buSzPts val="10700"/>
              <a:buNone/>
              <a:defRPr sz="10700"/>
            </a:lvl2pPr>
            <a:lvl3pPr lvl="2" rtl="0">
              <a:spcBef>
                <a:spcPts val="0"/>
              </a:spcBef>
              <a:spcAft>
                <a:spcPts val="0"/>
              </a:spcAft>
              <a:buSzPts val="10700"/>
              <a:buNone/>
              <a:defRPr sz="10700"/>
            </a:lvl3pPr>
            <a:lvl4pPr lvl="3" rtl="0">
              <a:spcBef>
                <a:spcPts val="0"/>
              </a:spcBef>
              <a:spcAft>
                <a:spcPts val="0"/>
              </a:spcAft>
              <a:buSzPts val="10700"/>
              <a:buNone/>
              <a:defRPr sz="10700"/>
            </a:lvl4pPr>
            <a:lvl5pPr lvl="4" rtl="0">
              <a:spcBef>
                <a:spcPts val="0"/>
              </a:spcBef>
              <a:spcAft>
                <a:spcPts val="0"/>
              </a:spcAft>
              <a:buSzPts val="10700"/>
              <a:buNone/>
              <a:defRPr sz="10700"/>
            </a:lvl5pPr>
            <a:lvl6pPr lvl="5" rtl="0">
              <a:spcBef>
                <a:spcPts val="0"/>
              </a:spcBef>
              <a:spcAft>
                <a:spcPts val="0"/>
              </a:spcAft>
              <a:buSzPts val="10700"/>
              <a:buNone/>
              <a:defRPr sz="10700"/>
            </a:lvl6pPr>
            <a:lvl7pPr lvl="6" rtl="0">
              <a:spcBef>
                <a:spcPts val="0"/>
              </a:spcBef>
              <a:spcAft>
                <a:spcPts val="0"/>
              </a:spcAft>
              <a:buSzPts val="10700"/>
              <a:buNone/>
              <a:defRPr sz="10700"/>
            </a:lvl7pPr>
            <a:lvl8pPr lvl="7" rtl="0">
              <a:spcBef>
                <a:spcPts val="0"/>
              </a:spcBef>
              <a:spcAft>
                <a:spcPts val="0"/>
              </a:spcAft>
              <a:buSzPts val="10700"/>
              <a:buNone/>
              <a:defRPr sz="10700"/>
            </a:lvl8pPr>
            <a:lvl9pPr lvl="8" rtl="0">
              <a:spcBef>
                <a:spcPts val="0"/>
              </a:spcBef>
              <a:spcAft>
                <a:spcPts val="0"/>
              </a:spcAft>
              <a:buSzPts val="10700"/>
              <a:buNone/>
              <a:defRPr sz="10700"/>
            </a:lvl9pPr>
          </a:lstStyle>
          <a:p>
            <a:r>
              <a:t>xx%</a:t>
            </a:r>
          </a:p>
        </p:txBody>
      </p:sp>
      <p:sp>
        <p:nvSpPr>
          <p:cNvPr id="126" name="Google Shape;126;p11"/>
          <p:cNvSpPr txBox="1">
            <a:spLocks noGrp="1"/>
          </p:cNvSpPr>
          <p:nvPr>
            <p:ph type="body" idx="1"/>
          </p:nvPr>
        </p:nvSpPr>
        <p:spPr>
          <a:xfrm>
            <a:off x="1098467" y="3524166"/>
            <a:ext cx="6368100" cy="1625100"/>
          </a:xfrm>
          <a:prstGeom prst="rect">
            <a:avLst/>
          </a:prstGeom>
        </p:spPr>
        <p:txBody>
          <a:bodyPr spcFirstLastPara="1" wrap="square" lIns="121900" tIns="121900" rIns="121900" bIns="121900" anchor="t" anchorCtr="0"/>
          <a:lstStyle>
            <a:lvl1pPr marL="457200" lvl="0" indent="-336550" rtl="0">
              <a:spcBef>
                <a:spcPts val="0"/>
              </a:spcBef>
              <a:spcAft>
                <a:spcPts val="0"/>
              </a:spcAft>
              <a:buSzPts val="1700"/>
              <a:buChar char="●"/>
              <a:defRPr/>
            </a:lvl1pPr>
            <a:lvl2pPr marL="914400" lvl="1" indent="-323850" rtl="0">
              <a:spcBef>
                <a:spcPts val="2100"/>
              </a:spcBef>
              <a:spcAft>
                <a:spcPts val="0"/>
              </a:spcAft>
              <a:buSzPts val="1500"/>
              <a:buChar char="○"/>
              <a:defRPr/>
            </a:lvl2pPr>
            <a:lvl3pPr marL="1371600" lvl="2" indent="-323850" rtl="0">
              <a:spcBef>
                <a:spcPts val="2100"/>
              </a:spcBef>
              <a:spcAft>
                <a:spcPts val="0"/>
              </a:spcAft>
              <a:buSzPts val="1500"/>
              <a:buChar char="■"/>
              <a:defRPr/>
            </a:lvl3pPr>
            <a:lvl4pPr marL="1828800" lvl="3" indent="-323850" rtl="0">
              <a:spcBef>
                <a:spcPts val="2100"/>
              </a:spcBef>
              <a:spcAft>
                <a:spcPts val="0"/>
              </a:spcAft>
              <a:buSzPts val="1500"/>
              <a:buChar char="●"/>
              <a:defRPr/>
            </a:lvl4pPr>
            <a:lvl5pPr marL="2286000" lvl="4" indent="-323850" rtl="0">
              <a:spcBef>
                <a:spcPts val="2100"/>
              </a:spcBef>
              <a:spcAft>
                <a:spcPts val="0"/>
              </a:spcAft>
              <a:buSzPts val="1500"/>
              <a:buChar char="○"/>
              <a:defRPr/>
            </a:lvl5pPr>
            <a:lvl6pPr marL="2743200" lvl="5" indent="-323850" rtl="0">
              <a:spcBef>
                <a:spcPts val="2100"/>
              </a:spcBef>
              <a:spcAft>
                <a:spcPts val="0"/>
              </a:spcAft>
              <a:buSzPts val="1500"/>
              <a:buChar char="■"/>
              <a:defRPr/>
            </a:lvl6pPr>
            <a:lvl7pPr marL="3200400" lvl="6" indent="-323850" rtl="0">
              <a:spcBef>
                <a:spcPts val="2100"/>
              </a:spcBef>
              <a:spcAft>
                <a:spcPts val="0"/>
              </a:spcAft>
              <a:buSzPts val="1500"/>
              <a:buChar char="●"/>
              <a:defRPr/>
            </a:lvl7pPr>
            <a:lvl8pPr marL="3657600" lvl="7" indent="-323850" rtl="0">
              <a:spcBef>
                <a:spcPts val="2100"/>
              </a:spcBef>
              <a:spcAft>
                <a:spcPts val="0"/>
              </a:spcAft>
              <a:buSzPts val="1500"/>
              <a:buChar char="○"/>
              <a:defRPr/>
            </a:lvl8pPr>
            <a:lvl9pPr marL="4114800" lvl="8" indent="-323850" rtl="0">
              <a:spcBef>
                <a:spcPts val="2100"/>
              </a:spcBef>
              <a:spcAft>
                <a:spcPts val="2100"/>
              </a:spcAft>
              <a:buSzPts val="1500"/>
              <a:buChar char="■"/>
              <a:defRPr/>
            </a:lvl9pPr>
          </a:lstStyle>
          <a:p>
            <a:endParaRPr/>
          </a:p>
        </p:txBody>
      </p:sp>
      <p:sp>
        <p:nvSpPr>
          <p:cNvPr id="127" name="Google Shape;127;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lstStyle>
            <a:lvl1pPr lvl="0"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rt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lstStyle>
            <a:lvl1pPr marL="457200" lvl="0" indent="-336550" rtl="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marL="914400" lvl="1" indent="-323850" rtl="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2pPr>
            <a:lvl3pPr marL="1371600" lvl="2" indent="-323850" rtl="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3pPr>
            <a:lvl4pPr marL="1828800" lvl="3" indent="-323850" rtl="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4pPr>
            <a:lvl5pPr marL="2286000" lvl="4" indent="-323850" rtl="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5pPr>
            <a:lvl6pPr marL="2743200" lvl="5" indent="-323850" rtl="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6pPr>
            <a:lvl7pPr marL="3200400" lvl="6" indent="-323850" rtl="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7pPr>
            <a:lvl8pPr marL="3657600" lvl="7" indent="-323850" rtl="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8pPr>
            <a:lvl9pPr marL="4114800" lvl="8" indent="-323850" rtl="0">
              <a:lnSpc>
                <a:spcPct val="115000"/>
              </a:lnSpc>
              <a:spcBef>
                <a:spcPts val="2100"/>
              </a:spcBef>
              <a:spcAft>
                <a:spcPts val="2100"/>
              </a:spcAft>
              <a:buClr>
                <a:schemeClr val="lt1"/>
              </a:buClr>
              <a:buSzPts val="1500"/>
              <a:buFont typeface="Lato"/>
              <a:buChar char="■"/>
              <a:defRPr sz="15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rtl="0">
              <a:buNone/>
              <a:defRPr sz="1300">
                <a:solidFill>
                  <a:schemeClr val="lt1"/>
                </a:solidFill>
                <a:latin typeface="Lato"/>
                <a:ea typeface="Lato"/>
                <a:cs typeface="Lato"/>
                <a:sym typeface="Lato"/>
              </a:defRPr>
            </a:lvl1pPr>
            <a:lvl2pPr lvl="1" algn="r" rtl="0">
              <a:buNone/>
              <a:defRPr sz="1300">
                <a:solidFill>
                  <a:schemeClr val="lt1"/>
                </a:solidFill>
                <a:latin typeface="Lato"/>
                <a:ea typeface="Lato"/>
                <a:cs typeface="Lato"/>
                <a:sym typeface="Lato"/>
              </a:defRPr>
            </a:lvl2pPr>
            <a:lvl3pPr lvl="2" algn="r" rtl="0">
              <a:buNone/>
              <a:defRPr sz="1300">
                <a:solidFill>
                  <a:schemeClr val="lt1"/>
                </a:solidFill>
                <a:latin typeface="Lato"/>
                <a:ea typeface="Lato"/>
                <a:cs typeface="Lato"/>
                <a:sym typeface="Lato"/>
              </a:defRPr>
            </a:lvl3pPr>
            <a:lvl4pPr lvl="3" algn="r" rtl="0">
              <a:buNone/>
              <a:defRPr sz="1300">
                <a:solidFill>
                  <a:schemeClr val="lt1"/>
                </a:solidFill>
                <a:latin typeface="Lato"/>
                <a:ea typeface="Lato"/>
                <a:cs typeface="Lato"/>
                <a:sym typeface="Lato"/>
              </a:defRPr>
            </a:lvl4pPr>
            <a:lvl5pPr lvl="4" algn="r" rtl="0">
              <a:buNone/>
              <a:defRPr sz="1300">
                <a:solidFill>
                  <a:schemeClr val="lt1"/>
                </a:solidFill>
                <a:latin typeface="Lato"/>
                <a:ea typeface="Lato"/>
                <a:cs typeface="Lato"/>
                <a:sym typeface="Lato"/>
              </a:defRPr>
            </a:lvl5pPr>
            <a:lvl6pPr lvl="5" algn="r" rtl="0">
              <a:buNone/>
              <a:defRPr sz="1300">
                <a:solidFill>
                  <a:schemeClr val="lt1"/>
                </a:solidFill>
                <a:latin typeface="Lato"/>
                <a:ea typeface="Lato"/>
                <a:cs typeface="Lato"/>
                <a:sym typeface="Lato"/>
              </a:defRPr>
            </a:lvl6pPr>
            <a:lvl7pPr lvl="6" algn="r" rtl="0">
              <a:buNone/>
              <a:defRPr sz="1300">
                <a:solidFill>
                  <a:schemeClr val="lt1"/>
                </a:solidFill>
                <a:latin typeface="Lato"/>
                <a:ea typeface="Lato"/>
                <a:cs typeface="Lato"/>
                <a:sym typeface="Lato"/>
              </a:defRPr>
            </a:lvl7pPr>
            <a:lvl8pPr lvl="7" algn="r" rtl="0">
              <a:buNone/>
              <a:defRPr sz="1300">
                <a:solidFill>
                  <a:schemeClr val="lt1"/>
                </a:solidFill>
                <a:latin typeface="Lato"/>
                <a:ea typeface="Lato"/>
                <a:cs typeface="Lato"/>
                <a:sym typeface="Lato"/>
              </a:defRPr>
            </a:lvl8pPr>
            <a:lvl9pPr lvl="8" algn="r" rtl="0">
              <a:buNone/>
              <a:defRPr sz="1300">
                <a:solidFill>
                  <a:schemeClr val="lt1"/>
                </a:solidFill>
                <a:latin typeface="Lato"/>
                <a:ea typeface="Lato"/>
                <a:cs typeface="Lato"/>
                <a:sym typeface="Lato"/>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5"/>
          <p:cNvSpPr txBox="1">
            <a:spLocks noGrp="1"/>
          </p:cNvSpPr>
          <p:nvPr>
            <p:ph type="ctrTitle"/>
          </p:nvPr>
        </p:nvSpPr>
        <p:spPr>
          <a:xfrm>
            <a:off x="3869925" y="1693550"/>
            <a:ext cx="7913100" cy="2105100"/>
          </a:xfrm>
          <a:prstGeom prst="rect">
            <a:avLst/>
          </a:prstGeom>
        </p:spPr>
        <p:txBody>
          <a:bodyPr spcFirstLastPara="1" wrap="square" lIns="121900" tIns="121900" rIns="121900" bIns="121900" anchor="t" anchorCtr="0">
            <a:noAutofit/>
          </a:bodyPr>
          <a:lstStyle/>
          <a:p>
            <a:pPr marL="0" lvl="0" indent="0">
              <a:spcBef>
                <a:spcPts val="0"/>
              </a:spcBef>
              <a:spcAft>
                <a:spcPts val="0"/>
              </a:spcAft>
              <a:buNone/>
            </a:pPr>
            <a:r>
              <a:rPr lang="en-US" sz="9600" b="1" i="1">
                <a:solidFill>
                  <a:srgbClr val="00FF00"/>
                </a:solidFill>
                <a:latin typeface="Amatic SC"/>
                <a:ea typeface="Amatic SC"/>
                <a:cs typeface="Amatic SC"/>
                <a:sym typeface="Amatic SC"/>
              </a:rPr>
              <a:t>Lending   Club  Demo</a:t>
            </a:r>
            <a:endParaRPr sz="9600" b="1" i="1">
              <a:solidFill>
                <a:srgbClr val="00FF00"/>
              </a:solidFill>
              <a:latin typeface="Amatic SC"/>
              <a:ea typeface="Amatic SC"/>
              <a:cs typeface="Amatic SC"/>
              <a:sym typeface="Amatic SC"/>
            </a:endParaRPr>
          </a:p>
        </p:txBody>
      </p:sp>
      <p:sp>
        <p:nvSpPr>
          <p:cNvPr id="151" name="Google Shape;151;p15"/>
          <p:cNvSpPr txBox="1">
            <a:spLocks noGrp="1"/>
          </p:cNvSpPr>
          <p:nvPr>
            <p:ph type="subTitle" idx="1"/>
          </p:nvPr>
        </p:nvSpPr>
        <p:spPr>
          <a:xfrm>
            <a:off x="7857475" y="3798658"/>
            <a:ext cx="4627500" cy="674700"/>
          </a:xfrm>
          <a:prstGeom prst="rect">
            <a:avLst/>
          </a:prstGeom>
        </p:spPr>
        <p:txBody>
          <a:bodyPr spcFirstLastPara="1" wrap="square" lIns="121900" tIns="121900" rIns="121900" bIns="121900" anchor="t" anchorCtr="0">
            <a:noAutofit/>
          </a:bodyPr>
          <a:lstStyle/>
          <a:p>
            <a:pPr marL="0" lvl="0" indent="0">
              <a:spcBef>
                <a:spcPts val="0"/>
              </a:spcBef>
              <a:spcAft>
                <a:spcPts val="0"/>
              </a:spcAft>
              <a:buNone/>
            </a:pPr>
            <a:r>
              <a:rPr lang="en-US" sz="2400" b="1" i="1">
                <a:solidFill>
                  <a:srgbClr val="FFFF00"/>
                </a:solidFill>
              </a:rPr>
              <a:t>Done by Jia Guo</a:t>
            </a:r>
            <a:endParaRPr sz="2400" b="1" i="1">
              <a:solidFill>
                <a:srgbClr val="FFFF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4"/>
          <p:cNvSpPr txBox="1">
            <a:spLocks noGrp="1"/>
          </p:cNvSpPr>
          <p:nvPr>
            <p:ph type="title"/>
          </p:nvPr>
        </p:nvSpPr>
        <p:spPr>
          <a:xfrm>
            <a:off x="1678550" y="-66950"/>
            <a:ext cx="9385200" cy="787500"/>
          </a:xfrm>
          <a:prstGeom prst="rect">
            <a:avLst/>
          </a:prstGeom>
        </p:spPr>
        <p:txBody>
          <a:bodyPr spcFirstLastPara="1" wrap="square" lIns="121900" tIns="121900" rIns="121900" bIns="121900" anchor="t" anchorCtr="0">
            <a:noAutofit/>
          </a:bodyPr>
          <a:lstStyle/>
          <a:p>
            <a:pPr marL="0" lvl="0" indent="0" algn="ctr">
              <a:spcBef>
                <a:spcPts val="0"/>
              </a:spcBef>
              <a:spcAft>
                <a:spcPts val="0"/>
              </a:spcAft>
              <a:buNone/>
            </a:pPr>
            <a:r>
              <a:rPr lang="en-US" sz="4800" b="1" i="1">
                <a:solidFill>
                  <a:srgbClr val="FFFF00"/>
                </a:solidFill>
                <a:latin typeface="Caveat"/>
                <a:ea typeface="Caveat"/>
                <a:cs typeface="Caveat"/>
                <a:sym typeface="Caveat"/>
              </a:rPr>
              <a:t>Result</a:t>
            </a:r>
            <a:endParaRPr sz="4800" b="1" i="1">
              <a:solidFill>
                <a:srgbClr val="FFFF00"/>
              </a:solidFill>
              <a:latin typeface="Caveat"/>
              <a:ea typeface="Caveat"/>
              <a:cs typeface="Caveat"/>
              <a:sym typeface="Caveat"/>
            </a:endParaRPr>
          </a:p>
        </p:txBody>
      </p:sp>
      <p:sp>
        <p:nvSpPr>
          <p:cNvPr id="211" name="Google Shape;211;p24"/>
          <p:cNvSpPr txBox="1">
            <a:spLocks noGrp="1"/>
          </p:cNvSpPr>
          <p:nvPr>
            <p:ph type="body" idx="1"/>
          </p:nvPr>
        </p:nvSpPr>
        <p:spPr>
          <a:xfrm>
            <a:off x="1415350" y="939275"/>
            <a:ext cx="10563600" cy="5597100"/>
          </a:xfrm>
          <a:prstGeom prst="rect">
            <a:avLst/>
          </a:prstGeom>
        </p:spPr>
        <p:txBody>
          <a:bodyPr spcFirstLastPara="1" wrap="square" lIns="121900" tIns="121900" rIns="121900" bIns="121900" anchor="t" anchorCtr="0">
            <a:noAutofit/>
          </a:bodyPr>
          <a:lstStyle/>
          <a:p>
            <a:pPr marL="0" lvl="0" indent="0">
              <a:spcBef>
                <a:spcPts val="0"/>
              </a:spcBef>
              <a:spcAft>
                <a:spcPts val="2100"/>
              </a:spcAft>
              <a:buNone/>
            </a:pPr>
            <a:endParaRPr/>
          </a:p>
        </p:txBody>
      </p:sp>
      <p:graphicFrame>
        <p:nvGraphicFramePr>
          <p:cNvPr id="212" name="Google Shape;212;p24"/>
          <p:cNvGraphicFramePr/>
          <p:nvPr/>
        </p:nvGraphicFramePr>
        <p:xfrm>
          <a:off x="1415350" y="1042500"/>
          <a:ext cx="10287000" cy="1919050"/>
        </p:xfrm>
        <a:graphic>
          <a:graphicData uri="http://schemas.openxmlformats.org/drawingml/2006/table">
            <a:tbl>
              <a:tblPr>
                <a:noFill/>
                <a:tableStyleId>{EF2C0F01-8014-4E49-90CD-4C33EEB5262F}</a:tableStyleId>
              </a:tblPr>
              <a:tblGrid>
                <a:gridCol w="34290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gridCol w="3429000">
                  <a:extLst>
                    <a:ext uri="{9D8B030D-6E8A-4147-A177-3AD203B41FA5}">
                      <a16:colId xmlns:a16="http://schemas.microsoft.com/office/drawing/2014/main" val="20002"/>
                    </a:ext>
                  </a:extLst>
                </a:gridCol>
              </a:tblGrid>
              <a:tr h="959525">
                <a:tc>
                  <a:txBody>
                    <a:bodyPr/>
                    <a:lstStyle/>
                    <a:p>
                      <a:pPr marL="0" lvl="0" indent="0" algn="ctr">
                        <a:spcBef>
                          <a:spcPts val="0"/>
                        </a:spcBef>
                        <a:spcAft>
                          <a:spcPts val="0"/>
                        </a:spcAft>
                        <a:buNone/>
                      </a:pPr>
                      <a:r>
                        <a:rPr lang="en-US" sz="3600" b="1" i="1">
                          <a:solidFill>
                            <a:srgbClr val="00FF00"/>
                          </a:solidFill>
                        </a:rPr>
                        <a:t>Imbalance </a:t>
                      </a:r>
                      <a:endParaRPr sz="3600" b="1" i="1">
                        <a:solidFill>
                          <a:srgbClr val="00FF00"/>
                        </a:solidFill>
                      </a:endParaRPr>
                    </a:p>
                  </a:txBody>
                  <a:tcPr marL="91425" marR="91425" marT="91425" marB="91425" anchor="ctr"/>
                </a:tc>
                <a:tc>
                  <a:txBody>
                    <a:bodyPr/>
                    <a:lstStyle/>
                    <a:p>
                      <a:pPr marL="0" lvl="0" indent="0" algn="ctr">
                        <a:spcBef>
                          <a:spcPts val="0"/>
                        </a:spcBef>
                        <a:spcAft>
                          <a:spcPts val="0"/>
                        </a:spcAft>
                        <a:buNone/>
                      </a:pPr>
                      <a:r>
                        <a:rPr lang="en-US" sz="3000" b="1" i="1">
                          <a:solidFill>
                            <a:srgbClr val="00FFFF"/>
                          </a:solidFill>
                        </a:rPr>
                        <a:t>Deep Learning </a:t>
                      </a:r>
                      <a:endParaRPr sz="3000" b="1" i="1">
                        <a:solidFill>
                          <a:srgbClr val="00FFFF"/>
                        </a:solidFill>
                      </a:endParaRPr>
                    </a:p>
                  </a:txBody>
                  <a:tcPr marL="91425" marR="91425" marT="91425" marB="91425" anchor="ctr"/>
                </a:tc>
                <a:tc>
                  <a:txBody>
                    <a:bodyPr/>
                    <a:lstStyle/>
                    <a:p>
                      <a:pPr marL="0" lvl="0" indent="0" algn="ctr">
                        <a:spcBef>
                          <a:spcPts val="0"/>
                        </a:spcBef>
                        <a:spcAft>
                          <a:spcPts val="0"/>
                        </a:spcAft>
                        <a:buNone/>
                      </a:pPr>
                      <a:r>
                        <a:rPr lang="en-US" sz="3000" b="1" i="1">
                          <a:solidFill>
                            <a:srgbClr val="00FFFF"/>
                          </a:solidFill>
                        </a:rPr>
                        <a:t>Random Forest</a:t>
                      </a:r>
                      <a:endParaRPr sz="3000" b="1" i="1">
                        <a:solidFill>
                          <a:srgbClr val="00FFFF"/>
                        </a:solidFill>
                      </a:endParaRPr>
                    </a:p>
                  </a:txBody>
                  <a:tcPr marL="91425" marR="91425" marT="91425" marB="91425" anchor="ctr"/>
                </a:tc>
                <a:extLst>
                  <a:ext uri="{0D108BD9-81ED-4DB2-BD59-A6C34878D82A}">
                    <a16:rowId xmlns:a16="http://schemas.microsoft.com/office/drawing/2014/main" val="10000"/>
                  </a:ext>
                </a:extLst>
              </a:tr>
              <a:tr h="959525">
                <a:tc>
                  <a:txBody>
                    <a:bodyPr/>
                    <a:lstStyle/>
                    <a:p>
                      <a:pPr marL="0" lvl="0" indent="0" algn="ctr">
                        <a:spcBef>
                          <a:spcPts val="0"/>
                        </a:spcBef>
                        <a:spcAft>
                          <a:spcPts val="0"/>
                        </a:spcAft>
                        <a:buNone/>
                      </a:pPr>
                      <a:r>
                        <a:rPr lang="en-US" sz="3000" b="1" i="1">
                          <a:solidFill>
                            <a:srgbClr val="00FFFF"/>
                          </a:solidFill>
                        </a:rPr>
                        <a:t>Accuracy</a:t>
                      </a:r>
                      <a:endParaRPr sz="3000" b="1" i="1">
                        <a:solidFill>
                          <a:srgbClr val="00FFFF"/>
                        </a:solidFill>
                      </a:endParaRPr>
                    </a:p>
                  </a:txBody>
                  <a:tcPr marL="91425" marR="91425" marT="91425" marB="91425"/>
                </a:tc>
                <a:tc>
                  <a:txBody>
                    <a:bodyPr/>
                    <a:lstStyle/>
                    <a:p>
                      <a:pPr marL="0" lvl="0" indent="0" algn="ctr">
                        <a:spcBef>
                          <a:spcPts val="0"/>
                        </a:spcBef>
                        <a:spcAft>
                          <a:spcPts val="0"/>
                        </a:spcAft>
                        <a:buNone/>
                      </a:pPr>
                      <a:r>
                        <a:rPr lang="en-US" sz="3600">
                          <a:solidFill>
                            <a:srgbClr val="FF0000"/>
                          </a:solidFill>
                        </a:rPr>
                        <a:t>98.27%</a:t>
                      </a:r>
                      <a:endParaRPr sz="3600">
                        <a:solidFill>
                          <a:srgbClr val="FF0000"/>
                        </a:solidFill>
                      </a:endParaRPr>
                    </a:p>
                  </a:txBody>
                  <a:tcPr marL="91425" marR="91425" marT="91425" marB="91425" anchor="ctr"/>
                </a:tc>
                <a:tc>
                  <a:txBody>
                    <a:bodyPr/>
                    <a:lstStyle/>
                    <a:p>
                      <a:pPr marL="0" lvl="0" indent="0" algn="ctr">
                        <a:spcBef>
                          <a:spcPts val="0"/>
                        </a:spcBef>
                        <a:spcAft>
                          <a:spcPts val="0"/>
                        </a:spcAft>
                        <a:buNone/>
                      </a:pPr>
                      <a:r>
                        <a:rPr lang="en-US" sz="3600">
                          <a:solidFill>
                            <a:srgbClr val="FF0000"/>
                          </a:solidFill>
                        </a:rPr>
                        <a:t>98.2%</a:t>
                      </a:r>
                      <a:endParaRPr sz="3600">
                        <a:solidFill>
                          <a:srgbClr val="FF0000"/>
                        </a:solidFill>
                      </a:endParaRPr>
                    </a:p>
                  </a:txBody>
                  <a:tcPr marL="91425" marR="91425" marT="91425" marB="91425" anchor="ctr"/>
                </a:tc>
                <a:extLst>
                  <a:ext uri="{0D108BD9-81ED-4DB2-BD59-A6C34878D82A}">
                    <a16:rowId xmlns:a16="http://schemas.microsoft.com/office/drawing/2014/main" val="10001"/>
                  </a:ext>
                </a:extLst>
              </a:tr>
            </a:tbl>
          </a:graphicData>
        </a:graphic>
      </p:graphicFrame>
      <p:graphicFrame>
        <p:nvGraphicFramePr>
          <p:cNvPr id="213" name="Google Shape;213;p24"/>
          <p:cNvGraphicFramePr/>
          <p:nvPr/>
        </p:nvGraphicFramePr>
        <p:xfrm>
          <a:off x="1415350" y="3614125"/>
          <a:ext cx="10287000" cy="1919050"/>
        </p:xfrm>
        <a:graphic>
          <a:graphicData uri="http://schemas.openxmlformats.org/drawingml/2006/table">
            <a:tbl>
              <a:tblPr>
                <a:noFill/>
                <a:tableStyleId>{EF2C0F01-8014-4E49-90CD-4C33EEB5262F}</a:tableStyleId>
              </a:tblPr>
              <a:tblGrid>
                <a:gridCol w="34290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gridCol w="3429000">
                  <a:extLst>
                    <a:ext uri="{9D8B030D-6E8A-4147-A177-3AD203B41FA5}">
                      <a16:colId xmlns:a16="http://schemas.microsoft.com/office/drawing/2014/main" val="20002"/>
                    </a:ext>
                  </a:extLst>
                </a:gridCol>
              </a:tblGrid>
              <a:tr h="959525">
                <a:tc>
                  <a:txBody>
                    <a:bodyPr/>
                    <a:lstStyle/>
                    <a:p>
                      <a:pPr marL="0" lvl="0" indent="0" algn="ctr">
                        <a:spcBef>
                          <a:spcPts val="0"/>
                        </a:spcBef>
                        <a:spcAft>
                          <a:spcPts val="0"/>
                        </a:spcAft>
                        <a:buNone/>
                      </a:pPr>
                      <a:r>
                        <a:rPr lang="en-US" sz="3600" b="1" i="1">
                          <a:solidFill>
                            <a:srgbClr val="00FF00"/>
                          </a:solidFill>
                        </a:rPr>
                        <a:t>Balance</a:t>
                      </a:r>
                      <a:endParaRPr sz="3600" b="1" i="1">
                        <a:solidFill>
                          <a:srgbClr val="00FF00"/>
                        </a:solidFill>
                      </a:endParaRPr>
                    </a:p>
                  </a:txBody>
                  <a:tcPr marL="91425" marR="91425" marT="91425" marB="91425" anchor="ctr"/>
                </a:tc>
                <a:tc>
                  <a:txBody>
                    <a:bodyPr/>
                    <a:lstStyle/>
                    <a:p>
                      <a:pPr marL="0" lvl="0" indent="0" algn="ctr" rtl="0">
                        <a:spcBef>
                          <a:spcPts val="0"/>
                        </a:spcBef>
                        <a:spcAft>
                          <a:spcPts val="0"/>
                        </a:spcAft>
                        <a:buNone/>
                      </a:pPr>
                      <a:r>
                        <a:rPr lang="en-US" sz="3000" b="1" i="1">
                          <a:solidFill>
                            <a:srgbClr val="00FFFF"/>
                          </a:solidFill>
                        </a:rPr>
                        <a:t>Deep Learning </a:t>
                      </a:r>
                      <a:endParaRPr sz="3000" b="1" i="1">
                        <a:solidFill>
                          <a:srgbClr val="00FFFF"/>
                        </a:solidFill>
                      </a:endParaRPr>
                    </a:p>
                    <a:p>
                      <a:pPr marL="0" lvl="0" indent="0">
                        <a:spcBef>
                          <a:spcPts val="0"/>
                        </a:spcBef>
                        <a:spcAft>
                          <a:spcPts val="0"/>
                        </a:spcAft>
                        <a:buNone/>
                      </a:pPr>
                      <a:endParaRPr/>
                    </a:p>
                  </a:txBody>
                  <a:tcPr marL="91425" marR="91425" marT="91425" marB="91425" anchor="ctr"/>
                </a:tc>
                <a:tc>
                  <a:txBody>
                    <a:bodyPr/>
                    <a:lstStyle/>
                    <a:p>
                      <a:pPr marL="0" lvl="0" indent="0" algn="ctr" rtl="0">
                        <a:spcBef>
                          <a:spcPts val="0"/>
                        </a:spcBef>
                        <a:spcAft>
                          <a:spcPts val="0"/>
                        </a:spcAft>
                        <a:buNone/>
                      </a:pPr>
                      <a:r>
                        <a:rPr lang="en-US" sz="3000" b="1" i="1">
                          <a:solidFill>
                            <a:srgbClr val="00FFFF"/>
                          </a:solidFill>
                        </a:rPr>
                        <a:t>Random Forest</a:t>
                      </a:r>
                      <a:endParaRPr sz="3000" b="1" i="1">
                        <a:solidFill>
                          <a:srgbClr val="00FFFF"/>
                        </a:solidFill>
                      </a:endParaRPr>
                    </a:p>
                    <a:p>
                      <a:pPr marL="0" lvl="0" indent="0">
                        <a:spcBef>
                          <a:spcPts val="0"/>
                        </a:spcBef>
                        <a:spcAft>
                          <a:spcPts val="0"/>
                        </a:spcAft>
                        <a:buNone/>
                      </a:pPr>
                      <a:endParaRPr/>
                    </a:p>
                  </a:txBody>
                  <a:tcPr marL="91425" marR="91425" marT="91425" marB="91425" anchor="ctr"/>
                </a:tc>
                <a:extLst>
                  <a:ext uri="{0D108BD9-81ED-4DB2-BD59-A6C34878D82A}">
                    <a16:rowId xmlns:a16="http://schemas.microsoft.com/office/drawing/2014/main" val="10000"/>
                  </a:ext>
                </a:extLst>
              </a:tr>
              <a:tr h="959525">
                <a:tc>
                  <a:txBody>
                    <a:bodyPr/>
                    <a:lstStyle/>
                    <a:p>
                      <a:pPr marL="0" lvl="0" indent="0" algn="ctr" rtl="0">
                        <a:spcBef>
                          <a:spcPts val="0"/>
                        </a:spcBef>
                        <a:spcAft>
                          <a:spcPts val="0"/>
                        </a:spcAft>
                        <a:buNone/>
                      </a:pPr>
                      <a:r>
                        <a:rPr lang="en-US" sz="3000" b="1" i="1">
                          <a:solidFill>
                            <a:srgbClr val="00FFFF"/>
                          </a:solidFill>
                        </a:rPr>
                        <a:t>Accuracy</a:t>
                      </a:r>
                      <a:endParaRPr sz="3000" b="1" i="1">
                        <a:solidFill>
                          <a:srgbClr val="00FFFF"/>
                        </a:solidFill>
                      </a:endParaRPr>
                    </a:p>
                    <a:p>
                      <a:pPr marL="0" lvl="0" indent="0">
                        <a:spcBef>
                          <a:spcPts val="0"/>
                        </a:spcBef>
                        <a:spcAft>
                          <a:spcPts val="0"/>
                        </a:spcAft>
                        <a:buNone/>
                      </a:pPr>
                      <a:endParaRPr/>
                    </a:p>
                  </a:txBody>
                  <a:tcPr marL="91425" marR="91425" marT="91425" marB="91425" anchor="ctr"/>
                </a:tc>
                <a:tc>
                  <a:txBody>
                    <a:bodyPr/>
                    <a:lstStyle/>
                    <a:p>
                      <a:pPr marL="0" lvl="0" indent="0" algn="ctr" rtl="0">
                        <a:spcBef>
                          <a:spcPts val="0"/>
                        </a:spcBef>
                        <a:spcAft>
                          <a:spcPts val="0"/>
                        </a:spcAft>
                        <a:buNone/>
                      </a:pPr>
                      <a:r>
                        <a:rPr lang="en-US" sz="3600">
                          <a:solidFill>
                            <a:srgbClr val="FF0000"/>
                          </a:solidFill>
                        </a:rPr>
                        <a:t>98.21%</a:t>
                      </a:r>
                      <a:endParaRPr sz="3600">
                        <a:solidFill>
                          <a:srgbClr val="FF0000"/>
                        </a:solidFill>
                      </a:endParaRPr>
                    </a:p>
                    <a:p>
                      <a:pPr marL="0" lvl="0" indent="0">
                        <a:spcBef>
                          <a:spcPts val="0"/>
                        </a:spcBef>
                        <a:spcAft>
                          <a:spcPts val="0"/>
                        </a:spcAft>
                        <a:buNone/>
                      </a:pPr>
                      <a:endParaRPr/>
                    </a:p>
                  </a:txBody>
                  <a:tcPr marL="91425" marR="91425" marT="91425" marB="91425" anchor="ctr"/>
                </a:tc>
                <a:tc>
                  <a:txBody>
                    <a:bodyPr/>
                    <a:lstStyle/>
                    <a:p>
                      <a:pPr marL="0" lvl="0" indent="0" algn="ctr" rtl="0">
                        <a:spcBef>
                          <a:spcPts val="0"/>
                        </a:spcBef>
                        <a:spcAft>
                          <a:spcPts val="0"/>
                        </a:spcAft>
                        <a:buNone/>
                      </a:pPr>
                      <a:r>
                        <a:rPr lang="en-US" sz="3600">
                          <a:solidFill>
                            <a:srgbClr val="FF0000"/>
                          </a:solidFill>
                        </a:rPr>
                        <a:t>98.42%</a:t>
                      </a:r>
                      <a:endParaRPr sz="3600">
                        <a:solidFill>
                          <a:srgbClr val="FF0000"/>
                        </a:solidFill>
                      </a:endParaRPr>
                    </a:p>
                    <a:p>
                      <a:pPr marL="0" lvl="0" indent="0">
                        <a:spcBef>
                          <a:spcPts val="0"/>
                        </a:spcBef>
                        <a:spcAft>
                          <a:spcPts val="0"/>
                        </a:spcAft>
                        <a:buNone/>
                      </a:pPr>
                      <a:endParaRPr/>
                    </a:p>
                  </a:txBody>
                  <a:tcPr marL="91425" marR="91425" marT="91425" marB="91425"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5"/>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p>
            <a:pPr marL="0" lvl="0" indent="0">
              <a:spcBef>
                <a:spcPts val="0"/>
              </a:spcBef>
              <a:spcAft>
                <a:spcPts val="0"/>
              </a:spcAft>
              <a:buNone/>
            </a:pPr>
            <a:endParaRPr/>
          </a:p>
        </p:txBody>
      </p:sp>
      <p:sp>
        <p:nvSpPr>
          <p:cNvPr id="219" name="Google Shape;219;p25"/>
          <p:cNvSpPr txBox="1">
            <a:spLocks noGrp="1"/>
          </p:cNvSpPr>
          <p:nvPr>
            <p:ph type="body" idx="1"/>
          </p:nvPr>
        </p:nvSpPr>
        <p:spPr>
          <a:xfrm>
            <a:off x="1730000" y="525003"/>
            <a:ext cx="9385200" cy="5446800"/>
          </a:xfrm>
          <a:prstGeom prst="rect">
            <a:avLst/>
          </a:prstGeom>
        </p:spPr>
        <p:txBody>
          <a:bodyPr spcFirstLastPara="1" wrap="square" lIns="121900" tIns="121900" rIns="121900" bIns="121900" anchor="ctr" anchorCtr="0">
            <a:noAutofit/>
          </a:bodyPr>
          <a:lstStyle/>
          <a:p>
            <a:pPr marL="0" lvl="0" indent="0" algn="ctr">
              <a:spcBef>
                <a:spcPts val="0"/>
              </a:spcBef>
              <a:spcAft>
                <a:spcPts val="2100"/>
              </a:spcAft>
              <a:buNone/>
            </a:pPr>
            <a:r>
              <a:rPr lang="en-US" sz="7200" b="1" i="1">
                <a:solidFill>
                  <a:srgbClr val="00FFFF"/>
                </a:solidFill>
                <a:latin typeface="Amatic SC"/>
                <a:ea typeface="Amatic SC"/>
                <a:cs typeface="Amatic SC"/>
                <a:sym typeface="Amatic SC"/>
              </a:rPr>
              <a:t>Let’s go through the code in Jupyter Notebook!</a:t>
            </a:r>
            <a:endParaRPr sz="7200" b="1" i="1">
              <a:solidFill>
                <a:srgbClr val="00FFFF"/>
              </a:solidFill>
              <a:latin typeface="Amatic SC"/>
              <a:ea typeface="Amatic SC"/>
              <a:cs typeface="Amatic SC"/>
              <a:sym typeface="Amatic S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6"/>
          <p:cNvSpPr txBox="1">
            <a:spLocks noGrp="1"/>
          </p:cNvSpPr>
          <p:nvPr>
            <p:ph type="title"/>
          </p:nvPr>
        </p:nvSpPr>
        <p:spPr>
          <a:xfrm>
            <a:off x="1730000" y="61800"/>
            <a:ext cx="9385200" cy="903300"/>
          </a:xfrm>
          <a:prstGeom prst="rect">
            <a:avLst/>
          </a:prstGeom>
        </p:spPr>
        <p:txBody>
          <a:bodyPr spcFirstLastPara="1" wrap="square" lIns="121900" tIns="121900" rIns="121900" bIns="121900" anchor="ctr" anchorCtr="0">
            <a:noAutofit/>
          </a:bodyPr>
          <a:lstStyle/>
          <a:p>
            <a:pPr marL="0" lvl="0" indent="0" algn="ctr">
              <a:spcBef>
                <a:spcPts val="0"/>
              </a:spcBef>
              <a:spcAft>
                <a:spcPts val="0"/>
              </a:spcAft>
              <a:buNone/>
            </a:pPr>
            <a:r>
              <a:rPr lang="en-US" sz="3600" b="1" i="1"/>
              <a:t>Obstacles of Lending Club Demo</a:t>
            </a:r>
            <a:endParaRPr sz="3600" b="1" i="1"/>
          </a:p>
        </p:txBody>
      </p:sp>
      <p:sp>
        <p:nvSpPr>
          <p:cNvPr id="225" name="Google Shape;225;p26"/>
          <p:cNvSpPr txBox="1">
            <a:spLocks noGrp="1"/>
          </p:cNvSpPr>
          <p:nvPr>
            <p:ph type="body" idx="1"/>
          </p:nvPr>
        </p:nvSpPr>
        <p:spPr>
          <a:xfrm>
            <a:off x="1730000" y="1055075"/>
            <a:ext cx="9760200" cy="4916700"/>
          </a:xfrm>
          <a:prstGeom prst="rect">
            <a:avLst/>
          </a:prstGeom>
        </p:spPr>
        <p:txBody>
          <a:bodyPr spcFirstLastPara="1" wrap="square" lIns="121900" tIns="121900" rIns="121900" bIns="121900" anchor="t" anchorCtr="0">
            <a:noAutofit/>
          </a:bodyPr>
          <a:lstStyle/>
          <a:p>
            <a:pPr marL="457200" lvl="0" indent="-381000" rtl="0">
              <a:lnSpc>
                <a:spcPct val="150000"/>
              </a:lnSpc>
              <a:spcBef>
                <a:spcPts val="0"/>
              </a:spcBef>
              <a:spcAft>
                <a:spcPts val="0"/>
              </a:spcAft>
              <a:buSzPts val="2400"/>
              <a:buChar char="●"/>
            </a:pPr>
            <a:r>
              <a:rPr lang="en-US" sz="2400" i="1"/>
              <a:t>Since the accuracy and confusion matrix show both deep learning and random forest model can learn pretty well in balance and imbalance situations, we need to think about if any </a:t>
            </a:r>
            <a:r>
              <a:rPr lang="en-US" sz="2400" i="1">
                <a:solidFill>
                  <a:srgbClr val="FFFF00"/>
                </a:solidFill>
              </a:rPr>
              <a:t>overfitting</a:t>
            </a:r>
            <a:r>
              <a:rPr lang="en-US" sz="2400" i="1"/>
              <a:t> occurs.</a:t>
            </a:r>
            <a:endParaRPr sz="2400" i="1"/>
          </a:p>
          <a:p>
            <a:pPr marL="457200" lvl="0" indent="-381000" rtl="0">
              <a:lnSpc>
                <a:spcPct val="150000"/>
              </a:lnSpc>
              <a:spcBef>
                <a:spcPts val="0"/>
              </a:spcBef>
              <a:spcAft>
                <a:spcPts val="0"/>
              </a:spcAft>
              <a:buSzPts val="2400"/>
              <a:buChar char="●"/>
            </a:pPr>
            <a:r>
              <a:rPr lang="en-US" sz="2400" i="1"/>
              <a:t>After print out the </a:t>
            </a:r>
            <a:r>
              <a:rPr lang="en-US" sz="2400" i="1">
                <a:solidFill>
                  <a:srgbClr val="FFFF00"/>
                </a:solidFill>
              </a:rPr>
              <a:t>feature importance</a:t>
            </a:r>
            <a:r>
              <a:rPr lang="en-US" sz="2400" i="1"/>
              <a:t> report from random forest model, I didn’t see any principal feature significantly leads to the target. </a:t>
            </a:r>
            <a:endParaRPr sz="2400" i="1"/>
          </a:p>
          <a:p>
            <a:pPr marL="457200" lvl="0" indent="-419100">
              <a:lnSpc>
                <a:spcPct val="150000"/>
              </a:lnSpc>
              <a:spcBef>
                <a:spcPts val="0"/>
              </a:spcBef>
              <a:spcAft>
                <a:spcPts val="0"/>
              </a:spcAft>
              <a:buClr>
                <a:srgbClr val="FFFF00"/>
              </a:buClr>
              <a:buSzPts val="3000"/>
              <a:buChar char="●"/>
            </a:pPr>
            <a:r>
              <a:rPr lang="en-US" sz="3000" i="1" u="sng">
                <a:solidFill>
                  <a:srgbClr val="FFFF00"/>
                </a:solidFill>
              </a:rPr>
              <a:t>Milestone:  </a:t>
            </a:r>
            <a:r>
              <a:rPr lang="en-US" sz="2400" i="1"/>
              <a:t>I will read more paper about building model on financial data, and keep improving the model and fix the potential ‘overfitting’ problem, and give the model more sense in the real-world finance. </a:t>
            </a:r>
            <a:endParaRPr sz="3000" i="1" u="sng">
              <a:solidFill>
                <a:srgbClr val="FFFF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12009-FC01-0941-B20D-A0681F01207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628D119-82B2-4543-889A-A4DAEBA6B12C}"/>
              </a:ext>
            </a:extLst>
          </p:cNvPr>
          <p:cNvSpPr>
            <a:spLocks noGrp="1"/>
          </p:cNvSpPr>
          <p:nvPr>
            <p:ph type="body" idx="1"/>
          </p:nvPr>
        </p:nvSpPr>
        <p:spPr>
          <a:xfrm>
            <a:off x="1730000" y="525000"/>
            <a:ext cx="9385200" cy="5446767"/>
          </a:xfrm>
        </p:spPr>
        <p:txBody>
          <a:bodyPr/>
          <a:lstStyle/>
          <a:p>
            <a:r>
              <a:rPr lang="en-US" sz="4400" b="1" i="1" dirty="0">
                <a:solidFill>
                  <a:srgbClr val="FFFF00"/>
                </a:solidFill>
              </a:rPr>
              <a:t>Per unit change of soup intergradient, and sensitives , and what is the major contributor of the model?</a:t>
            </a:r>
          </a:p>
          <a:p>
            <a:r>
              <a:rPr lang="en-US" sz="4400" b="1" i="1" dirty="0">
                <a:solidFill>
                  <a:srgbClr val="FFFF00"/>
                </a:solidFill>
              </a:rPr>
              <a:t>Correlation may ignore nonlinear correlation, correlation occur in continuous variables</a:t>
            </a:r>
          </a:p>
          <a:p>
            <a:endParaRPr lang="en-US" sz="4400" b="1" i="1" dirty="0">
              <a:solidFill>
                <a:srgbClr val="FFFF00"/>
              </a:solidFill>
            </a:endParaRPr>
          </a:p>
        </p:txBody>
      </p:sp>
    </p:spTree>
    <p:extLst>
      <p:ext uri="{BB962C8B-B14F-4D97-AF65-F5344CB8AC3E}">
        <p14:creationId xmlns:p14="http://schemas.microsoft.com/office/powerpoint/2010/main" val="1315223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3"/>
          <p:cNvSpPr txBox="1">
            <a:spLocks noGrp="1"/>
          </p:cNvSpPr>
          <p:nvPr>
            <p:ph type="title"/>
          </p:nvPr>
        </p:nvSpPr>
        <p:spPr>
          <a:xfrm>
            <a:off x="1098480" y="1155700"/>
            <a:ext cx="9830100" cy="4694700"/>
          </a:xfrm>
          <a:prstGeom prst="rect">
            <a:avLst/>
          </a:prstGeom>
        </p:spPr>
        <p:txBody>
          <a:bodyPr spcFirstLastPara="1" wrap="square" lIns="121900" tIns="121900" rIns="121900" bIns="121900" anchor="ctr" anchorCtr="0">
            <a:noAutofit/>
          </a:bodyPr>
          <a:lstStyle/>
          <a:p>
            <a:pPr marL="0" lvl="0" indent="0" algn="ctr">
              <a:spcBef>
                <a:spcPts val="0"/>
              </a:spcBef>
              <a:spcAft>
                <a:spcPts val="0"/>
              </a:spcAft>
              <a:buNone/>
            </a:pPr>
            <a:r>
              <a:rPr lang="en-US" sz="9600" b="1" i="1">
                <a:solidFill>
                  <a:srgbClr val="00FF00"/>
                </a:solidFill>
              </a:rPr>
              <a:t>Thank you!</a:t>
            </a:r>
            <a:endParaRPr sz="9600" b="1" i="1">
              <a:solidFill>
                <a:srgbClr val="00FF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6"/>
          <p:cNvSpPr txBox="1">
            <a:spLocks noGrp="1"/>
          </p:cNvSpPr>
          <p:nvPr>
            <p:ph type="title"/>
          </p:nvPr>
        </p:nvSpPr>
        <p:spPr>
          <a:xfrm>
            <a:off x="1923000" y="141525"/>
            <a:ext cx="9385200" cy="784800"/>
          </a:xfrm>
          <a:prstGeom prst="rect">
            <a:avLst/>
          </a:prstGeom>
        </p:spPr>
        <p:txBody>
          <a:bodyPr spcFirstLastPara="1" wrap="square" lIns="121900" tIns="121900" rIns="121900" bIns="121900" anchor="t" anchorCtr="0">
            <a:noAutofit/>
          </a:bodyPr>
          <a:lstStyle/>
          <a:p>
            <a:pPr marL="0" lvl="0" indent="0" algn="ctr">
              <a:spcBef>
                <a:spcPts val="0"/>
              </a:spcBef>
              <a:spcAft>
                <a:spcPts val="0"/>
              </a:spcAft>
              <a:buNone/>
            </a:pPr>
            <a:r>
              <a:rPr lang="en-US" b="1" i="1">
                <a:solidFill>
                  <a:srgbClr val="00FFFF"/>
                </a:solidFill>
              </a:rPr>
              <a:t>About Lending Club</a:t>
            </a:r>
            <a:endParaRPr b="1" i="1">
              <a:solidFill>
                <a:srgbClr val="00FFFF"/>
              </a:solidFill>
            </a:endParaRPr>
          </a:p>
        </p:txBody>
      </p:sp>
      <p:sp>
        <p:nvSpPr>
          <p:cNvPr id="157" name="Google Shape;157;p16"/>
          <p:cNvSpPr txBox="1">
            <a:spLocks noGrp="1"/>
          </p:cNvSpPr>
          <p:nvPr>
            <p:ph type="body" idx="1"/>
          </p:nvPr>
        </p:nvSpPr>
        <p:spPr>
          <a:xfrm>
            <a:off x="1395475" y="926325"/>
            <a:ext cx="7418400" cy="5545800"/>
          </a:xfrm>
          <a:prstGeom prst="rect">
            <a:avLst/>
          </a:prstGeom>
        </p:spPr>
        <p:txBody>
          <a:bodyPr spcFirstLastPara="1" wrap="square" lIns="121900" tIns="121900" rIns="121900" bIns="121900" anchor="t" anchorCtr="0">
            <a:noAutofit/>
          </a:bodyPr>
          <a:lstStyle/>
          <a:p>
            <a:pPr marL="0" lvl="0" indent="0" rtl="0">
              <a:lnSpc>
                <a:spcPct val="200000"/>
              </a:lnSpc>
              <a:spcBef>
                <a:spcPts val="0"/>
              </a:spcBef>
              <a:spcAft>
                <a:spcPts val="0"/>
              </a:spcAft>
              <a:buNone/>
            </a:pPr>
            <a:r>
              <a:rPr lang="en-US" sz="1800" i="1"/>
              <a:t>Lending Club is the world’s largest online lending marketplace. </a:t>
            </a:r>
            <a:endParaRPr sz="1800" i="1"/>
          </a:p>
          <a:p>
            <a:pPr marL="0" lvl="0" indent="0" rtl="0">
              <a:lnSpc>
                <a:spcPct val="200000"/>
              </a:lnSpc>
              <a:spcBef>
                <a:spcPts val="2100"/>
              </a:spcBef>
              <a:spcAft>
                <a:spcPts val="0"/>
              </a:spcAft>
              <a:buNone/>
            </a:pPr>
            <a:r>
              <a:rPr lang="en-US" sz="1800" i="1"/>
              <a:t>investors back creditworthy borrowers in exchange for interest income. The investors, who can be ranging from individuals to institutions, select loan in which to invest and can earn monthly returns. </a:t>
            </a:r>
            <a:endParaRPr sz="1800" i="1"/>
          </a:p>
          <a:p>
            <a:pPr marL="0" lvl="0" indent="0" rtl="0">
              <a:lnSpc>
                <a:spcPct val="200000"/>
              </a:lnSpc>
              <a:spcBef>
                <a:spcPts val="2100"/>
              </a:spcBef>
              <a:spcAft>
                <a:spcPts val="0"/>
              </a:spcAft>
              <a:buNone/>
            </a:pPr>
            <a:r>
              <a:rPr lang="en-US" sz="1800" i="1"/>
              <a:t>Lending Club plays a key role in the lending circle, they provide a reliable platform to communicate with investors and borrowers, and they are the intermediary to make loans happen.</a:t>
            </a:r>
            <a:endParaRPr sz="1800" i="1"/>
          </a:p>
          <a:p>
            <a:pPr marL="0" lvl="0" indent="0" rtl="0">
              <a:spcBef>
                <a:spcPts val="2100"/>
              </a:spcBef>
              <a:spcAft>
                <a:spcPts val="0"/>
              </a:spcAft>
              <a:buNone/>
            </a:pPr>
            <a:endParaRPr/>
          </a:p>
          <a:p>
            <a:pPr marL="0" lvl="0" indent="0">
              <a:spcBef>
                <a:spcPts val="2100"/>
              </a:spcBef>
              <a:spcAft>
                <a:spcPts val="2100"/>
              </a:spcAft>
              <a:buNone/>
            </a:pPr>
            <a:endParaRPr/>
          </a:p>
        </p:txBody>
      </p:sp>
      <p:pic>
        <p:nvPicPr>
          <p:cNvPr id="158" name="Google Shape;158;p16"/>
          <p:cNvPicPr preferRelativeResize="0"/>
          <p:nvPr/>
        </p:nvPicPr>
        <p:blipFill>
          <a:blip r:embed="rId3">
            <a:alphaModFix/>
          </a:blip>
          <a:stretch>
            <a:fillRect/>
          </a:stretch>
        </p:blipFill>
        <p:spPr>
          <a:xfrm>
            <a:off x="8685097" y="1312350"/>
            <a:ext cx="3361150" cy="3993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p>
            <a:pPr marL="0" lvl="0" indent="0">
              <a:spcBef>
                <a:spcPts val="0"/>
              </a:spcBef>
              <a:spcAft>
                <a:spcPts val="0"/>
              </a:spcAft>
              <a:buNone/>
            </a:pPr>
            <a:endParaRPr/>
          </a:p>
        </p:txBody>
      </p:sp>
      <p:sp>
        <p:nvSpPr>
          <p:cNvPr id="164" name="Google Shape;164;p17"/>
          <p:cNvSpPr txBox="1">
            <a:spLocks noGrp="1"/>
          </p:cNvSpPr>
          <p:nvPr>
            <p:ph type="body" idx="1"/>
          </p:nvPr>
        </p:nvSpPr>
        <p:spPr>
          <a:xfrm>
            <a:off x="1730000" y="2090067"/>
            <a:ext cx="9385200" cy="3881700"/>
          </a:xfrm>
          <a:prstGeom prst="rect">
            <a:avLst/>
          </a:prstGeom>
        </p:spPr>
        <p:txBody>
          <a:bodyPr spcFirstLastPara="1" wrap="square" lIns="121900" tIns="121900" rIns="121900" bIns="121900" anchor="t" anchorCtr="0">
            <a:noAutofit/>
          </a:bodyPr>
          <a:lstStyle/>
          <a:p>
            <a:pPr marL="0" lvl="0" indent="0">
              <a:spcBef>
                <a:spcPts val="0"/>
              </a:spcBef>
              <a:spcAft>
                <a:spcPts val="2100"/>
              </a:spcAft>
              <a:buNone/>
            </a:pPr>
            <a:endParaRPr/>
          </a:p>
        </p:txBody>
      </p:sp>
      <p:pic>
        <p:nvPicPr>
          <p:cNvPr id="165" name="Google Shape;165;p17"/>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8"/>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p>
            <a:pPr marL="0" lvl="0" indent="0">
              <a:spcBef>
                <a:spcPts val="0"/>
              </a:spcBef>
              <a:spcAft>
                <a:spcPts val="0"/>
              </a:spcAft>
              <a:buNone/>
            </a:pPr>
            <a:endParaRPr/>
          </a:p>
        </p:txBody>
      </p:sp>
      <p:sp>
        <p:nvSpPr>
          <p:cNvPr id="171" name="Google Shape;171;p18"/>
          <p:cNvSpPr txBox="1">
            <a:spLocks noGrp="1"/>
          </p:cNvSpPr>
          <p:nvPr>
            <p:ph type="body" idx="1"/>
          </p:nvPr>
        </p:nvSpPr>
        <p:spPr>
          <a:xfrm>
            <a:off x="1730000" y="2090067"/>
            <a:ext cx="9385200" cy="3881700"/>
          </a:xfrm>
          <a:prstGeom prst="rect">
            <a:avLst/>
          </a:prstGeom>
        </p:spPr>
        <p:txBody>
          <a:bodyPr spcFirstLastPara="1" wrap="square" lIns="121900" tIns="121900" rIns="121900" bIns="121900" anchor="t" anchorCtr="0">
            <a:noAutofit/>
          </a:bodyPr>
          <a:lstStyle/>
          <a:p>
            <a:pPr marL="0" lvl="0" indent="0">
              <a:spcBef>
                <a:spcPts val="0"/>
              </a:spcBef>
              <a:spcAft>
                <a:spcPts val="2100"/>
              </a:spcAft>
              <a:buNone/>
            </a:pPr>
            <a:endParaRPr/>
          </a:p>
        </p:txBody>
      </p:sp>
      <p:pic>
        <p:nvPicPr>
          <p:cNvPr id="172" name="Google Shape;172;p18"/>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66666"/>
        </a:solidFill>
        <a:effectLst/>
      </p:bgPr>
    </p:bg>
    <p:spTree>
      <p:nvGrpSpPr>
        <p:cNvPr id="1" name="Shape 176"/>
        <p:cNvGrpSpPr/>
        <p:nvPr/>
      </p:nvGrpSpPr>
      <p:grpSpPr>
        <a:xfrm>
          <a:off x="0" y="0"/>
          <a:ext cx="0" cy="0"/>
          <a:chOff x="0" y="0"/>
          <a:chExt cx="0" cy="0"/>
        </a:xfrm>
      </p:grpSpPr>
      <p:sp>
        <p:nvSpPr>
          <p:cNvPr id="177" name="Google Shape;177;p19"/>
          <p:cNvSpPr txBox="1">
            <a:spLocks noGrp="1"/>
          </p:cNvSpPr>
          <p:nvPr>
            <p:ph type="title"/>
          </p:nvPr>
        </p:nvSpPr>
        <p:spPr>
          <a:xfrm>
            <a:off x="1219800" y="0"/>
            <a:ext cx="9385200" cy="744600"/>
          </a:xfrm>
          <a:prstGeom prst="rect">
            <a:avLst/>
          </a:prstGeom>
          <a:solidFill>
            <a:srgbClr val="666666"/>
          </a:solid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marL="0" lvl="0" indent="0" algn="ctr">
              <a:spcBef>
                <a:spcPts val="0"/>
              </a:spcBef>
              <a:spcAft>
                <a:spcPts val="0"/>
              </a:spcAft>
              <a:buNone/>
            </a:pPr>
            <a:r>
              <a:rPr lang="en-US" b="1">
                <a:solidFill>
                  <a:srgbClr val="FFFF00"/>
                </a:solidFill>
                <a:latin typeface="Comic Sans MS"/>
                <a:ea typeface="Comic Sans MS"/>
                <a:cs typeface="Comic Sans MS"/>
                <a:sym typeface="Comic Sans MS"/>
              </a:rPr>
              <a:t>Project Overview</a:t>
            </a:r>
            <a:endParaRPr b="1">
              <a:solidFill>
                <a:srgbClr val="FFFF00"/>
              </a:solidFill>
              <a:latin typeface="Comic Sans MS"/>
              <a:ea typeface="Comic Sans MS"/>
              <a:cs typeface="Comic Sans MS"/>
              <a:sym typeface="Comic Sans MS"/>
            </a:endParaRPr>
          </a:p>
        </p:txBody>
      </p:sp>
      <p:sp>
        <p:nvSpPr>
          <p:cNvPr id="178" name="Google Shape;178;p19"/>
          <p:cNvSpPr txBox="1">
            <a:spLocks noGrp="1"/>
          </p:cNvSpPr>
          <p:nvPr>
            <p:ph type="body" idx="1"/>
          </p:nvPr>
        </p:nvSpPr>
        <p:spPr>
          <a:xfrm>
            <a:off x="6048675" y="667825"/>
            <a:ext cx="5892600" cy="5958300"/>
          </a:xfrm>
          <a:prstGeom prst="rect">
            <a:avLst/>
          </a:prstGeom>
        </p:spPr>
        <p:txBody>
          <a:bodyPr spcFirstLastPara="1" wrap="square" lIns="121900" tIns="121900" rIns="121900" bIns="121900" anchor="t" anchorCtr="0">
            <a:noAutofit/>
          </a:bodyPr>
          <a:lstStyle/>
          <a:p>
            <a:pPr marL="457200" lvl="0" indent="-342900" rtl="0">
              <a:lnSpc>
                <a:spcPct val="150000"/>
              </a:lnSpc>
              <a:spcBef>
                <a:spcPts val="0"/>
              </a:spcBef>
              <a:spcAft>
                <a:spcPts val="0"/>
              </a:spcAft>
              <a:buClr>
                <a:srgbClr val="000000"/>
              </a:buClr>
              <a:buSzPts val="1800"/>
              <a:buFont typeface="Comic Sans MS"/>
              <a:buChar char="●"/>
            </a:pPr>
            <a:r>
              <a:rPr lang="en-US" sz="2400" b="1" i="1" u="sng">
                <a:solidFill>
                  <a:srgbClr val="00FF00"/>
                </a:solidFill>
                <a:latin typeface="Comic Sans MS"/>
                <a:ea typeface="Comic Sans MS"/>
                <a:cs typeface="Comic Sans MS"/>
                <a:sym typeface="Comic Sans MS"/>
              </a:rPr>
              <a:t>Motivation</a:t>
            </a:r>
            <a:r>
              <a:rPr lang="en-US" sz="1800" b="1" i="1" u="sng">
                <a:solidFill>
                  <a:srgbClr val="00FF00"/>
                </a:solidFill>
                <a:latin typeface="Comic Sans MS"/>
                <a:ea typeface="Comic Sans MS"/>
                <a:cs typeface="Comic Sans MS"/>
                <a:sym typeface="Comic Sans MS"/>
              </a:rPr>
              <a:t>:</a:t>
            </a:r>
            <a:r>
              <a:rPr lang="en-US" sz="1800">
                <a:latin typeface="Comic Sans MS"/>
                <a:ea typeface="Comic Sans MS"/>
                <a:cs typeface="Comic Sans MS"/>
                <a:sym typeface="Comic Sans MS"/>
              </a:rPr>
              <a:t> As the total amount of lending </a:t>
            </a:r>
            <a:r>
              <a:rPr lang="en-US" sz="1800" b="1" u="sng">
                <a:latin typeface="Comic Sans MS"/>
                <a:ea typeface="Comic Sans MS"/>
                <a:cs typeface="Comic Sans MS"/>
                <a:sym typeface="Comic Sans MS"/>
              </a:rPr>
              <a:t>grows exponentially</a:t>
            </a:r>
            <a:r>
              <a:rPr lang="en-US" sz="1800">
                <a:latin typeface="Comic Sans MS"/>
                <a:ea typeface="Comic Sans MS"/>
                <a:cs typeface="Comic Sans MS"/>
                <a:sym typeface="Comic Sans MS"/>
              </a:rPr>
              <a:t> by years, it also raises the risk of default on loans.</a:t>
            </a:r>
            <a:r>
              <a:rPr lang="en-US" sz="1800">
                <a:solidFill>
                  <a:srgbClr val="F3F3F3"/>
                </a:solidFill>
                <a:latin typeface="Comic Sans MS"/>
                <a:ea typeface="Comic Sans MS"/>
                <a:cs typeface="Comic Sans MS"/>
                <a:sym typeface="Comic Sans MS"/>
              </a:rPr>
              <a:t>Therefore, we need some rules or regulations, in order to reduce the risk of default.</a:t>
            </a:r>
            <a:endParaRPr sz="1800">
              <a:latin typeface="Comic Sans MS"/>
              <a:ea typeface="Comic Sans MS"/>
              <a:cs typeface="Comic Sans MS"/>
              <a:sym typeface="Comic Sans MS"/>
            </a:endParaRPr>
          </a:p>
          <a:p>
            <a:pPr marL="457200" lvl="0" indent="-342900" rtl="0">
              <a:lnSpc>
                <a:spcPct val="150000"/>
              </a:lnSpc>
              <a:spcBef>
                <a:spcPts val="0"/>
              </a:spcBef>
              <a:spcAft>
                <a:spcPts val="0"/>
              </a:spcAft>
              <a:buSzPts val="1800"/>
              <a:buFont typeface="Comic Sans MS"/>
              <a:buChar char="●"/>
            </a:pPr>
            <a:r>
              <a:rPr lang="en-US" sz="2400" b="1" i="1" u="sng">
                <a:solidFill>
                  <a:srgbClr val="00FF00"/>
                </a:solidFill>
                <a:latin typeface="Comic Sans MS"/>
                <a:ea typeface="Comic Sans MS"/>
                <a:cs typeface="Comic Sans MS"/>
                <a:sym typeface="Comic Sans MS"/>
              </a:rPr>
              <a:t>Purpose: </a:t>
            </a:r>
            <a:r>
              <a:rPr lang="en-US" sz="1800">
                <a:latin typeface="Comic Sans MS"/>
                <a:ea typeface="Comic Sans MS"/>
                <a:cs typeface="Comic Sans MS"/>
                <a:sym typeface="Comic Sans MS"/>
              </a:rPr>
              <a:t>predict whether a borrower will be default on a loan.</a:t>
            </a:r>
            <a:endParaRPr sz="1800">
              <a:latin typeface="Comic Sans MS"/>
              <a:ea typeface="Comic Sans MS"/>
              <a:cs typeface="Comic Sans MS"/>
              <a:sym typeface="Comic Sans MS"/>
            </a:endParaRPr>
          </a:p>
          <a:p>
            <a:pPr marL="457200" lvl="0" indent="-342900" rtl="0">
              <a:lnSpc>
                <a:spcPct val="150000"/>
              </a:lnSpc>
              <a:spcBef>
                <a:spcPts val="0"/>
              </a:spcBef>
              <a:spcAft>
                <a:spcPts val="0"/>
              </a:spcAft>
              <a:buSzPts val="1800"/>
              <a:buFont typeface="Comic Sans MS"/>
              <a:buChar char="●"/>
            </a:pPr>
            <a:r>
              <a:rPr lang="en-US" sz="2400" b="1" i="1" u="sng">
                <a:solidFill>
                  <a:srgbClr val="00FF00"/>
                </a:solidFill>
                <a:latin typeface="Comic Sans MS"/>
                <a:ea typeface="Comic Sans MS"/>
                <a:cs typeface="Comic Sans MS"/>
                <a:sym typeface="Comic Sans MS"/>
              </a:rPr>
              <a:t>Benefit (business value): </a:t>
            </a:r>
            <a:r>
              <a:rPr lang="en-US" sz="1800">
                <a:latin typeface="Comic Sans MS"/>
                <a:ea typeface="Comic Sans MS"/>
                <a:cs typeface="Comic Sans MS"/>
                <a:sym typeface="Comic Sans MS"/>
              </a:rPr>
              <a:t>Help investors understand the true cost of lending, potentially reduce their risk of loss and improve their returns.</a:t>
            </a:r>
            <a:endParaRPr sz="1800">
              <a:latin typeface="Comic Sans MS"/>
              <a:ea typeface="Comic Sans MS"/>
              <a:cs typeface="Comic Sans MS"/>
              <a:sym typeface="Comic Sans MS"/>
            </a:endParaRPr>
          </a:p>
          <a:p>
            <a:pPr marL="457200" lvl="0" indent="-342900" rtl="0">
              <a:lnSpc>
                <a:spcPct val="150000"/>
              </a:lnSpc>
              <a:spcBef>
                <a:spcPts val="0"/>
              </a:spcBef>
              <a:spcAft>
                <a:spcPts val="0"/>
              </a:spcAft>
              <a:buSzPts val="1800"/>
              <a:buFont typeface="Comic Sans MS"/>
              <a:buChar char="●"/>
            </a:pPr>
            <a:r>
              <a:rPr lang="en-US" sz="2400" b="1" i="1" u="sng">
                <a:solidFill>
                  <a:srgbClr val="00FF00"/>
                </a:solidFill>
                <a:latin typeface="Comic Sans MS"/>
                <a:ea typeface="Comic Sans MS"/>
                <a:cs typeface="Comic Sans MS"/>
                <a:sym typeface="Comic Sans MS"/>
              </a:rPr>
              <a:t>predict targets:</a:t>
            </a:r>
            <a:r>
              <a:rPr lang="en-US" sz="1800">
                <a:latin typeface="Comic Sans MS"/>
                <a:ea typeface="Comic Sans MS"/>
                <a:cs typeface="Comic Sans MS"/>
                <a:sym typeface="Comic Sans MS"/>
              </a:rPr>
              <a:t> 3 class for identifying default ---&gt; safe, warning, default.</a:t>
            </a:r>
            <a:endParaRPr sz="1800">
              <a:latin typeface="Comic Sans MS"/>
              <a:ea typeface="Comic Sans MS"/>
              <a:cs typeface="Comic Sans MS"/>
              <a:sym typeface="Comic Sans MS"/>
            </a:endParaRPr>
          </a:p>
          <a:p>
            <a:pPr marL="0" lvl="0" indent="0" rtl="0">
              <a:lnSpc>
                <a:spcPct val="150000"/>
              </a:lnSpc>
              <a:spcBef>
                <a:spcPts val="2100"/>
              </a:spcBef>
              <a:spcAft>
                <a:spcPts val="2100"/>
              </a:spcAft>
              <a:buNone/>
            </a:pPr>
            <a:endParaRPr/>
          </a:p>
        </p:txBody>
      </p:sp>
      <p:pic>
        <p:nvPicPr>
          <p:cNvPr id="179" name="Google Shape;179;p19"/>
          <p:cNvPicPr preferRelativeResize="0"/>
          <p:nvPr/>
        </p:nvPicPr>
        <p:blipFill>
          <a:blip r:embed="rId3">
            <a:alphaModFix/>
          </a:blip>
          <a:stretch>
            <a:fillRect/>
          </a:stretch>
        </p:blipFill>
        <p:spPr>
          <a:xfrm>
            <a:off x="0" y="1625375"/>
            <a:ext cx="6048674" cy="50007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9"/>
                                        </p:tgtEl>
                                        <p:attrNameLst>
                                          <p:attrName>style.visibility</p:attrName>
                                        </p:attrNameLst>
                                      </p:cBhvr>
                                      <p:to>
                                        <p:strVal val="visible"/>
                                      </p:to>
                                    </p:set>
                                    <p:animEffect transition="in" filter="fade">
                                      <p:cBhvr>
                                        <p:cTn id="7" dur="1000"/>
                                        <p:tgtEl>
                                          <p:spTgt spid="1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8"/>
                                        </p:tgtEl>
                                        <p:attrNameLst>
                                          <p:attrName>style.visibility</p:attrName>
                                        </p:attrNameLst>
                                      </p:cBhvr>
                                      <p:to>
                                        <p:strVal val="visible"/>
                                      </p:to>
                                    </p:set>
                                    <p:animEffect transition="in" filter="fade">
                                      <p:cBhvr>
                                        <p:cTn id="12" dur="10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0"/>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p>
            <a:pPr marL="0" lvl="0" indent="0">
              <a:spcBef>
                <a:spcPts val="0"/>
              </a:spcBef>
              <a:spcAft>
                <a:spcPts val="0"/>
              </a:spcAft>
              <a:buNone/>
            </a:pPr>
            <a:endParaRPr/>
          </a:p>
        </p:txBody>
      </p:sp>
      <p:sp>
        <p:nvSpPr>
          <p:cNvPr id="185" name="Google Shape;185;p20"/>
          <p:cNvSpPr txBox="1">
            <a:spLocks noGrp="1"/>
          </p:cNvSpPr>
          <p:nvPr>
            <p:ph type="body" idx="1"/>
          </p:nvPr>
        </p:nvSpPr>
        <p:spPr>
          <a:xfrm>
            <a:off x="1730000" y="2090067"/>
            <a:ext cx="9385200" cy="3881700"/>
          </a:xfrm>
          <a:prstGeom prst="rect">
            <a:avLst/>
          </a:prstGeom>
        </p:spPr>
        <p:txBody>
          <a:bodyPr spcFirstLastPara="1" wrap="square" lIns="121900" tIns="121900" rIns="121900" bIns="121900" anchor="t" anchorCtr="0">
            <a:noAutofit/>
          </a:bodyPr>
          <a:lstStyle/>
          <a:p>
            <a:pPr marL="0" lvl="0" indent="0">
              <a:spcBef>
                <a:spcPts val="0"/>
              </a:spcBef>
              <a:spcAft>
                <a:spcPts val="2100"/>
              </a:spcAft>
              <a:buNone/>
            </a:pPr>
            <a:endParaRPr/>
          </a:p>
        </p:txBody>
      </p:sp>
      <p:pic>
        <p:nvPicPr>
          <p:cNvPr id="186" name="Google Shape;186;p20"/>
          <p:cNvPicPr preferRelativeResize="0"/>
          <p:nvPr/>
        </p:nvPicPr>
        <p:blipFill>
          <a:blip r:embed="rId3">
            <a:alphaModFix/>
          </a:blip>
          <a:stretch>
            <a:fillRect/>
          </a:stretch>
        </p:blipFill>
        <p:spPr>
          <a:xfrm>
            <a:off x="0" y="3255300"/>
            <a:ext cx="12191999" cy="3602711"/>
          </a:xfrm>
          <a:prstGeom prst="rect">
            <a:avLst/>
          </a:prstGeom>
          <a:noFill/>
          <a:ln>
            <a:noFill/>
          </a:ln>
        </p:spPr>
      </p:pic>
      <p:pic>
        <p:nvPicPr>
          <p:cNvPr id="187" name="Google Shape;187;p20"/>
          <p:cNvPicPr preferRelativeResize="0"/>
          <p:nvPr/>
        </p:nvPicPr>
        <p:blipFill>
          <a:blip r:embed="rId4">
            <a:alphaModFix/>
          </a:blip>
          <a:stretch>
            <a:fillRect/>
          </a:stretch>
        </p:blipFill>
        <p:spPr>
          <a:xfrm>
            <a:off x="0" y="0"/>
            <a:ext cx="12192000" cy="3023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1"/>
          <p:cNvSpPr txBox="1">
            <a:spLocks noGrp="1"/>
          </p:cNvSpPr>
          <p:nvPr>
            <p:ph type="title"/>
          </p:nvPr>
        </p:nvSpPr>
        <p:spPr>
          <a:xfrm>
            <a:off x="1428275" y="464650"/>
            <a:ext cx="10313400" cy="671700"/>
          </a:xfrm>
          <a:prstGeom prst="rect">
            <a:avLst/>
          </a:prstGeom>
        </p:spPr>
        <p:txBody>
          <a:bodyPr spcFirstLastPara="1" wrap="square" lIns="121900" tIns="121900" rIns="121900" bIns="121900" anchor="t" anchorCtr="0">
            <a:noAutofit/>
          </a:bodyPr>
          <a:lstStyle/>
          <a:p>
            <a:pPr marL="457200" lvl="0" indent="-431800" rtl="0">
              <a:lnSpc>
                <a:spcPct val="150000"/>
              </a:lnSpc>
              <a:spcBef>
                <a:spcPts val="0"/>
              </a:spcBef>
              <a:spcAft>
                <a:spcPts val="0"/>
              </a:spcAft>
              <a:buSzPts val="3200"/>
              <a:buFont typeface="Comic Sans MS"/>
              <a:buChar char="●"/>
            </a:pPr>
            <a:endParaRPr sz="2400" b="1" i="1">
              <a:solidFill>
                <a:srgbClr val="FF0000"/>
              </a:solidFill>
            </a:endParaRPr>
          </a:p>
        </p:txBody>
      </p:sp>
      <p:sp>
        <p:nvSpPr>
          <p:cNvPr id="193" name="Google Shape;193;p21"/>
          <p:cNvSpPr txBox="1">
            <a:spLocks noGrp="1"/>
          </p:cNvSpPr>
          <p:nvPr>
            <p:ph type="body" idx="1"/>
          </p:nvPr>
        </p:nvSpPr>
        <p:spPr>
          <a:xfrm>
            <a:off x="852825" y="1331850"/>
            <a:ext cx="10679400" cy="5217000"/>
          </a:xfrm>
          <a:prstGeom prst="rect">
            <a:avLst/>
          </a:prstGeom>
        </p:spPr>
        <p:txBody>
          <a:bodyPr spcFirstLastPara="1" wrap="square" lIns="121900" tIns="121900" rIns="121900" bIns="121900" anchor="t" anchorCtr="0">
            <a:noAutofit/>
          </a:bodyPr>
          <a:lstStyle/>
          <a:p>
            <a:pPr marL="914400" lvl="0" indent="-431800" rtl="0">
              <a:lnSpc>
                <a:spcPct val="150000"/>
              </a:lnSpc>
              <a:spcBef>
                <a:spcPts val="0"/>
              </a:spcBef>
              <a:spcAft>
                <a:spcPts val="0"/>
              </a:spcAft>
              <a:buSzPts val="3200"/>
              <a:buFont typeface="Comic Sans MS"/>
              <a:buChar char="●"/>
            </a:pPr>
            <a:r>
              <a:rPr lang="en-US" sz="2400" b="1" u="sng">
                <a:solidFill>
                  <a:srgbClr val="00FF00"/>
                </a:solidFill>
                <a:latin typeface="Comic Sans MS"/>
                <a:ea typeface="Comic Sans MS"/>
                <a:cs typeface="Comic Sans MS"/>
                <a:sym typeface="Comic Sans MS"/>
              </a:rPr>
              <a:t>Data: </a:t>
            </a:r>
            <a:r>
              <a:rPr lang="en-US" sz="1800">
                <a:latin typeface="Comic Sans MS"/>
                <a:ea typeface="Comic Sans MS"/>
                <a:cs typeface="Comic Sans MS"/>
                <a:sym typeface="Comic Sans MS"/>
              </a:rPr>
              <a:t>Lending Club loan data.</a:t>
            </a:r>
            <a:r>
              <a:rPr lang="en-US" sz="2400" b="1" i="1">
                <a:solidFill>
                  <a:srgbClr val="FF0000"/>
                </a:solidFill>
                <a:latin typeface="Comic Sans MS"/>
                <a:ea typeface="Comic Sans MS"/>
                <a:cs typeface="Comic Sans MS"/>
                <a:sym typeface="Comic Sans MS"/>
              </a:rPr>
              <a:t> (!!! 5 million data points !!!)</a:t>
            </a:r>
            <a:endParaRPr sz="2400" b="1" u="sng">
              <a:solidFill>
                <a:srgbClr val="00FF00"/>
              </a:solidFill>
              <a:latin typeface="Comic Sans MS"/>
              <a:ea typeface="Comic Sans MS"/>
              <a:cs typeface="Comic Sans MS"/>
              <a:sym typeface="Comic Sans MS"/>
            </a:endParaRPr>
          </a:p>
          <a:p>
            <a:pPr marL="914400" lvl="0" indent="-336550" rtl="0">
              <a:lnSpc>
                <a:spcPct val="200000"/>
              </a:lnSpc>
              <a:spcBef>
                <a:spcPts val="0"/>
              </a:spcBef>
              <a:spcAft>
                <a:spcPts val="0"/>
              </a:spcAft>
              <a:buSzPts val="1700"/>
              <a:buFont typeface="Comic Sans MS"/>
              <a:buChar char="●"/>
            </a:pPr>
            <a:r>
              <a:rPr lang="en-US" sz="2400" b="1" u="sng">
                <a:solidFill>
                  <a:srgbClr val="00FF00"/>
                </a:solidFill>
                <a:latin typeface="Comic Sans MS"/>
                <a:ea typeface="Comic Sans MS"/>
                <a:cs typeface="Comic Sans MS"/>
                <a:sym typeface="Comic Sans MS"/>
              </a:rPr>
              <a:t>Methodology: </a:t>
            </a:r>
            <a:r>
              <a:rPr lang="en-US" sz="1800">
                <a:latin typeface="Comic Sans MS"/>
                <a:ea typeface="Comic Sans MS"/>
                <a:cs typeface="Comic Sans MS"/>
                <a:sym typeface="Comic Sans MS"/>
              </a:rPr>
              <a:t>Applying </a:t>
            </a:r>
            <a:r>
              <a:rPr lang="en-US" sz="1800" b="1" i="1" u="sng">
                <a:solidFill>
                  <a:srgbClr val="00FFFF"/>
                </a:solidFill>
                <a:latin typeface="Comic Sans MS"/>
                <a:ea typeface="Comic Sans MS"/>
                <a:cs typeface="Comic Sans MS"/>
                <a:sym typeface="Comic Sans MS"/>
              </a:rPr>
              <a:t>machine learning and deep learning</a:t>
            </a:r>
            <a:r>
              <a:rPr lang="en-US" sz="1800">
                <a:latin typeface="Comic Sans MS"/>
                <a:ea typeface="Comic Sans MS"/>
                <a:cs typeface="Comic Sans MS"/>
                <a:sym typeface="Comic Sans MS"/>
              </a:rPr>
              <a:t> techniques, to create a forecasting model. Use </a:t>
            </a:r>
            <a:r>
              <a:rPr lang="en-US" sz="1800" u="sng">
                <a:solidFill>
                  <a:srgbClr val="00FFFF"/>
                </a:solidFill>
                <a:latin typeface="Comic Sans MS"/>
                <a:ea typeface="Comic Sans MS"/>
                <a:cs typeface="Comic Sans MS"/>
                <a:sym typeface="Comic Sans MS"/>
              </a:rPr>
              <a:t>deep learning CNN </a:t>
            </a:r>
            <a:r>
              <a:rPr lang="en-US" sz="1800">
                <a:latin typeface="Comic Sans MS"/>
                <a:ea typeface="Comic Sans MS"/>
                <a:cs typeface="Comic Sans MS"/>
                <a:sym typeface="Comic Sans MS"/>
              </a:rPr>
              <a:t>to build model, and validate by </a:t>
            </a:r>
            <a:r>
              <a:rPr lang="en-US" sz="1800" u="sng">
                <a:solidFill>
                  <a:srgbClr val="00FFFF"/>
                </a:solidFill>
                <a:latin typeface="Comic Sans MS"/>
                <a:ea typeface="Comic Sans MS"/>
                <a:cs typeface="Comic Sans MS"/>
                <a:sym typeface="Comic Sans MS"/>
              </a:rPr>
              <a:t>random forest</a:t>
            </a:r>
            <a:r>
              <a:rPr lang="en-US" sz="1800">
                <a:latin typeface="Comic Sans MS"/>
                <a:ea typeface="Comic Sans MS"/>
                <a:cs typeface="Comic Sans MS"/>
                <a:sym typeface="Comic Sans MS"/>
              </a:rPr>
              <a:t>. </a:t>
            </a:r>
            <a:endParaRPr sz="1800" i="1">
              <a:latin typeface="Comic Sans MS"/>
              <a:ea typeface="Comic Sans MS"/>
              <a:cs typeface="Comic Sans MS"/>
              <a:sym typeface="Comic Sans MS"/>
            </a:endParaRPr>
          </a:p>
          <a:p>
            <a:pPr marL="914400" lvl="0" indent="-336550" rtl="0">
              <a:lnSpc>
                <a:spcPct val="200000"/>
              </a:lnSpc>
              <a:spcBef>
                <a:spcPts val="0"/>
              </a:spcBef>
              <a:spcAft>
                <a:spcPts val="0"/>
              </a:spcAft>
              <a:buSzPts val="1700"/>
              <a:buFont typeface="Comic Sans MS"/>
              <a:buChar char="●"/>
            </a:pPr>
            <a:r>
              <a:rPr lang="en-US" sz="2400" b="1" i="1" u="sng">
                <a:solidFill>
                  <a:srgbClr val="00FF00"/>
                </a:solidFill>
                <a:latin typeface="Comic Sans MS"/>
                <a:ea typeface="Comic Sans MS"/>
                <a:cs typeface="Comic Sans MS"/>
                <a:sym typeface="Comic Sans MS"/>
              </a:rPr>
              <a:t>Approach: </a:t>
            </a:r>
            <a:r>
              <a:rPr lang="en-US" sz="1800" i="1">
                <a:latin typeface="Comic Sans MS"/>
                <a:ea typeface="Comic Sans MS"/>
                <a:cs typeface="Comic Sans MS"/>
                <a:sym typeface="Comic Sans MS"/>
              </a:rPr>
              <a:t>using 33 features extracted from raw data, building a predictive model, and optimizing the model through testing and evaluation. </a:t>
            </a:r>
            <a:endParaRPr sz="1800" i="1">
              <a:latin typeface="Comic Sans MS"/>
              <a:ea typeface="Comic Sans MS"/>
              <a:cs typeface="Comic Sans MS"/>
              <a:sym typeface="Comic Sans MS"/>
            </a:endParaRPr>
          </a:p>
          <a:p>
            <a:pPr marL="0" lvl="0" indent="0" rtl="0">
              <a:lnSpc>
                <a:spcPct val="150000"/>
              </a:lnSpc>
              <a:spcBef>
                <a:spcPts val="2100"/>
              </a:spcBef>
              <a:spcAft>
                <a:spcPts val="0"/>
              </a:spcAft>
              <a:buNone/>
            </a:pPr>
            <a:endParaRPr sz="1800" i="1">
              <a:latin typeface="Comic Sans MS"/>
              <a:ea typeface="Comic Sans MS"/>
              <a:cs typeface="Comic Sans MS"/>
              <a:sym typeface="Comic Sans MS"/>
            </a:endParaRPr>
          </a:p>
          <a:p>
            <a:pPr marL="0" lvl="0" indent="0" rtl="0">
              <a:lnSpc>
                <a:spcPct val="150000"/>
              </a:lnSpc>
              <a:spcBef>
                <a:spcPts val="2100"/>
              </a:spcBef>
              <a:spcAft>
                <a:spcPts val="0"/>
              </a:spcAft>
              <a:buNone/>
            </a:pPr>
            <a:endParaRPr sz="1800" i="1">
              <a:latin typeface="Comic Sans MS"/>
              <a:ea typeface="Comic Sans MS"/>
              <a:cs typeface="Comic Sans MS"/>
              <a:sym typeface="Comic Sans MS"/>
            </a:endParaRPr>
          </a:p>
          <a:p>
            <a:pPr marL="0" lvl="0" indent="0" rtl="0">
              <a:spcBef>
                <a:spcPts val="2100"/>
              </a:spcBef>
              <a:spcAft>
                <a:spcPts val="21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2"/>
          <p:cNvSpPr txBox="1">
            <a:spLocks noGrp="1"/>
          </p:cNvSpPr>
          <p:nvPr>
            <p:ph type="title"/>
          </p:nvPr>
        </p:nvSpPr>
        <p:spPr>
          <a:xfrm>
            <a:off x="1781575" y="254275"/>
            <a:ext cx="9385200" cy="596400"/>
          </a:xfrm>
          <a:prstGeom prst="rect">
            <a:avLst/>
          </a:prstGeom>
        </p:spPr>
        <p:txBody>
          <a:bodyPr spcFirstLastPara="1" wrap="square" lIns="121900" tIns="121900" rIns="121900" bIns="121900" anchor="t" anchorCtr="0">
            <a:noAutofit/>
          </a:bodyPr>
          <a:lstStyle/>
          <a:p>
            <a:pPr marL="0" lvl="0" indent="0" algn="ctr">
              <a:spcBef>
                <a:spcPts val="0"/>
              </a:spcBef>
              <a:spcAft>
                <a:spcPts val="0"/>
              </a:spcAft>
              <a:buNone/>
            </a:pPr>
            <a:r>
              <a:rPr lang="en-US" b="1" i="1">
                <a:solidFill>
                  <a:srgbClr val="FF0000"/>
                </a:solidFill>
              </a:rPr>
              <a:t>About the Data</a:t>
            </a:r>
            <a:endParaRPr b="1" i="1">
              <a:solidFill>
                <a:srgbClr val="FF0000"/>
              </a:solidFill>
            </a:endParaRPr>
          </a:p>
        </p:txBody>
      </p:sp>
      <p:sp>
        <p:nvSpPr>
          <p:cNvPr id="199" name="Google Shape;199;p22"/>
          <p:cNvSpPr txBox="1">
            <a:spLocks noGrp="1"/>
          </p:cNvSpPr>
          <p:nvPr>
            <p:ph type="body" idx="1"/>
          </p:nvPr>
        </p:nvSpPr>
        <p:spPr>
          <a:xfrm>
            <a:off x="1659875" y="1061052"/>
            <a:ext cx="9385200" cy="5017800"/>
          </a:xfrm>
          <a:prstGeom prst="rect">
            <a:avLst/>
          </a:prstGeom>
        </p:spPr>
        <p:txBody>
          <a:bodyPr spcFirstLastPara="1" wrap="square" lIns="121900" tIns="121900" rIns="121900" bIns="121900" anchor="t" anchorCtr="0">
            <a:noAutofit/>
          </a:bodyPr>
          <a:lstStyle/>
          <a:p>
            <a:pPr marL="0" lvl="0" indent="0" rtl="0">
              <a:lnSpc>
                <a:spcPct val="200000"/>
              </a:lnSpc>
              <a:spcBef>
                <a:spcPts val="0"/>
              </a:spcBef>
              <a:spcAft>
                <a:spcPts val="0"/>
              </a:spcAft>
              <a:buNone/>
            </a:pPr>
            <a:r>
              <a:rPr lang="en-US" sz="2400" i="1" u="sng">
                <a:solidFill>
                  <a:srgbClr val="00FF00"/>
                </a:solidFill>
              </a:rPr>
              <a:t>The most valuable data sources are:</a:t>
            </a:r>
            <a:endParaRPr/>
          </a:p>
          <a:p>
            <a:pPr marL="457200" lvl="0" indent="0" rtl="0">
              <a:lnSpc>
                <a:spcPct val="200000"/>
              </a:lnSpc>
              <a:spcBef>
                <a:spcPts val="2100"/>
              </a:spcBef>
              <a:spcAft>
                <a:spcPts val="0"/>
              </a:spcAft>
              <a:buNone/>
            </a:pPr>
            <a:r>
              <a:rPr lang="en-US"/>
              <a:t>loan amount , funded amount, highest FICO score, lowest FICO score, number of open accounts, number of credit delinquency in the past two year, debt to income ratio(DTI), home ownership, application type, purpose of the loan, income source verification status, employment length, etc. </a:t>
            </a:r>
            <a:endParaRPr/>
          </a:p>
          <a:p>
            <a:pPr marL="457200" lvl="0" indent="0">
              <a:lnSpc>
                <a:spcPct val="150000"/>
              </a:lnSpc>
              <a:spcBef>
                <a:spcPts val="2100"/>
              </a:spcBef>
              <a:spcAft>
                <a:spcPts val="21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title"/>
          </p:nvPr>
        </p:nvSpPr>
        <p:spPr>
          <a:xfrm>
            <a:off x="1730000" y="0"/>
            <a:ext cx="9385200" cy="715200"/>
          </a:xfrm>
          <a:prstGeom prst="rect">
            <a:avLst/>
          </a:prstGeom>
        </p:spPr>
        <p:txBody>
          <a:bodyPr spcFirstLastPara="1" wrap="square" lIns="121900" tIns="121900" rIns="121900" bIns="121900" anchor="t" anchorCtr="0">
            <a:noAutofit/>
          </a:bodyPr>
          <a:lstStyle/>
          <a:p>
            <a:pPr marL="0" lvl="0" indent="0" algn="ctr">
              <a:spcBef>
                <a:spcPts val="0"/>
              </a:spcBef>
              <a:spcAft>
                <a:spcPts val="0"/>
              </a:spcAft>
              <a:buNone/>
            </a:pPr>
            <a:r>
              <a:rPr lang="en-US" b="1" i="1">
                <a:solidFill>
                  <a:srgbClr val="00FF00"/>
                </a:solidFill>
              </a:rPr>
              <a:t>Steps to find the result</a:t>
            </a:r>
            <a:endParaRPr b="1" i="1">
              <a:solidFill>
                <a:srgbClr val="00FF00"/>
              </a:solidFill>
            </a:endParaRPr>
          </a:p>
        </p:txBody>
      </p:sp>
      <p:sp>
        <p:nvSpPr>
          <p:cNvPr id="205" name="Google Shape;205;p23"/>
          <p:cNvSpPr txBox="1">
            <a:spLocks noGrp="1"/>
          </p:cNvSpPr>
          <p:nvPr>
            <p:ph type="body" idx="1"/>
          </p:nvPr>
        </p:nvSpPr>
        <p:spPr>
          <a:xfrm>
            <a:off x="1730000" y="672600"/>
            <a:ext cx="9385200" cy="5512800"/>
          </a:xfrm>
          <a:prstGeom prst="rect">
            <a:avLst/>
          </a:prstGeom>
        </p:spPr>
        <p:txBody>
          <a:bodyPr spcFirstLastPara="1" wrap="square" lIns="121900" tIns="121900" rIns="121900" bIns="121900" anchor="t" anchorCtr="0">
            <a:noAutofit/>
          </a:bodyPr>
          <a:lstStyle/>
          <a:p>
            <a:pPr marL="457200" lvl="0" indent="-355600" rtl="0">
              <a:lnSpc>
                <a:spcPct val="200000"/>
              </a:lnSpc>
              <a:spcBef>
                <a:spcPts val="0"/>
              </a:spcBef>
              <a:spcAft>
                <a:spcPts val="0"/>
              </a:spcAft>
              <a:buSzPts val="2000"/>
              <a:buAutoNum type="arabicPeriod"/>
            </a:pPr>
            <a:r>
              <a:rPr lang="en-US" sz="2000" b="1" i="1" u="sng">
                <a:solidFill>
                  <a:srgbClr val="00FFFF"/>
                </a:solidFill>
              </a:rPr>
              <a:t>Get Understanding:</a:t>
            </a:r>
            <a:r>
              <a:rPr lang="en-US" sz="2000"/>
              <a:t>  meaning of each column in the dataset and correct categorization of the data.</a:t>
            </a:r>
            <a:endParaRPr sz="2000"/>
          </a:p>
          <a:p>
            <a:pPr marL="457200" lvl="0" indent="-355600" rtl="0">
              <a:lnSpc>
                <a:spcPct val="200000"/>
              </a:lnSpc>
              <a:spcBef>
                <a:spcPts val="0"/>
              </a:spcBef>
              <a:spcAft>
                <a:spcPts val="0"/>
              </a:spcAft>
              <a:buSzPts val="2000"/>
              <a:buAutoNum type="arabicPeriod"/>
            </a:pPr>
            <a:r>
              <a:rPr lang="en-US" sz="2000" b="1" i="1" u="sng">
                <a:solidFill>
                  <a:srgbClr val="00FFFF"/>
                </a:solidFill>
              </a:rPr>
              <a:t>Data Cleaning:</a:t>
            </a:r>
            <a:r>
              <a:rPr lang="en-US" sz="2000" b="1" u="sng">
                <a:solidFill>
                  <a:srgbClr val="00FFFF"/>
                </a:solidFill>
              </a:rPr>
              <a:t>  </a:t>
            </a:r>
            <a:r>
              <a:rPr lang="en-US" sz="2000"/>
              <a:t>Removing the data we believe that will not be helpful to build the model.</a:t>
            </a:r>
            <a:endParaRPr sz="2000"/>
          </a:p>
          <a:p>
            <a:pPr marL="457200" lvl="0" indent="-355600" rtl="0">
              <a:lnSpc>
                <a:spcPct val="200000"/>
              </a:lnSpc>
              <a:spcBef>
                <a:spcPts val="0"/>
              </a:spcBef>
              <a:spcAft>
                <a:spcPts val="0"/>
              </a:spcAft>
              <a:buSzPts val="2000"/>
              <a:buAutoNum type="arabicPeriod"/>
            </a:pPr>
            <a:r>
              <a:rPr lang="en-US" sz="2000" b="1" i="1" u="sng">
                <a:solidFill>
                  <a:srgbClr val="00FFFF"/>
                </a:solidFill>
              </a:rPr>
              <a:t>Feature Engineering:</a:t>
            </a:r>
            <a:r>
              <a:rPr lang="en-US" sz="2000"/>
              <a:t>  Separating the modified version of dataset (less number of columns with numeric terms only) into feature matrix, and target vector (loan status).</a:t>
            </a:r>
            <a:endParaRPr sz="2000"/>
          </a:p>
          <a:p>
            <a:pPr marL="457200" lvl="0" indent="-355600">
              <a:lnSpc>
                <a:spcPct val="200000"/>
              </a:lnSpc>
              <a:spcBef>
                <a:spcPts val="0"/>
              </a:spcBef>
              <a:spcAft>
                <a:spcPts val="0"/>
              </a:spcAft>
              <a:buSzPts val="2000"/>
              <a:buAutoNum type="arabicPeriod"/>
            </a:pPr>
            <a:r>
              <a:rPr lang="en-US" sz="2000" b="1" i="1" u="sng">
                <a:solidFill>
                  <a:srgbClr val="00FFFF"/>
                </a:solidFill>
              </a:rPr>
              <a:t>Modeling: </a:t>
            </a:r>
            <a:r>
              <a:rPr lang="en-US" sz="2000"/>
              <a:t> Building a model with deep learning based on convolution neural networks, and use random forest technique as a validation algorithm to make better lending decisions. </a:t>
            </a:r>
            <a:endParaRPr sz="200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866</TotalTime>
  <Words>642</Words>
  <Application>Microsoft Macintosh PowerPoint</Application>
  <PresentationFormat>Widescreen</PresentationFormat>
  <Paragraphs>46</Paragraphs>
  <Slides>14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Comic Sans MS</vt:lpstr>
      <vt:lpstr>Caveat</vt:lpstr>
      <vt:lpstr>Lato</vt:lpstr>
      <vt:lpstr>Amatic SC</vt:lpstr>
      <vt:lpstr>Montserrat</vt:lpstr>
      <vt:lpstr>Arial</vt:lpstr>
      <vt:lpstr>Focus</vt:lpstr>
      <vt:lpstr>Lending   Club  Demo</vt:lpstr>
      <vt:lpstr>About Lending Club</vt:lpstr>
      <vt:lpstr>PowerPoint Presentation</vt:lpstr>
      <vt:lpstr>PowerPoint Presentation</vt:lpstr>
      <vt:lpstr>Project Overview</vt:lpstr>
      <vt:lpstr>PowerPoint Presentation</vt:lpstr>
      <vt:lpstr>PowerPoint Presentation</vt:lpstr>
      <vt:lpstr>About the Data</vt:lpstr>
      <vt:lpstr>Steps to find the result</vt:lpstr>
      <vt:lpstr>Result</vt:lpstr>
      <vt:lpstr>PowerPoint Presentation</vt:lpstr>
      <vt:lpstr>Obstacles of Lending Club Demo</vt:lpstr>
      <vt:lpstr>PowerPoint Presentation</vt:lpstr>
      <vt:lpstr>Thank you!</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Intern Finale Presentation</dc:title>
  <cp:lastModifiedBy>Jia Guo</cp:lastModifiedBy>
  <cp:revision>5</cp:revision>
  <dcterms:modified xsi:type="dcterms:W3CDTF">2018-08-09T02:07:17Z</dcterms:modified>
</cp:coreProperties>
</file>