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Lst>
  <p:sldSz cy="5143500" cx="9144000"/>
  <p:notesSz cx="6858000" cy="9144000"/>
  <p:embeddedFontLst>
    <p:embeddedFont>
      <p:font typeface="Roboto"/>
      <p:regular r:id="rId128"/>
      <p:bold r:id="rId129"/>
      <p:italic r:id="rId130"/>
      <p:boldItalic r:id="rId131"/>
    </p:embeddedFont>
    <p:embeddedFont>
      <p:font typeface="Montserrat"/>
      <p:regular r:id="rId132"/>
      <p:bold r:id="rId133"/>
      <p:italic r:id="rId134"/>
      <p:boldItalic r:id="rId1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C2DAB1-965C-4683-819B-68DEBDD231B5}">
  <a:tblStyle styleId="{97C2DAB1-965C-4683-819B-68DEBDD231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font" Target="fonts/Roboto-bold.fntdata"/><Relationship Id="rId128" Type="http://schemas.openxmlformats.org/officeDocument/2006/relationships/font" Target="fonts/Roboto-regular.fntdata"/><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2" Type="http://schemas.openxmlformats.org/officeDocument/2006/relationships/font" Target="fonts/Montserrat-regular.fntdata"/><Relationship Id="rId131" Type="http://schemas.openxmlformats.org/officeDocument/2006/relationships/font" Target="fonts/Roboto-boldItalic.fntdata"/><Relationship Id="rId130" Type="http://schemas.openxmlformats.org/officeDocument/2006/relationships/font" Target="fonts/Roboto-italic.fntdata"/><Relationship Id="rId135" Type="http://schemas.openxmlformats.org/officeDocument/2006/relationships/font" Target="fonts/Montserrat-boldItalic.fntdata"/><Relationship Id="rId134" Type="http://schemas.openxmlformats.org/officeDocument/2006/relationships/font" Target="fonts/Montserrat-italic.fntdata"/><Relationship Id="rId133" Type="http://schemas.openxmlformats.org/officeDocument/2006/relationships/font" Target="fonts/Montserrat-bold.fntdata"/><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myself and explain what CMP is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6cc159c321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6cc159c32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 this to the funnell </a:t>
            </a:r>
            <a:r>
              <a:rPr lang="en"/>
              <a:t>analogy</a:t>
            </a:r>
            <a:r>
              <a:rPr lang="en"/>
              <a:t> </a:t>
            </a:r>
            <a:endParaRPr/>
          </a:p>
          <a:p>
            <a:pPr indent="0" lvl="0" marL="0" rtl="0" algn="l">
              <a:spcBef>
                <a:spcPts val="0"/>
              </a:spcBef>
              <a:spcAft>
                <a:spcPts val="0"/>
              </a:spcAft>
              <a:buNone/>
            </a:pPr>
            <a:r>
              <a:rPr lang="en"/>
              <a:t>-mention ideal utilization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much the resource is actually being utilized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1a8d096796b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1a8d09679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no reorder point because there is no lead time , average inventory is only the cycle inventory because it is what yo</a:t>
            </a:r>
            <a:endParaRPr/>
          </a:p>
          <a:p>
            <a:pPr indent="0" lvl="0" marL="0" rtl="0" algn="l">
              <a:spcBef>
                <a:spcPts val="0"/>
              </a:spcBef>
              <a:spcAft>
                <a:spcPts val="0"/>
              </a:spcAft>
              <a:buNone/>
            </a:pPr>
            <a:r>
              <a:rPr lang="en"/>
              <a:t>-level of stock that triggers reorder is 0. </a:t>
            </a:r>
            <a:endParaRPr/>
          </a:p>
          <a:p>
            <a:pPr indent="0" lvl="0" marL="0" rtl="0" algn="l">
              <a:spcBef>
                <a:spcPts val="0"/>
              </a:spcBef>
              <a:spcAft>
                <a:spcPts val="0"/>
              </a:spcAft>
              <a:buNone/>
            </a:pPr>
            <a:r>
              <a:rPr lang="en"/>
              <a:t>-there does not need to be safety stock either </a:t>
            </a:r>
            <a:r>
              <a:rPr lang="en"/>
              <a:t>because</a:t>
            </a:r>
            <a:r>
              <a:rPr lang="en"/>
              <a:t> we know what the demand will be, so there is no need to incur more inventory cost when we know how much we need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1a8d096796b_1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1a8d096796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1b08b5481d6_0_4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1b08b5481d6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a8d096796b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a8d096796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 time is the time between placing and receiving an order. There are still customers demanding product during this time so it is </a:t>
            </a:r>
            <a:r>
              <a:rPr lang="en"/>
              <a:t>important</a:t>
            </a:r>
            <a:r>
              <a:rPr lang="en"/>
              <a:t> to have stock while more is coming.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1a8d096796b_1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1a8d096796b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Days * demand per day- </a:t>
            </a:r>
            <a:r>
              <a:rPr lang="en"/>
              <a:t>intuition</a:t>
            </a:r>
            <a:r>
              <a:rPr lang="en"/>
              <a:t> </a:t>
            </a:r>
            <a:endParaRPr/>
          </a:p>
          <a:p>
            <a:pPr indent="0" lvl="0" marL="0" rtl="0" algn="l">
              <a:spcBef>
                <a:spcPts val="0"/>
              </a:spcBef>
              <a:spcAft>
                <a:spcPts val="0"/>
              </a:spcAft>
              <a:buNone/>
            </a:pPr>
            <a:r>
              <a:rPr lang="en"/>
              <a:t>-make sure time units are the same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1b08b5481d6_0_4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1b08b5481d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Days * demand per day- intuition </a:t>
            </a:r>
            <a:endParaRPr/>
          </a:p>
          <a:p>
            <a:pPr indent="0" lvl="0" marL="0" rtl="0" algn="l">
              <a:spcBef>
                <a:spcPts val="0"/>
              </a:spcBef>
              <a:spcAft>
                <a:spcPts val="0"/>
              </a:spcAft>
              <a:buNone/>
            </a:pPr>
            <a:r>
              <a:rPr lang="en"/>
              <a:t>-make sure time units are the same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a8d096796b_1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a8d096796b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a8d096796b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1a8d096796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inventory </a:t>
            </a:r>
            <a:r>
              <a:rPr lang="en"/>
              <a:t>just</a:t>
            </a:r>
            <a:r>
              <a:rPr lang="en"/>
              <a:t> includes the safety stock introduced with </a:t>
            </a:r>
            <a:r>
              <a:rPr lang="en"/>
              <a:t>this situation.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1a8d096796b_1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1a8d096796b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not exactly sure the demand or the demand during lead time, this introduces a new concept of safety stock that gives </a:t>
            </a:r>
            <a:r>
              <a:rPr lang="en"/>
              <a:t>companies</a:t>
            </a:r>
            <a:r>
              <a:rPr lang="en"/>
              <a:t> a </a:t>
            </a:r>
            <a:r>
              <a:rPr lang="en"/>
              <a:t>safety</a:t>
            </a:r>
            <a:r>
              <a:rPr lang="en"/>
              <a:t> net. Three things can happen with uncertain demand </a:t>
            </a:r>
            <a:endParaRPr/>
          </a:p>
          <a:p>
            <a:pPr indent="-317500" lvl="0" marL="457200" rtl="0" algn="l">
              <a:spcBef>
                <a:spcPts val="0"/>
              </a:spcBef>
              <a:spcAft>
                <a:spcPts val="0"/>
              </a:spcAft>
              <a:buSzPts val="1400"/>
              <a:buAutoNum type="arabicPeriod"/>
            </a:pPr>
            <a:r>
              <a:rPr lang="en"/>
              <a:t>ROP = DLT </a:t>
            </a:r>
            <a:endParaRPr/>
          </a:p>
          <a:p>
            <a:pPr indent="-317500" lvl="0" marL="457200" rtl="0" algn="l">
              <a:spcBef>
                <a:spcPts val="0"/>
              </a:spcBef>
              <a:spcAft>
                <a:spcPts val="0"/>
              </a:spcAft>
              <a:buSzPts val="1400"/>
              <a:buAutoNum type="arabicPeriod"/>
            </a:pPr>
            <a:r>
              <a:rPr lang="en"/>
              <a:t>Rop &gt; DLT : surplus </a:t>
            </a:r>
            <a:endParaRPr/>
          </a:p>
          <a:p>
            <a:pPr indent="-317500" lvl="0" marL="457200" rtl="0" algn="l">
              <a:spcBef>
                <a:spcPts val="0"/>
              </a:spcBef>
              <a:spcAft>
                <a:spcPts val="0"/>
              </a:spcAft>
              <a:buSzPts val="1400"/>
              <a:buAutoNum type="arabicPeriod"/>
            </a:pPr>
            <a:r>
              <a:rPr lang="en"/>
              <a:t>ROP &lt;DLT : shortage </a:t>
            </a:r>
            <a:endParaRPr/>
          </a:p>
          <a:p>
            <a:pPr indent="0" lvl="0" marL="0" rtl="0" algn="l">
              <a:spcBef>
                <a:spcPts val="0"/>
              </a:spcBef>
              <a:spcAft>
                <a:spcPts val="0"/>
              </a:spcAft>
              <a:buNone/>
            </a:pPr>
            <a:r>
              <a:rPr lang="en"/>
              <a:t>CSL- similar to newsvendor with the uncdertain </a:t>
            </a:r>
            <a:r>
              <a:rPr lang="en"/>
              <a:t>demand, - measures reliability of the system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1a8d096796b_1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1a8d096796b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ROP is pretty much the same as type B, but with an extra level of stock that accounts for the probability of </a:t>
            </a:r>
            <a:r>
              <a:rPr lang="en"/>
              <a:t>stocking out. Demand is now normally distributed though, so we have some additional calculations to find this level 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 lead time </a:t>
            </a:r>
            <a:endParaRPr/>
          </a:p>
          <a:p>
            <a:pPr indent="0" lvl="0" marL="0" rtl="0" algn="l">
              <a:spcBef>
                <a:spcPts val="0"/>
              </a:spcBef>
              <a:spcAft>
                <a:spcPts val="0"/>
              </a:spcAft>
              <a:buNone/>
            </a:pPr>
            <a:r>
              <a:rPr lang="en"/>
              <a:t>M- mean of demand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6dc7604d8b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6dc7604d8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muc the resource is being used in response to customer demand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 </a:t>
            </a:r>
            <a:r>
              <a:rPr lang="en"/>
              <a:t>back</a:t>
            </a:r>
            <a:r>
              <a:rPr lang="en"/>
              <a:t> three slides to make an example of this </a:t>
            </a:r>
            <a:r>
              <a:rPr lang="en"/>
              <a:t>concept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1a8d096796b_1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1a8d096796b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 down this formula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Safety safy - z * standard </a:t>
            </a:r>
            <a:r>
              <a:rPr lang="en"/>
              <a:t>deviation</a:t>
            </a:r>
            <a:r>
              <a:rPr lang="en"/>
              <a:t> of lead time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a8d096796b_1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1a8d096796b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may be relevant for a cheat sheet so i thought id include it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1a8d096796b_1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1a8d096796b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1b08b5481d6_0_4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1b08b5481d6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1a8d096796b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1a8d096796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1a8d096796b_1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1a8d096796b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1a8d096796b_1_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1a8d096796b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33333"/>
                </a:solidFill>
                <a:highlight>
                  <a:srgbClr val="FCFCFC"/>
                </a:highlight>
                <a:latin typeface="Roboto"/>
                <a:ea typeface="Roboto"/>
                <a:cs typeface="Roboto"/>
                <a:sym typeface="Roboto"/>
              </a:rPr>
              <a:t>placing orders on a periodic basis is desirable in situations where vendors make routine visits to customers and take orders for their complete line of products, or when buyers want to combine orders to save transportation cost</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1a8d096796b_1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1a8d096796b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1b08b5481d6_0_4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1b08b5481d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1b08b5481d6_0_4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1b08b5481d6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6.32- square root of 40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6e28f021ae_1_3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6e28f021ae_1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1619cd94b90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1619cd94b9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a good taste of what your professors may try to trick you on</a:t>
            </a:r>
            <a:endParaRPr/>
          </a:p>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ce4ecd812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ce4ecd81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1b08b5481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1b08b5481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during 2nd break</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6e28f021ae_1_3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6e28f021ae_1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a:t>
            </a:r>
            <a:r>
              <a:rPr lang="en"/>
              <a:t>prove</a:t>
            </a:r>
            <a:r>
              <a:rPr lang="en"/>
              <a:t> to be useful with our pk formula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example, the cashier are working against their own capacity rate. </a:t>
            </a:r>
            <a:endParaRPr/>
          </a:p>
          <a:p>
            <a:pPr indent="0" lvl="0" marL="0" rtl="0" algn="l">
              <a:spcBef>
                <a:spcPts val="0"/>
              </a:spcBef>
              <a:spcAft>
                <a:spcPts val="0"/>
              </a:spcAft>
              <a:buNone/>
            </a:pPr>
            <a:r>
              <a:rPr lang="en"/>
              <a:t>But there may be </a:t>
            </a:r>
            <a:r>
              <a:rPr lang="en"/>
              <a:t>questions</a:t>
            </a:r>
            <a:r>
              <a:rPr lang="en"/>
              <a:t>  when you are asked to </a:t>
            </a:r>
            <a:r>
              <a:rPr lang="en"/>
              <a:t>calculate</a:t>
            </a:r>
            <a:r>
              <a:rPr lang="en"/>
              <a:t> utilization in examples with the same capacity rate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7370d1a8e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7370d1a8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prove to be useful with our pk formula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19cd94b9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619cd94b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Discrete average inventory, this helps with continuous average inventory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Establishes a relationship between average </a:t>
            </a:r>
            <a:r>
              <a:rPr lang="en"/>
              <a:t>inventory</a:t>
            </a:r>
            <a:r>
              <a:rPr lang="en"/>
              <a:t>, average throughput rate and average flow time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63ad2f6dd6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63ad2f6dd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 for time </a:t>
            </a:r>
            <a:endParaRPr/>
          </a:p>
          <a:p>
            <a:pPr indent="0" lvl="0" marL="0" rtl="0" algn="l">
              <a:spcBef>
                <a:spcPts val="0"/>
              </a:spcBef>
              <a:spcAft>
                <a:spcPts val="0"/>
              </a:spcAft>
              <a:buNone/>
            </a:pPr>
            <a:r>
              <a:rPr lang="en"/>
              <a:t>R for Rate</a:t>
            </a:r>
            <a:endParaRPr/>
          </a:p>
          <a:p>
            <a:pPr indent="0" lvl="0" marL="0" rtl="0" algn="l">
              <a:spcBef>
                <a:spcPts val="0"/>
              </a:spcBef>
              <a:spcAft>
                <a:spcPts val="0"/>
              </a:spcAft>
              <a:buNone/>
            </a:pPr>
            <a:r>
              <a:rPr lang="en"/>
              <a:t>This is something i always got confused!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AVERAGE AVERAGE AVERAGE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Simple calcuaiotkion but IMPORTANT concept, so dont forget it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6dc7604d8b_0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6dc7604d8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see average, consider that littles law could assist you through the question. They may not directly state to use the littles law, you may have to use intuitive thinking skills, and reealize this concept could help you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May see questions like lions gate where customers are segmented- more challenging question.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b08b5481d6_0_1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b08b5481d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Littles law practice question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b08b5481d6_0_2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b08b5481d6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Littles law practice question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to include breaks every 30 </a:t>
            </a:r>
            <a:r>
              <a:rPr lang="en"/>
              <a:t>minutes</a:t>
            </a:r>
            <a:r>
              <a:rPr lang="en"/>
              <a:t> </a:t>
            </a:r>
            <a:endParaRPr/>
          </a:p>
          <a:p>
            <a:pPr indent="0" lvl="0" marL="0" rtl="0" algn="l">
              <a:spcBef>
                <a:spcPts val="0"/>
              </a:spcBef>
              <a:spcAft>
                <a:spcPts val="0"/>
              </a:spcAft>
              <a:buNone/>
            </a:pPr>
            <a:r>
              <a:rPr lang="en"/>
              <a:t>Run down of what the session willlook like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30% of questions will be pre midterm content, and 70% will be post midterm content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6e28f021a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6e28f021a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during 1st break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619cd94b90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619cd94b9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Variability is bad information in processes</a:t>
            </a:r>
            <a:endParaRPr/>
          </a:p>
          <a:p>
            <a:pPr indent="0" lvl="0" marL="0" rtl="0" algn="l">
              <a:spcBef>
                <a:spcPts val="0"/>
              </a:spcBef>
              <a:spcAft>
                <a:spcPts val="0"/>
              </a:spcAft>
              <a:buNone/>
            </a:pPr>
            <a:r>
              <a:rPr lang="en"/>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6dc7604d8b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6dc7604d8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Variability</a:t>
            </a:r>
            <a:r>
              <a:rPr lang="en"/>
              <a:t> in </a:t>
            </a:r>
            <a:r>
              <a:rPr lang="en"/>
              <a:t>processes</a:t>
            </a:r>
            <a:r>
              <a:rPr lang="en"/>
              <a:t> occurs when the process has the potential to not go exactly as planned, and this arises from two variables: inputs and </a:t>
            </a:r>
            <a:r>
              <a:rPr lang="en"/>
              <a:t>capacity</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Variability occurs from two things: variable inputs and variable capacity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Crop capacity can vary with weather conditions.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Inputs: better forecasting and better </a:t>
            </a:r>
            <a:r>
              <a:rPr lang="en"/>
              <a:t>scheduling</a:t>
            </a:r>
            <a:r>
              <a:rPr lang="en"/>
              <a:t> </a:t>
            </a:r>
            <a:endParaRPr/>
          </a:p>
          <a:p>
            <a:pPr indent="0" lvl="0" marL="0" rtl="0" algn="l">
              <a:spcBef>
                <a:spcPts val="0"/>
              </a:spcBef>
              <a:spcAft>
                <a:spcPts val="0"/>
              </a:spcAft>
              <a:buNone/>
            </a:pPr>
            <a:r>
              <a:rPr lang="en"/>
              <a:t>Process:  reduce process </a:t>
            </a:r>
            <a:r>
              <a:rPr lang="en"/>
              <a:t>variability</a:t>
            </a:r>
            <a:r>
              <a:rPr lang="en"/>
              <a:t>, better quality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6dc7604d8b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6dc7604d8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6dc7604d8b_0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6dc7604d8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what types of changes we could make in reference to the examples on the last page? </a:t>
            </a:r>
            <a:endParaRPr/>
          </a:p>
          <a:p>
            <a:pPr indent="0" lvl="0" marL="0" rtl="0" algn="l">
              <a:spcBef>
                <a:spcPts val="0"/>
              </a:spcBef>
              <a:spcAft>
                <a:spcPts val="0"/>
              </a:spcAft>
              <a:buNone/>
            </a:pPr>
            <a:r>
              <a:rPr lang="en"/>
              <a:t>What type of information in relation to the last slide?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6dc7604d8b_0_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6dc7604d8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asked the question “ what to do when you are not able to change capacity, or inventory, what do you do? </a:t>
            </a:r>
            <a:r>
              <a:rPr lang="en"/>
              <a:t>Answers</a:t>
            </a:r>
            <a:r>
              <a:rPr lang="en"/>
              <a:t> questions when you have two low spects of the triangle, how can you </a:t>
            </a:r>
            <a:r>
              <a:rPr lang="en"/>
              <a:t>capitalize</a:t>
            </a:r>
            <a:r>
              <a:rPr lang="en"/>
              <a:t> on your one strength?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Qualitative question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619cd94b90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619cd94b9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know that </a:t>
            </a:r>
            <a:r>
              <a:rPr lang="en"/>
              <a:t>variability</a:t>
            </a:r>
            <a:r>
              <a:rPr lang="en"/>
              <a:t> </a:t>
            </a:r>
            <a:r>
              <a:rPr lang="en"/>
              <a:t>occurs</a:t>
            </a:r>
            <a:r>
              <a:rPr lang="en"/>
              <a:t> in processes,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there are 6 different formulas to use, and they are all simple nough to remember, but it is knowing when to use them that is important. </a:t>
            </a:r>
            <a:endParaRPr/>
          </a:p>
          <a:p>
            <a:pPr indent="0" lvl="0" marL="0" rtl="0" algn="l">
              <a:spcBef>
                <a:spcPts val="0"/>
              </a:spcBef>
              <a:spcAft>
                <a:spcPts val="0"/>
              </a:spcAft>
              <a:buNone/>
            </a:pPr>
            <a:r>
              <a:rPr lang="en"/>
              <a:t>Which formula to use will likely be inidtcated in the question, but there is a chance it wont be and you need to be prepared to know which formula to use for a given question.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6dc7604d8b_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6dc7604d8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you can calculate with Pk formula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6dc7604d8b_0_2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6dc7604d8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6dc7604d8b_0_2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6dc7604d8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involved in pk formula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what process </a:t>
            </a:r>
            <a:r>
              <a:rPr lang="en"/>
              <a:t>analysis</a:t>
            </a:r>
            <a:r>
              <a:rPr lang="en"/>
              <a:t> is and why we use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Turning inputs into outputs.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Process definition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6dc7604d8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6dc7604d8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 for pk formula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6dc7604d8b_0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6dc7604d8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server will be indiciated in the question, so the next three formulas will be one of the ones to use when given  a single server question. These </a:t>
            </a:r>
            <a:r>
              <a:rPr lang="en"/>
              <a:t>questions</a:t>
            </a:r>
            <a:r>
              <a:rPr lang="en"/>
              <a:t> are the same idea as multi=server, but considered easier because theyre easier </a:t>
            </a:r>
            <a:r>
              <a:rPr lang="en"/>
              <a:t>calculation</a:t>
            </a:r>
            <a:r>
              <a:rPr lang="en"/>
              <a:t>. However, at the end of the day, all the problems are are just plugging in numbers into equations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6dc7604d8b_0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6dc7604d8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is based on probability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6dc7604d8b_0_2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6dc7604d8b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figure out these questions i always write out the variables Iknow- same with littles law. Put all the information in front of you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6dc7604d8b_0_3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6dc7604d8b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if you see “standard deviations” think general distribution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6dc7604d8b_0_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6dc7604d8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when we dont know what the distribution is, so we have to make some assumptions </a:t>
            </a:r>
            <a:endParaRPr/>
          </a:p>
          <a:p>
            <a:pPr indent="0" lvl="0" marL="0" rtl="0" algn="l">
              <a:spcBef>
                <a:spcPts val="0"/>
              </a:spcBef>
              <a:spcAft>
                <a:spcPts val="0"/>
              </a:spcAft>
              <a:buNone/>
            </a:pPr>
            <a:r>
              <a:rPr lang="en"/>
              <a:t>-question will say exponential or poission</a:t>
            </a:r>
            <a:endParaRPr/>
          </a:p>
          <a:p>
            <a:pPr indent="0" lvl="0" marL="0" rtl="0" algn="l">
              <a:spcBef>
                <a:spcPts val="0"/>
              </a:spcBef>
              <a:spcAft>
                <a:spcPts val="0"/>
              </a:spcAft>
              <a:buNone/>
            </a:pPr>
            <a:r>
              <a:rPr lang="en"/>
              <a:t>-question will not include standard deviations, if it includes standard deviation (it might be a trick question!!)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6dc7604d8b_0_3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6dc7604d8b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assumptions we make when given an exponential question are making our </a:t>
            </a:r>
            <a:r>
              <a:rPr lang="en"/>
              <a:t>coefficients</a:t>
            </a:r>
            <a:r>
              <a:rPr lang="en"/>
              <a:t> of variance equal to 1.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6dc7604d8b_0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6dc7604d8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it gives you the service time, it has been determined and use this formula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6dc7604d8b_0_3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6dc7604d8b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why its ½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6e28f021a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6e28f021a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during 1st break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63ad2f6dd6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63ad2f6dd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that these are the core concepts of process analysis, read slide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6dc7604d8b_0_1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6dc7604d8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6dc7604d8b_0_1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6dc7604d8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6e28f021ae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6e28f021a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6dc7604d8b_0_1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6dc7604d8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6e28f021ae_0_1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6e28f021a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6dc7604d8b_0_1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6dc7604d8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6e28f021ae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6e28f021a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6dc7604d8b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6dc7604d8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b08b5481d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b08b5481d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during 1st break</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a47fc87969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a47fc8796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63ad2f6dd6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63ad2f6dd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all of these, and add in the starbucks example and give starbucks related examples</a:t>
            </a:r>
            <a:endParaRPr/>
          </a:p>
          <a:p>
            <a:pPr indent="0" lvl="0" marL="0" rtl="0" algn="l">
              <a:spcBef>
                <a:spcPts val="0"/>
              </a:spcBef>
              <a:spcAft>
                <a:spcPts val="0"/>
              </a:spcAft>
              <a:buNone/>
            </a:pPr>
            <a:r>
              <a:rPr lang="en"/>
              <a:t>-include shapes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a47fc87969_4_7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a47fc87969_4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research: surveys, interviews </a:t>
            </a:r>
            <a:endParaRPr/>
          </a:p>
          <a:p>
            <a:pPr indent="0" lvl="0" marL="0" rtl="0" algn="l">
              <a:spcBef>
                <a:spcPts val="0"/>
              </a:spcBef>
              <a:spcAft>
                <a:spcPts val="0"/>
              </a:spcAft>
              <a:buNone/>
            </a:pPr>
            <a:r>
              <a:rPr lang="en"/>
              <a:t>Panel Consensus: </a:t>
            </a:r>
            <a:r>
              <a:rPr b="1" lang="en" sz="1200">
                <a:solidFill>
                  <a:srgbClr val="202124"/>
                </a:solidFill>
              </a:rPr>
              <a:t>qualitative forecasting technique that brings all the internal experts of an organization together for an open discussion about a product or service</a:t>
            </a:r>
            <a:r>
              <a:rPr lang="en" sz="1200">
                <a:solidFill>
                  <a:srgbClr val="202124"/>
                </a:solidFill>
                <a:highlight>
                  <a:srgbClr val="FFFFFF"/>
                </a:highlight>
              </a:rPr>
              <a:t>. Anyone may speak up, and the meeting will end when a consensus is reached. Between </a:t>
            </a:r>
            <a:r>
              <a:rPr lang="en" sz="1200">
                <a:solidFill>
                  <a:srgbClr val="202124"/>
                </a:solidFill>
                <a:highlight>
                  <a:srgbClr val="FFFFFF"/>
                </a:highlight>
              </a:rPr>
              <a:t>customers, executives, sales people </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Delphi Method: multiple rounds of questionnaires to selected experts. </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en" sz="1200">
                <a:solidFill>
                  <a:srgbClr val="202124"/>
                </a:solidFill>
                <a:highlight>
                  <a:srgbClr val="FFFFFF"/>
                </a:highlight>
              </a:rPr>
              <a:t>Time series analysis: </a:t>
            </a:r>
            <a:r>
              <a:rPr lang="en" sz="1200">
                <a:solidFill>
                  <a:srgbClr val="434343"/>
                </a:solidFill>
                <a:latin typeface="Droid Serif"/>
                <a:ea typeface="Droid Serif"/>
                <a:cs typeface="Droid Serif"/>
                <a:sym typeface="Droid Serif"/>
              </a:rPr>
              <a:t>forecasting models trying to predict the future based on past data. </a:t>
            </a:r>
            <a:endParaRPr sz="1200">
              <a:solidFill>
                <a:srgbClr val="434343"/>
              </a:solidFill>
              <a:latin typeface="Droid Serif"/>
              <a:ea typeface="Droid Serif"/>
              <a:cs typeface="Droid Serif"/>
              <a:sym typeface="Droid Serif"/>
            </a:endParaRPr>
          </a:p>
          <a:p>
            <a:pPr indent="0" lvl="0" marL="0" rtl="0" algn="l">
              <a:spcBef>
                <a:spcPts val="0"/>
              </a:spcBef>
              <a:spcAft>
                <a:spcPts val="0"/>
              </a:spcAft>
              <a:buNone/>
            </a:pPr>
            <a:r>
              <a:t/>
            </a:r>
            <a:endParaRPr sz="1200">
              <a:solidFill>
                <a:srgbClr val="434343"/>
              </a:solidFill>
              <a:latin typeface="Droid Serif"/>
              <a:ea typeface="Droid Serif"/>
              <a:cs typeface="Droid Serif"/>
              <a:sym typeface="Droid Serif"/>
            </a:endParaRPr>
          </a:p>
          <a:p>
            <a:pPr indent="0" lvl="0" marL="0" rtl="0" algn="l">
              <a:spcBef>
                <a:spcPts val="0"/>
              </a:spcBef>
              <a:spcAft>
                <a:spcPts val="0"/>
              </a:spcAft>
              <a:buNone/>
            </a:pPr>
            <a:r>
              <a:rPr lang="en" sz="1200">
                <a:solidFill>
                  <a:srgbClr val="434343"/>
                </a:solidFill>
                <a:latin typeface="Droid Serif"/>
                <a:ea typeface="Droid Serif"/>
                <a:cs typeface="Droid Serif"/>
                <a:sym typeface="Droid Serif"/>
              </a:rPr>
              <a:t>Casual relationship: using explanatory variables to predict the future </a:t>
            </a:r>
            <a:endParaRPr sz="1200">
              <a:solidFill>
                <a:srgbClr val="434343"/>
              </a:solidFill>
              <a:latin typeface="Droid Serif"/>
              <a:ea typeface="Droid Serif"/>
              <a:cs typeface="Droid Serif"/>
              <a:sym typeface="Droid Serif"/>
            </a:endParaRPr>
          </a:p>
          <a:p>
            <a:pPr indent="0" lvl="0" marL="0" rtl="0" algn="l">
              <a:spcBef>
                <a:spcPts val="0"/>
              </a:spcBef>
              <a:spcAft>
                <a:spcPts val="0"/>
              </a:spcAft>
              <a:buNone/>
            </a:pPr>
            <a:r>
              <a:t/>
            </a:r>
            <a:endParaRPr sz="1200">
              <a:solidFill>
                <a:srgbClr val="202124"/>
              </a:solidFill>
              <a:highlight>
                <a:srgbClr val="FFFFFF"/>
              </a:highlight>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a47fc87969_4_7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a47fc87969_4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a:t>
            </a:r>
            <a:r>
              <a:rPr lang="en"/>
              <a:t> of demand: trend, seasonalitiy, average</a:t>
            </a:r>
            <a:endParaRPr/>
          </a:p>
          <a:p>
            <a:pPr indent="0" lvl="0" marL="0" rtl="0" algn="l">
              <a:spcBef>
                <a:spcPts val="0"/>
              </a:spcBef>
              <a:spcAft>
                <a:spcPts val="0"/>
              </a:spcAft>
              <a:buNone/>
            </a:pPr>
            <a:r>
              <a:rPr lang="en"/>
              <a:t>All seen on the left diagram </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abbffe9756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abbffe975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a:t>
            </a:r>
            <a:r>
              <a:rPr lang="en"/>
              <a:t>quantitative</a:t>
            </a:r>
            <a:r>
              <a:rPr lang="en"/>
              <a:t> approach: simple moving average </a:t>
            </a:r>
            <a:endParaRPr/>
          </a:p>
          <a:p>
            <a:pPr indent="0" lvl="0" marL="0" rtl="0" algn="l">
              <a:spcBef>
                <a:spcPts val="0"/>
              </a:spcBef>
              <a:spcAft>
                <a:spcPts val="0"/>
              </a:spcAft>
              <a:buNone/>
            </a:pPr>
            <a:r>
              <a:rPr lang="en"/>
              <a:t>Based on the idea that future demand is going to be </a:t>
            </a:r>
            <a:r>
              <a:rPr lang="en"/>
              <a:t>similar</a:t>
            </a:r>
            <a:r>
              <a:rPr lang="en"/>
              <a:t> to most recent demand. </a:t>
            </a:r>
            <a:endParaRPr/>
          </a:p>
          <a:p>
            <a:pPr indent="0" lvl="0" marL="0" rtl="0" algn="l">
              <a:spcBef>
                <a:spcPts val="0"/>
              </a:spcBef>
              <a:spcAft>
                <a:spcPts val="0"/>
              </a:spcAft>
              <a:buNone/>
            </a:pPr>
            <a:r>
              <a:rPr lang="en"/>
              <a:t>-commonly 3/6 month or week intervals </a:t>
            </a:r>
            <a:endParaRPr/>
          </a:p>
          <a:p>
            <a:pPr indent="0" lvl="0" marL="0" rtl="0" algn="l">
              <a:spcBef>
                <a:spcPts val="0"/>
              </a:spcBef>
              <a:spcAft>
                <a:spcPts val="0"/>
              </a:spcAft>
              <a:buNone/>
            </a:pPr>
            <a:r>
              <a:rPr lang="en"/>
              <a:t>-the forecast equals the average of the data over a given amount of periods. </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abbffe9756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abbffe975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going to use excel to solve because you are not </a:t>
            </a:r>
            <a:r>
              <a:rPr lang="en"/>
              <a:t>allowed</a:t>
            </a:r>
            <a:r>
              <a:rPr lang="en"/>
              <a:t> excel on exam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abbffe9756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abbffe975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making forecasts, you also need to evaluate if it is a good forecast, there are different approaches to </a:t>
            </a:r>
            <a:r>
              <a:rPr lang="en"/>
              <a:t>determining</a:t>
            </a:r>
            <a:r>
              <a:rPr lang="en"/>
              <a:t> the quality of the forecast, we are going to look at the MAD approach. </a:t>
            </a:r>
            <a:endParaRPr/>
          </a:p>
          <a:p>
            <a:pPr indent="0" lvl="0" marL="0" rtl="0" algn="l">
              <a:spcBef>
                <a:spcPts val="0"/>
              </a:spcBef>
              <a:spcAft>
                <a:spcPts val="0"/>
              </a:spcAft>
              <a:buNone/>
            </a:pPr>
            <a:r>
              <a:rPr lang="en"/>
              <a:t>-you can see the MAD is lower when the forecast is </a:t>
            </a:r>
            <a:r>
              <a:rPr lang="en"/>
              <a:t>closer to the actual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must calculate </a:t>
            </a:r>
            <a:r>
              <a:rPr lang="en"/>
              <a:t>the</a:t>
            </a:r>
            <a:r>
              <a:rPr lang="en"/>
              <a:t> error (make sure it is absolute- no negatives) </a:t>
            </a:r>
            <a:endParaRPr/>
          </a:p>
          <a:p>
            <a:pPr indent="0" lvl="0" marL="0" rtl="0" algn="l">
              <a:spcBef>
                <a:spcPts val="0"/>
              </a:spcBef>
              <a:spcAft>
                <a:spcPts val="0"/>
              </a:spcAft>
              <a:buNone/>
            </a:pPr>
            <a:r>
              <a:rPr lang="en"/>
              <a:t>-then find the average of the errors </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abbffe9756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abbffe975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b08b5481d6_0_3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b08b5481d6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a47fc87969_4_7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a47fc87969_4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weights must add to 1 to have a fully accounted for forecast.  </a:t>
            </a:r>
            <a:endParaRPr/>
          </a:p>
          <a:p>
            <a:pPr indent="0" lvl="0" marL="0" rtl="0" algn="l">
              <a:spcBef>
                <a:spcPts val="0"/>
              </a:spcBef>
              <a:spcAft>
                <a:spcPts val="0"/>
              </a:spcAft>
              <a:buNone/>
            </a:pPr>
            <a:r>
              <a:rPr lang="en"/>
              <a:t>-old data may be relevant, but not as relevant. </a:t>
            </a:r>
            <a:endParaRPr/>
          </a:p>
          <a:p>
            <a:pPr indent="0" lvl="0" marL="0" rtl="0" algn="l">
              <a:spcBef>
                <a:spcPts val="0"/>
              </a:spcBef>
              <a:spcAft>
                <a:spcPts val="0"/>
              </a:spcAft>
              <a:buNone/>
            </a:pPr>
            <a:r>
              <a:rPr lang="en"/>
              <a:t>-using all the data that the question specifies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abbffe9756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abbffe975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b08b5481d6_0_3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b08b5481d6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6cc159c321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6cc159c32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ARE WE GOING TO SEE THIS INFORMATION” </a:t>
            </a:r>
            <a:endParaRPr/>
          </a:p>
          <a:p>
            <a:pPr indent="0" lvl="0" marL="0" rtl="0" algn="l">
              <a:spcBef>
                <a:spcPts val="0"/>
              </a:spcBef>
              <a:spcAft>
                <a:spcPts val="0"/>
              </a:spcAft>
              <a:buNone/>
            </a:pPr>
            <a:r>
              <a:rPr lang="en"/>
              <a:t>-gantt chart: project </a:t>
            </a:r>
            <a:r>
              <a:rPr lang="en"/>
              <a:t>management</a:t>
            </a:r>
            <a:r>
              <a:rPr lang="en"/>
              <a:t>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a47fc87969_4_8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a47fc87969_4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For this method, you need a starting point which will be given to you in your question. </a:t>
            </a:r>
            <a:endParaRPr/>
          </a:p>
          <a:p>
            <a:pPr indent="0" lvl="0" marL="0" rtl="0" algn="l">
              <a:spcBef>
                <a:spcPts val="0"/>
              </a:spcBef>
              <a:spcAft>
                <a:spcPts val="0"/>
              </a:spcAft>
              <a:buNone/>
            </a:pPr>
            <a:r>
              <a:rPr lang="en"/>
              <a:t>I would make sure on your cheat sheet that you have distingusihed that htere is adifference between </a:t>
            </a:r>
            <a:r>
              <a:rPr lang="en"/>
              <a:t>exponential</a:t>
            </a:r>
            <a:r>
              <a:rPr lang="en"/>
              <a:t> forecast calculation and werighted average. Exponential is smoother forecast, less in chunks. </a:t>
            </a:r>
            <a:endParaRPr/>
          </a:p>
          <a:p>
            <a:pPr indent="0" lvl="0" marL="0" rtl="0" algn="l">
              <a:spcBef>
                <a:spcPts val="0"/>
              </a:spcBef>
              <a:spcAft>
                <a:spcPts val="0"/>
              </a:spcAft>
              <a:buNone/>
            </a:pPr>
            <a:r>
              <a:rPr lang="en"/>
              <a:t>-use the forecast from the previous week to continue forecasting for the upcoming weeks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abbffe9756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abbffe975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b08b5481d6_0_3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b08b5481d6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abbffe9756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abbffe975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Seen this in stats, calculus, comm 295 </a:t>
            </a:r>
            <a:endParaRPr/>
          </a:p>
          <a:p>
            <a:pPr indent="0" lvl="0" marL="0" rtl="0" algn="l">
              <a:spcBef>
                <a:spcPts val="0"/>
              </a:spcBef>
              <a:spcAft>
                <a:spcPts val="0"/>
              </a:spcAft>
              <a:buNone/>
            </a:pPr>
            <a:r>
              <a:rPr lang="en"/>
              <a:t>-quantitiative method but not time </a:t>
            </a:r>
            <a:r>
              <a:rPr lang="en"/>
              <a:t>series because it is not taking past data to forecast for the future.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abbffe9756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abbffe975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a47fc87969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a47fc8796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a47fc87969_0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a47fc8796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extreme version of job shop</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a47fc87969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1a47fc8796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of related </a:t>
            </a:r>
            <a:r>
              <a:rPr lang="en"/>
              <a:t>activities</a:t>
            </a:r>
            <a:r>
              <a:rPr lang="en"/>
              <a:t> create paths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b0d51b7ad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b0d51b7a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a47fc87969_4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a47fc8796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6cc159c321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6cc159c32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types of processes that can be </a:t>
            </a:r>
            <a:r>
              <a:rPr lang="en"/>
              <a:t>classified as unbalance and cause processing delays. </a:t>
            </a:r>
            <a:endParaRPr/>
          </a:p>
          <a:p>
            <a:pPr indent="0" lvl="0" marL="0" rtl="0" algn="l">
              <a:spcBef>
                <a:spcPts val="0"/>
              </a:spcBef>
              <a:spcAft>
                <a:spcPts val="0"/>
              </a:spcAft>
              <a:buNone/>
            </a:pPr>
            <a:r>
              <a:rPr lang="en"/>
              <a:t>Unbalanced processes </a:t>
            </a:r>
            <a:endParaRPr/>
          </a:p>
          <a:p>
            <a:pPr indent="0" lvl="0" marL="0" rtl="0" algn="l">
              <a:spcBef>
                <a:spcPts val="0"/>
              </a:spcBef>
              <a:spcAft>
                <a:spcPts val="0"/>
              </a:spcAft>
              <a:buNone/>
            </a:pPr>
            <a:r>
              <a:rPr lang="en"/>
              <a:t>Blocked process- when next stage is busy </a:t>
            </a:r>
            <a:endParaRPr/>
          </a:p>
          <a:p>
            <a:pPr indent="0" lvl="0" marL="0" rtl="0" algn="l">
              <a:spcBef>
                <a:spcPts val="0"/>
              </a:spcBef>
              <a:spcAft>
                <a:spcPts val="0"/>
              </a:spcAft>
              <a:buNone/>
            </a:pPr>
            <a:r>
              <a:rPr lang="en"/>
              <a:t>Starved process- when first stage is taking too long</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a8d096796b_1_1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a8d096796b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a8d096796b_1_1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a8d096796b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a47fc87969_1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a47fc8796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a8d096796b_1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a8d096796b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a8d096796b_1_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a8d096796b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a8d096796b_1_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a8d096796b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a8d096796b_1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a8d096796b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a47fc87969_4_7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a47fc87969_4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1a47fc87969_4_7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1a47fc87969_4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a47fc87969_0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a47fc8796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-bullwhip effect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dc7604d8b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dc7604d8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Reminder of what resource pool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Can change theoretical flow time (will lower the total flow time) : remind what theoretical flow time is</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a47fc87969_4_8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a47fc87969_4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Cycle stock- inventory to meet </a:t>
            </a:r>
            <a:r>
              <a:rPr lang="en"/>
              <a:t>customer</a:t>
            </a:r>
            <a:r>
              <a:rPr lang="en"/>
              <a:t> demand </a:t>
            </a:r>
            <a:endParaRPr/>
          </a:p>
          <a:p>
            <a:pPr indent="0" lvl="0" marL="0" rtl="0" algn="l">
              <a:spcBef>
                <a:spcPts val="0"/>
              </a:spcBef>
              <a:spcAft>
                <a:spcPts val="0"/>
              </a:spcAft>
              <a:buNone/>
            </a:pPr>
            <a:r>
              <a:rPr lang="en"/>
              <a:t>Safety stock: inventory held just in case- uncertain demand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a47fc87969_4_8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a47fc87969_4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1a47fc87969_4_8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1a47fc87969_4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a8d096796b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a8d096796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Perishable and one time decision for stocking quantity is the difference between this and EOQ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1a8d096796b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1a8d096796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Optimal stock level is the probability that demand is less than or equal to the quantity stocked. Finding a quantity that the </a:t>
            </a:r>
            <a:r>
              <a:rPr lang="en"/>
              <a:t>probability</a:t>
            </a:r>
            <a:r>
              <a:rPr lang="en"/>
              <a:t> is meeting all the demand. Probability of not stocking out.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1a8d096796b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a8d096796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demand is sumprodut of all demand * their probabilities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a8d096796b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a8d096796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1b08b5481d6_0_3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1b08b5481d6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get you to 97% but is still the smallest that is </a:t>
            </a:r>
            <a:r>
              <a:rPr lang="en"/>
              <a:t>closely</a:t>
            </a:r>
            <a:r>
              <a:rPr lang="en"/>
              <a:t> to 90%</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a8d096796b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1a8d096796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formula</a:t>
            </a:r>
            <a:r>
              <a:rPr lang="en"/>
              <a:t> depends on the information you are given.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a8d096796b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a8d096796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6cc159c321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6cc159c32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input rate &gt; capacity rate, capacity rate = throughput rate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input rate &lt; capacity rate, throughput rate = input rate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a:t>
            </a:r>
            <a:r>
              <a:rPr lang="en"/>
              <a:t>demand</a:t>
            </a:r>
            <a:r>
              <a:rPr lang="en"/>
              <a:t> rate ( input rate) = capacity rate, you can be asked to calculate short run utlizations. </a:t>
            </a:r>
            <a:endParaRPr/>
          </a:p>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a8d096796b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a8d096796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find the overage and underage costs, plug them into the newsvendor formula, then take all your data and plug it into equation that solves for Q.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1a8d096796b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1a8d096796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Discussed in variaiblity in processes.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 question: may be asked to figure out the safety stock for the process before and after using a risk pooling </a:t>
            </a:r>
            <a:r>
              <a:rPr lang="en"/>
              <a:t>method</a:t>
            </a:r>
            <a:r>
              <a:rPr lang="en"/>
              <a:t>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b08b5481d6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1b08b5481d6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 during 2nd break</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a47fc87969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a47fc8796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Economic order </a:t>
            </a:r>
            <a:r>
              <a:rPr lang="en"/>
              <a:t>quantity</a:t>
            </a:r>
            <a:r>
              <a:rPr lang="en"/>
              <a:t> model finds a level Q </a:t>
            </a:r>
            <a:endParaRPr/>
          </a:p>
          <a:p>
            <a:pPr indent="0" lvl="0" marL="0" rtl="0" algn="l">
              <a:spcBef>
                <a:spcPts val="0"/>
              </a:spcBef>
              <a:spcAft>
                <a:spcPts val="0"/>
              </a:spcAft>
              <a:buNone/>
            </a:pPr>
            <a:r>
              <a:rPr lang="en"/>
              <a:t>-minimizes costs</a:t>
            </a:r>
            <a:endParaRPr/>
          </a:p>
          <a:p>
            <a:pPr indent="0" lvl="0" marL="0" rtl="0" algn="l">
              <a:spcBef>
                <a:spcPts val="0"/>
              </a:spcBef>
              <a:spcAft>
                <a:spcPts val="0"/>
              </a:spcAft>
              <a:buNone/>
            </a:pPr>
            <a:r>
              <a:rPr lang="en"/>
              <a:t>-trigger by certain level of stock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1a8d096796b_0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1a8d096796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 annual specifically, there may be </a:t>
            </a:r>
            <a:r>
              <a:rPr lang="en"/>
              <a:t>questions</a:t>
            </a:r>
            <a:r>
              <a:rPr lang="en"/>
              <a:t> where you are given weekly/ daily demand, and you will need to multiple by 52 or 365 to </a:t>
            </a:r>
            <a:r>
              <a:rPr lang="en"/>
              <a:t>achieve</a:t>
            </a:r>
            <a:r>
              <a:rPr lang="en"/>
              <a:t> the true value of D.  i say 52 and 365 as </a:t>
            </a:r>
            <a:r>
              <a:rPr lang="en"/>
              <a:t>default</a:t>
            </a:r>
            <a:r>
              <a:rPr lang="en"/>
              <a:t>, but the question may include the assumption to go by. Ex: 50 weeks in a week, or 360 days in a year.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1a8d096796b_1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1a8d096796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1a8d096796b_1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1a8d096796b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a8d096796b_1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1a8d096796b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fixed costs = variable costs, when the derivative of the total cost curve = 0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a8d096796b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a8d096796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1a8d096796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1a8d09679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 putting something like this on the cheat sheet </a:t>
            </a:r>
            <a:endParaRPr/>
          </a:p>
          <a:p>
            <a:pPr indent="0" lvl="0" marL="0" rtl="0" algn="l">
              <a:spcBef>
                <a:spcPts val="0"/>
              </a:spcBef>
              <a:spcAft>
                <a:spcPts val="0"/>
              </a:spcAft>
              <a:buNone/>
            </a:pPr>
            <a:r>
              <a:rPr lang="en"/>
              <a:t>-variables from the notation in the last slide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Re-order point: particular level of quantity that </a:t>
            </a:r>
            <a:r>
              <a:rPr lang="en"/>
              <a:t>triggers</a:t>
            </a:r>
            <a:r>
              <a:rPr lang="en"/>
              <a:t> a re order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sp>
        <p:nvSpPr>
          <p:cNvPr id="10" name="Google Shape;10;p2"/>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152400">
            <a:solidFill>
              <a:schemeClr val="lt1"/>
            </a:solidFill>
            <a:prstDash val="solid"/>
            <a:miter lim="8000"/>
            <a:headEnd len="med" w="med" type="none"/>
            <a:tailEnd len="med" w="med" type="none"/>
          </a:ln>
        </p:spPr>
      </p:sp>
      <p:sp>
        <p:nvSpPr>
          <p:cNvPr id="11" name="Google Shape;11;p2"/>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lvl1pPr lvl="0" rtl="0" algn="ctr">
              <a:spcBef>
                <a:spcPts val="0"/>
              </a:spcBef>
              <a:spcAft>
                <a:spcPts val="0"/>
              </a:spcAft>
              <a:buClr>
                <a:schemeClr val="dk1"/>
              </a:buClr>
              <a:buSzPts val="3000"/>
              <a:buNone/>
              <a:defRPr sz="30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inverse">
  <p:cSld name="BLANK_1">
    <p:bg>
      <p:bgPr>
        <a:solidFill>
          <a:schemeClr val="dk1"/>
        </a:solidFill>
      </p:bgPr>
    </p:bg>
    <p:spTree>
      <p:nvGrpSpPr>
        <p:cNvPr id="51" name="Shape 51"/>
        <p:cNvGrpSpPr/>
        <p:nvPr/>
      </p:nvGrpSpPr>
      <p:grpSpPr>
        <a:xfrm>
          <a:off x="0" y="0"/>
          <a:ext cx="0" cy="0"/>
          <a:chOff x="0" y="0"/>
          <a:chExt cx="0" cy="0"/>
        </a:xfrm>
      </p:grpSpPr>
      <p:sp>
        <p:nvSpPr>
          <p:cNvPr id="52" name="Google Shape;52;p11"/>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chemeClr val="lt1"/>
            </a:solidFill>
            <a:prstDash val="solid"/>
            <a:miter lim="8000"/>
            <a:headEnd len="med" w="med" type="none"/>
            <a:tailEnd len="med" w="med" type="none"/>
          </a:ln>
        </p:spPr>
      </p:sp>
      <p:sp>
        <p:nvSpPr>
          <p:cNvPr id="53" name="Google Shape;53;p11"/>
          <p:cNvSpPr txBox="1"/>
          <p:nvPr>
            <p:ph idx="12" type="sldNum"/>
          </p:nvPr>
        </p:nvSpPr>
        <p:spPr>
          <a:xfrm>
            <a:off x="-125" y="4593050"/>
            <a:ext cx="9144000" cy="5505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54" name="Shape 54"/>
        <p:cNvGrpSpPr/>
        <p:nvPr/>
      </p:nvGrpSpPr>
      <p:grpSpPr>
        <a:xfrm>
          <a:off x="0" y="0"/>
          <a:ext cx="0" cy="0"/>
          <a:chOff x="0" y="0"/>
          <a:chExt cx="0" cy="0"/>
        </a:xfrm>
      </p:grpSpPr>
      <p:sp>
        <p:nvSpPr>
          <p:cNvPr id="55" name="Google Shape;55;p1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1"/>
        </a:solidFill>
      </p:bgPr>
    </p:bg>
    <p:spTree>
      <p:nvGrpSpPr>
        <p:cNvPr id="12" name="Shape 12"/>
        <p:cNvGrpSpPr/>
        <p:nvPr/>
      </p:nvGrpSpPr>
      <p:grpSpPr>
        <a:xfrm>
          <a:off x="0" y="0"/>
          <a:ext cx="0" cy="0"/>
          <a:chOff x="0" y="0"/>
          <a:chExt cx="0" cy="0"/>
        </a:xfrm>
      </p:grpSpPr>
      <p:sp>
        <p:nvSpPr>
          <p:cNvPr id="13" name="Google Shape;13;p3"/>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chemeClr val="lt1"/>
            </a:solidFill>
            <a:prstDash val="solid"/>
            <a:miter lim="8000"/>
            <a:headEnd len="med" w="med" type="none"/>
            <a:tailEnd len="med" w="med" type="none"/>
          </a:ln>
        </p:spPr>
      </p:sp>
      <p:sp>
        <p:nvSpPr>
          <p:cNvPr id="14" name="Google Shape;14;p3"/>
          <p:cNvSpPr txBox="1"/>
          <p:nvPr>
            <p:ph type="ctrTitle"/>
          </p:nvPr>
        </p:nvSpPr>
        <p:spPr>
          <a:xfrm>
            <a:off x="1933200" y="2189999"/>
            <a:ext cx="5277600" cy="447600"/>
          </a:xfrm>
          <a:prstGeom prst="rect">
            <a:avLst/>
          </a:prstGeom>
        </p:spPr>
        <p:txBody>
          <a:bodyPr anchorCtr="0" anchor="b" bIns="0" lIns="0" spcFirstLastPara="1" rIns="0" wrap="square" tIns="0">
            <a:noAutofit/>
          </a:bodyPr>
          <a:lstStyle>
            <a:lvl1pPr lvl="0" rtl="0" algn="ctr">
              <a:spcBef>
                <a:spcPts val="0"/>
              </a:spcBef>
              <a:spcAft>
                <a:spcPts val="0"/>
              </a:spcAft>
              <a:buClr>
                <a:schemeClr val="dk1"/>
              </a:buClr>
              <a:buSzPts val="2400"/>
              <a:buNone/>
              <a:defRPr b="0" sz="2400">
                <a:solidFill>
                  <a:schemeClr val="dk1"/>
                </a:solidFill>
              </a:defRPr>
            </a:lvl1pPr>
            <a:lvl2pPr lvl="1" rtl="0" algn="ctr">
              <a:spcBef>
                <a:spcPts val="0"/>
              </a:spcBef>
              <a:spcAft>
                <a:spcPts val="0"/>
              </a:spcAft>
              <a:buClr>
                <a:schemeClr val="dk1"/>
              </a:buClr>
              <a:buSzPts val="2400"/>
              <a:buNone/>
              <a:defRPr b="0" sz="2400">
                <a:solidFill>
                  <a:schemeClr val="dk1"/>
                </a:solidFill>
              </a:defRPr>
            </a:lvl2pPr>
            <a:lvl3pPr lvl="2" rtl="0" algn="ctr">
              <a:spcBef>
                <a:spcPts val="0"/>
              </a:spcBef>
              <a:spcAft>
                <a:spcPts val="0"/>
              </a:spcAft>
              <a:buClr>
                <a:schemeClr val="dk1"/>
              </a:buClr>
              <a:buSzPts val="2400"/>
              <a:buNone/>
              <a:defRPr b="0" sz="2400">
                <a:solidFill>
                  <a:schemeClr val="dk1"/>
                </a:solidFill>
              </a:defRPr>
            </a:lvl3pPr>
            <a:lvl4pPr lvl="3" rtl="0" algn="ctr">
              <a:spcBef>
                <a:spcPts val="0"/>
              </a:spcBef>
              <a:spcAft>
                <a:spcPts val="0"/>
              </a:spcAft>
              <a:buClr>
                <a:schemeClr val="dk1"/>
              </a:buClr>
              <a:buSzPts val="2400"/>
              <a:buNone/>
              <a:defRPr b="0" sz="2400">
                <a:solidFill>
                  <a:schemeClr val="dk1"/>
                </a:solidFill>
              </a:defRPr>
            </a:lvl4pPr>
            <a:lvl5pPr lvl="4" rtl="0" algn="ctr">
              <a:spcBef>
                <a:spcPts val="0"/>
              </a:spcBef>
              <a:spcAft>
                <a:spcPts val="0"/>
              </a:spcAft>
              <a:buClr>
                <a:schemeClr val="dk1"/>
              </a:buClr>
              <a:buSzPts val="2400"/>
              <a:buNone/>
              <a:defRPr b="0" sz="2400">
                <a:solidFill>
                  <a:schemeClr val="dk1"/>
                </a:solidFill>
              </a:defRPr>
            </a:lvl5pPr>
            <a:lvl6pPr lvl="5" rtl="0" algn="ctr">
              <a:spcBef>
                <a:spcPts val="0"/>
              </a:spcBef>
              <a:spcAft>
                <a:spcPts val="0"/>
              </a:spcAft>
              <a:buClr>
                <a:schemeClr val="dk1"/>
              </a:buClr>
              <a:buSzPts val="2400"/>
              <a:buNone/>
              <a:defRPr b="0" sz="2400">
                <a:solidFill>
                  <a:schemeClr val="dk1"/>
                </a:solidFill>
              </a:defRPr>
            </a:lvl6pPr>
            <a:lvl7pPr lvl="6" rtl="0" algn="ctr">
              <a:spcBef>
                <a:spcPts val="0"/>
              </a:spcBef>
              <a:spcAft>
                <a:spcPts val="0"/>
              </a:spcAft>
              <a:buClr>
                <a:schemeClr val="dk1"/>
              </a:buClr>
              <a:buSzPts val="2400"/>
              <a:buNone/>
              <a:defRPr b="0" sz="2400">
                <a:solidFill>
                  <a:schemeClr val="dk1"/>
                </a:solidFill>
              </a:defRPr>
            </a:lvl7pPr>
            <a:lvl8pPr lvl="7" rtl="0" algn="ctr">
              <a:spcBef>
                <a:spcPts val="0"/>
              </a:spcBef>
              <a:spcAft>
                <a:spcPts val="0"/>
              </a:spcAft>
              <a:buClr>
                <a:schemeClr val="dk1"/>
              </a:buClr>
              <a:buSzPts val="2400"/>
              <a:buNone/>
              <a:defRPr b="0" sz="2400">
                <a:solidFill>
                  <a:schemeClr val="dk1"/>
                </a:solidFill>
              </a:defRPr>
            </a:lvl8pPr>
            <a:lvl9pPr lvl="8" rtl="0" algn="ctr">
              <a:spcBef>
                <a:spcPts val="0"/>
              </a:spcBef>
              <a:spcAft>
                <a:spcPts val="0"/>
              </a:spcAft>
              <a:buClr>
                <a:schemeClr val="dk1"/>
              </a:buClr>
              <a:buSzPts val="2400"/>
              <a:buNone/>
              <a:defRPr b="0" sz="2400">
                <a:solidFill>
                  <a:schemeClr val="dk1"/>
                </a:solidFill>
              </a:defRPr>
            </a:lvl9pPr>
          </a:lstStyle>
          <a:p/>
        </p:txBody>
      </p:sp>
      <p:sp>
        <p:nvSpPr>
          <p:cNvPr id="15" name="Google Shape;15;p3"/>
          <p:cNvSpPr txBox="1"/>
          <p:nvPr>
            <p:ph idx="1" type="subTitle"/>
          </p:nvPr>
        </p:nvSpPr>
        <p:spPr>
          <a:xfrm>
            <a:off x="685800" y="2505901"/>
            <a:ext cx="7772400" cy="447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a:solidFill>
                  <a:schemeClr val="lt1"/>
                </a:solidFill>
              </a:defRPr>
            </a:lvl4pPr>
            <a:lvl5pPr lvl="4" rtl="0" algn="ctr">
              <a:spcBef>
                <a:spcPts val="0"/>
              </a:spcBef>
              <a:spcAft>
                <a:spcPts val="0"/>
              </a:spcAft>
              <a:buClr>
                <a:schemeClr val="lt1"/>
              </a:buClr>
              <a:buSzPts val="1800"/>
              <a:buNone/>
              <a:defRPr>
                <a:solidFill>
                  <a:schemeClr val="lt1"/>
                </a:solidFill>
              </a:defRPr>
            </a:lvl5pPr>
            <a:lvl6pPr lvl="5" rtl="0" algn="ctr">
              <a:spcBef>
                <a:spcPts val="0"/>
              </a:spcBef>
              <a:spcAft>
                <a:spcPts val="0"/>
              </a:spcAft>
              <a:buClr>
                <a:schemeClr val="lt1"/>
              </a:buClr>
              <a:buSzPts val="1800"/>
              <a:buNone/>
              <a:defRPr>
                <a:solidFill>
                  <a:schemeClr val="lt1"/>
                </a:solidFill>
              </a:defRPr>
            </a:lvl6pPr>
            <a:lvl7pPr lvl="6" rtl="0" algn="ctr">
              <a:spcBef>
                <a:spcPts val="0"/>
              </a:spcBef>
              <a:spcAft>
                <a:spcPts val="0"/>
              </a:spcAft>
              <a:buClr>
                <a:schemeClr val="lt1"/>
              </a:buClr>
              <a:buSzPts val="1800"/>
              <a:buNone/>
              <a:defRPr>
                <a:solidFill>
                  <a:schemeClr val="lt1"/>
                </a:solidFill>
              </a:defRPr>
            </a:lvl7pPr>
            <a:lvl8pPr lvl="7" rtl="0" algn="ctr">
              <a:spcBef>
                <a:spcPts val="0"/>
              </a:spcBef>
              <a:spcAft>
                <a:spcPts val="0"/>
              </a:spcAft>
              <a:buClr>
                <a:schemeClr val="lt1"/>
              </a:buClr>
              <a:buSzPts val="1800"/>
              <a:buNone/>
              <a:defRPr>
                <a:solidFill>
                  <a:schemeClr val="lt1"/>
                </a:solidFill>
              </a:defRPr>
            </a:lvl8pPr>
            <a:lvl9pPr lvl="8" rtl="0" algn="ctr">
              <a:spcBef>
                <a:spcPts val="0"/>
              </a:spcBef>
              <a:spcAft>
                <a:spcPts val="0"/>
              </a:spcAft>
              <a:buClr>
                <a:schemeClr val="lt1"/>
              </a:buClr>
              <a:buSzPts val="1800"/>
              <a:buNone/>
              <a:defRPr>
                <a:solidFill>
                  <a:schemeClr val="lt1"/>
                </a:solidFill>
              </a:defRPr>
            </a:lvl9pPr>
          </a:lstStyle>
          <a:p/>
        </p:txBody>
      </p:sp>
      <p:sp>
        <p:nvSpPr>
          <p:cNvPr id="16" name="Google Shape;16;p3"/>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dk1"/>
        </a:solidFill>
      </p:bgPr>
    </p:bg>
    <p:spTree>
      <p:nvGrpSpPr>
        <p:cNvPr id="17" name="Shape 17"/>
        <p:cNvGrpSpPr/>
        <p:nvPr/>
      </p:nvGrpSpPr>
      <p:grpSpPr>
        <a:xfrm>
          <a:off x="0" y="0"/>
          <a:ext cx="0" cy="0"/>
          <a:chOff x="0" y="0"/>
          <a:chExt cx="0" cy="0"/>
        </a:xfrm>
      </p:grpSpPr>
      <p:sp>
        <p:nvSpPr>
          <p:cNvPr id="18" name="Google Shape;18;p4"/>
          <p:cNvSpPr/>
          <p:nvPr/>
        </p:nvSpPr>
        <p:spPr>
          <a:xfrm>
            <a:off x="818063" y="805650"/>
            <a:ext cx="7507875" cy="3532200"/>
          </a:xfrm>
          <a:custGeom>
            <a:rect b="b" l="l" r="r" t="t"/>
            <a:pathLst>
              <a:path extrusionOk="0" h="141288" w="300315">
                <a:moveTo>
                  <a:pt x="121105" y="0"/>
                </a:moveTo>
                <a:lnTo>
                  <a:pt x="0" y="0"/>
                </a:lnTo>
                <a:lnTo>
                  <a:pt x="0" y="141288"/>
                </a:lnTo>
                <a:lnTo>
                  <a:pt x="300315" y="141288"/>
                </a:lnTo>
                <a:lnTo>
                  <a:pt x="300315" y="305"/>
                </a:lnTo>
                <a:lnTo>
                  <a:pt x="179211" y="305"/>
                </a:lnTo>
              </a:path>
            </a:pathLst>
          </a:custGeom>
          <a:noFill/>
          <a:ln cap="flat" cmpd="sng" w="76200">
            <a:solidFill>
              <a:schemeClr val="accent1"/>
            </a:solidFill>
            <a:prstDash val="solid"/>
            <a:miter lim="8000"/>
            <a:headEnd len="med" w="med" type="none"/>
            <a:tailEnd len="med" w="med" type="none"/>
          </a:ln>
        </p:spPr>
      </p:sp>
      <p:sp>
        <p:nvSpPr>
          <p:cNvPr id="19" name="Google Shape;19;p4"/>
          <p:cNvSpPr txBox="1"/>
          <p:nvPr>
            <p:ph idx="1" type="body"/>
          </p:nvPr>
        </p:nvSpPr>
        <p:spPr>
          <a:xfrm>
            <a:off x="2037600" y="2161800"/>
            <a:ext cx="5068800" cy="819900"/>
          </a:xfrm>
          <a:prstGeom prst="rect">
            <a:avLst/>
          </a:prstGeom>
        </p:spPr>
        <p:txBody>
          <a:bodyPr anchorCtr="0" anchor="ctr" bIns="91425" lIns="91425" spcFirstLastPara="1" rIns="91425" wrap="square" tIns="91425">
            <a:noAutofit/>
          </a:bodyPr>
          <a:lstStyle>
            <a:lvl1pPr indent="-342900" lvl="0" marL="457200" rtl="0" algn="ctr">
              <a:spcBef>
                <a:spcPts val="600"/>
              </a:spcBef>
              <a:spcAft>
                <a:spcPts val="0"/>
              </a:spcAft>
              <a:buSzPts val="1800"/>
              <a:buChar char="⊡"/>
              <a:defRPr i="1" sz="1800">
                <a:solidFill>
                  <a:srgbClr val="CCCCCC"/>
                </a:solidFill>
              </a:defRPr>
            </a:lvl1pPr>
            <a:lvl2pPr indent="-342900" lvl="1" marL="914400" rtl="0" algn="ctr">
              <a:spcBef>
                <a:spcPts val="0"/>
              </a:spcBef>
              <a:spcAft>
                <a:spcPts val="0"/>
              </a:spcAft>
              <a:buSzPts val="1800"/>
              <a:buChar char="□"/>
              <a:defRPr i="1" sz="1800">
                <a:solidFill>
                  <a:srgbClr val="CCCCCC"/>
                </a:solidFill>
              </a:defRPr>
            </a:lvl2pPr>
            <a:lvl3pPr indent="-342900" lvl="2" marL="1371600" rtl="0" algn="ctr">
              <a:spcBef>
                <a:spcPts val="0"/>
              </a:spcBef>
              <a:spcAft>
                <a:spcPts val="0"/>
              </a:spcAft>
              <a:buSzPts val="1800"/>
              <a:buChar char="■"/>
              <a:defRPr i="1" sz="1800">
                <a:solidFill>
                  <a:srgbClr val="CCCCCC"/>
                </a:solidFill>
              </a:defRPr>
            </a:lvl3pPr>
            <a:lvl4pPr indent="-342900" lvl="3" marL="1828800" rtl="0" algn="ctr">
              <a:spcBef>
                <a:spcPts val="0"/>
              </a:spcBef>
              <a:spcAft>
                <a:spcPts val="0"/>
              </a:spcAft>
              <a:buSzPts val="1800"/>
              <a:buChar char="●"/>
              <a:defRPr i="1">
                <a:solidFill>
                  <a:srgbClr val="CCCCCC"/>
                </a:solidFill>
              </a:defRPr>
            </a:lvl4pPr>
            <a:lvl5pPr indent="-342900" lvl="4" marL="2286000" rtl="0" algn="ctr">
              <a:spcBef>
                <a:spcPts val="0"/>
              </a:spcBef>
              <a:spcAft>
                <a:spcPts val="0"/>
              </a:spcAft>
              <a:buSzPts val="1800"/>
              <a:buChar char="○"/>
              <a:defRPr i="1">
                <a:solidFill>
                  <a:srgbClr val="CCCCCC"/>
                </a:solidFill>
              </a:defRPr>
            </a:lvl5pPr>
            <a:lvl6pPr indent="-342900" lvl="5" marL="2743200" rtl="0" algn="ctr">
              <a:spcBef>
                <a:spcPts val="0"/>
              </a:spcBef>
              <a:spcAft>
                <a:spcPts val="0"/>
              </a:spcAft>
              <a:buClr>
                <a:srgbClr val="CCCCCC"/>
              </a:buClr>
              <a:buSzPts val="1800"/>
              <a:buChar char="■"/>
              <a:defRPr i="1">
                <a:solidFill>
                  <a:srgbClr val="CCCCCC"/>
                </a:solidFill>
              </a:defRPr>
            </a:lvl6pPr>
            <a:lvl7pPr indent="-342900" lvl="6" marL="3200400" rtl="0" algn="ctr">
              <a:spcBef>
                <a:spcPts val="0"/>
              </a:spcBef>
              <a:spcAft>
                <a:spcPts val="0"/>
              </a:spcAft>
              <a:buClr>
                <a:srgbClr val="CCCCCC"/>
              </a:buClr>
              <a:buSzPts val="1800"/>
              <a:buChar char="●"/>
              <a:defRPr i="1">
                <a:solidFill>
                  <a:srgbClr val="CCCCCC"/>
                </a:solidFill>
              </a:defRPr>
            </a:lvl7pPr>
            <a:lvl8pPr indent="-342900" lvl="7" marL="3657600" rtl="0" algn="ctr">
              <a:spcBef>
                <a:spcPts val="0"/>
              </a:spcBef>
              <a:spcAft>
                <a:spcPts val="0"/>
              </a:spcAft>
              <a:buClr>
                <a:srgbClr val="CCCCCC"/>
              </a:buClr>
              <a:buSzPts val="1800"/>
              <a:buChar char="○"/>
              <a:defRPr i="1">
                <a:solidFill>
                  <a:srgbClr val="CCCCCC"/>
                </a:solidFill>
              </a:defRPr>
            </a:lvl8pPr>
            <a:lvl9pPr indent="-342900" lvl="8" marL="4114800" rtl="0" algn="ctr">
              <a:spcBef>
                <a:spcPts val="0"/>
              </a:spcBef>
              <a:spcAft>
                <a:spcPts val="0"/>
              </a:spcAft>
              <a:buClr>
                <a:srgbClr val="CCCCCC"/>
              </a:buClr>
              <a:buSzPts val="1800"/>
              <a:buChar char="■"/>
              <a:defRPr i="1">
                <a:solidFill>
                  <a:srgbClr val="CCCCCC"/>
                </a:solidFill>
              </a:defRPr>
            </a:lvl9pPr>
          </a:lstStyle>
          <a:p/>
        </p:txBody>
      </p:sp>
      <p:sp>
        <p:nvSpPr>
          <p:cNvPr id="20" name="Google Shape;20;p4"/>
          <p:cNvSpPr txBox="1"/>
          <p:nvPr/>
        </p:nvSpPr>
        <p:spPr>
          <a:xfrm>
            <a:off x="3853200" y="293593"/>
            <a:ext cx="14376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latin typeface="Montserrat"/>
                <a:ea typeface="Montserrat"/>
                <a:cs typeface="Montserrat"/>
                <a:sym typeface="Montserrat"/>
              </a:rPr>
              <a:t>“</a:t>
            </a:r>
            <a:endParaRPr sz="9600">
              <a:solidFill>
                <a:schemeClr val="accent1"/>
              </a:solidFill>
              <a:latin typeface="Montserrat"/>
              <a:ea typeface="Montserrat"/>
              <a:cs typeface="Montserrat"/>
              <a:sym typeface="Montserrat"/>
            </a:endParaRPr>
          </a:p>
        </p:txBody>
      </p:sp>
      <p:sp>
        <p:nvSpPr>
          <p:cNvPr id="21" name="Google Shape;21;p4"/>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chemeClr val="accent1"/>
            </a:solidFill>
            <a:prstDash val="solid"/>
            <a:miter lim="8000"/>
            <a:headEnd len="med" w="med" type="none"/>
            <a:tailEnd len="med" w="med" type="none"/>
          </a:ln>
        </p:spPr>
      </p:sp>
      <p:sp>
        <p:nvSpPr>
          <p:cNvPr id="24" name="Google Shape;24;p5"/>
          <p:cNvSpPr txBox="1"/>
          <p:nvPr>
            <p:ph type="title"/>
          </p:nvPr>
        </p:nvSpPr>
        <p:spPr>
          <a:xfrm>
            <a:off x="3241650" y="99105"/>
            <a:ext cx="2660700" cy="360300"/>
          </a:xfrm>
          <a:prstGeom prst="rect">
            <a:avLst/>
          </a:prstGeom>
        </p:spPr>
        <p:txBody>
          <a:bodyPr anchorCtr="0" anchor="ctr" bIns="0" lIns="0" spcFirstLastPara="1" rIns="0" wrap="square" tIns="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5" name="Google Shape;25;p5"/>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sz="2400"/>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sz="2400"/>
            </a:lvl4pPr>
            <a:lvl5pPr indent="-381000" lvl="4" marL="2286000" rtl="0">
              <a:spcBef>
                <a:spcPts val="0"/>
              </a:spcBef>
              <a:spcAft>
                <a:spcPts val="0"/>
              </a:spcAft>
              <a:buSzPts val="2400"/>
              <a:buChar char="○"/>
              <a:defRPr sz="2400"/>
            </a:lvl5pPr>
            <a:lvl6pPr indent="-381000" lvl="5" marL="2743200" rtl="0">
              <a:spcBef>
                <a:spcPts val="0"/>
              </a:spcBef>
              <a:spcAft>
                <a:spcPts val="0"/>
              </a:spcAft>
              <a:buSzPts val="2400"/>
              <a:buChar char="■"/>
              <a:defRPr sz="2400"/>
            </a:lvl6pPr>
            <a:lvl7pPr indent="-381000" lvl="6" marL="3200400" rtl="0">
              <a:spcBef>
                <a:spcPts val="0"/>
              </a:spcBef>
              <a:spcAft>
                <a:spcPts val="0"/>
              </a:spcAft>
              <a:buSzPts val="2400"/>
              <a:buChar char="●"/>
              <a:defRPr sz="2400"/>
            </a:lvl7pPr>
            <a:lvl8pPr indent="-381000" lvl="7" marL="3657600" rtl="0">
              <a:spcBef>
                <a:spcPts val="0"/>
              </a:spcBef>
              <a:spcAft>
                <a:spcPts val="0"/>
              </a:spcAft>
              <a:buSzPts val="2400"/>
              <a:buChar char="○"/>
              <a:defRPr sz="2400"/>
            </a:lvl8pPr>
            <a:lvl9pPr indent="-381000" lvl="8" marL="4114800" rtl="0">
              <a:spcBef>
                <a:spcPts val="0"/>
              </a:spcBef>
              <a:spcAft>
                <a:spcPts val="0"/>
              </a:spcAft>
              <a:buSzPts val="2400"/>
              <a:buChar char="■"/>
              <a:defRPr sz="2400"/>
            </a:lvl9pPr>
          </a:lstStyle>
          <a:p/>
        </p:txBody>
      </p:sp>
      <p:sp>
        <p:nvSpPr>
          <p:cNvPr id="26" name="Google Shape;26;p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sp>
        <p:nvSpPr>
          <p:cNvPr id="28" name="Google Shape;28;p6"/>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chemeClr val="accent1"/>
            </a:solidFill>
            <a:prstDash val="solid"/>
            <a:miter lim="8000"/>
            <a:headEnd len="med" w="med" type="none"/>
            <a:tailEnd len="med" w="med" type="none"/>
          </a:ln>
        </p:spPr>
      </p:sp>
      <p:sp>
        <p:nvSpPr>
          <p:cNvPr id="29" name="Google Shape;29;p6"/>
          <p:cNvSpPr txBox="1"/>
          <p:nvPr>
            <p:ph type="title"/>
          </p:nvPr>
        </p:nvSpPr>
        <p:spPr>
          <a:xfrm>
            <a:off x="3241650" y="99105"/>
            <a:ext cx="2660700" cy="360300"/>
          </a:xfrm>
          <a:prstGeom prst="rect">
            <a:avLst/>
          </a:prstGeom>
        </p:spPr>
        <p:txBody>
          <a:bodyPr anchorCtr="0" anchor="ctr" bIns="0" lIns="0" spcFirstLastPara="1" rIns="0" wrap="square" tIns="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0" name="Google Shape;30;p6"/>
          <p:cNvSpPr txBox="1"/>
          <p:nvPr>
            <p:ph idx="1" type="body"/>
          </p:nvPr>
        </p:nvSpPr>
        <p:spPr>
          <a:xfrm>
            <a:off x="840975" y="956004"/>
            <a:ext cx="3621900" cy="29655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1" name="Google Shape;31;p6"/>
          <p:cNvSpPr txBox="1"/>
          <p:nvPr>
            <p:ph idx="2" type="body"/>
          </p:nvPr>
        </p:nvSpPr>
        <p:spPr>
          <a:xfrm>
            <a:off x="4681053" y="956004"/>
            <a:ext cx="3621900" cy="29655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2" name="Google Shape;32;p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sp>
        <p:nvSpPr>
          <p:cNvPr id="34" name="Google Shape;34;p7"/>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chemeClr val="accent1"/>
            </a:solidFill>
            <a:prstDash val="solid"/>
            <a:miter lim="8000"/>
            <a:headEnd len="med" w="med" type="none"/>
            <a:tailEnd len="med" w="med" type="none"/>
          </a:ln>
        </p:spPr>
      </p:sp>
      <p:sp>
        <p:nvSpPr>
          <p:cNvPr id="35" name="Google Shape;35;p7"/>
          <p:cNvSpPr txBox="1"/>
          <p:nvPr>
            <p:ph type="title"/>
          </p:nvPr>
        </p:nvSpPr>
        <p:spPr>
          <a:xfrm>
            <a:off x="3241650" y="99105"/>
            <a:ext cx="2660700" cy="360300"/>
          </a:xfrm>
          <a:prstGeom prst="rect">
            <a:avLst/>
          </a:prstGeom>
        </p:spPr>
        <p:txBody>
          <a:bodyPr anchorCtr="0" anchor="ctr" bIns="0" lIns="0" spcFirstLastPara="1" rIns="0" wrap="square" tIns="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36" name="Google Shape;36;p7"/>
          <p:cNvSpPr txBox="1"/>
          <p:nvPr>
            <p:ph idx="1" type="body"/>
          </p:nvPr>
        </p:nvSpPr>
        <p:spPr>
          <a:xfrm>
            <a:off x="753900"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7" name="Google Shape;37;p7"/>
          <p:cNvSpPr txBox="1"/>
          <p:nvPr>
            <p:ph idx="2" type="body"/>
          </p:nvPr>
        </p:nvSpPr>
        <p:spPr>
          <a:xfrm>
            <a:off x="3319596"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8" name="Google Shape;38;p7"/>
          <p:cNvSpPr txBox="1"/>
          <p:nvPr>
            <p:ph idx="3" type="body"/>
          </p:nvPr>
        </p:nvSpPr>
        <p:spPr>
          <a:xfrm>
            <a:off x="5885292" y="971550"/>
            <a:ext cx="2440500" cy="3241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39" name="Google Shape;39;p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8"/>
          <p:cNvSpPr txBox="1"/>
          <p:nvPr>
            <p:ph type="title"/>
          </p:nvPr>
        </p:nvSpPr>
        <p:spPr>
          <a:xfrm>
            <a:off x="3241650" y="99105"/>
            <a:ext cx="2660700" cy="360300"/>
          </a:xfrm>
          <a:prstGeom prst="rect">
            <a:avLst/>
          </a:prstGeom>
        </p:spPr>
        <p:txBody>
          <a:bodyPr anchorCtr="0" anchor="ctr" bIns="0" lIns="0" spcFirstLastPara="1" rIns="0" wrap="square" tIns="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42" name="Google Shape;42;p8"/>
          <p:cNvSpPr/>
          <p:nvPr/>
        </p:nvSpPr>
        <p:spPr>
          <a:xfrm>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chemeClr val="accent1"/>
            </a:solidFill>
            <a:prstDash val="solid"/>
            <a:miter lim="8000"/>
            <a:headEnd len="med" w="med" type="none"/>
            <a:tailEnd len="med" w="med" type="none"/>
          </a:ln>
        </p:spPr>
      </p:sp>
      <p:sp>
        <p:nvSpPr>
          <p:cNvPr id="43" name="Google Shape;43;p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9"/>
          <p:cNvSpPr/>
          <p:nvPr/>
        </p:nvSpPr>
        <p:spPr>
          <a:xfrm flipH="1" rot="10800000">
            <a:off x="259950" y="274275"/>
            <a:ext cx="8624125" cy="4594950"/>
          </a:xfrm>
          <a:custGeom>
            <a:rect b="b" l="l" r="r" t="t"/>
            <a:pathLst>
              <a:path extrusionOk="0" h="183798" w="344965">
                <a:moveTo>
                  <a:pt x="114070" y="38"/>
                </a:moveTo>
                <a:lnTo>
                  <a:pt x="0" y="0"/>
                </a:lnTo>
                <a:lnTo>
                  <a:pt x="0" y="183798"/>
                </a:lnTo>
                <a:lnTo>
                  <a:pt x="344965" y="183798"/>
                </a:lnTo>
                <a:lnTo>
                  <a:pt x="344965" y="0"/>
                </a:lnTo>
                <a:lnTo>
                  <a:pt x="231506" y="0"/>
                </a:lnTo>
              </a:path>
            </a:pathLst>
          </a:custGeom>
          <a:noFill/>
          <a:ln cap="flat" cmpd="sng" w="76200">
            <a:solidFill>
              <a:schemeClr val="accent1"/>
            </a:solidFill>
            <a:prstDash val="solid"/>
            <a:miter lim="8000"/>
            <a:headEnd len="med" w="med" type="none"/>
            <a:tailEnd len="med" w="med" type="none"/>
          </a:ln>
        </p:spPr>
      </p:sp>
      <p:sp>
        <p:nvSpPr>
          <p:cNvPr id="46" name="Google Shape;46;p9"/>
          <p:cNvSpPr txBox="1"/>
          <p:nvPr>
            <p:ph idx="1" type="body"/>
          </p:nvPr>
        </p:nvSpPr>
        <p:spPr>
          <a:xfrm>
            <a:off x="3104100" y="4513082"/>
            <a:ext cx="2935800" cy="519600"/>
          </a:xfrm>
          <a:prstGeom prst="rect">
            <a:avLst/>
          </a:prstGeom>
        </p:spPr>
        <p:txBody>
          <a:bodyPr anchorCtr="0" anchor="b" bIns="91425" lIns="91425" spcFirstLastPara="1" rIns="91425" wrap="square" tIns="91425">
            <a:noAutofit/>
          </a:bodyPr>
          <a:lstStyle>
            <a:lvl1pPr indent="-228600" lvl="0" marL="457200" rtl="0" algn="ctr">
              <a:spcBef>
                <a:spcPts val="360"/>
              </a:spcBef>
              <a:spcAft>
                <a:spcPts val="0"/>
              </a:spcAft>
              <a:buSzPts val="1200"/>
              <a:buNone/>
              <a:defRPr i="1" sz="1200">
                <a:solidFill>
                  <a:schemeClr val="dk2"/>
                </a:solidFill>
              </a:defRPr>
            </a:lvl1pPr>
          </a:lstStyle>
          <a:p/>
        </p:txBody>
      </p:sp>
      <p:sp>
        <p:nvSpPr>
          <p:cNvPr id="47" name="Google Shape;47;p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0"/>
          <p:cNvSpPr/>
          <p:nvPr/>
        </p:nvSpPr>
        <p:spPr>
          <a:xfrm>
            <a:off x="558125" y="550425"/>
            <a:ext cx="8028198" cy="4042637"/>
          </a:xfrm>
          <a:custGeom>
            <a:rect b="b" l="l" r="r" t="t"/>
            <a:pathLst>
              <a:path extrusionOk="0" h="183798" w="344965">
                <a:moveTo>
                  <a:pt x="144041" y="38"/>
                </a:moveTo>
                <a:lnTo>
                  <a:pt x="0" y="0"/>
                </a:lnTo>
                <a:lnTo>
                  <a:pt x="0" y="183798"/>
                </a:lnTo>
                <a:lnTo>
                  <a:pt x="344965" y="183798"/>
                </a:lnTo>
                <a:lnTo>
                  <a:pt x="344965" y="0"/>
                </a:lnTo>
                <a:lnTo>
                  <a:pt x="202146" y="38"/>
                </a:lnTo>
              </a:path>
            </a:pathLst>
          </a:custGeom>
          <a:noFill/>
          <a:ln cap="flat" cmpd="sng" w="76200">
            <a:solidFill>
              <a:schemeClr val="accent1"/>
            </a:solidFill>
            <a:prstDash val="solid"/>
            <a:miter lim="8000"/>
            <a:headEnd len="med" w="med" type="none"/>
            <a:tailEnd len="med" w="med" type="none"/>
          </a:ln>
        </p:spPr>
      </p:sp>
      <p:sp>
        <p:nvSpPr>
          <p:cNvPr id="50" name="Google Shape;50;p10"/>
          <p:cNvSpPr txBox="1"/>
          <p:nvPr>
            <p:ph idx="12" type="sldNum"/>
          </p:nvPr>
        </p:nvSpPr>
        <p:spPr>
          <a:xfrm>
            <a:off x="-125" y="4593050"/>
            <a:ext cx="9144000" cy="5505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41650" y="99105"/>
            <a:ext cx="2660700" cy="360300"/>
          </a:xfrm>
          <a:prstGeom prst="rect">
            <a:avLst/>
          </a:prstGeom>
          <a:noFill/>
          <a:ln>
            <a:noFill/>
          </a:ln>
        </p:spPr>
        <p:txBody>
          <a:bodyPr anchorCtr="0" anchor="ctr" bIns="0" lIns="0" spcFirstLastPara="1" rIns="0" wrap="square" tIns="0">
            <a:noAutofit/>
          </a:bodyPr>
          <a:lstStyle>
            <a:lvl1pPr lvl="0"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1pPr>
            <a:lvl2pPr lvl="1"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2pPr>
            <a:lvl3pPr lvl="2"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3pPr>
            <a:lvl4pPr lvl="3"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4pPr>
            <a:lvl5pPr lvl="4"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5pPr>
            <a:lvl6pPr lvl="5"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6pPr>
            <a:lvl7pPr lvl="6"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7pPr>
            <a:lvl8pPr lvl="7"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8pPr>
            <a:lvl9pPr lvl="8" rtl="0" algn="ctr">
              <a:spcBef>
                <a:spcPts val="0"/>
              </a:spcBef>
              <a:spcAft>
                <a:spcPts val="0"/>
              </a:spcAft>
              <a:buClr>
                <a:schemeClr val="dk2"/>
              </a:buClr>
              <a:buSzPts val="1200"/>
              <a:buFont typeface="Montserrat"/>
              <a:buNone/>
              <a:defRPr b="1" sz="1200">
                <a:solidFill>
                  <a:schemeClr val="dk2"/>
                </a:solidFill>
                <a:latin typeface="Montserrat"/>
                <a:ea typeface="Montserrat"/>
                <a:cs typeface="Montserrat"/>
                <a:sym typeface="Montserrat"/>
              </a:defRPr>
            </a:lvl9pPr>
          </a:lstStyle>
          <a:p/>
        </p:txBody>
      </p:sp>
      <p:sp>
        <p:nvSpPr>
          <p:cNvPr id="7" name="Google Shape;7;p1"/>
          <p:cNvSpPr txBox="1"/>
          <p:nvPr>
            <p:ph idx="1" type="body"/>
          </p:nvPr>
        </p:nvSpPr>
        <p:spPr>
          <a:xfrm>
            <a:off x="916650" y="950850"/>
            <a:ext cx="7310700" cy="32418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Clr>
                <a:schemeClr val="dk2"/>
              </a:buClr>
              <a:buSzPts val="2400"/>
              <a:buFont typeface="Droid Serif"/>
              <a:buChar char="⊡"/>
              <a:defRPr sz="3000">
                <a:solidFill>
                  <a:schemeClr val="dk1"/>
                </a:solidFill>
                <a:latin typeface="Droid Serif"/>
                <a:ea typeface="Droid Serif"/>
                <a:cs typeface="Droid Serif"/>
                <a:sym typeface="Droid Serif"/>
              </a:defRPr>
            </a:lvl1pPr>
            <a:lvl2pPr indent="-342900" lvl="1" marL="914400" rtl="0">
              <a:spcBef>
                <a:spcPts val="0"/>
              </a:spcBef>
              <a:spcAft>
                <a:spcPts val="0"/>
              </a:spcAft>
              <a:buClr>
                <a:schemeClr val="dk2"/>
              </a:buClr>
              <a:buSzPts val="1800"/>
              <a:buFont typeface="Droid Serif"/>
              <a:buChar char="□"/>
              <a:defRPr sz="2400">
                <a:solidFill>
                  <a:schemeClr val="dk1"/>
                </a:solidFill>
                <a:latin typeface="Droid Serif"/>
                <a:ea typeface="Droid Serif"/>
                <a:cs typeface="Droid Serif"/>
                <a:sym typeface="Droid Serif"/>
              </a:defRPr>
            </a:lvl2pPr>
            <a:lvl3pPr indent="-381000" lvl="2" marL="1371600" rtl="0">
              <a:spcBef>
                <a:spcPts val="0"/>
              </a:spcBef>
              <a:spcAft>
                <a:spcPts val="0"/>
              </a:spcAft>
              <a:buClr>
                <a:schemeClr val="dk2"/>
              </a:buClr>
              <a:buSzPts val="2400"/>
              <a:buFont typeface="Droid Serif"/>
              <a:buChar char="■"/>
              <a:defRPr sz="2400">
                <a:solidFill>
                  <a:schemeClr val="dk1"/>
                </a:solidFill>
                <a:latin typeface="Droid Serif"/>
                <a:ea typeface="Droid Serif"/>
                <a:cs typeface="Droid Serif"/>
                <a:sym typeface="Droid Serif"/>
              </a:defRPr>
            </a:lvl3pPr>
            <a:lvl4pPr indent="-342900" lvl="3" marL="1828800" rtl="0">
              <a:spcBef>
                <a:spcPts val="0"/>
              </a:spcBef>
              <a:spcAft>
                <a:spcPts val="0"/>
              </a:spcAft>
              <a:buClr>
                <a:schemeClr val="dk2"/>
              </a:buClr>
              <a:buSzPts val="1800"/>
              <a:buFont typeface="Droid Serif"/>
              <a:buChar char="●"/>
              <a:defRPr sz="1800">
                <a:solidFill>
                  <a:schemeClr val="dk1"/>
                </a:solidFill>
                <a:latin typeface="Droid Serif"/>
                <a:ea typeface="Droid Serif"/>
                <a:cs typeface="Droid Serif"/>
                <a:sym typeface="Droid Serif"/>
              </a:defRPr>
            </a:lvl4pPr>
            <a:lvl5pPr indent="-342900" lvl="4" marL="2286000" rtl="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5pPr>
            <a:lvl6pPr indent="-342900" lvl="5" marL="2743200" rtl="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6pPr>
            <a:lvl7pPr indent="-342900" lvl="6" marL="3200400" rtl="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7pPr>
            <a:lvl8pPr indent="-342900" lvl="7" marL="3657600" rtl="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8pPr>
            <a:lvl9pPr indent="-342900" lvl="8" marL="4114800" rtl="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9pPr>
          </a:lstStyle>
          <a:p/>
        </p:txBody>
      </p:sp>
      <p:sp>
        <p:nvSpPr>
          <p:cNvPr id="8" name="Google Shape;8;p1"/>
          <p:cNvSpPr txBox="1"/>
          <p:nvPr>
            <p:ph idx="12" type="sldNum"/>
          </p:nvPr>
        </p:nvSpPr>
        <p:spPr>
          <a:xfrm>
            <a:off x="-125" y="4869225"/>
            <a:ext cx="9144000" cy="274200"/>
          </a:xfrm>
          <a:prstGeom prst="rect">
            <a:avLst/>
          </a:prstGeom>
          <a:noFill/>
          <a:ln>
            <a:noFill/>
          </a:ln>
        </p:spPr>
        <p:txBody>
          <a:bodyPr anchorCtr="0" anchor="ctr" bIns="91425" lIns="91425" spcFirstLastPara="1" rIns="91425" wrap="square" tIns="91425">
            <a:noAutofit/>
          </a:bodyPr>
          <a:lstStyle>
            <a:lvl1pPr lvl="0" rtl="0" algn="ctr">
              <a:buNone/>
              <a:defRPr b="1" sz="800">
                <a:solidFill>
                  <a:schemeClr val="accent1"/>
                </a:solidFill>
                <a:latin typeface="Montserrat"/>
                <a:ea typeface="Montserrat"/>
                <a:cs typeface="Montserrat"/>
                <a:sym typeface="Montserrat"/>
              </a:defRPr>
            </a:lvl1pPr>
            <a:lvl2pPr lvl="1" rtl="0" algn="ctr">
              <a:buNone/>
              <a:defRPr b="1" sz="800">
                <a:solidFill>
                  <a:schemeClr val="accent1"/>
                </a:solidFill>
                <a:latin typeface="Montserrat"/>
                <a:ea typeface="Montserrat"/>
                <a:cs typeface="Montserrat"/>
                <a:sym typeface="Montserrat"/>
              </a:defRPr>
            </a:lvl2pPr>
            <a:lvl3pPr lvl="2" rtl="0" algn="ctr">
              <a:buNone/>
              <a:defRPr b="1" sz="800">
                <a:solidFill>
                  <a:schemeClr val="accent1"/>
                </a:solidFill>
                <a:latin typeface="Montserrat"/>
                <a:ea typeface="Montserrat"/>
                <a:cs typeface="Montserrat"/>
                <a:sym typeface="Montserrat"/>
              </a:defRPr>
            </a:lvl3pPr>
            <a:lvl4pPr lvl="3" rtl="0" algn="ctr">
              <a:buNone/>
              <a:defRPr b="1" sz="800">
                <a:solidFill>
                  <a:schemeClr val="accent1"/>
                </a:solidFill>
                <a:latin typeface="Montserrat"/>
                <a:ea typeface="Montserrat"/>
                <a:cs typeface="Montserrat"/>
                <a:sym typeface="Montserrat"/>
              </a:defRPr>
            </a:lvl4pPr>
            <a:lvl5pPr lvl="4" rtl="0" algn="ctr">
              <a:buNone/>
              <a:defRPr b="1" sz="800">
                <a:solidFill>
                  <a:schemeClr val="accent1"/>
                </a:solidFill>
                <a:latin typeface="Montserrat"/>
                <a:ea typeface="Montserrat"/>
                <a:cs typeface="Montserrat"/>
                <a:sym typeface="Montserrat"/>
              </a:defRPr>
            </a:lvl5pPr>
            <a:lvl6pPr lvl="5" rtl="0" algn="ctr">
              <a:buNone/>
              <a:defRPr b="1" sz="800">
                <a:solidFill>
                  <a:schemeClr val="accent1"/>
                </a:solidFill>
                <a:latin typeface="Montserrat"/>
                <a:ea typeface="Montserrat"/>
                <a:cs typeface="Montserrat"/>
                <a:sym typeface="Montserrat"/>
              </a:defRPr>
            </a:lvl6pPr>
            <a:lvl7pPr lvl="6" rtl="0" algn="ctr">
              <a:buNone/>
              <a:defRPr b="1" sz="800">
                <a:solidFill>
                  <a:schemeClr val="accent1"/>
                </a:solidFill>
                <a:latin typeface="Montserrat"/>
                <a:ea typeface="Montserrat"/>
                <a:cs typeface="Montserrat"/>
                <a:sym typeface="Montserrat"/>
              </a:defRPr>
            </a:lvl7pPr>
            <a:lvl8pPr lvl="7" rtl="0" algn="ctr">
              <a:buNone/>
              <a:defRPr b="1" sz="800">
                <a:solidFill>
                  <a:schemeClr val="accent1"/>
                </a:solidFill>
                <a:latin typeface="Montserrat"/>
                <a:ea typeface="Montserrat"/>
                <a:cs typeface="Montserrat"/>
                <a:sym typeface="Montserrat"/>
              </a:defRPr>
            </a:lvl8pPr>
            <a:lvl9pPr lvl="8" rtl="0" algn="ctr">
              <a:buNone/>
              <a:defRPr b="1" sz="800">
                <a:solidFill>
                  <a:schemeClr val="accent1"/>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0.xml"/><Relationship Id="rId3" Type="http://schemas.openxmlformats.org/officeDocument/2006/relationships/image" Target="../media/image3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2.xml"/><Relationship Id="rId3" Type="http://schemas.openxmlformats.org/officeDocument/2006/relationships/image" Target="../media/image2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 Id="rId3" Type="http://schemas.openxmlformats.org/officeDocument/2006/relationships/image" Target="../media/image37.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7.xml"/><Relationship Id="rId3" Type="http://schemas.openxmlformats.org/officeDocument/2006/relationships/image" Target="../media/image37.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8.xml"/><Relationship Id="rId3" Type="http://schemas.openxmlformats.org/officeDocument/2006/relationships/image" Target="../media/image4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5.xml"/><Relationship Id="rId3" Type="http://schemas.openxmlformats.org/officeDocument/2006/relationships/image" Target="../media/image40.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7.xml"/><Relationship Id="rId3" Type="http://schemas.openxmlformats.org/officeDocument/2006/relationships/image" Target="../media/image3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2.xml"/><Relationship Id="rId3" Type="http://schemas.openxmlformats.org/officeDocument/2006/relationships/image" Target="../media/image4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5.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25.png"/><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22.png"/><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1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4.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18.png"/><Relationship Id="rId4" Type="http://schemas.openxmlformats.org/officeDocument/2006/relationships/image" Target="../media/image1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2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28.png"/><Relationship Id="rId4" Type="http://schemas.openxmlformats.org/officeDocument/2006/relationships/image" Target="../media/image3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 Id="rId3" Type="http://schemas.openxmlformats.org/officeDocument/2006/relationships/image" Target="../media/image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 Id="rId3" Type="http://schemas.openxmlformats.org/officeDocument/2006/relationships/image" Target="../media/image2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 Id="rId3" Type="http://schemas.openxmlformats.org/officeDocument/2006/relationships/image" Target="../media/image2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6.xml"/><Relationship Id="rId3" Type="http://schemas.openxmlformats.org/officeDocument/2006/relationships/image" Target="../media/image3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 Id="rId3" Type="http://schemas.openxmlformats.org/officeDocument/2006/relationships/image" Target="../media/image3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 Id="rId3" Type="http://schemas.openxmlformats.org/officeDocument/2006/relationships/image" Target="../media/image3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 Id="rId3" Type="http://schemas.openxmlformats.org/officeDocument/2006/relationships/image" Target="../media/image3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 Id="rId3" Type="http://schemas.openxmlformats.org/officeDocument/2006/relationships/image" Target="../media/image3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2.xml"/><Relationship Id="rId3" Type="http://schemas.openxmlformats.org/officeDocument/2006/relationships/image" Target="../media/image4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4.xml"/><Relationship Id="rId3" Type="http://schemas.openxmlformats.org/officeDocument/2006/relationships/image" Target="../media/image30.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7.xml"/><Relationship Id="rId3" Type="http://schemas.openxmlformats.org/officeDocument/2006/relationships/image" Target="../media/image3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8.xml"/><Relationship Id="rId3" Type="http://schemas.openxmlformats.org/officeDocument/2006/relationships/image" Target="../media/image3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9.xml"/><Relationship Id="rId3"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COMM 204: </a:t>
            </a:r>
            <a:r>
              <a:rPr lang="en" sz="1800"/>
              <a:t>LOGISTICS AND OPERATIONS MANAGEMENT</a:t>
            </a:r>
            <a:endParaRPr sz="1800"/>
          </a:p>
          <a:p>
            <a:pPr indent="0" lvl="0" marL="0" rtl="0" algn="ctr">
              <a:spcBef>
                <a:spcPts val="0"/>
              </a:spcBef>
              <a:spcAft>
                <a:spcPts val="0"/>
              </a:spcAft>
              <a:buNone/>
            </a:pPr>
            <a:r>
              <a:rPr lang="en"/>
              <a:t> </a:t>
            </a:r>
            <a:endParaRPr/>
          </a:p>
          <a:p>
            <a:pPr indent="0" lvl="0" marL="0" rtl="0" algn="ctr">
              <a:spcBef>
                <a:spcPts val="0"/>
              </a:spcBef>
              <a:spcAft>
                <a:spcPts val="0"/>
              </a:spcAft>
              <a:buNone/>
            </a:pPr>
            <a:r>
              <a:rPr lang="en"/>
              <a:t>2022W EXAM REVIEW SESSION</a:t>
            </a:r>
            <a:endParaRPr/>
          </a:p>
          <a:p>
            <a:pPr indent="0" lvl="0" marL="0" rtl="0" algn="ctr">
              <a:spcBef>
                <a:spcPts val="0"/>
              </a:spcBef>
              <a:spcAft>
                <a:spcPts val="0"/>
              </a:spcAft>
              <a:buNone/>
            </a:pPr>
            <a:r>
              <a:t/>
            </a:r>
            <a:endParaRPr sz="1400">
              <a:solidFill>
                <a:schemeClr val="lt1"/>
              </a:solidFill>
            </a:endParaRPr>
          </a:p>
        </p:txBody>
      </p:sp>
      <p:sp>
        <p:nvSpPr>
          <p:cNvPr id="63" name="Google Shape;63;p13"/>
          <p:cNvSpPr/>
          <p:nvPr/>
        </p:nvSpPr>
        <p:spPr>
          <a:xfrm>
            <a:off x="4255105" y="512098"/>
            <a:ext cx="633840" cy="57650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200"/>
              <a:t>Utilization</a:t>
            </a:r>
            <a:endParaRPr sz="2200"/>
          </a:p>
        </p:txBody>
      </p:sp>
      <p:sp>
        <p:nvSpPr>
          <p:cNvPr id="132" name="Google Shape;132;p22"/>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33" name="Google Shape;133;p22"/>
          <p:cNvSpPr txBox="1"/>
          <p:nvPr/>
        </p:nvSpPr>
        <p:spPr>
          <a:xfrm>
            <a:off x="1023350" y="937850"/>
            <a:ext cx="76752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Droid Serif"/>
                <a:ea typeface="Droid Serif"/>
                <a:cs typeface="Droid Serif"/>
                <a:sym typeface="Droid Serif"/>
              </a:rPr>
              <a:t>Utilization how “used” a </a:t>
            </a:r>
            <a:r>
              <a:rPr lang="en" sz="1800">
                <a:latin typeface="Droid Serif"/>
                <a:ea typeface="Droid Serif"/>
                <a:cs typeface="Droid Serif"/>
                <a:sym typeface="Droid Serif"/>
              </a:rPr>
              <a:t>resource is</a:t>
            </a:r>
            <a:endParaRPr sz="1800">
              <a:latin typeface="Droid Serif"/>
              <a:ea typeface="Droid Serif"/>
              <a:cs typeface="Droid Serif"/>
              <a:sym typeface="Droid Serif"/>
            </a:endParaRPr>
          </a:p>
          <a:p>
            <a:pPr indent="0" lvl="0" marL="0" rtl="0" algn="l">
              <a:spcBef>
                <a:spcPts val="0"/>
              </a:spcBef>
              <a:spcAft>
                <a:spcPts val="0"/>
              </a:spcAft>
              <a:buNone/>
            </a:pPr>
            <a:r>
              <a:t/>
            </a:r>
            <a:endParaRPr sz="1600">
              <a:latin typeface="Droid Serif"/>
              <a:ea typeface="Droid Serif"/>
              <a:cs typeface="Droid Serif"/>
              <a:sym typeface="Droid Serif"/>
            </a:endParaRPr>
          </a:p>
          <a:p>
            <a:pPr indent="0" lvl="0" marL="0" rtl="0" algn="l">
              <a:spcBef>
                <a:spcPts val="0"/>
              </a:spcBef>
              <a:spcAft>
                <a:spcPts val="0"/>
              </a:spcAft>
              <a:buNone/>
            </a:pPr>
            <a:r>
              <a:t/>
            </a:r>
            <a:endParaRPr sz="1600">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sz="2200">
                <a:highlight>
                  <a:srgbClr val="D5A6BD"/>
                </a:highlight>
                <a:latin typeface="Droid Serif"/>
                <a:ea typeface="Droid Serif"/>
                <a:cs typeface="Droid Serif"/>
                <a:sym typeface="Droid Serif"/>
              </a:rPr>
              <a:t>Throughput Rate / Capacity Rate</a:t>
            </a:r>
            <a:r>
              <a:rPr lang="en" sz="2200">
                <a:latin typeface="Droid Serif"/>
                <a:ea typeface="Droid Serif"/>
                <a:cs typeface="Droid Serif"/>
                <a:sym typeface="Droid Serif"/>
              </a:rPr>
              <a:t> </a:t>
            </a:r>
            <a:r>
              <a:rPr b="1" lang="en" sz="2200">
                <a:latin typeface="Droid Serif"/>
                <a:ea typeface="Droid Serif"/>
                <a:cs typeface="Droid Serif"/>
                <a:sym typeface="Droid Serif"/>
              </a:rPr>
              <a:t>AKA</a:t>
            </a:r>
            <a:endParaRPr b="1" sz="2200">
              <a:latin typeface="Droid Serif"/>
              <a:ea typeface="Droid Serif"/>
              <a:cs typeface="Droid Serif"/>
              <a:sym typeface="Droid Serif"/>
            </a:endParaRPr>
          </a:p>
          <a:p>
            <a:pPr indent="0" lvl="0" marL="0" rtl="0" algn="l">
              <a:spcBef>
                <a:spcPts val="0"/>
              </a:spcBef>
              <a:spcAft>
                <a:spcPts val="0"/>
              </a:spcAft>
              <a:buNone/>
            </a:pPr>
            <a:r>
              <a:t/>
            </a:r>
            <a:endParaRPr sz="2200">
              <a:latin typeface="Droid Serif"/>
              <a:ea typeface="Droid Serif"/>
              <a:cs typeface="Droid Serif"/>
              <a:sym typeface="Droid Serif"/>
            </a:endParaRPr>
          </a:p>
          <a:p>
            <a:pPr indent="0" lvl="0" marL="0" rtl="0" algn="l">
              <a:spcBef>
                <a:spcPts val="0"/>
              </a:spcBef>
              <a:spcAft>
                <a:spcPts val="0"/>
              </a:spcAft>
              <a:buNone/>
            </a:pPr>
            <a:r>
              <a:rPr lang="en" sz="2200">
                <a:highlight>
                  <a:srgbClr val="F9CB9C"/>
                </a:highlight>
                <a:latin typeface="Droid Serif"/>
                <a:ea typeface="Droid Serif"/>
                <a:cs typeface="Droid Serif"/>
                <a:sym typeface="Droid Serif"/>
              </a:rPr>
              <a:t>Actual Output Rate / Maximum Output Rate</a:t>
            </a:r>
            <a:endParaRPr sz="2200">
              <a:highlight>
                <a:srgbClr val="F9CB9C"/>
              </a:highlight>
              <a:latin typeface="Droid Serif"/>
              <a:ea typeface="Droid Serif"/>
              <a:cs typeface="Droid Serif"/>
              <a:sym typeface="Droid Serif"/>
            </a:endParaRPr>
          </a:p>
          <a:p>
            <a:pPr indent="0" lvl="0" marL="0" rtl="0" algn="l">
              <a:spcBef>
                <a:spcPts val="0"/>
              </a:spcBef>
              <a:spcAft>
                <a:spcPts val="0"/>
              </a:spcAft>
              <a:buNone/>
            </a:pPr>
            <a:r>
              <a:t/>
            </a:r>
            <a:endParaRPr sz="2200">
              <a:highlight>
                <a:srgbClr val="F9CB9C"/>
              </a:highlight>
              <a:latin typeface="Droid Serif"/>
              <a:ea typeface="Droid Serif"/>
              <a:cs typeface="Droid Serif"/>
              <a:sym typeface="Droid Serif"/>
            </a:endParaRPr>
          </a:p>
          <a:p>
            <a:pPr indent="0" lvl="0" marL="0" rtl="0" algn="l">
              <a:spcBef>
                <a:spcPts val="0"/>
              </a:spcBef>
              <a:spcAft>
                <a:spcPts val="0"/>
              </a:spcAft>
              <a:buNone/>
            </a:pPr>
            <a:r>
              <a:rPr lang="en" sz="2200">
                <a:latin typeface="Droid Serif"/>
                <a:ea typeface="Droid Serif"/>
                <a:cs typeface="Droid Serif"/>
                <a:sym typeface="Droid Serif"/>
              </a:rPr>
              <a:t>*Maximum 100% </a:t>
            </a:r>
            <a:endParaRPr sz="2200">
              <a:latin typeface="Droid Serif"/>
              <a:ea typeface="Droid Serif"/>
              <a:cs typeface="Droid Serif"/>
              <a:sym typeface="Droid Serif"/>
            </a:endParaRPr>
          </a:p>
          <a:p>
            <a:pPr indent="0" lvl="0" marL="0" rtl="0" algn="l">
              <a:spcBef>
                <a:spcPts val="0"/>
              </a:spcBef>
              <a:spcAft>
                <a:spcPts val="0"/>
              </a:spcAft>
              <a:buNone/>
            </a:pPr>
            <a:r>
              <a:t/>
            </a:r>
            <a:endParaRPr sz="2200">
              <a:latin typeface="Droid Serif"/>
              <a:ea typeface="Droid Serif"/>
              <a:cs typeface="Droid Serif"/>
              <a:sym typeface="Droid Serif"/>
            </a:endParaRPr>
          </a:p>
          <a:p>
            <a:pPr indent="0" lvl="0" marL="0" rtl="0" algn="l">
              <a:spcBef>
                <a:spcPts val="0"/>
              </a:spcBef>
              <a:spcAft>
                <a:spcPts val="0"/>
              </a:spcAft>
              <a:buNone/>
            </a:pPr>
            <a:r>
              <a:rPr lang="en" sz="2200">
                <a:latin typeface="Droid Serif"/>
                <a:ea typeface="Droid Serif"/>
                <a:cs typeface="Droid Serif"/>
                <a:sym typeface="Droid Serif"/>
              </a:rPr>
              <a:t>What is utilization of worker who gets through 4 units per  hour when they could get through 6 per hour? </a:t>
            </a:r>
            <a:endParaRPr sz="2200">
              <a:latin typeface="Droid Serif"/>
              <a:ea typeface="Droid Serif"/>
              <a:cs typeface="Droid Serif"/>
              <a:sym typeface="Droid Serif"/>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12"/>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Type A </a:t>
            </a:r>
            <a:endParaRPr/>
          </a:p>
        </p:txBody>
      </p:sp>
      <p:sp>
        <p:nvSpPr>
          <p:cNvPr id="780" name="Google Shape;780;p112"/>
          <p:cNvSpPr txBox="1"/>
          <p:nvPr>
            <p:ph idx="1" type="body"/>
          </p:nvPr>
        </p:nvSpPr>
        <p:spPr>
          <a:xfrm>
            <a:off x="916650" y="950850"/>
            <a:ext cx="27879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Type A: Certain  Demand &amp; No Lead Time</a:t>
            </a:r>
            <a:endParaRPr/>
          </a:p>
          <a:p>
            <a:pPr indent="0" lvl="0" marL="0" rtl="0" algn="l">
              <a:spcBef>
                <a:spcPts val="600"/>
              </a:spcBef>
              <a:spcAft>
                <a:spcPts val="0"/>
              </a:spcAft>
              <a:buNone/>
            </a:pPr>
            <a:r>
              <a:t/>
            </a:r>
            <a:endParaRPr/>
          </a:p>
        </p:txBody>
      </p:sp>
      <p:sp>
        <p:nvSpPr>
          <p:cNvPr id="781" name="Google Shape;781;p112"/>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82" name="Google Shape;782;p112"/>
          <p:cNvPicPr preferRelativeResize="0"/>
          <p:nvPr/>
        </p:nvPicPr>
        <p:blipFill>
          <a:blip r:embed="rId3">
            <a:alphaModFix/>
          </a:blip>
          <a:stretch>
            <a:fillRect/>
          </a:stretch>
        </p:blipFill>
        <p:spPr>
          <a:xfrm>
            <a:off x="4030951" y="447275"/>
            <a:ext cx="4553574" cy="4248950"/>
          </a:xfrm>
          <a:prstGeom prst="rect">
            <a:avLst/>
          </a:prstGeom>
          <a:noFill/>
          <a:ln>
            <a:noFill/>
          </a:ln>
        </p:spPr>
      </p:pic>
      <p:sp>
        <p:nvSpPr>
          <p:cNvPr id="783" name="Google Shape;783;p112"/>
          <p:cNvSpPr/>
          <p:nvPr/>
        </p:nvSpPr>
        <p:spPr>
          <a:xfrm>
            <a:off x="4783025" y="447275"/>
            <a:ext cx="1430100" cy="4248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113"/>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Practice Problem</a:t>
            </a:r>
            <a:endParaRPr/>
          </a:p>
        </p:txBody>
      </p:sp>
      <p:sp>
        <p:nvSpPr>
          <p:cNvPr id="789" name="Google Shape;789;p113"/>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600">
                <a:solidFill>
                  <a:srgbClr val="111111"/>
                </a:solidFill>
                <a:highlight>
                  <a:srgbClr val="FFFFFF"/>
                </a:highlight>
                <a:latin typeface="Montserrat"/>
                <a:ea typeface="Montserrat"/>
                <a:cs typeface="Montserrat"/>
                <a:sym typeface="Montserrat"/>
              </a:rPr>
              <a:t>Amazon</a:t>
            </a:r>
            <a:r>
              <a:rPr lang="en" sz="1600">
                <a:solidFill>
                  <a:srgbClr val="111111"/>
                </a:solidFill>
                <a:highlight>
                  <a:srgbClr val="FFFFFF"/>
                </a:highlight>
                <a:latin typeface="Montserrat"/>
                <a:ea typeface="Montserrat"/>
                <a:cs typeface="Montserrat"/>
                <a:sym typeface="Montserrat"/>
              </a:rPr>
              <a:t> estimates its carrying cost at 15% and its ordering cost at $9 per order. The estimated annual demand rate  is 48,000 units at a price of $4 per unit. </a:t>
            </a:r>
            <a:endParaRPr sz="1600">
              <a:solidFill>
                <a:srgbClr val="111111"/>
              </a:solidFill>
              <a:highlight>
                <a:srgbClr val="FFFFFF"/>
              </a:highlight>
              <a:latin typeface="Montserrat"/>
              <a:ea typeface="Montserrat"/>
              <a:cs typeface="Montserrat"/>
              <a:sym typeface="Montserrat"/>
            </a:endParaRPr>
          </a:p>
          <a:p>
            <a:pPr indent="0" lvl="0" marL="0" rtl="0" algn="l">
              <a:spcBef>
                <a:spcPts val="600"/>
              </a:spcBef>
              <a:spcAft>
                <a:spcPts val="0"/>
              </a:spcAft>
              <a:buNone/>
            </a:pPr>
            <a:r>
              <a:t/>
            </a:r>
            <a:endParaRPr sz="1600">
              <a:solidFill>
                <a:srgbClr val="111111"/>
              </a:solidFill>
              <a:highlight>
                <a:srgbClr val="FFFFFF"/>
              </a:highlight>
              <a:latin typeface="Montserrat"/>
              <a:ea typeface="Montserrat"/>
              <a:cs typeface="Montserrat"/>
              <a:sym typeface="Montserrat"/>
            </a:endParaRPr>
          </a:p>
          <a:p>
            <a:pPr indent="-330200" lvl="0" marL="457200" rtl="0" algn="l">
              <a:lnSpc>
                <a:spcPct val="115000"/>
              </a:lnSpc>
              <a:spcBef>
                <a:spcPts val="1200"/>
              </a:spcBef>
              <a:spcAft>
                <a:spcPts val="0"/>
              </a:spcAft>
              <a:buClr>
                <a:srgbClr val="111111"/>
              </a:buClr>
              <a:buSzPts val="1600"/>
              <a:buFont typeface="Montserrat"/>
              <a:buAutoNum type="arabicPeriod"/>
            </a:pPr>
            <a:r>
              <a:rPr lang="en" sz="1600">
                <a:solidFill>
                  <a:srgbClr val="111111"/>
                </a:solidFill>
                <a:latin typeface="Montserrat"/>
                <a:ea typeface="Montserrat"/>
                <a:cs typeface="Montserrat"/>
                <a:sym typeface="Montserrat"/>
              </a:rPr>
              <a:t>What is the most economical no. of units to order?</a:t>
            </a:r>
            <a:endParaRPr sz="1600">
              <a:solidFill>
                <a:srgbClr val="111111"/>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111111"/>
              </a:buClr>
              <a:buSzPts val="1600"/>
              <a:buFont typeface="Montserrat"/>
              <a:buAutoNum type="arabicPeriod"/>
            </a:pPr>
            <a:r>
              <a:rPr lang="en" sz="1600">
                <a:solidFill>
                  <a:srgbClr val="111111"/>
                </a:solidFill>
                <a:latin typeface="Montserrat"/>
                <a:ea typeface="Montserrat"/>
                <a:cs typeface="Montserrat"/>
                <a:sym typeface="Montserrat"/>
              </a:rPr>
              <a:t>How many orders should be placed in a year?</a:t>
            </a:r>
            <a:endParaRPr sz="1600">
              <a:solidFill>
                <a:srgbClr val="111111"/>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111111"/>
              </a:buClr>
              <a:buSzPts val="1600"/>
              <a:buFont typeface="Montserrat"/>
              <a:buAutoNum type="arabicPeriod"/>
            </a:pPr>
            <a:r>
              <a:rPr lang="en" sz="1600">
                <a:solidFill>
                  <a:srgbClr val="111111"/>
                </a:solidFill>
                <a:latin typeface="Montserrat"/>
                <a:ea typeface="Montserrat"/>
                <a:cs typeface="Montserrat"/>
                <a:sym typeface="Montserrat"/>
              </a:rPr>
              <a:t>How often should orders be placed?</a:t>
            </a:r>
            <a:endParaRPr sz="1600">
              <a:solidFill>
                <a:srgbClr val="111111"/>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111111"/>
              </a:buClr>
              <a:buSzPts val="1600"/>
              <a:buFont typeface="Montserrat"/>
              <a:buAutoNum type="arabicPeriod"/>
            </a:pPr>
            <a:r>
              <a:rPr lang="en" sz="1600">
                <a:solidFill>
                  <a:srgbClr val="111111"/>
                </a:solidFill>
                <a:latin typeface="Montserrat"/>
                <a:ea typeface="Montserrat"/>
                <a:cs typeface="Montserrat"/>
                <a:sym typeface="Montserrat"/>
              </a:rPr>
              <a:t>What is the annual ordering cost?</a:t>
            </a:r>
            <a:endParaRPr sz="1600">
              <a:solidFill>
                <a:srgbClr val="111111"/>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111111"/>
              </a:buClr>
              <a:buSzPts val="1600"/>
              <a:buFont typeface="Montserrat"/>
              <a:buAutoNum type="arabicPeriod"/>
            </a:pPr>
            <a:r>
              <a:rPr lang="en" sz="1600">
                <a:solidFill>
                  <a:srgbClr val="111111"/>
                </a:solidFill>
                <a:latin typeface="Montserrat"/>
                <a:ea typeface="Montserrat"/>
                <a:cs typeface="Montserrat"/>
                <a:sym typeface="Montserrat"/>
              </a:rPr>
              <a:t>What is the annual carrying cost?</a:t>
            </a:r>
            <a:endParaRPr sz="1600">
              <a:solidFill>
                <a:srgbClr val="111111"/>
              </a:solidFill>
              <a:latin typeface="Montserrat"/>
              <a:ea typeface="Montserrat"/>
              <a:cs typeface="Montserrat"/>
              <a:sym typeface="Montserrat"/>
            </a:endParaRPr>
          </a:p>
          <a:p>
            <a:pPr indent="-330200" lvl="0" marL="457200" rtl="0" algn="l">
              <a:lnSpc>
                <a:spcPct val="115000"/>
              </a:lnSpc>
              <a:spcBef>
                <a:spcPts val="0"/>
              </a:spcBef>
              <a:spcAft>
                <a:spcPts val="0"/>
              </a:spcAft>
              <a:buClr>
                <a:srgbClr val="111111"/>
              </a:buClr>
              <a:buSzPts val="1600"/>
              <a:buFont typeface="Montserrat"/>
              <a:buAutoNum type="arabicPeriod"/>
            </a:pPr>
            <a:r>
              <a:rPr lang="en" sz="1600">
                <a:solidFill>
                  <a:srgbClr val="111111"/>
                </a:solidFill>
                <a:latin typeface="Montserrat"/>
                <a:ea typeface="Montserrat"/>
                <a:cs typeface="Montserrat"/>
                <a:sym typeface="Montserrat"/>
              </a:rPr>
              <a:t>What is the combined ordering and holding cost at the EOQ? (including purchasing cost)</a:t>
            </a:r>
            <a:endParaRPr sz="1600">
              <a:solidFill>
                <a:srgbClr val="111111"/>
              </a:solidFill>
              <a:latin typeface="Montserrat"/>
              <a:ea typeface="Montserrat"/>
              <a:cs typeface="Montserrat"/>
              <a:sym typeface="Montserrat"/>
            </a:endParaRPr>
          </a:p>
          <a:p>
            <a:pPr indent="0" lvl="0" marL="0" rtl="0" algn="l">
              <a:spcBef>
                <a:spcPts val="1200"/>
              </a:spcBef>
              <a:spcAft>
                <a:spcPts val="0"/>
              </a:spcAft>
              <a:buNone/>
            </a:pPr>
            <a:r>
              <a:t/>
            </a:r>
            <a:endParaRPr sz="1600">
              <a:solidFill>
                <a:srgbClr val="111111"/>
              </a:solidFill>
              <a:highlight>
                <a:srgbClr val="FFFFFF"/>
              </a:highlight>
              <a:latin typeface="Arial"/>
              <a:ea typeface="Arial"/>
              <a:cs typeface="Arial"/>
              <a:sym typeface="Arial"/>
            </a:endParaRPr>
          </a:p>
        </p:txBody>
      </p:sp>
      <p:sp>
        <p:nvSpPr>
          <p:cNvPr id="790" name="Google Shape;790;p11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14"/>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400">
                <a:solidFill>
                  <a:schemeClr val="dk1"/>
                </a:solidFill>
                <a:latin typeface="Droid Serif"/>
                <a:ea typeface="Droid Serif"/>
                <a:cs typeface="Droid Serif"/>
                <a:sym typeface="Droid Serif"/>
              </a:rPr>
              <a:t>Answer</a:t>
            </a:r>
            <a:endParaRPr/>
          </a:p>
        </p:txBody>
      </p:sp>
      <p:sp>
        <p:nvSpPr>
          <p:cNvPr id="796" name="Google Shape;796;p114"/>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AutoNum type="arabicPeriod"/>
            </a:pPr>
            <a:r>
              <a:rPr lang="en"/>
              <a:t>EOQ: 1200</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AutoNum type="arabicPeriod"/>
            </a:pPr>
            <a:r>
              <a:rPr lang="en"/>
              <a:t>40 Orders: 48000/1200</a:t>
            </a:r>
            <a:endParaRPr/>
          </a:p>
          <a:p>
            <a:pPr indent="-381000" lvl="0" marL="457200" rtl="0" algn="l">
              <a:spcBef>
                <a:spcPts val="0"/>
              </a:spcBef>
              <a:spcAft>
                <a:spcPts val="0"/>
              </a:spcAft>
              <a:buSzPts val="2400"/>
              <a:buAutoNum type="arabicPeriod"/>
            </a:pPr>
            <a:r>
              <a:rPr lang="en"/>
              <a:t>365/40 = 9.125 </a:t>
            </a:r>
            <a:endParaRPr/>
          </a:p>
          <a:p>
            <a:pPr indent="-381000" lvl="0" marL="457200" rtl="0" algn="l">
              <a:spcBef>
                <a:spcPts val="0"/>
              </a:spcBef>
              <a:spcAft>
                <a:spcPts val="0"/>
              </a:spcAft>
              <a:buSzPts val="2400"/>
              <a:buAutoNum type="arabicPeriod"/>
            </a:pPr>
            <a:r>
              <a:rPr lang="en"/>
              <a:t>40*9 = 360</a:t>
            </a:r>
            <a:endParaRPr/>
          </a:p>
          <a:p>
            <a:pPr indent="-381000" lvl="0" marL="457200" rtl="0" algn="l">
              <a:spcBef>
                <a:spcPts val="0"/>
              </a:spcBef>
              <a:spcAft>
                <a:spcPts val="0"/>
              </a:spcAft>
              <a:buSzPts val="2400"/>
              <a:buAutoNum type="arabicPeriod"/>
            </a:pPr>
            <a:r>
              <a:rPr lang="en"/>
              <a:t>1200/2 * 0.6 = 360 </a:t>
            </a:r>
            <a:endParaRPr/>
          </a:p>
          <a:p>
            <a:pPr indent="-381000" lvl="0" marL="457200" rtl="0" algn="l">
              <a:spcBef>
                <a:spcPts val="0"/>
              </a:spcBef>
              <a:spcAft>
                <a:spcPts val="0"/>
              </a:spcAft>
              <a:buSzPts val="2400"/>
              <a:buAutoNum type="arabicPeriod"/>
            </a:pPr>
            <a:r>
              <a:rPr lang="en"/>
              <a:t>360+360+ ( 4*1200*40) = 192,700</a:t>
            </a:r>
            <a:endParaRPr/>
          </a:p>
        </p:txBody>
      </p:sp>
      <p:sp>
        <p:nvSpPr>
          <p:cNvPr id="797" name="Google Shape;797;p11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98" name="Google Shape;798;p114"/>
          <p:cNvPicPr preferRelativeResize="0"/>
          <p:nvPr/>
        </p:nvPicPr>
        <p:blipFill>
          <a:blip r:embed="rId3">
            <a:alphaModFix/>
          </a:blip>
          <a:stretch>
            <a:fillRect/>
          </a:stretch>
        </p:blipFill>
        <p:spPr>
          <a:xfrm>
            <a:off x="3041525" y="506525"/>
            <a:ext cx="2718275" cy="124555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15"/>
          <p:cNvSpPr txBox="1"/>
          <p:nvPr>
            <p:ph idx="1" type="body"/>
          </p:nvPr>
        </p:nvSpPr>
        <p:spPr>
          <a:xfrm>
            <a:off x="916650" y="950850"/>
            <a:ext cx="18501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Type B: Certain  Demand &amp; Lead Time </a:t>
            </a:r>
            <a:endParaRPr/>
          </a:p>
        </p:txBody>
      </p:sp>
      <p:sp>
        <p:nvSpPr>
          <p:cNvPr id="804" name="Google Shape;804;p11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05" name="Google Shape;805;p115"/>
          <p:cNvPicPr preferRelativeResize="0"/>
          <p:nvPr/>
        </p:nvPicPr>
        <p:blipFill>
          <a:blip r:embed="rId3">
            <a:alphaModFix/>
          </a:blip>
          <a:stretch>
            <a:fillRect/>
          </a:stretch>
        </p:blipFill>
        <p:spPr>
          <a:xfrm>
            <a:off x="4030951" y="447275"/>
            <a:ext cx="4553574" cy="4248950"/>
          </a:xfrm>
          <a:prstGeom prst="rect">
            <a:avLst/>
          </a:prstGeom>
          <a:noFill/>
          <a:ln>
            <a:noFill/>
          </a:ln>
        </p:spPr>
      </p:pic>
      <p:sp>
        <p:nvSpPr>
          <p:cNvPr id="806" name="Google Shape;806;p115"/>
          <p:cNvSpPr/>
          <p:nvPr/>
        </p:nvSpPr>
        <p:spPr>
          <a:xfrm>
            <a:off x="6213225" y="539875"/>
            <a:ext cx="1055100" cy="4248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1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Type B</a:t>
            </a:r>
            <a:endParaRPr/>
          </a:p>
        </p:txBody>
      </p:sp>
      <p:sp>
        <p:nvSpPr>
          <p:cNvPr id="812" name="Google Shape;812;p116"/>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highlight>
                  <a:srgbClr val="FFFF00"/>
                </a:highlight>
              </a:rPr>
              <a:t>Reorder</a:t>
            </a:r>
            <a:r>
              <a:rPr lang="en">
                <a:highlight>
                  <a:srgbClr val="FFFF00"/>
                </a:highlight>
              </a:rPr>
              <a:t> Point:  Annual Demand Rate * Lead Time. </a:t>
            </a:r>
            <a:r>
              <a:rPr lang="en">
                <a:highlight>
                  <a:srgbClr val="C9DAF8"/>
                </a:highlight>
              </a:rPr>
              <a:t>Lead time demand</a:t>
            </a:r>
            <a:endParaRPr>
              <a:highlight>
                <a:srgbClr val="C9DAF8"/>
              </a:highlight>
            </a:endParaRPr>
          </a:p>
          <a:p>
            <a:pPr indent="0" lvl="0" marL="0" rtl="0" algn="l">
              <a:spcBef>
                <a:spcPts val="600"/>
              </a:spcBef>
              <a:spcAft>
                <a:spcPts val="0"/>
              </a:spcAft>
              <a:buNone/>
            </a:pPr>
            <a:r>
              <a:t/>
            </a:r>
            <a:endParaRPr sz="1900"/>
          </a:p>
          <a:p>
            <a:pPr indent="0" lvl="0" marL="0" rtl="0" algn="l">
              <a:spcBef>
                <a:spcPts val="600"/>
              </a:spcBef>
              <a:spcAft>
                <a:spcPts val="0"/>
              </a:spcAft>
              <a:buNone/>
            </a:pPr>
            <a:r>
              <a:t/>
            </a:r>
            <a:endParaRPr sz="1900"/>
          </a:p>
          <a:p>
            <a:pPr indent="0" lvl="0" marL="0" rtl="0" algn="l">
              <a:spcBef>
                <a:spcPts val="600"/>
              </a:spcBef>
              <a:spcAft>
                <a:spcPts val="0"/>
              </a:spcAft>
              <a:buNone/>
            </a:pPr>
            <a:r>
              <a:rPr lang="en" sz="1900"/>
              <a:t>What is the reorder point for a company that has a weekly demand rate of 60, and a lead time of 2 weeks? </a:t>
            </a:r>
            <a:endParaRPr sz="1900"/>
          </a:p>
        </p:txBody>
      </p:sp>
      <p:sp>
        <p:nvSpPr>
          <p:cNvPr id="813" name="Google Shape;813;p11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1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Type B</a:t>
            </a:r>
            <a:endParaRPr/>
          </a:p>
        </p:txBody>
      </p:sp>
      <p:sp>
        <p:nvSpPr>
          <p:cNvPr id="819" name="Google Shape;819;p117"/>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900"/>
          </a:p>
          <a:p>
            <a:pPr indent="0" lvl="0" marL="0" rtl="0" algn="l">
              <a:spcBef>
                <a:spcPts val="600"/>
              </a:spcBef>
              <a:spcAft>
                <a:spcPts val="0"/>
              </a:spcAft>
              <a:buNone/>
            </a:pPr>
            <a:r>
              <a:rPr lang="en" sz="1900"/>
              <a:t>What is the reorder point for a company that has a weekly demand rate of 60, and a lead time of 2 weeks? </a:t>
            </a:r>
            <a:endParaRPr sz="1900"/>
          </a:p>
          <a:p>
            <a:pPr indent="0" lvl="0" marL="0" rtl="0" algn="l">
              <a:spcBef>
                <a:spcPts val="600"/>
              </a:spcBef>
              <a:spcAft>
                <a:spcPts val="0"/>
              </a:spcAft>
              <a:buNone/>
            </a:pPr>
            <a:r>
              <a:t/>
            </a:r>
            <a:endParaRPr sz="1900"/>
          </a:p>
          <a:p>
            <a:pPr indent="0" lvl="0" marL="0" rtl="0" algn="l">
              <a:spcBef>
                <a:spcPts val="600"/>
              </a:spcBef>
              <a:spcAft>
                <a:spcPts val="0"/>
              </a:spcAft>
              <a:buNone/>
            </a:pPr>
            <a:r>
              <a:rPr lang="en" sz="1900"/>
              <a:t>60*2 = 120 </a:t>
            </a:r>
            <a:endParaRPr sz="1900"/>
          </a:p>
          <a:p>
            <a:pPr indent="0" lvl="0" marL="0" rtl="0" algn="l">
              <a:spcBef>
                <a:spcPts val="600"/>
              </a:spcBef>
              <a:spcAft>
                <a:spcPts val="0"/>
              </a:spcAft>
              <a:buNone/>
            </a:pPr>
            <a:r>
              <a:t/>
            </a:r>
            <a:endParaRPr sz="1900"/>
          </a:p>
          <a:p>
            <a:pPr indent="0" lvl="0" marL="0" rtl="0" algn="l">
              <a:spcBef>
                <a:spcPts val="600"/>
              </a:spcBef>
              <a:spcAft>
                <a:spcPts val="0"/>
              </a:spcAft>
              <a:buNone/>
            </a:pPr>
            <a:r>
              <a:rPr lang="en" sz="1900"/>
              <a:t>3120 * 2/52 = 120 </a:t>
            </a:r>
            <a:endParaRPr sz="1900"/>
          </a:p>
        </p:txBody>
      </p:sp>
      <p:sp>
        <p:nvSpPr>
          <p:cNvPr id="820" name="Google Shape;820;p11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18"/>
          <p:cNvSpPr txBox="1"/>
          <p:nvPr>
            <p:ph idx="1" type="body"/>
          </p:nvPr>
        </p:nvSpPr>
        <p:spPr>
          <a:xfrm>
            <a:off x="916525" y="435025"/>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300"/>
              <a:t>Pipeline Inventory:</a:t>
            </a:r>
            <a:r>
              <a:rPr lang="en" sz="2300"/>
              <a:t> on route inventory</a:t>
            </a:r>
            <a:endParaRPr sz="2300"/>
          </a:p>
          <a:p>
            <a:pPr indent="0" lvl="0" marL="0" rtl="0" algn="l">
              <a:spcBef>
                <a:spcPts val="600"/>
              </a:spcBef>
              <a:spcAft>
                <a:spcPts val="0"/>
              </a:spcAft>
              <a:buNone/>
            </a:pPr>
            <a:r>
              <a:t/>
            </a:r>
            <a:endParaRPr sz="2300"/>
          </a:p>
          <a:p>
            <a:pPr indent="0" lvl="0" marL="0" rtl="0" algn="l">
              <a:spcBef>
                <a:spcPts val="600"/>
              </a:spcBef>
              <a:spcAft>
                <a:spcPts val="0"/>
              </a:spcAft>
              <a:buNone/>
            </a:pPr>
            <a:r>
              <a:rPr lang="en" sz="2300"/>
              <a:t>Pipeline Inventory = Demand during lead time </a:t>
            </a:r>
            <a:r>
              <a:rPr lang="en" sz="2300">
                <a:highlight>
                  <a:srgbClr val="FFFF00"/>
                </a:highlight>
              </a:rPr>
              <a:t>D*LT</a:t>
            </a:r>
            <a:endParaRPr sz="2300"/>
          </a:p>
          <a:p>
            <a:pPr indent="0" lvl="0" marL="0" rtl="0" algn="l">
              <a:spcBef>
                <a:spcPts val="600"/>
              </a:spcBef>
              <a:spcAft>
                <a:spcPts val="0"/>
              </a:spcAft>
              <a:buNone/>
            </a:pPr>
            <a:r>
              <a:t/>
            </a:r>
            <a:endParaRPr sz="2300"/>
          </a:p>
          <a:p>
            <a:pPr indent="-355600" lvl="0" marL="457200" rtl="0" algn="l">
              <a:lnSpc>
                <a:spcPct val="115000"/>
              </a:lnSpc>
              <a:spcBef>
                <a:spcPts val="600"/>
              </a:spcBef>
              <a:spcAft>
                <a:spcPts val="0"/>
              </a:spcAft>
              <a:buSzPts val="2000"/>
              <a:buChar char="⊡"/>
            </a:pPr>
            <a:r>
              <a:rPr lang="en" sz="2000"/>
              <a:t>D</a:t>
            </a:r>
            <a:r>
              <a:rPr lang="en" sz="2000"/>
              <a:t>efault is no pipeline inventory, will be </a:t>
            </a:r>
            <a:r>
              <a:rPr lang="en" sz="2000"/>
              <a:t>indicated</a:t>
            </a:r>
            <a:r>
              <a:rPr lang="en" sz="2000"/>
              <a:t> in question to include. </a:t>
            </a:r>
            <a:endParaRPr sz="2000"/>
          </a:p>
          <a:p>
            <a:pPr indent="-355600" lvl="0" marL="457200" rtl="0" algn="l">
              <a:lnSpc>
                <a:spcPct val="115000"/>
              </a:lnSpc>
              <a:spcBef>
                <a:spcPts val="0"/>
              </a:spcBef>
              <a:spcAft>
                <a:spcPts val="0"/>
              </a:spcAft>
              <a:buSzPts val="2000"/>
              <a:buChar char="⊡"/>
            </a:pPr>
            <a:r>
              <a:rPr lang="en" sz="2000"/>
              <a:t>used when the buyer pays for the inventory when it is shipped from the seller.  (FOB Shipping Point) </a:t>
            </a:r>
            <a:endParaRPr sz="2000"/>
          </a:p>
          <a:p>
            <a:pPr indent="-355600" lvl="0" marL="457200" rtl="0" algn="l">
              <a:lnSpc>
                <a:spcPct val="115000"/>
              </a:lnSpc>
              <a:spcBef>
                <a:spcPts val="0"/>
              </a:spcBef>
              <a:spcAft>
                <a:spcPts val="0"/>
              </a:spcAft>
              <a:buSzPts val="2000"/>
              <a:buChar char="⊡"/>
            </a:pPr>
            <a:r>
              <a:rPr lang="en" sz="2000"/>
              <a:t>Effect on Average Inventory: Q/2 + D*LT</a:t>
            </a:r>
            <a:endParaRPr sz="2000"/>
          </a:p>
          <a:p>
            <a:pPr indent="0" lvl="0" marL="0" rtl="0" algn="l">
              <a:spcBef>
                <a:spcPts val="600"/>
              </a:spcBef>
              <a:spcAft>
                <a:spcPts val="0"/>
              </a:spcAft>
              <a:buNone/>
            </a:pPr>
            <a:r>
              <a:t/>
            </a:r>
            <a:endParaRPr sz="2300"/>
          </a:p>
          <a:p>
            <a:pPr indent="0" lvl="0" marL="0" rtl="0" algn="l">
              <a:spcBef>
                <a:spcPts val="600"/>
              </a:spcBef>
              <a:spcAft>
                <a:spcPts val="0"/>
              </a:spcAft>
              <a:buNone/>
            </a:pPr>
            <a:r>
              <a:t/>
            </a:r>
            <a:endParaRPr sz="2300">
              <a:highlight>
                <a:srgbClr val="FFFF00"/>
              </a:highlight>
            </a:endParaRPr>
          </a:p>
        </p:txBody>
      </p:sp>
      <p:sp>
        <p:nvSpPr>
          <p:cNvPr id="826" name="Google Shape;826;p11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1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Type C </a:t>
            </a:r>
            <a:endParaRPr/>
          </a:p>
        </p:txBody>
      </p:sp>
      <p:sp>
        <p:nvSpPr>
          <p:cNvPr id="832" name="Google Shape;832;p119"/>
          <p:cNvSpPr txBox="1"/>
          <p:nvPr>
            <p:ph idx="1" type="body"/>
          </p:nvPr>
        </p:nvSpPr>
        <p:spPr>
          <a:xfrm>
            <a:off x="916650" y="950850"/>
            <a:ext cx="32802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Type C: Uncertain  Demand &amp; Lead Time </a:t>
            </a:r>
            <a:endParaRPr/>
          </a:p>
        </p:txBody>
      </p:sp>
      <p:sp>
        <p:nvSpPr>
          <p:cNvPr id="833" name="Google Shape;833;p11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34" name="Google Shape;834;p119"/>
          <p:cNvPicPr preferRelativeResize="0"/>
          <p:nvPr/>
        </p:nvPicPr>
        <p:blipFill>
          <a:blip r:embed="rId3">
            <a:alphaModFix/>
          </a:blip>
          <a:stretch>
            <a:fillRect/>
          </a:stretch>
        </p:blipFill>
        <p:spPr>
          <a:xfrm>
            <a:off x="4030951" y="447275"/>
            <a:ext cx="4553574" cy="4248950"/>
          </a:xfrm>
          <a:prstGeom prst="rect">
            <a:avLst/>
          </a:prstGeom>
          <a:noFill/>
          <a:ln>
            <a:noFill/>
          </a:ln>
        </p:spPr>
      </p:pic>
      <p:sp>
        <p:nvSpPr>
          <p:cNvPr id="835" name="Google Shape;835;p119"/>
          <p:cNvSpPr/>
          <p:nvPr/>
        </p:nvSpPr>
        <p:spPr>
          <a:xfrm>
            <a:off x="7174525" y="447300"/>
            <a:ext cx="1055100" cy="4248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2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Type C </a:t>
            </a:r>
            <a:endParaRPr/>
          </a:p>
        </p:txBody>
      </p:sp>
      <p:sp>
        <p:nvSpPr>
          <p:cNvPr id="841" name="Google Shape;841;p120"/>
          <p:cNvSpPr txBox="1"/>
          <p:nvPr>
            <p:ph idx="1" type="body"/>
          </p:nvPr>
        </p:nvSpPr>
        <p:spPr>
          <a:xfrm>
            <a:off x="840450" y="950850"/>
            <a:ext cx="30144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Lead Time and Uncertain Demand: </a:t>
            </a:r>
            <a:r>
              <a:rPr i="1" lang="en"/>
              <a:t>normally </a:t>
            </a:r>
            <a:r>
              <a:rPr i="1" lang="en"/>
              <a:t>distributed</a:t>
            </a:r>
            <a:r>
              <a:rPr i="1" lang="en"/>
              <a:t> </a:t>
            </a:r>
            <a:r>
              <a:rPr i="1" lang="en"/>
              <a:t>demand</a:t>
            </a:r>
            <a:r>
              <a:rPr i="1" lang="en"/>
              <a:t> </a:t>
            </a:r>
            <a:endParaRPr i="1"/>
          </a:p>
          <a:p>
            <a:pPr indent="0" lvl="0" marL="0" rtl="0" algn="l">
              <a:spcBef>
                <a:spcPts val="600"/>
              </a:spcBef>
              <a:spcAft>
                <a:spcPts val="0"/>
              </a:spcAft>
              <a:buNone/>
            </a:pPr>
            <a:r>
              <a:t/>
            </a:r>
            <a:endParaRPr i="1"/>
          </a:p>
          <a:p>
            <a:pPr indent="0" lvl="0" marL="0" rtl="0" algn="l">
              <a:spcBef>
                <a:spcPts val="600"/>
              </a:spcBef>
              <a:spcAft>
                <a:spcPts val="0"/>
              </a:spcAft>
              <a:buNone/>
            </a:pPr>
            <a:r>
              <a:rPr i="1" lang="en"/>
              <a:t>CSL: </a:t>
            </a:r>
            <a:r>
              <a:rPr lang="en"/>
              <a:t>probability of not stocking out</a:t>
            </a:r>
            <a:endParaRPr/>
          </a:p>
        </p:txBody>
      </p:sp>
      <p:sp>
        <p:nvSpPr>
          <p:cNvPr id="842" name="Google Shape;842;p12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43" name="Google Shape;843;p120"/>
          <p:cNvPicPr preferRelativeResize="0"/>
          <p:nvPr/>
        </p:nvPicPr>
        <p:blipFill>
          <a:blip r:embed="rId3">
            <a:alphaModFix/>
          </a:blip>
          <a:stretch>
            <a:fillRect/>
          </a:stretch>
        </p:blipFill>
        <p:spPr>
          <a:xfrm>
            <a:off x="3931050" y="1818700"/>
            <a:ext cx="4462824" cy="253935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2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Type C - Given CSL </a:t>
            </a:r>
            <a:endParaRPr/>
          </a:p>
        </p:txBody>
      </p:sp>
      <p:sp>
        <p:nvSpPr>
          <p:cNvPr id="849" name="Google Shape;849;p121"/>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Solving for </a:t>
            </a:r>
            <a:r>
              <a:rPr b="1" lang="en"/>
              <a:t>Reorder Point: DLT + SS </a:t>
            </a:r>
            <a:r>
              <a:rPr lang="en"/>
              <a:t> </a:t>
            </a:r>
            <a:endParaRPr/>
          </a:p>
          <a:p>
            <a:pPr indent="0" lvl="0" marL="0" rtl="0" algn="l">
              <a:spcBef>
                <a:spcPts val="600"/>
              </a:spcBef>
              <a:spcAft>
                <a:spcPts val="0"/>
              </a:spcAft>
              <a:buNone/>
            </a:pPr>
            <a:r>
              <a:rPr lang="en" sz="2000"/>
              <a:t>DLT normal distribution: mean demand during lead time </a:t>
            </a:r>
            <a:endParaRPr i="1" sz="2000"/>
          </a:p>
          <a:p>
            <a:pPr indent="0" lvl="0" marL="0" rtl="0" algn="l">
              <a:spcBef>
                <a:spcPts val="600"/>
              </a:spcBef>
              <a:spcAft>
                <a:spcPts val="0"/>
              </a:spcAft>
              <a:buNone/>
            </a:pPr>
            <a:r>
              <a:t/>
            </a:r>
            <a:endParaRPr i="1" sz="2000"/>
          </a:p>
          <a:p>
            <a:pPr indent="0" lvl="0" marL="0" rtl="0" algn="l">
              <a:spcBef>
                <a:spcPts val="600"/>
              </a:spcBef>
              <a:spcAft>
                <a:spcPts val="0"/>
              </a:spcAft>
              <a:buNone/>
            </a:pPr>
            <a:r>
              <a:rPr i="1" lang="en" sz="2000"/>
              <a:t>Safety Stock normal distribution: </a:t>
            </a:r>
            <a:r>
              <a:rPr lang="en" sz="2000"/>
              <a:t>standard deviation during lead time * z score given CSL </a:t>
            </a:r>
            <a:endParaRPr sz="2000"/>
          </a:p>
          <a:p>
            <a:pPr indent="0" lvl="0" marL="0" rtl="0" algn="l">
              <a:spcBef>
                <a:spcPts val="600"/>
              </a:spcBef>
              <a:spcAft>
                <a:spcPts val="0"/>
              </a:spcAft>
              <a:buNone/>
            </a:pPr>
            <a:r>
              <a:t/>
            </a:r>
            <a:endParaRPr sz="2000"/>
          </a:p>
          <a:p>
            <a:pPr indent="0" lvl="0" marL="0" rtl="0" algn="ctr">
              <a:spcBef>
                <a:spcPts val="600"/>
              </a:spcBef>
              <a:spcAft>
                <a:spcPts val="0"/>
              </a:spcAft>
              <a:buNone/>
            </a:pPr>
            <a:r>
              <a:rPr lang="en" sz="2200">
                <a:highlight>
                  <a:srgbClr val="FFFF00"/>
                </a:highlight>
              </a:rPr>
              <a:t>ROP = </a:t>
            </a:r>
            <a:r>
              <a:rPr b="1" i="1" lang="en" sz="2200">
                <a:highlight>
                  <a:srgbClr val="FFFF00"/>
                </a:highlight>
              </a:rPr>
              <a:t>m</a:t>
            </a:r>
            <a:r>
              <a:rPr i="1" lang="en" sz="1200">
                <a:highlight>
                  <a:srgbClr val="FFFF00"/>
                </a:highlight>
              </a:rPr>
              <a:t>LT </a:t>
            </a:r>
            <a:r>
              <a:rPr i="1" lang="en" sz="1900">
                <a:highlight>
                  <a:srgbClr val="FFFF00"/>
                </a:highlight>
              </a:rPr>
              <a:t>+</a:t>
            </a:r>
            <a:r>
              <a:rPr b="1" i="1" lang="en" sz="2200">
                <a:highlight>
                  <a:srgbClr val="FFFF00"/>
                </a:highlight>
              </a:rPr>
              <a:t> z</a:t>
            </a:r>
            <a:r>
              <a:rPr i="1" lang="en" sz="1900">
                <a:highlight>
                  <a:srgbClr val="FFFF00"/>
                </a:highlight>
              </a:rPr>
              <a:t>*</a:t>
            </a:r>
            <a:r>
              <a:rPr i="1" lang="en" sz="2600">
                <a:highlight>
                  <a:srgbClr val="FFFF00"/>
                </a:highlight>
              </a:rPr>
              <a:t> 𝝈</a:t>
            </a:r>
            <a:r>
              <a:rPr i="1" lang="en" sz="1400">
                <a:highlight>
                  <a:srgbClr val="FFFF00"/>
                </a:highlight>
              </a:rPr>
              <a:t>LT</a:t>
            </a:r>
            <a:endParaRPr i="1" sz="1400">
              <a:highlight>
                <a:srgbClr val="FFFF00"/>
              </a:highlight>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50" name="Google Shape;850;p12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800"/>
              <a:t>Implied Utilization </a:t>
            </a:r>
            <a:endParaRPr sz="1800"/>
          </a:p>
        </p:txBody>
      </p:sp>
      <p:sp>
        <p:nvSpPr>
          <p:cNvPr id="139" name="Google Shape;139;p23"/>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Captures the idea of overtime/ excess demand in the short run</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Input Rate / Capacity Rate</a:t>
            </a:r>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Maximum CAN be over 100% in the short run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 temp holiday employee labour</a:t>
            </a:r>
            <a:endParaRPr/>
          </a:p>
        </p:txBody>
      </p:sp>
      <p:sp>
        <p:nvSpPr>
          <p:cNvPr id="140" name="Google Shape;140;p2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22"/>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56" name="Google Shape;856;p122"/>
          <p:cNvSpPr txBox="1"/>
          <p:nvPr/>
        </p:nvSpPr>
        <p:spPr>
          <a:xfrm>
            <a:off x="2672850" y="844075"/>
            <a:ext cx="3399000" cy="5850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2200">
                <a:solidFill>
                  <a:schemeClr val="dk1"/>
                </a:solidFill>
                <a:highlight>
                  <a:srgbClr val="FFFF00"/>
                </a:highlight>
                <a:latin typeface="Droid Serif"/>
                <a:ea typeface="Droid Serif"/>
                <a:cs typeface="Droid Serif"/>
                <a:sym typeface="Droid Serif"/>
              </a:rPr>
              <a:t>ROP = </a:t>
            </a:r>
            <a:r>
              <a:rPr b="1" i="1" lang="en" sz="2200">
                <a:solidFill>
                  <a:schemeClr val="dk1"/>
                </a:solidFill>
                <a:highlight>
                  <a:srgbClr val="FFFF00"/>
                </a:highlight>
                <a:latin typeface="Droid Serif"/>
                <a:ea typeface="Droid Serif"/>
                <a:cs typeface="Droid Serif"/>
                <a:sym typeface="Droid Serif"/>
              </a:rPr>
              <a:t>m</a:t>
            </a:r>
            <a:r>
              <a:rPr i="1" lang="en" sz="1200">
                <a:solidFill>
                  <a:schemeClr val="dk1"/>
                </a:solidFill>
                <a:highlight>
                  <a:srgbClr val="FFFF00"/>
                </a:highlight>
                <a:latin typeface="Droid Serif"/>
                <a:ea typeface="Droid Serif"/>
                <a:cs typeface="Droid Serif"/>
                <a:sym typeface="Droid Serif"/>
              </a:rPr>
              <a:t>LT </a:t>
            </a:r>
            <a:r>
              <a:rPr i="1" lang="en" sz="1900">
                <a:solidFill>
                  <a:schemeClr val="dk1"/>
                </a:solidFill>
                <a:highlight>
                  <a:srgbClr val="FFFF00"/>
                </a:highlight>
                <a:latin typeface="Droid Serif"/>
                <a:ea typeface="Droid Serif"/>
                <a:cs typeface="Droid Serif"/>
                <a:sym typeface="Droid Serif"/>
              </a:rPr>
              <a:t>+</a:t>
            </a:r>
            <a:r>
              <a:rPr b="1" i="1" lang="en" sz="2200">
                <a:solidFill>
                  <a:schemeClr val="dk1"/>
                </a:solidFill>
                <a:highlight>
                  <a:srgbClr val="FFFF00"/>
                </a:highlight>
                <a:latin typeface="Droid Serif"/>
                <a:ea typeface="Droid Serif"/>
                <a:cs typeface="Droid Serif"/>
                <a:sym typeface="Droid Serif"/>
              </a:rPr>
              <a:t> z</a:t>
            </a:r>
            <a:r>
              <a:rPr i="1" lang="en" sz="1900">
                <a:solidFill>
                  <a:schemeClr val="dk1"/>
                </a:solidFill>
                <a:highlight>
                  <a:srgbClr val="FFFF00"/>
                </a:highlight>
                <a:latin typeface="Droid Serif"/>
                <a:ea typeface="Droid Serif"/>
                <a:cs typeface="Droid Serif"/>
                <a:sym typeface="Droid Serif"/>
              </a:rPr>
              <a:t>*</a:t>
            </a:r>
            <a:r>
              <a:rPr i="1" lang="en" sz="2600">
                <a:solidFill>
                  <a:schemeClr val="dk1"/>
                </a:solidFill>
                <a:highlight>
                  <a:srgbClr val="FFFF00"/>
                </a:highlight>
                <a:latin typeface="Droid Serif"/>
                <a:ea typeface="Droid Serif"/>
                <a:cs typeface="Droid Serif"/>
                <a:sym typeface="Droid Serif"/>
              </a:rPr>
              <a:t> 𝝈</a:t>
            </a:r>
            <a:r>
              <a:rPr i="1" lang="en">
                <a:solidFill>
                  <a:schemeClr val="dk1"/>
                </a:solidFill>
                <a:highlight>
                  <a:srgbClr val="FFFF00"/>
                </a:highlight>
                <a:latin typeface="Droid Serif"/>
                <a:ea typeface="Droid Serif"/>
                <a:cs typeface="Droid Serif"/>
                <a:sym typeface="Droid Serif"/>
              </a:rPr>
              <a:t>LT</a:t>
            </a:r>
            <a:endParaRPr/>
          </a:p>
        </p:txBody>
      </p:sp>
      <p:sp>
        <p:nvSpPr>
          <p:cNvPr id="857" name="Google Shape;857;p122"/>
          <p:cNvSpPr txBox="1"/>
          <p:nvPr/>
        </p:nvSpPr>
        <p:spPr>
          <a:xfrm>
            <a:off x="642550" y="1538100"/>
            <a:ext cx="7315200" cy="2982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11111"/>
                </a:solidFill>
                <a:latin typeface="Droid Serif"/>
                <a:ea typeface="Droid Serif"/>
                <a:cs typeface="Droid Serif"/>
                <a:sym typeface="Droid Serif"/>
              </a:rPr>
              <a:t>K - lead time ( given in question) </a:t>
            </a:r>
            <a:endParaRPr>
              <a:solidFill>
                <a:srgbClr val="111111"/>
              </a:solidFill>
              <a:latin typeface="Droid Serif"/>
              <a:ea typeface="Droid Serif"/>
              <a:cs typeface="Droid Serif"/>
              <a:sym typeface="Droid Serif"/>
            </a:endParaRPr>
          </a:p>
          <a:p>
            <a:pPr indent="0" lvl="0" marL="0" rtl="0" algn="l">
              <a:spcBef>
                <a:spcPts val="0"/>
              </a:spcBef>
              <a:spcAft>
                <a:spcPts val="0"/>
              </a:spcAft>
              <a:buNone/>
            </a:pPr>
            <a:r>
              <a:rPr lang="en">
                <a:solidFill>
                  <a:srgbClr val="111111"/>
                </a:solidFill>
                <a:latin typeface="Droid Serif"/>
                <a:ea typeface="Droid Serif"/>
                <a:cs typeface="Droid Serif"/>
                <a:sym typeface="Droid Serif"/>
              </a:rPr>
              <a:t>M- mean (given in question) </a:t>
            </a:r>
            <a:endParaRPr>
              <a:solidFill>
                <a:srgbClr val="111111"/>
              </a:solidFill>
              <a:latin typeface="Droid Serif"/>
              <a:ea typeface="Droid Serif"/>
              <a:cs typeface="Droid Serif"/>
              <a:sym typeface="Droid Serif"/>
            </a:endParaRPr>
          </a:p>
          <a:p>
            <a:pPr indent="0" lvl="0" marL="0" rtl="0" algn="l">
              <a:spcBef>
                <a:spcPts val="0"/>
              </a:spcBef>
              <a:spcAft>
                <a:spcPts val="0"/>
              </a:spcAft>
              <a:buNone/>
            </a:pPr>
            <a:r>
              <a:t/>
            </a:r>
            <a:endParaRPr>
              <a:solidFill>
                <a:srgbClr val="111111"/>
              </a:solidFill>
              <a:latin typeface="Droid Serif"/>
              <a:ea typeface="Droid Serif"/>
              <a:cs typeface="Droid Serif"/>
              <a:sym typeface="Droid Serif"/>
            </a:endParaRPr>
          </a:p>
          <a:p>
            <a:pPr indent="0" lvl="0" marL="0" rtl="0" algn="l">
              <a:spcBef>
                <a:spcPts val="0"/>
              </a:spcBef>
              <a:spcAft>
                <a:spcPts val="0"/>
              </a:spcAft>
              <a:buNone/>
            </a:pPr>
            <a:r>
              <a:t/>
            </a:r>
            <a:endParaRPr sz="1500">
              <a:solidFill>
                <a:srgbClr val="11111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 sz="1900">
                <a:solidFill>
                  <a:srgbClr val="111111"/>
                </a:solidFill>
                <a:latin typeface="Droid Serif"/>
                <a:ea typeface="Droid Serif"/>
                <a:cs typeface="Droid Serif"/>
                <a:sym typeface="Droid Serif"/>
              </a:rPr>
              <a:t>M</a:t>
            </a:r>
            <a:r>
              <a:rPr lang="en" sz="1500">
                <a:solidFill>
                  <a:srgbClr val="111111"/>
                </a:solidFill>
                <a:latin typeface="Droid Serif"/>
                <a:ea typeface="Droid Serif"/>
                <a:cs typeface="Droid Serif"/>
                <a:sym typeface="Droid Serif"/>
              </a:rPr>
              <a:t>LT</a:t>
            </a:r>
            <a:r>
              <a:rPr lang="en" sz="1900">
                <a:solidFill>
                  <a:srgbClr val="111111"/>
                </a:solidFill>
                <a:latin typeface="Droid Serif"/>
                <a:ea typeface="Droid Serif"/>
                <a:cs typeface="Droid Serif"/>
                <a:sym typeface="Droid Serif"/>
              </a:rPr>
              <a:t> = k*m</a:t>
            </a:r>
            <a:r>
              <a:rPr lang="en" sz="1500">
                <a:solidFill>
                  <a:srgbClr val="111111"/>
                </a:solidFill>
                <a:latin typeface="Droid Serif"/>
                <a:ea typeface="Droid Serif"/>
                <a:cs typeface="Droid Serif"/>
                <a:sym typeface="Droid Serif"/>
              </a:rPr>
              <a:t> </a:t>
            </a:r>
            <a:endParaRPr sz="1500">
              <a:solidFill>
                <a:srgbClr val="11111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 sz="1900">
                <a:solidFill>
                  <a:srgbClr val="111111"/>
                </a:solidFill>
                <a:latin typeface="Droid Serif"/>
                <a:ea typeface="Droid Serif"/>
                <a:cs typeface="Droid Serif"/>
                <a:sym typeface="Droid Serif"/>
              </a:rPr>
              <a:t>z= normsinv (CSL)</a:t>
            </a:r>
            <a:endParaRPr sz="1900">
              <a:solidFill>
                <a:srgbClr val="11111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 sz="2500">
                <a:solidFill>
                  <a:srgbClr val="111111"/>
                </a:solidFill>
                <a:latin typeface="Droid Serif"/>
                <a:ea typeface="Droid Serif"/>
                <a:cs typeface="Droid Serif"/>
                <a:sym typeface="Droid Serif"/>
              </a:rPr>
              <a:t>𝝈</a:t>
            </a:r>
            <a:r>
              <a:rPr lang="en">
                <a:solidFill>
                  <a:srgbClr val="111111"/>
                </a:solidFill>
                <a:latin typeface="Droid Serif"/>
                <a:ea typeface="Droid Serif"/>
                <a:cs typeface="Droid Serif"/>
                <a:sym typeface="Droid Serif"/>
              </a:rPr>
              <a:t>LT</a:t>
            </a:r>
            <a:r>
              <a:rPr lang="en" sz="1700">
                <a:solidFill>
                  <a:srgbClr val="111111"/>
                </a:solidFill>
                <a:latin typeface="Droid Serif"/>
                <a:ea typeface="Droid Serif"/>
                <a:cs typeface="Droid Serif"/>
                <a:sym typeface="Droid Serif"/>
              </a:rPr>
              <a:t> = sqrt(k) * standard deviation</a:t>
            </a:r>
            <a:endParaRPr sz="1700">
              <a:solidFill>
                <a:srgbClr val="111111"/>
              </a:solidFill>
              <a:latin typeface="Droid Serif"/>
              <a:ea typeface="Droid Serif"/>
              <a:cs typeface="Droid Serif"/>
              <a:sym typeface="Droid Serif"/>
            </a:endParaRPr>
          </a:p>
          <a:p>
            <a:pPr indent="0" lvl="0" marL="0" rtl="0" algn="l">
              <a:lnSpc>
                <a:spcPct val="115000"/>
              </a:lnSpc>
              <a:spcBef>
                <a:spcPts val="600"/>
              </a:spcBef>
              <a:spcAft>
                <a:spcPts val="0"/>
              </a:spcAft>
              <a:buNone/>
            </a:pPr>
            <a:r>
              <a:rPr lang="en" sz="1500">
                <a:solidFill>
                  <a:srgbClr val="111111"/>
                </a:solidFill>
                <a:latin typeface="Droid Serif"/>
                <a:ea typeface="Droid Serif"/>
                <a:cs typeface="Droid Serif"/>
                <a:sym typeface="Droid Serif"/>
              </a:rPr>
              <a:t>Safety Stock:  ROP - DLT (second part of the equation)</a:t>
            </a:r>
            <a:r>
              <a:rPr lang="en">
                <a:solidFill>
                  <a:srgbClr val="111111"/>
                </a:solidFill>
                <a:latin typeface="Droid Serif"/>
                <a:ea typeface="Droid Serif"/>
                <a:cs typeface="Droid Serif"/>
                <a:sym typeface="Droid Serif"/>
              </a:rPr>
              <a:t> </a:t>
            </a:r>
            <a:endParaRPr>
              <a:solidFill>
                <a:srgbClr val="111111"/>
              </a:solidFill>
              <a:latin typeface="Droid Serif"/>
              <a:ea typeface="Droid Serif"/>
              <a:cs typeface="Droid Serif"/>
              <a:sym typeface="Droid Serif"/>
            </a:endParaRPr>
          </a:p>
          <a:p>
            <a:pPr indent="0" lvl="0" marL="0" rtl="0" algn="l">
              <a:lnSpc>
                <a:spcPct val="115000"/>
              </a:lnSpc>
              <a:spcBef>
                <a:spcPts val="0"/>
              </a:spcBef>
              <a:spcAft>
                <a:spcPts val="0"/>
              </a:spcAft>
              <a:buNone/>
            </a:pPr>
            <a:r>
              <a:rPr lang="en">
                <a:solidFill>
                  <a:srgbClr val="111111"/>
                </a:solidFill>
                <a:latin typeface="Droid Serif"/>
                <a:ea typeface="Droid Serif"/>
                <a:cs typeface="Droid Serif"/>
                <a:sym typeface="Droid Serif"/>
              </a:rPr>
              <a:t> </a:t>
            </a:r>
            <a:endParaRPr>
              <a:solidFill>
                <a:srgbClr val="111111"/>
              </a:solidFill>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23"/>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Type C </a:t>
            </a:r>
            <a:endParaRPr/>
          </a:p>
        </p:txBody>
      </p:sp>
      <p:sp>
        <p:nvSpPr>
          <p:cNvPr id="863" name="Google Shape;863;p123"/>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Solving for Z-Score: (Given the ROP in question)</a:t>
            </a:r>
            <a:endParaRPr/>
          </a:p>
          <a:p>
            <a:pPr indent="0" lvl="0" marL="0" rtl="0" algn="l">
              <a:spcBef>
                <a:spcPts val="600"/>
              </a:spcBef>
              <a:spcAft>
                <a:spcPts val="0"/>
              </a:spcAft>
              <a:buNone/>
            </a:pPr>
            <a:r>
              <a:t/>
            </a:r>
            <a:endParaRPr/>
          </a:p>
          <a:p>
            <a:pPr indent="0" lvl="0" marL="0" rtl="0" algn="ctr">
              <a:spcBef>
                <a:spcPts val="600"/>
              </a:spcBef>
              <a:spcAft>
                <a:spcPts val="0"/>
              </a:spcAft>
              <a:buNone/>
            </a:pPr>
            <a:r>
              <a:rPr lang="en"/>
              <a:t>Z = ROP - MLT / </a:t>
            </a:r>
            <a:r>
              <a:rPr i="1" lang="en" sz="2600">
                <a:highlight>
                  <a:srgbClr val="FFFF00"/>
                </a:highlight>
              </a:rPr>
              <a:t>𝝈</a:t>
            </a:r>
            <a:r>
              <a:rPr i="1" lang="en" sz="1400">
                <a:highlight>
                  <a:srgbClr val="FFFF00"/>
                </a:highlight>
              </a:rPr>
              <a:t>LT</a:t>
            </a:r>
            <a:endParaRPr sz="14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
        <p:nvSpPr>
          <p:cNvPr id="864" name="Google Shape;864;p12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24"/>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PRactice Problem </a:t>
            </a:r>
            <a:endParaRPr/>
          </a:p>
        </p:txBody>
      </p:sp>
      <p:sp>
        <p:nvSpPr>
          <p:cNvPr id="870" name="Google Shape;870;p124"/>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Demand is normally distributed with standard deviation 10, and average weekly </a:t>
            </a:r>
            <a:r>
              <a:rPr lang="en"/>
              <a:t>demand</a:t>
            </a:r>
            <a:r>
              <a:rPr lang="en"/>
              <a:t> of 120. Cost of good is 150$, set up costs are 90, handling costs are 20% of the </a:t>
            </a:r>
            <a:r>
              <a:rPr lang="en"/>
              <a:t>purchase price. Lead time is 1-week, assuming 52 weeks/year. Given a z score: 1.64</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is the necessary safety stock for this desired level? What should the reorder point be? </a:t>
            </a:r>
            <a:endParaRPr/>
          </a:p>
        </p:txBody>
      </p:sp>
      <p:sp>
        <p:nvSpPr>
          <p:cNvPr id="871" name="Google Shape;871;p12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25"/>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Answer </a:t>
            </a:r>
            <a:endParaRPr/>
          </a:p>
        </p:txBody>
      </p:sp>
      <p:sp>
        <p:nvSpPr>
          <p:cNvPr id="877" name="Google Shape;877;p125"/>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2200">
                <a:highlight>
                  <a:srgbClr val="FFFF00"/>
                </a:highlight>
              </a:rPr>
              <a:t>ROP = </a:t>
            </a:r>
            <a:r>
              <a:rPr b="1" i="1" lang="en" sz="2200">
                <a:highlight>
                  <a:srgbClr val="FFFF00"/>
                </a:highlight>
              </a:rPr>
              <a:t>m</a:t>
            </a:r>
            <a:r>
              <a:rPr i="1" lang="en" sz="1200">
                <a:highlight>
                  <a:srgbClr val="FFFF00"/>
                </a:highlight>
              </a:rPr>
              <a:t>LT </a:t>
            </a:r>
            <a:r>
              <a:rPr i="1" lang="en" sz="1900">
                <a:highlight>
                  <a:srgbClr val="FFFF00"/>
                </a:highlight>
              </a:rPr>
              <a:t>+</a:t>
            </a:r>
            <a:r>
              <a:rPr b="1" i="1" lang="en" sz="2200">
                <a:highlight>
                  <a:srgbClr val="FFFF00"/>
                </a:highlight>
              </a:rPr>
              <a:t> z</a:t>
            </a:r>
            <a:r>
              <a:rPr i="1" lang="en" sz="1900">
                <a:highlight>
                  <a:srgbClr val="FFFF00"/>
                </a:highlight>
              </a:rPr>
              <a:t>*</a:t>
            </a:r>
            <a:r>
              <a:rPr i="1" lang="en" sz="2600">
                <a:highlight>
                  <a:srgbClr val="FFFF00"/>
                </a:highlight>
              </a:rPr>
              <a:t> 𝝈</a:t>
            </a:r>
            <a:r>
              <a:rPr i="1" lang="en" sz="1400">
                <a:highlight>
                  <a:srgbClr val="FFFF00"/>
                </a:highlight>
              </a:rPr>
              <a:t>LT</a:t>
            </a:r>
            <a:endParaRPr sz="1400">
              <a:solidFill>
                <a:srgbClr val="000000"/>
              </a:solidFill>
              <a:latin typeface="Arial"/>
              <a:ea typeface="Arial"/>
              <a:cs typeface="Arial"/>
              <a:sym typeface="Arial"/>
            </a:endParaRPr>
          </a:p>
          <a:p>
            <a:pPr indent="0" lvl="0" marL="0" rtl="0" algn="l">
              <a:spcBef>
                <a:spcPts val="600"/>
              </a:spcBef>
              <a:spcAft>
                <a:spcPts val="0"/>
              </a:spcAft>
              <a:buNone/>
            </a:pPr>
            <a:r>
              <a:rPr lang="en"/>
              <a:t>MLt = (120*52) * (1/52) = 120 </a:t>
            </a:r>
            <a:endParaRPr/>
          </a:p>
          <a:p>
            <a:pPr indent="0" lvl="0" marL="0" rtl="0" algn="l">
              <a:spcBef>
                <a:spcPts val="600"/>
              </a:spcBef>
              <a:spcAft>
                <a:spcPts val="0"/>
              </a:spcAft>
              <a:buNone/>
            </a:pPr>
            <a:r>
              <a:rPr lang="en"/>
              <a:t>Standard </a:t>
            </a:r>
            <a:r>
              <a:rPr lang="en"/>
              <a:t>deviation</a:t>
            </a:r>
            <a:r>
              <a:rPr lang="en"/>
              <a:t>: 1 * 10 = 10 </a:t>
            </a:r>
            <a:endParaRPr/>
          </a:p>
          <a:p>
            <a:pPr indent="0" lvl="0" marL="0" rtl="0" algn="l">
              <a:spcBef>
                <a:spcPts val="600"/>
              </a:spcBef>
              <a:spcAft>
                <a:spcPts val="0"/>
              </a:spcAft>
              <a:buNone/>
            </a:pPr>
            <a:r>
              <a:rPr lang="en"/>
              <a:t>1.64*10 = 16.4 </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
              <a:t>Reorder Point: </a:t>
            </a:r>
            <a:r>
              <a:rPr lang="en"/>
              <a:t>16.4+120 = 136.4 </a:t>
            </a:r>
            <a:endParaRPr/>
          </a:p>
          <a:p>
            <a:pPr indent="0" lvl="0" marL="0" rtl="0" algn="l">
              <a:spcBef>
                <a:spcPts val="600"/>
              </a:spcBef>
              <a:spcAft>
                <a:spcPts val="0"/>
              </a:spcAft>
              <a:buNone/>
            </a:pPr>
            <a:r>
              <a:rPr b="1" lang="en"/>
              <a:t>Safety Stock: </a:t>
            </a:r>
            <a:r>
              <a:rPr lang="en"/>
              <a:t>16.4 </a:t>
            </a:r>
            <a:endParaRPr/>
          </a:p>
        </p:txBody>
      </p:sp>
      <p:sp>
        <p:nvSpPr>
          <p:cNvPr id="878" name="Google Shape;878;p12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26"/>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Fixed-Time Period Model</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2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Periodic Review System</a:t>
            </a:r>
            <a:endParaRPr/>
          </a:p>
        </p:txBody>
      </p:sp>
      <p:sp>
        <p:nvSpPr>
          <p:cNvPr id="889" name="Google Shape;889;p12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890" name="Google Shape;890;p127"/>
          <p:cNvPicPr preferRelativeResize="0"/>
          <p:nvPr/>
        </p:nvPicPr>
        <p:blipFill>
          <a:blip r:embed="rId3">
            <a:alphaModFix/>
          </a:blip>
          <a:stretch>
            <a:fillRect/>
          </a:stretch>
        </p:blipFill>
        <p:spPr>
          <a:xfrm>
            <a:off x="1375500" y="932962"/>
            <a:ext cx="6033501" cy="346270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28"/>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Periodic Review Systems:</a:t>
            </a:r>
            <a:r>
              <a:rPr lang="en" sz="1350">
                <a:solidFill>
                  <a:srgbClr val="333333"/>
                </a:solidFill>
                <a:highlight>
                  <a:srgbClr val="FCFCFC"/>
                </a:highlight>
                <a:latin typeface="Roboto"/>
                <a:ea typeface="Roboto"/>
                <a:cs typeface="Roboto"/>
                <a:sym typeface="Roboto"/>
              </a:rPr>
              <a:t> inventory is counted and reorder is placed in </a:t>
            </a:r>
            <a:r>
              <a:rPr lang="en" sz="1350">
                <a:solidFill>
                  <a:srgbClr val="333333"/>
                </a:solidFill>
                <a:highlight>
                  <a:srgbClr val="FCFCFC"/>
                </a:highlight>
                <a:latin typeface="Roboto"/>
                <a:ea typeface="Roboto"/>
                <a:cs typeface="Roboto"/>
                <a:sym typeface="Roboto"/>
              </a:rPr>
              <a:t>predetermined</a:t>
            </a:r>
            <a:r>
              <a:rPr lang="en" sz="1350">
                <a:solidFill>
                  <a:srgbClr val="333333"/>
                </a:solidFill>
                <a:highlight>
                  <a:srgbClr val="FCFCFC"/>
                </a:highlight>
                <a:latin typeface="Roboto"/>
                <a:ea typeface="Roboto"/>
                <a:cs typeface="Roboto"/>
                <a:sym typeface="Roboto"/>
              </a:rPr>
              <a:t> intervals, such as a week or a month</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rPr lang="en" sz="1350">
                <a:solidFill>
                  <a:srgbClr val="333333"/>
                </a:solidFill>
                <a:highlight>
                  <a:srgbClr val="FCFCFC"/>
                </a:highlight>
                <a:latin typeface="Roboto"/>
                <a:ea typeface="Roboto"/>
                <a:cs typeface="Roboto"/>
                <a:sym typeface="Roboto"/>
              </a:rPr>
              <a:t>Assuming No demand uncertainty</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rPr lang="en" sz="1350">
                <a:solidFill>
                  <a:srgbClr val="333333"/>
                </a:solidFill>
                <a:highlight>
                  <a:srgbClr val="FCFCFC"/>
                </a:highlight>
                <a:latin typeface="Roboto"/>
                <a:ea typeface="Roboto"/>
                <a:cs typeface="Roboto"/>
                <a:sym typeface="Roboto"/>
              </a:rPr>
              <a:t>Target inventory = (LT+T)*D </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rPr lang="en" sz="1350">
                <a:solidFill>
                  <a:srgbClr val="333333"/>
                </a:solidFill>
                <a:highlight>
                  <a:srgbClr val="FCFCFC"/>
                </a:highlight>
                <a:latin typeface="Roboto"/>
                <a:ea typeface="Roboto"/>
                <a:cs typeface="Roboto"/>
                <a:sym typeface="Roboto"/>
              </a:rPr>
              <a:t>Order Quantity = (LT+T) *D-I</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rPr lang="en" sz="1350">
                <a:solidFill>
                  <a:srgbClr val="333333"/>
                </a:solidFill>
                <a:highlight>
                  <a:srgbClr val="FCFCFC"/>
                </a:highlight>
                <a:latin typeface="Roboto"/>
                <a:ea typeface="Roboto"/>
                <a:cs typeface="Roboto"/>
                <a:sym typeface="Roboto"/>
              </a:rPr>
              <a:t>LT: Lead Time: time between placing and receiving order </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rPr lang="en" sz="1350">
                <a:solidFill>
                  <a:srgbClr val="333333"/>
                </a:solidFill>
                <a:highlight>
                  <a:srgbClr val="FCFCFC"/>
                </a:highlight>
                <a:latin typeface="Roboto"/>
                <a:ea typeface="Roboto"/>
                <a:cs typeface="Roboto"/>
                <a:sym typeface="Roboto"/>
              </a:rPr>
              <a:t>T: Review Period ( time between </a:t>
            </a:r>
            <a:r>
              <a:rPr lang="en" sz="1350">
                <a:solidFill>
                  <a:srgbClr val="333333"/>
                </a:solidFill>
                <a:highlight>
                  <a:srgbClr val="FCFCFC"/>
                </a:highlight>
                <a:latin typeface="Roboto"/>
                <a:ea typeface="Roboto"/>
                <a:cs typeface="Roboto"/>
                <a:sym typeface="Roboto"/>
              </a:rPr>
              <a:t>placing orders)</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rPr lang="en" sz="1350">
                <a:solidFill>
                  <a:srgbClr val="333333"/>
                </a:solidFill>
                <a:highlight>
                  <a:srgbClr val="FCFCFC"/>
                </a:highlight>
                <a:latin typeface="Roboto"/>
                <a:ea typeface="Roboto"/>
                <a:cs typeface="Roboto"/>
                <a:sym typeface="Roboto"/>
              </a:rPr>
              <a:t>LT+T: exposure period=</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rPr lang="en" sz="1350">
                <a:solidFill>
                  <a:srgbClr val="333333"/>
                </a:solidFill>
                <a:highlight>
                  <a:srgbClr val="FCFCFC"/>
                </a:highlight>
                <a:latin typeface="Roboto"/>
                <a:ea typeface="Roboto"/>
                <a:cs typeface="Roboto"/>
                <a:sym typeface="Roboto"/>
              </a:rPr>
              <a:t>I: current Inventory level </a:t>
            </a:r>
            <a:endParaRPr sz="1350">
              <a:solidFill>
                <a:srgbClr val="333333"/>
              </a:solidFill>
              <a:highlight>
                <a:srgbClr val="FCFCFC"/>
              </a:highlight>
              <a:latin typeface="Roboto"/>
              <a:ea typeface="Roboto"/>
              <a:cs typeface="Roboto"/>
              <a:sym typeface="Roboto"/>
            </a:endParaRPr>
          </a:p>
          <a:p>
            <a:pPr indent="0" lvl="0" marL="0" rtl="0" algn="l">
              <a:spcBef>
                <a:spcPts val="600"/>
              </a:spcBef>
              <a:spcAft>
                <a:spcPts val="0"/>
              </a:spcAft>
              <a:buNone/>
            </a:pPr>
            <a:r>
              <a:t/>
            </a:r>
            <a:endParaRPr sz="1350">
              <a:solidFill>
                <a:srgbClr val="333333"/>
              </a:solidFill>
              <a:highlight>
                <a:srgbClr val="FCFCFC"/>
              </a:highlight>
              <a:latin typeface="Roboto"/>
              <a:ea typeface="Roboto"/>
              <a:cs typeface="Roboto"/>
              <a:sym typeface="Roboto"/>
            </a:endParaRPr>
          </a:p>
        </p:txBody>
      </p:sp>
      <p:sp>
        <p:nvSpPr>
          <p:cNvPr id="896" name="Google Shape;896;p12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2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Demand Uncertainity </a:t>
            </a:r>
            <a:endParaRPr/>
          </a:p>
        </p:txBody>
      </p:sp>
      <p:sp>
        <p:nvSpPr>
          <p:cNvPr id="902" name="Google Shape;902;p129"/>
          <p:cNvSpPr txBox="1"/>
          <p:nvPr>
            <p:ph idx="1" type="body"/>
          </p:nvPr>
        </p:nvSpPr>
        <p:spPr>
          <a:xfrm>
            <a:off x="916650" y="950850"/>
            <a:ext cx="34818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Demand </a:t>
            </a:r>
            <a:r>
              <a:rPr b="1" lang="en"/>
              <a:t>Uncertainty</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a:t>z</a:t>
            </a:r>
            <a:r>
              <a:rPr i="1" lang="en" sz="2600"/>
              <a:t>𝝈</a:t>
            </a:r>
            <a:r>
              <a:rPr i="1" lang="en" sz="1200"/>
              <a:t>LT+T</a:t>
            </a:r>
            <a:endParaRPr sz="1000"/>
          </a:p>
          <a:p>
            <a:pPr indent="0" lvl="0" marL="0" rtl="0" algn="l">
              <a:spcBef>
                <a:spcPts val="600"/>
              </a:spcBef>
              <a:spcAft>
                <a:spcPts val="0"/>
              </a:spcAft>
              <a:buNone/>
            </a:pPr>
            <a:r>
              <a:rPr lang="en"/>
              <a:t>Z = normsinv (CSL) </a:t>
            </a:r>
            <a:endParaRPr/>
          </a:p>
          <a:p>
            <a:pPr indent="0" lvl="0" marL="0" rtl="0" algn="l">
              <a:spcBef>
                <a:spcPts val="600"/>
              </a:spcBef>
              <a:spcAft>
                <a:spcPts val="0"/>
              </a:spcAft>
              <a:buNone/>
            </a:pPr>
            <a:r>
              <a:rPr i="1" lang="en" sz="2800"/>
              <a:t>𝝈</a:t>
            </a:r>
            <a:r>
              <a:rPr b="1" i="1" lang="en" sz="800"/>
              <a:t>LT+T</a:t>
            </a:r>
            <a:r>
              <a:rPr i="1" lang="en" sz="1500"/>
              <a:t> </a:t>
            </a:r>
            <a:r>
              <a:rPr i="1" lang="en" sz="2200"/>
              <a:t>= </a:t>
            </a:r>
            <a:r>
              <a:rPr i="1" lang="en" sz="2300"/>
              <a:t>sqrt (LT+T)*𝝈</a:t>
            </a:r>
            <a:endParaRPr sz="2300"/>
          </a:p>
          <a:p>
            <a:pPr indent="0" lvl="0" marL="0" rtl="0" algn="l">
              <a:spcBef>
                <a:spcPts val="600"/>
              </a:spcBef>
              <a:spcAft>
                <a:spcPts val="0"/>
              </a:spcAft>
              <a:buNone/>
            </a:pPr>
            <a:r>
              <a:t/>
            </a:r>
            <a:endParaRPr i="1" sz="1200"/>
          </a:p>
          <a:p>
            <a:pPr indent="0" lvl="0" marL="0" rtl="0" algn="l">
              <a:spcBef>
                <a:spcPts val="600"/>
              </a:spcBef>
              <a:spcAft>
                <a:spcPts val="0"/>
              </a:spcAft>
              <a:buNone/>
            </a:pPr>
            <a:r>
              <a:t/>
            </a:r>
            <a:endParaRPr/>
          </a:p>
          <a:p>
            <a:pPr indent="0" lvl="0" marL="0" rtl="0" algn="l">
              <a:spcBef>
                <a:spcPts val="600"/>
              </a:spcBef>
              <a:spcAft>
                <a:spcPts val="0"/>
              </a:spcAft>
              <a:buNone/>
            </a:pPr>
            <a:r>
              <a:rPr lang="en"/>
              <a:t> </a:t>
            </a:r>
            <a:endParaRPr/>
          </a:p>
        </p:txBody>
      </p:sp>
      <p:sp>
        <p:nvSpPr>
          <p:cNvPr id="903" name="Google Shape;903;p12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904" name="Google Shape;904;p129"/>
          <p:cNvPicPr preferRelativeResize="0"/>
          <p:nvPr/>
        </p:nvPicPr>
        <p:blipFill>
          <a:blip r:embed="rId3">
            <a:alphaModFix/>
          </a:blip>
          <a:stretch>
            <a:fillRect/>
          </a:stretch>
        </p:blipFill>
        <p:spPr>
          <a:xfrm>
            <a:off x="4398300" y="1204550"/>
            <a:ext cx="3829050" cy="19050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3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Practice Problem</a:t>
            </a:r>
            <a:endParaRPr/>
          </a:p>
        </p:txBody>
      </p:sp>
      <p:sp>
        <p:nvSpPr>
          <p:cNvPr id="910" name="Google Shape;910;p130"/>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Average Daily Demand: 10 units </a:t>
            </a:r>
            <a:endParaRPr/>
          </a:p>
          <a:p>
            <a:pPr indent="0" lvl="0" marL="0" rtl="0" algn="l">
              <a:spcBef>
                <a:spcPts val="600"/>
              </a:spcBef>
              <a:spcAft>
                <a:spcPts val="0"/>
              </a:spcAft>
              <a:buNone/>
            </a:pPr>
            <a:r>
              <a:rPr lang="en"/>
              <a:t>Standard Demand for Daily Demand: 2 units </a:t>
            </a:r>
            <a:endParaRPr/>
          </a:p>
          <a:p>
            <a:pPr indent="0" lvl="0" marL="0" rtl="0" algn="l">
              <a:spcBef>
                <a:spcPts val="600"/>
              </a:spcBef>
              <a:spcAft>
                <a:spcPts val="0"/>
              </a:spcAft>
              <a:buNone/>
            </a:pPr>
            <a:r>
              <a:rPr lang="en"/>
              <a:t>Review Period 30 days </a:t>
            </a:r>
            <a:endParaRPr/>
          </a:p>
          <a:p>
            <a:pPr indent="0" lvl="0" marL="0" rtl="0" algn="l">
              <a:spcBef>
                <a:spcPts val="600"/>
              </a:spcBef>
              <a:spcAft>
                <a:spcPts val="0"/>
              </a:spcAft>
              <a:buNone/>
            </a:pPr>
            <a:r>
              <a:rPr lang="en"/>
              <a:t>Lead Time: 10 days </a:t>
            </a:r>
            <a:endParaRPr/>
          </a:p>
          <a:p>
            <a:pPr indent="0" lvl="0" marL="0" rtl="0" algn="l">
              <a:spcBef>
                <a:spcPts val="600"/>
              </a:spcBef>
              <a:spcAft>
                <a:spcPts val="0"/>
              </a:spcAft>
              <a:buNone/>
            </a:pPr>
            <a:r>
              <a:rPr lang="en"/>
              <a:t>Policy: not stocking out 95% of the time </a:t>
            </a:r>
            <a:endParaRPr/>
          </a:p>
          <a:p>
            <a:pPr indent="0" lvl="0" marL="0" rtl="0" algn="l">
              <a:spcBef>
                <a:spcPts val="600"/>
              </a:spcBef>
              <a:spcAft>
                <a:spcPts val="0"/>
              </a:spcAft>
              <a:buNone/>
            </a:pPr>
            <a:r>
              <a:rPr lang="en"/>
              <a:t>Beginning inventory: 150 Units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How many units should be ordered?</a:t>
            </a:r>
            <a:endParaRPr/>
          </a:p>
        </p:txBody>
      </p:sp>
      <p:sp>
        <p:nvSpPr>
          <p:cNvPr id="911" name="Google Shape;911;p13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13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Answer </a:t>
            </a:r>
            <a:endParaRPr/>
          </a:p>
        </p:txBody>
      </p:sp>
      <p:sp>
        <p:nvSpPr>
          <p:cNvPr id="917" name="Google Shape;917;p131"/>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Exposure Period: 40 Days </a:t>
            </a:r>
            <a:endParaRPr sz="2000"/>
          </a:p>
          <a:p>
            <a:pPr indent="0" lvl="0" marL="0" rtl="0" algn="l">
              <a:spcBef>
                <a:spcPts val="600"/>
              </a:spcBef>
              <a:spcAft>
                <a:spcPts val="0"/>
              </a:spcAft>
              <a:buNone/>
            </a:pPr>
            <a:r>
              <a:rPr lang="en" sz="2000"/>
              <a:t>Z-score: normsinv(0.95) = 1.64</a:t>
            </a:r>
            <a:endParaRPr sz="2000"/>
          </a:p>
          <a:p>
            <a:pPr indent="0" lvl="0" marL="0" rtl="0" algn="l">
              <a:spcBef>
                <a:spcPts val="600"/>
              </a:spcBef>
              <a:spcAft>
                <a:spcPts val="0"/>
              </a:spcAft>
              <a:buNone/>
            </a:pPr>
            <a:r>
              <a:rPr lang="en" sz="2000"/>
              <a:t>𝝈LT+T = 6.32*2 = 12.64</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rPr b="1" lang="en" sz="2000"/>
              <a:t>Target: </a:t>
            </a:r>
            <a:r>
              <a:rPr lang="en" sz="2000"/>
              <a:t>40*10 + 1.64*12.64</a:t>
            </a:r>
            <a:endParaRPr sz="2000"/>
          </a:p>
          <a:p>
            <a:pPr indent="0" lvl="0" marL="0" rtl="0" algn="l">
              <a:spcBef>
                <a:spcPts val="600"/>
              </a:spcBef>
              <a:spcAft>
                <a:spcPts val="0"/>
              </a:spcAft>
              <a:buNone/>
            </a:pPr>
            <a:r>
              <a:rPr lang="en" sz="2000"/>
              <a:t>=420.73</a:t>
            </a:r>
            <a:endParaRPr sz="2000"/>
          </a:p>
          <a:p>
            <a:pPr indent="0" lvl="0" marL="0" rtl="0" algn="l">
              <a:spcBef>
                <a:spcPts val="600"/>
              </a:spcBef>
              <a:spcAft>
                <a:spcPts val="0"/>
              </a:spcAft>
              <a:buNone/>
            </a:pPr>
            <a:r>
              <a:rPr b="1" lang="en" sz="2000"/>
              <a:t>Order Quantity: </a:t>
            </a:r>
            <a:endParaRPr b="1" sz="2000"/>
          </a:p>
          <a:p>
            <a:pPr indent="0" lvl="0" marL="0" rtl="0" algn="l">
              <a:spcBef>
                <a:spcPts val="600"/>
              </a:spcBef>
              <a:spcAft>
                <a:spcPts val="0"/>
              </a:spcAft>
              <a:buNone/>
            </a:pPr>
            <a:r>
              <a:rPr lang="en" sz="2000"/>
              <a:t>420.73 - 150 = </a:t>
            </a:r>
            <a:r>
              <a:rPr lang="en" sz="2000">
                <a:highlight>
                  <a:srgbClr val="FFFF00"/>
                </a:highlight>
              </a:rPr>
              <a:t>270.73</a:t>
            </a:r>
            <a:endParaRPr sz="2000">
              <a:highlight>
                <a:srgbClr val="FFFF00"/>
              </a:highlight>
            </a:endParaRPr>
          </a:p>
        </p:txBody>
      </p:sp>
      <p:sp>
        <p:nvSpPr>
          <p:cNvPr id="918" name="Google Shape;918;p13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Your turn!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32"/>
          <p:cNvSpPr txBox="1"/>
          <p:nvPr>
            <p:ph idx="1" type="subTitle"/>
          </p:nvPr>
        </p:nvSpPr>
        <p:spPr>
          <a:xfrm>
            <a:off x="685800" y="93245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Sarah’s 204 Study Tips</a:t>
            </a:r>
            <a:endParaRPr sz="2300"/>
          </a:p>
        </p:txBody>
      </p:sp>
      <p:sp>
        <p:nvSpPr>
          <p:cNvPr id="924" name="Google Shape;924;p132"/>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925" name="Google Shape;925;p132"/>
          <p:cNvSpPr txBox="1"/>
          <p:nvPr>
            <p:ph idx="4294967295" type="body"/>
          </p:nvPr>
        </p:nvSpPr>
        <p:spPr>
          <a:xfrm>
            <a:off x="849875" y="1463225"/>
            <a:ext cx="7257000" cy="29655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Char char="⊡"/>
            </a:pPr>
            <a:r>
              <a:rPr lang="en" sz="1700"/>
              <a:t>Know the difference between all the different Pk Formulas, and inventory </a:t>
            </a:r>
            <a:r>
              <a:rPr lang="en" sz="1700"/>
              <a:t>management</a:t>
            </a:r>
            <a:r>
              <a:rPr lang="en" sz="1700"/>
              <a:t> problems. </a:t>
            </a:r>
            <a:endParaRPr sz="1700"/>
          </a:p>
          <a:p>
            <a:pPr indent="-336550" lvl="0" marL="457200" rtl="0" algn="l">
              <a:spcBef>
                <a:spcPts val="0"/>
              </a:spcBef>
              <a:spcAft>
                <a:spcPts val="0"/>
              </a:spcAft>
              <a:buSzPts val="1700"/>
              <a:buChar char="⊡"/>
            </a:pPr>
            <a:r>
              <a:t/>
            </a:r>
            <a:endParaRPr sz="1700"/>
          </a:p>
          <a:p>
            <a:pPr indent="-336550" lvl="0" marL="457200" rtl="0" algn="l">
              <a:spcBef>
                <a:spcPts val="0"/>
              </a:spcBef>
              <a:spcAft>
                <a:spcPts val="0"/>
              </a:spcAft>
              <a:buSzPts val="1700"/>
              <a:buChar char="⊡"/>
            </a:pPr>
            <a:r>
              <a:rPr lang="en" sz="1700"/>
              <a:t>Practice problems on practice problems!!!</a:t>
            </a:r>
            <a:endParaRPr sz="1700"/>
          </a:p>
          <a:p>
            <a:pPr indent="0" lvl="0" marL="0" rtl="0" algn="l">
              <a:spcBef>
                <a:spcPts val="600"/>
              </a:spcBef>
              <a:spcAft>
                <a:spcPts val="0"/>
              </a:spcAft>
              <a:buNone/>
            </a:pPr>
            <a:r>
              <a:t/>
            </a:r>
            <a:endParaRPr sz="1700"/>
          </a:p>
          <a:p>
            <a:pPr indent="-336550" lvl="0" marL="457200" rtl="0" algn="l">
              <a:spcBef>
                <a:spcPts val="600"/>
              </a:spcBef>
              <a:spcAft>
                <a:spcPts val="0"/>
              </a:spcAft>
              <a:buSzPts val="1700"/>
              <a:buChar char="⊡"/>
            </a:pPr>
            <a:r>
              <a:rPr lang="en" sz="1700"/>
              <a:t>Go over previous assignments, cases, CMP packages </a:t>
            </a:r>
            <a:endParaRPr sz="1700"/>
          </a:p>
          <a:p>
            <a:pPr indent="0" lvl="0" marL="457200" rtl="0" algn="l">
              <a:spcBef>
                <a:spcPts val="600"/>
              </a:spcBef>
              <a:spcAft>
                <a:spcPts val="0"/>
              </a:spcAft>
              <a:buNone/>
            </a:pPr>
            <a:r>
              <a:t/>
            </a:r>
            <a:endParaRPr sz="1700"/>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133"/>
          <p:cNvSpPr txBox="1"/>
          <p:nvPr>
            <p:ph type="ctrTitle"/>
          </p:nvPr>
        </p:nvSpPr>
        <p:spPr>
          <a:xfrm>
            <a:off x="1933200" y="3035374"/>
            <a:ext cx="5277600" cy="447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a:t>Thank you!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Feel free to stick </a:t>
            </a:r>
            <a:r>
              <a:rPr b="1" lang="en"/>
              <a:t>around</a:t>
            </a:r>
            <a:r>
              <a:rPr b="1" lang="en"/>
              <a:t> to ask some questions</a:t>
            </a:r>
            <a:endParaRPr b="1"/>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pic>
        <p:nvPicPr>
          <p:cNvPr id="935" name="Google Shape;935;p134"/>
          <p:cNvPicPr preferRelativeResize="0"/>
          <p:nvPr/>
        </p:nvPicPr>
        <p:blipFill>
          <a:blip r:embed="rId3">
            <a:alphaModFix/>
          </a:blip>
          <a:stretch>
            <a:fillRect/>
          </a:stretch>
        </p:blipFill>
        <p:spPr>
          <a:xfrm>
            <a:off x="-43100" y="-43925"/>
            <a:ext cx="9263299" cy="521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241650" y="57965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300"/>
              <a:t>Calculate the long term utilization! </a:t>
            </a:r>
            <a:endParaRPr sz="2300"/>
          </a:p>
        </p:txBody>
      </p:sp>
      <p:sp>
        <p:nvSpPr>
          <p:cNvPr id="151" name="Google Shape;151;p2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152" name="Google Shape;152;p25"/>
          <p:cNvGraphicFramePr/>
          <p:nvPr/>
        </p:nvGraphicFramePr>
        <p:xfrm>
          <a:off x="952500" y="2000250"/>
          <a:ext cx="3000000" cy="3000000"/>
        </p:xfrm>
        <a:graphic>
          <a:graphicData uri="http://schemas.openxmlformats.org/drawingml/2006/table">
            <a:tbl>
              <a:tblPr>
                <a:noFill/>
                <a:tableStyleId>{97C2DAB1-965C-4683-819B-68DEBDD231B5}</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Throughput Rate</a:t>
                      </a:r>
                      <a:endParaRPr/>
                    </a:p>
                  </a:txBody>
                  <a:tcPr marT="91425" marB="91425" marR="91425" marL="91425"/>
                </a:tc>
                <a:tc>
                  <a:txBody>
                    <a:bodyPr/>
                    <a:lstStyle/>
                    <a:p>
                      <a:pPr indent="0" lvl="0" marL="0" rtl="0" algn="l">
                        <a:spcBef>
                          <a:spcPts val="0"/>
                        </a:spcBef>
                        <a:spcAft>
                          <a:spcPts val="0"/>
                        </a:spcAft>
                        <a:buNone/>
                      </a:pPr>
                      <a:r>
                        <a:rPr lang="en"/>
                        <a:t>Capacity Rate</a:t>
                      </a:r>
                      <a:endParaRPr/>
                    </a:p>
                  </a:txBody>
                  <a:tcPr marT="91425" marB="91425" marR="91425" marL="91425"/>
                </a:tc>
                <a:tc>
                  <a:txBody>
                    <a:bodyPr/>
                    <a:lstStyle/>
                    <a:p>
                      <a:pPr indent="0" lvl="0" marL="0" rtl="0" algn="l">
                        <a:spcBef>
                          <a:spcPts val="0"/>
                        </a:spcBef>
                        <a:spcAft>
                          <a:spcPts val="0"/>
                        </a:spcAft>
                        <a:buNone/>
                      </a:pPr>
                      <a:r>
                        <a:rPr lang="en"/>
                        <a:t>u</a:t>
                      </a:r>
                      <a:r>
                        <a:rPr lang="en"/>
                        <a:t>tilization as a %</a:t>
                      </a:r>
                      <a:endParaRPr/>
                    </a:p>
                  </a:txBody>
                  <a:tcPr marT="91425" marB="91425" marR="91425" marL="91425"/>
                </a:tc>
              </a:tr>
              <a:tr h="381000">
                <a:tc>
                  <a:txBody>
                    <a:bodyPr/>
                    <a:lstStyle/>
                    <a:p>
                      <a:pPr indent="0" lvl="0" marL="0" rtl="0" algn="l">
                        <a:spcBef>
                          <a:spcPts val="0"/>
                        </a:spcBef>
                        <a:spcAft>
                          <a:spcPts val="0"/>
                        </a:spcAft>
                        <a:buNone/>
                      </a:pPr>
                      <a:r>
                        <a:rPr lang="en"/>
                        <a:t>Cashier</a:t>
                      </a:r>
                      <a:r>
                        <a:rPr lang="en"/>
                        <a:t> 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Cashier 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Cashier 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241650" y="57965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300"/>
              <a:t>Calculate the long term utilization! </a:t>
            </a:r>
            <a:endParaRPr sz="2300"/>
          </a:p>
        </p:txBody>
      </p:sp>
      <p:sp>
        <p:nvSpPr>
          <p:cNvPr id="158" name="Google Shape;158;p2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159" name="Google Shape;159;p26"/>
          <p:cNvGraphicFramePr/>
          <p:nvPr/>
        </p:nvGraphicFramePr>
        <p:xfrm>
          <a:off x="952500" y="2000250"/>
          <a:ext cx="3000000" cy="3000000"/>
        </p:xfrm>
        <a:graphic>
          <a:graphicData uri="http://schemas.openxmlformats.org/drawingml/2006/table">
            <a:tbl>
              <a:tblPr>
                <a:noFill/>
                <a:tableStyleId>{97C2DAB1-965C-4683-819B-68DEBDD231B5}</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Throughput Rate</a:t>
                      </a:r>
                      <a:endParaRPr/>
                    </a:p>
                  </a:txBody>
                  <a:tcPr marT="91425" marB="91425" marR="91425" marL="91425"/>
                </a:tc>
                <a:tc>
                  <a:txBody>
                    <a:bodyPr/>
                    <a:lstStyle/>
                    <a:p>
                      <a:pPr indent="0" lvl="0" marL="0" rtl="0" algn="l">
                        <a:spcBef>
                          <a:spcPts val="0"/>
                        </a:spcBef>
                        <a:spcAft>
                          <a:spcPts val="0"/>
                        </a:spcAft>
                        <a:buNone/>
                      </a:pPr>
                      <a:r>
                        <a:rPr lang="en"/>
                        <a:t>Capacity Rate</a:t>
                      </a:r>
                      <a:endParaRPr/>
                    </a:p>
                  </a:txBody>
                  <a:tcPr marT="91425" marB="91425" marR="91425" marL="91425"/>
                </a:tc>
                <a:tc>
                  <a:txBody>
                    <a:bodyPr/>
                    <a:lstStyle/>
                    <a:p>
                      <a:pPr indent="0" lvl="0" marL="0" rtl="0" algn="l">
                        <a:spcBef>
                          <a:spcPts val="0"/>
                        </a:spcBef>
                        <a:spcAft>
                          <a:spcPts val="0"/>
                        </a:spcAft>
                        <a:buNone/>
                      </a:pPr>
                      <a:r>
                        <a:rPr lang="en"/>
                        <a:t>utilization as a %</a:t>
                      </a:r>
                      <a:endParaRPr/>
                    </a:p>
                  </a:txBody>
                  <a:tcPr marT="91425" marB="91425" marR="91425" marL="91425"/>
                </a:tc>
              </a:tr>
              <a:tr h="381000">
                <a:tc>
                  <a:txBody>
                    <a:bodyPr/>
                    <a:lstStyle/>
                    <a:p>
                      <a:pPr indent="0" lvl="0" marL="0" rtl="0" algn="l">
                        <a:spcBef>
                          <a:spcPts val="0"/>
                        </a:spcBef>
                        <a:spcAft>
                          <a:spcPts val="0"/>
                        </a:spcAft>
                        <a:buNone/>
                      </a:pPr>
                      <a:r>
                        <a:rPr lang="en"/>
                        <a:t>Cashier 1</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66</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lang="en"/>
                        <a:t>Cashier 2</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10</a:t>
                      </a:r>
                      <a:endParaRPr/>
                    </a:p>
                  </a:txBody>
                  <a:tcPr marT="91425" marB="91425" marR="91425" marL="91425"/>
                </a:tc>
                <a:tc>
                  <a:txBody>
                    <a:bodyPr/>
                    <a:lstStyle/>
                    <a:p>
                      <a:pPr indent="0" lvl="0" marL="0" rtl="0" algn="l">
                        <a:spcBef>
                          <a:spcPts val="0"/>
                        </a:spcBef>
                        <a:spcAft>
                          <a:spcPts val="0"/>
                        </a:spcAft>
                        <a:buNone/>
                      </a:pPr>
                      <a:r>
                        <a:rPr lang="en"/>
                        <a:t>50</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lang="en"/>
                        <a:t>Cashier 3</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solidFill>
                      <a:srgbClr val="FFFF00"/>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idx="1" type="subTitle"/>
          </p:nvPr>
        </p:nvSpPr>
        <p:spPr>
          <a:xfrm>
            <a:off x="685800" y="213075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Little’s Law</a:t>
            </a:r>
            <a:endParaRPr sz="2900"/>
          </a:p>
        </p:txBody>
      </p:sp>
      <p:sp>
        <p:nvSpPr>
          <p:cNvPr id="165" name="Google Shape;165;p27"/>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2</a:t>
            </a:r>
            <a:endParaRPr b="1" sz="2400">
              <a:solidFill>
                <a:srgbClr val="FFFFFF"/>
              </a:solidFill>
              <a:latin typeface="Montserrat"/>
              <a:ea typeface="Montserrat"/>
              <a:cs typeface="Montserrat"/>
              <a:sym typeface="Montserrat"/>
            </a:endParaRPr>
          </a:p>
        </p:txBody>
      </p:sp>
      <p:sp>
        <p:nvSpPr>
          <p:cNvPr id="166" name="Google Shape;166;p27"/>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800"/>
              <a:t>Little’s Law</a:t>
            </a:r>
            <a:endParaRPr sz="1800"/>
          </a:p>
        </p:txBody>
      </p:sp>
      <p:sp>
        <p:nvSpPr>
          <p:cNvPr id="172" name="Google Shape;172;p28"/>
          <p:cNvSpPr txBox="1"/>
          <p:nvPr>
            <p:ph idx="1" type="body"/>
          </p:nvPr>
        </p:nvSpPr>
        <p:spPr>
          <a:xfrm>
            <a:off x="916650" y="1047150"/>
            <a:ext cx="7310700" cy="3049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I = R*T</a:t>
            </a:r>
            <a:endParaRPr/>
          </a:p>
          <a:p>
            <a:pPr indent="0" lvl="0" marL="457200" rtl="0" algn="l">
              <a:spcBef>
                <a:spcPts val="600"/>
              </a:spcBef>
              <a:spcAft>
                <a:spcPts val="0"/>
              </a:spcAft>
              <a:buNone/>
            </a:pPr>
            <a:r>
              <a:rPr lang="en"/>
              <a:t>I- Average Inventory </a:t>
            </a:r>
            <a:endParaRPr/>
          </a:p>
          <a:p>
            <a:pPr indent="0" lvl="0" marL="457200" rtl="0" algn="l">
              <a:spcBef>
                <a:spcPts val="600"/>
              </a:spcBef>
              <a:spcAft>
                <a:spcPts val="0"/>
              </a:spcAft>
              <a:buNone/>
            </a:pPr>
            <a:r>
              <a:rPr lang="en"/>
              <a:t>R- Average Throughput Rate </a:t>
            </a:r>
            <a:endParaRPr/>
          </a:p>
          <a:p>
            <a:pPr indent="0" lvl="0" marL="457200" rtl="0" algn="l">
              <a:spcBef>
                <a:spcPts val="600"/>
              </a:spcBef>
              <a:spcAft>
                <a:spcPts val="0"/>
              </a:spcAft>
              <a:buNone/>
            </a:pPr>
            <a:r>
              <a:rPr lang="en"/>
              <a:t>T- </a:t>
            </a:r>
            <a:r>
              <a:rPr lang="en"/>
              <a:t>Average</a:t>
            </a:r>
            <a:r>
              <a:rPr lang="en"/>
              <a:t> Flow Time </a:t>
            </a:r>
            <a:endParaRPr/>
          </a:p>
          <a:p>
            <a:pPr indent="0" lvl="0" marL="457200" rtl="0" algn="l">
              <a:spcBef>
                <a:spcPts val="600"/>
              </a:spcBef>
              <a:spcAft>
                <a:spcPts val="0"/>
              </a:spcAft>
              <a:buNone/>
            </a:pPr>
            <a:r>
              <a:rPr lang="en" sz="1600"/>
              <a:t>Be careful not to mix up R and T! </a:t>
            </a:r>
            <a:endParaRPr sz="1600"/>
          </a:p>
          <a:p>
            <a:pPr indent="0" lvl="0" marL="45720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457200" rtl="0" algn="l">
              <a:spcBef>
                <a:spcPts val="600"/>
              </a:spcBef>
              <a:spcAft>
                <a:spcPts val="0"/>
              </a:spcAft>
              <a:buNone/>
            </a:pPr>
            <a:r>
              <a:t/>
            </a:r>
            <a:endParaRPr sz="1600"/>
          </a:p>
          <a:p>
            <a:pPr indent="0" lvl="0" marL="457200" rtl="0" algn="l">
              <a:spcBef>
                <a:spcPts val="600"/>
              </a:spcBef>
              <a:spcAft>
                <a:spcPts val="0"/>
              </a:spcAft>
              <a:buNone/>
            </a:pPr>
            <a:r>
              <a:t/>
            </a:r>
            <a:endParaRPr sz="1600"/>
          </a:p>
          <a:p>
            <a:pPr indent="0" lvl="0" marL="457200" rtl="0" algn="l">
              <a:spcBef>
                <a:spcPts val="600"/>
              </a:spcBef>
              <a:spcAft>
                <a:spcPts val="0"/>
              </a:spcAft>
              <a:buNone/>
            </a:pPr>
            <a:r>
              <a:t/>
            </a:r>
            <a:endParaRPr sz="16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73" name="Google Shape;173;p2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700"/>
              <a:t>Little’s Law summary </a:t>
            </a:r>
            <a:endParaRPr sz="1700"/>
          </a:p>
        </p:txBody>
      </p:sp>
      <p:sp>
        <p:nvSpPr>
          <p:cNvPr id="179" name="Google Shape;179;p29"/>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 = R*T </a:t>
            </a:r>
            <a:endParaRPr/>
          </a:p>
          <a:p>
            <a:pPr indent="0" lvl="0" marL="0" rtl="0" algn="l">
              <a:spcBef>
                <a:spcPts val="600"/>
              </a:spcBef>
              <a:spcAft>
                <a:spcPts val="0"/>
              </a:spcAft>
              <a:buNone/>
            </a:pPr>
            <a:r>
              <a:rPr lang="en"/>
              <a:t>R = I/T </a:t>
            </a:r>
            <a:endParaRPr/>
          </a:p>
          <a:p>
            <a:pPr indent="0" lvl="0" marL="0" rtl="0" algn="l">
              <a:spcBef>
                <a:spcPts val="600"/>
              </a:spcBef>
              <a:spcAft>
                <a:spcPts val="0"/>
              </a:spcAft>
              <a:buNone/>
            </a:pPr>
            <a:r>
              <a:rPr lang="en"/>
              <a:t>T = I/R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-correctly identify variables</a:t>
            </a:r>
            <a:endParaRPr/>
          </a:p>
          <a:p>
            <a:pPr indent="0" lvl="0" marL="0" rtl="0" algn="l">
              <a:spcBef>
                <a:spcPts val="600"/>
              </a:spcBef>
              <a:spcAft>
                <a:spcPts val="0"/>
              </a:spcAft>
              <a:buNone/>
            </a:pPr>
            <a:r>
              <a:rPr lang="en"/>
              <a:t>-remember this is all “average”</a:t>
            </a:r>
            <a:endParaRPr/>
          </a:p>
          <a:p>
            <a:pPr indent="0" lvl="0" marL="0" rtl="0" algn="l">
              <a:spcBef>
                <a:spcPts val="600"/>
              </a:spcBef>
              <a:spcAft>
                <a:spcPts val="0"/>
              </a:spcAft>
              <a:buNone/>
            </a:pPr>
            <a:r>
              <a:rPr lang="en"/>
              <a:t>-keep an eye out for units </a:t>
            </a:r>
            <a:endParaRPr/>
          </a:p>
        </p:txBody>
      </p:sp>
      <p:sp>
        <p:nvSpPr>
          <p:cNvPr id="180" name="Google Shape;180;p2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000"/>
              <a:t>Practice Questions </a:t>
            </a:r>
            <a:endParaRPr sz="2000"/>
          </a:p>
        </p:txBody>
      </p:sp>
      <p:sp>
        <p:nvSpPr>
          <p:cNvPr id="186" name="Google Shape;186;p30"/>
          <p:cNvSpPr txBox="1"/>
          <p:nvPr>
            <p:ph idx="1" type="body"/>
          </p:nvPr>
        </p:nvSpPr>
        <p:spPr>
          <a:xfrm>
            <a:off x="840975" y="955999"/>
            <a:ext cx="3621900" cy="3333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a:t>At Lions Gate hospital, there are 20 births a day.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75% of deliveries require a 1 day stay. 25% of deliveries require a 3 day stay. </a:t>
            </a:r>
            <a:endParaRPr/>
          </a:p>
          <a:p>
            <a:pPr indent="0" lvl="0" marL="0" rtl="0" algn="l">
              <a:spcBef>
                <a:spcPts val="600"/>
              </a:spcBef>
              <a:spcAft>
                <a:spcPts val="0"/>
              </a:spcAft>
              <a:buNone/>
            </a:pPr>
            <a:r>
              <a:rPr lang="en"/>
              <a:t>What is average occupancy of delivery floor?  </a:t>
            </a:r>
            <a:endParaRPr/>
          </a:p>
        </p:txBody>
      </p:sp>
      <p:sp>
        <p:nvSpPr>
          <p:cNvPr id="187" name="Google Shape;187;p30"/>
          <p:cNvSpPr txBox="1"/>
          <p:nvPr>
            <p:ph idx="2" type="body"/>
          </p:nvPr>
        </p:nvSpPr>
        <p:spPr>
          <a:xfrm>
            <a:off x="4681050" y="955999"/>
            <a:ext cx="3621900" cy="3822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a:t>On average, there are 25 people waiting for a given surgery.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On average, 1 </a:t>
            </a:r>
            <a:r>
              <a:rPr lang="en"/>
              <a:t>surgery</a:t>
            </a:r>
            <a:r>
              <a:rPr lang="en"/>
              <a:t> is performed per month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With the assumption that no patients die, how long do patients wait?</a:t>
            </a:r>
            <a:endParaRPr/>
          </a:p>
        </p:txBody>
      </p:sp>
      <p:sp>
        <p:nvSpPr>
          <p:cNvPr id="188" name="Google Shape;188;p3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000"/>
              <a:t>Practice Answers </a:t>
            </a:r>
            <a:endParaRPr sz="2000"/>
          </a:p>
        </p:txBody>
      </p:sp>
      <p:sp>
        <p:nvSpPr>
          <p:cNvPr id="194" name="Google Shape;194;p31"/>
          <p:cNvSpPr txBox="1"/>
          <p:nvPr>
            <p:ph idx="1" type="body"/>
          </p:nvPr>
        </p:nvSpPr>
        <p:spPr>
          <a:xfrm>
            <a:off x="840975" y="956004"/>
            <a:ext cx="3621900" cy="29655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a:t>R = 20 births/day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 = 1*0.75 + 3*0.25 = 1.5 average flow time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 = 20 * 1.5 = </a:t>
            </a:r>
            <a:r>
              <a:rPr lang="en">
                <a:highlight>
                  <a:srgbClr val="FFFF00"/>
                </a:highlight>
              </a:rPr>
              <a:t>30 patients</a:t>
            </a:r>
            <a:r>
              <a:rPr lang="en"/>
              <a:t> in the occupancy on average</a:t>
            </a:r>
            <a:endParaRPr/>
          </a:p>
        </p:txBody>
      </p:sp>
      <p:sp>
        <p:nvSpPr>
          <p:cNvPr id="195" name="Google Shape;195;p31"/>
          <p:cNvSpPr txBox="1"/>
          <p:nvPr>
            <p:ph idx="2" type="body"/>
          </p:nvPr>
        </p:nvSpPr>
        <p:spPr>
          <a:xfrm>
            <a:off x="4681053" y="956004"/>
            <a:ext cx="3621900" cy="29655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a:t>I =25 patients waiting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R = 12  surgeries/ year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 = 25/12 = 2.08  years </a:t>
            </a:r>
            <a:endParaRPr/>
          </a:p>
        </p:txBody>
      </p:sp>
      <p:sp>
        <p:nvSpPr>
          <p:cNvPr id="196" name="Google Shape;196;p3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4294967295" type="ctrTitle"/>
          </p:nvPr>
        </p:nvSpPr>
        <p:spPr>
          <a:xfrm>
            <a:off x="3913025" y="323400"/>
            <a:ext cx="1317900" cy="4455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800"/>
              <a:t>COMM204</a:t>
            </a:r>
            <a:endParaRPr sz="1800"/>
          </a:p>
        </p:txBody>
      </p:sp>
      <p:sp>
        <p:nvSpPr>
          <p:cNvPr id="69" name="Google Shape;69;p14"/>
          <p:cNvSpPr txBox="1"/>
          <p:nvPr>
            <p:ph idx="4294967295" type="subTitle"/>
          </p:nvPr>
        </p:nvSpPr>
        <p:spPr>
          <a:xfrm>
            <a:off x="1275150" y="768888"/>
            <a:ext cx="6593700" cy="784800"/>
          </a:xfrm>
          <a:prstGeom prst="rect">
            <a:avLst/>
          </a:prstGeom>
        </p:spPr>
        <p:txBody>
          <a:bodyPr anchorCtr="0" anchor="b" bIns="91425" lIns="91425" spcFirstLastPara="1" rIns="91425" wrap="square" tIns="91425">
            <a:noAutofit/>
          </a:bodyPr>
          <a:lstStyle/>
          <a:p>
            <a:pPr indent="0" lvl="0" marL="0" rtl="0" algn="ctr">
              <a:spcBef>
                <a:spcPts val="600"/>
              </a:spcBef>
              <a:spcAft>
                <a:spcPts val="0"/>
              </a:spcAft>
              <a:buNone/>
            </a:pPr>
            <a:r>
              <a:rPr b="1" lang="en"/>
              <a:t>Today's</a:t>
            </a:r>
            <a:r>
              <a:rPr b="1" lang="en"/>
              <a:t> session: </a:t>
            </a:r>
            <a:endParaRPr b="1"/>
          </a:p>
        </p:txBody>
      </p:sp>
      <p:sp>
        <p:nvSpPr>
          <p:cNvPr id="70" name="Google Shape;70;p14"/>
          <p:cNvSpPr txBox="1"/>
          <p:nvPr>
            <p:ph idx="4294967295" type="body"/>
          </p:nvPr>
        </p:nvSpPr>
        <p:spPr>
          <a:xfrm>
            <a:off x="-962975" y="1553700"/>
            <a:ext cx="65937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800"/>
              <a:t>Pre-Midterm:</a:t>
            </a:r>
            <a:endParaRPr b="1" sz="1800"/>
          </a:p>
          <a:p>
            <a:pPr indent="-342900" lvl="0" marL="457200" rtl="0" algn="ctr">
              <a:spcBef>
                <a:spcPts val="600"/>
              </a:spcBef>
              <a:spcAft>
                <a:spcPts val="0"/>
              </a:spcAft>
              <a:buSzPts val="1800"/>
              <a:buChar char="●"/>
            </a:pPr>
            <a:r>
              <a:rPr lang="en" sz="1800"/>
              <a:t>Process Analysis</a:t>
            </a:r>
            <a:endParaRPr sz="1800"/>
          </a:p>
          <a:p>
            <a:pPr indent="-342900" lvl="0" marL="457200" rtl="0" algn="ctr">
              <a:spcBef>
                <a:spcPts val="0"/>
              </a:spcBef>
              <a:spcAft>
                <a:spcPts val="0"/>
              </a:spcAft>
              <a:buSzPts val="1800"/>
              <a:buChar char="●"/>
            </a:pPr>
            <a:r>
              <a:rPr lang="en" sz="1800"/>
              <a:t>Little’s Law </a:t>
            </a:r>
            <a:endParaRPr sz="1800"/>
          </a:p>
          <a:p>
            <a:pPr indent="-342900" lvl="0" marL="457200" rtl="0" algn="ctr">
              <a:spcBef>
                <a:spcPts val="0"/>
              </a:spcBef>
              <a:spcAft>
                <a:spcPts val="0"/>
              </a:spcAft>
              <a:buSzPts val="1800"/>
              <a:buChar char="●"/>
            </a:pPr>
            <a:r>
              <a:rPr lang="en" sz="1800"/>
              <a:t>Variability</a:t>
            </a:r>
            <a:endParaRPr sz="1800"/>
          </a:p>
          <a:p>
            <a:pPr indent="-342900" lvl="0" marL="457200" rtl="0" algn="ctr">
              <a:spcBef>
                <a:spcPts val="0"/>
              </a:spcBef>
              <a:spcAft>
                <a:spcPts val="0"/>
              </a:spcAft>
              <a:buSzPts val="1800"/>
              <a:buChar char="●"/>
            </a:pPr>
            <a:r>
              <a:rPr lang="en" sz="1800"/>
              <a:t>OM Triangle</a:t>
            </a:r>
            <a:endParaRPr sz="1800"/>
          </a:p>
          <a:p>
            <a:pPr indent="-342900" lvl="0" marL="457200" rtl="0" algn="ctr">
              <a:spcBef>
                <a:spcPts val="0"/>
              </a:spcBef>
              <a:spcAft>
                <a:spcPts val="0"/>
              </a:spcAft>
              <a:buSzPts val="1800"/>
              <a:buChar char="●"/>
            </a:pPr>
            <a:r>
              <a:rPr lang="en" sz="1800"/>
              <a:t>Queuing </a:t>
            </a:r>
            <a:r>
              <a:rPr lang="en" sz="1800"/>
              <a:t>Theory</a:t>
            </a:r>
            <a:endParaRPr sz="1800"/>
          </a:p>
          <a:p>
            <a:pPr indent="-342900" lvl="0" marL="457200" rtl="0" algn="ctr">
              <a:spcBef>
                <a:spcPts val="0"/>
              </a:spcBef>
              <a:spcAft>
                <a:spcPts val="0"/>
              </a:spcAft>
              <a:buSzPts val="1800"/>
              <a:buChar char="●"/>
            </a:pPr>
            <a:r>
              <a:rPr lang="en" sz="1800"/>
              <a:t>Pk formula </a:t>
            </a:r>
            <a:endParaRPr sz="1800"/>
          </a:p>
          <a:p>
            <a:pPr indent="0" lvl="0" marL="457200" rtl="0" algn="l">
              <a:spcBef>
                <a:spcPts val="600"/>
              </a:spcBef>
              <a:spcAft>
                <a:spcPts val="0"/>
              </a:spcAft>
              <a:buNone/>
            </a:pPr>
            <a:r>
              <a:t/>
            </a:r>
            <a:endParaRPr sz="1500"/>
          </a:p>
        </p:txBody>
      </p:sp>
      <p:sp>
        <p:nvSpPr>
          <p:cNvPr id="71" name="Google Shape;71;p14"/>
          <p:cNvSpPr txBox="1"/>
          <p:nvPr/>
        </p:nvSpPr>
        <p:spPr>
          <a:xfrm>
            <a:off x="4665775" y="1875700"/>
            <a:ext cx="3001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Droid Serif"/>
                <a:ea typeface="Droid Serif"/>
                <a:cs typeface="Droid Serif"/>
                <a:sym typeface="Droid Serif"/>
              </a:rPr>
              <a:t>Post-Midterm: </a:t>
            </a:r>
            <a:endParaRPr b="1" sz="1800">
              <a:latin typeface="Droid Serif"/>
              <a:ea typeface="Droid Serif"/>
              <a:cs typeface="Droid Serif"/>
              <a:sym typeface="Droid Serif"/>
            </a:endParaRPr>
          </a:p>
          <a:p>
            <a:pPr indent="-342900" lvl="0" marL="457200" rtl="0" algn="l">
              <a:spcBef>
                <a:spcPts val="0"/>
              </a:spcBef>
              <a:spcAft>
                <a:spcPts val="0"/>
              </a:spcAft>
              <a:buSzPts val="1800"/>
              <a:buFont typeface="Droid Serif"/>
              <a:buChar char="●"/>
            </a:pPr>
            <a:r>
              <a:rPr lang="en" sz="1800">
                <a:latin typeface="Droid Serif"/>
                <a:ea typeface="Droid Serif"/>
                <a:cs typeface="Droid Serif"/>
                <a:sym typeface="Droid Serif"/>
              </a:rPr>
              <a:t>Demand Forecasting </a:t>
            </a:r>
            <a:endParaRPr sz="1800">
              <a:latin typeface="Droid Serif"/>
              <a:ea typeface="Droid Serif"/>
              <a:cs typeface="Droid Serif"/>
              <a:sym typeface="Droid Serif"/>
            </a:endParaRPr>
          </a:p>
          <a:p>
            <a:pPr indent="-342900" lvl="0" marL="457200" rtl="0" algn="l">
              <a:spcBef>
                <a:spcPts val="0"/>
              </a:spcBef>
              <a:spcAft>
                <a:spcPts val="0"/>
              </a:spcAft>
              <a:buSzPts val="1800"/>
              <a:buFont typeface="Droid Serif"/>
              <a:buChar char="●"/>
            </a:pPr>
            <a:r>
              <a:rPr lang="en" sz="1800">
                <a:latin typeface="Droid Serif"/>
                <a:ea typeface="Droid Serif"/>
                <a:cs typeface="Droid Serif"/>
                <a:sym typeface="Droid Serif"/>
              </a:rPr>
              <a:t>Project Management </a:t>
            </a:r>
            <a:endParaRPr sz="1800">
              <a:latin typeface="Droid Serif"/>
              <a:ea typeface="Droid Serif"/>
              <a:cs typeface="Droid Serif"/>
              <a:sym typeface="Droid Serif"/>
            </a:endParaRPr>
          </a:p>
          <a:p>
            <a:pPr indent="-342900" lvl="0" marL="457200" rtl="0" algn="l">
              <a:spcBef>
                <a:spcPts val="0"/>
              </a:spcBef>
              <a:spcAft>
                <a:spcPts val="0"/>
              </a:spcAft>
              <a:buSzPts val="1800"/>
              <a:buFont typeface="Droid Serif"/>
              <a:buChar char="●"/>
            </a:pPr>
            <a:r>
              <a:rPr lang="en" sz="1800">
                <a:latin typeface="Droid Serif"/>
                <a:ea typeface="Droid Serif"/>
                <a:cs typeface="Droid Serif"/>
                <a:sym typeface="Droid Serif"/>
              </a:rPr>
              <a:t>Inventory Management: Newsvendor, EOQ, RQ</a:t>
            </a:r>
            <a:endParaRPr sz="1800">
              <a:latin typeface="Droid Serif"/>
              <a:ea typeface="Droid Serif"/>
              <a:cs typeface="Droid Serif"/>
              <a:sym typeface="Droid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202" name="Google Shape;202;p32"/>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203" name="Google Shape;203;p32"/>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04" name="Google Shape;204;p32"/>
          <p:cNvPicPr preferRelativeResize="0"/>
          <p:nvPr/>
        </p:nvPicPr>
        <p:blipFill>
          <a:blip r:embed="rId4">
            <a:alphaModFix/>
          </a:blip>
          <a:stretch>
            <a:fillRect/>
          </a:stretch>
        </p:blipFill>
        <p:spPr>
          <a:xfrm>
            <a:off x="1501700" y="1329025"/>
            <a:ext cx="2485449" cy="24854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idx="1" type="subTitle"/>
          </p:nvPr>
        </p:nvSpPr>
        <p:spPr>
          <a:xfrm>
            <a:off x="685800" y="1779076"/>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Variability in Processes</a:t>
            </a:r>
            <a:endParaRPr sz="3600"/>
          </a:p>
        </p:txBody>
      </p:sp>
      <p:sp>
        <p:nvSpPr>
          <p:cNvPr id="210" name="Google Shape;210;p33"/>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3</a:t>
            </a:r>
            <a:endParaRPr b="1" sz="2400">
              <a:solidFill>
                <a:srgbClr val="FFFFFF"/>
              </a:solidFill>
              <a:latin typeface="Montserrat"/>
              <a:ea typeface="Montserrat"/>
              <a:cs typeface="Montserrat"/>
              <a:sym typeface="Montserrat"/>
            </a:endParaRPr>
          </a:p>
        </p:txBody>
      </p:sp>
      <p:sp>
        <p:nvSpPr>
          <p:cNvPr id="211" name="Google Shape;211;p33"/>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900"/>
              <a:t>Variability </a:t>
            </a:r>
            <a:endParaRPr sz="1900"/>
          </a:p>
        </p:txBody>
      </p:sp>
      <p:sp>
        <p:nvSpPr>
          <p:cNvPr id="217" name="Google Shape;217;p34"/>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Variable Inputs: ex: not knowing exactly when </a:t>
            </a:r>
            <a:r>
              <a:rPr lang="en"/>
              <a:t>customers</a:t>
            </a:r>
            <a:r>
              <a:rPr lang="en"/>
              <a:t> will show up to your store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Variable Capacity: not </a:t>
            </a:r>
            <a:r>
              <a:rPr lang="en"/>
              <a:t>knowing</a:t>
            </a:r>
            <a:r>
              <a:rPr lang="en"/>
              <a:t> what your capacity will be. Ex: farmers producing crops. </a:t>
            </a:r>
            <a:endParaRPr/>
          </a:p>
        </p:txBody>
      </p:sp>
      <p:sp>
        <p:nvSpPr>
          <p:cNvPr id="218" name="Google Shape;218;p3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Types of Variability </a:t>
            </a:r>
            <a:endParaRPr/>
          </a:p>
        </p:txBody>
      </p:sp>
      <p:sp>
        <p:nvSpPr>
          <p:cNvPr id="224" name="Google Shape;224;p35"/>
          <p:cNvSpPr txBox="1"/>
          <p:nvPr>
            <p:ph idx="1" type="body"/>
          </p:nvPr>
        </p:nvSpPr>
        <p:spPr>
          <a:xfrm>
            <a:off x="840975" y="956004"/>
            <a:ext cx="3621900" cy="296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Predictable: knowable changes in an input and/or capacity rates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 Advent Calendar sales will go up during christmas time.  </a:t>
            </a:r>
            <a:endParaRPr/>
          </a:p>
        </p:txBody>
      </p:sp>
      <p:sp>
        <p:nvSpPr>
          <p:cNvPr id="225" name="Google Shape;225;p35"/>
          <p:cNvSpPr txBox="1"/>
          <p:nvPr>
            <p:ph idx="2" type="body"/>
          </p:nvPr>
        </p:nvSpPr>
        <p:spPr>
          <a:xfrm>
            <a:off x="4681053" y="956004"/>
            <a:ext cx="3621900" cy="296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Unpredictable: unknowable changes in input and/or capacity rates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 how much will advent calendar sales increase during Christmas time?.  </a:t>
            </a:r>
            <a:endParaRPr/>
          </a:p>
        </p:txBody>
      </p:sp>
      <p:sp>
        <p:nvSpPr>
          <p:cNvPr id="226" name="Google Shape;226;p3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900"/>
              <a:t>Variability </a:t>
            </a:r>
            <a:endParaRPr sz="1900"/>
          </a:p>
        </p:txBody>
      </p:sp>
      <p:sp>
        <p:nvSpPr>
          <p:cNvPr id="232" name="Google Shape;232;p36"/>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Controlling Variability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Predictable: making changes to the system.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Unpredictable: result of </a:t>
            </a:r>
            <a:r>
              <a:rPr lang="en"/>
              <a:t>lack of information. Reduce by getting info!! </a:t>
            </a:r>
            <a:endParaRPr/>
          </a:p>
        </p:txBody>
      </p:sp>
      <p:sp>
        <p:nvSpPr>
          <p:cNvPr id="233" name="Google Shape;233;p3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700"/>
              <a:t>OM Triangle </a:t>
            </a:r>
            <a:endParaRPr sz="1700"/>
          </a:p>
        </p:txBody>
      </p:sp>
      <p:sp>
        <p:nvSpPr>
          <p:cNvPr id="239" name="Google Shape;239;p37"/>
          <p:cNvSpPr txBox="1"/>
          <p:nvPr>
            <p:ph idx="1" type="body"/>
          </p:nvPr>
        </p:nvSpPr>
        <p:spPr>
          <a:xfrm>
            <a:off x="483475" y="950850"/>
            <a:ext cx="46875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Helps OM experts </a:t>
            </a:r>
            <a:r>
              <a:rPr lang="en"/>
              <a:t>capitalize</a:t>
            </a:r>
            <a:r>
              <a:rPr lang="en"/>
              <a:t> their strengths when facing random demand.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You cannot have low inventory, capacity and information. There is a trade off to pursuing </a:t>
            </a:r>
            <a:r>
              <a:rPr lang="en"/>
              <a:t>capitalization</a:t>
            </a:r>
            <a:r>
              <a:rPr lang="en"/>
              <a:t> of strengths. </a:t>
            </a:r>
            <a:endParaRPr/>
          </a:p>
        </p:txBody>
      </p:sp>
      <p:sp>
        <p:nvSpPr>
          <p:cNvPr id="240" name="Google Shape;240;p3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41" name="Google Shape;241;p37"/>
          <p:cNvPicPr preferRelativeResize="0"/>
          <p:nvPr/>
        </p:nvPicPr>
        <p:blipFill>
          <a:blip r:embed="rId3">
            <a:alphaModFix/>
          </a:blip>
          <a:stretch>
            <a:fillRect/>
          </a:stretch>
        </p:blipFill>
        <p:spPr>
          <a:xfrm>
            <a:off x="5479825" y="940288"/>
            <a:ext cx="3124200" cy="3448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idx="1" type="subTitle"/>
          </p:nvPr>
        </p:nvSpPr>
        <p:spPr>
          <a:xfrm>
            <a:off x="685725" y="969226"/>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Queuing Theory</a:t>
            </a:r>
            <a:endParaRPr sz="2700"/>
          </a:p>
          <a:p>
            <a:pPr indent="0" lvl="0" marL="0" rtl="0" algn="ctr">
              <a:spcBef>
                <a:spcPts val="0"/>
              </a:spcBef>
              <a:spcAft>
                <a:spcPts val="0"/>
              </a:spcAft>
              <a:buNone/>
            </a:pPr>
            <a:r>
              <a:t/>
            </a:r>
            <a:endParaRPr sz="2700"/>
          </a:p>
          <a:p>
            <a:pPr indent="0" lvl="0" marL="0" rtl="0" algn="ctr">
              <a:spcBef>
                <a:spcPts val="0"/>
              </a:spcBef>
              <a:spcAft>
                <a:spcPts val="0"/>
              </a:spcAft>
              <a:buNone/>
            </a:pPr>
            <a:r>
              <a:rPr lang="en" sz="2700"/>
              <a:t>Pk-Formula</a:t>
            </a:r>
            <a:endParaRPr sz="2700"/>
          </a:p>
        </p:txBody>
      </p:sp>
      <p:sp>
        <p:nvSpPr>
          <p:cNvPr id="247" name="Google Shape;247;p38"/>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4</a:t>
            </a:r>
            <a:endParaRPr b="1" sz="2400">
              <a:solidFill>
                <a:srgbClr val="FFFFFF"/>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Queuing</a:t>
            </a:r>
            <a:r>
              <a:rPr lang="en"/>
              <a:t> Theory </a:t>
            </a:r>
            <a:endParaRPr/>
          </a:p>
        </p:txBody>
      </p:sp>
      <p:sp>
        <p:nvSpPr>
          <p:cNvPr id="253" name="Google Shape;253;p39"/>
          <p:cNvSpPr txBox="1"/>
          <p:nvPr>
            <p:ph idx="1" type="body"/>
          </p:nvPr>
        </p:nvSpPr>
        <p:spPr>
          <a:xfrm>
            <a:off x="476550" y="459400"/>
            <a:ext cx="50661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Iq: Average queue length </a:t>
            </a:r>
            <a:endParaRPr sz="1400"/>
          </a:p>
          <a:p>
            <a:pPr indent="0" lvl="0" marL="0" rtl="0" algn="l">
              <a:spcBef>
                <a:spcPts val="600"/>
              </a:spcBef>
              <a:spcAft>
                <a:spcPts val="0"/>
              </a:spcAft>
              <a:buNone/>
            </a:pPr>
            <a:r>
              <a:rPr lang="en" sz="1400"/>
              <a:t>Is: Average number of customers being served</a:t>
            </a:r>
            <a:endParaRPr sz="1400"/>
          </a:p>
          <a:p>
            <a:pPr indent="0" lvl="0" marL="0" rtl="0" algn="l">
              <a:spcBef>
                <a:spcPts val="600"/>
              </a:spcBef>
              <a:spcAft>
                <a:spcPts val="0"/>
              </a:spcAft>
              <a:buNone/>
            </a:pPr>
            <a:r>
              <a:rPr lang="en" sz="1400"/>
              <a:t>I: Average number of customers in the process  = Is + Iq</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Ts: Average time spent at server </a:t>
            </a:r>
            <a:endParaRPr sz="1400"/>
          </a:p>
          <a:p>
            <a:pPr indent="0" lvl="0" marL="0" rtl="0" algn="l">
              <a:spcBef>
                <a:spcPts val="600"/>
              </a:spcBef>
              <a:spcAft>
                <a:spcPts val="0"/>
              </a:spcAft>
              <a:buNone/>
            </a:pPr>
            <a:r>
              <a:rPr lang="en" sz="1400"/>
              <a:t>Tq: Average time spent waiting in queue </a:t>
            </a:r>
            <a:endParaRPr sz="1400"/>
          </a:p>
          <a:p>
            <a:pPr indent="0" lvl="0" marL="0" rtl="0" algn="l">
              <a:spcBef>
                <a:spcPts val="600"/>
              </a:spcBef>
              <a:spcAft>
                <a:spcPts val="0"/>
              </a:spcAft>
              <a:buNone/>
            </a:pPr>
            <a:r>
              <a:rPr lang="en" sz="1400"/>
              <a:t>Ts= Ts+Tq total  average time spent in queue </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t/>
            </a:r>
            <a:endParaRPr b="1" sz="1400"/>
          </a:p>
        </p:txBody>
      </p:sp>
      <p:sp>
        <p:nvSpPr>
          <p:cNvPr id="254" name="Google Shape;254;p3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55" name="Google Shape;255;p39"/>
          <p:cNvPicPr preferRelativeResize="0"/>
          <p:nvPr/>
        </p:nvPicPr>
        <p:blipFill>
          <a:blip r:embed="rId3">
            <a:alphaModFix/>
          </a:blip>
          <a:stretch>
            <a:fillRect/>
          </a:stretch>
        </p:blipFill>
        <p:spPr>
          <a:xfrm>
            <a:off x="1605925" y="2671931"/>
            <a:ext cx="4635225" cy="205696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Little’s Law x Pk Formula </a:t>
            </a:r>
            <a:endParaRPr/>
          </a:p>
        </p:txBody>
      </p:sp>
      <p:sp>
        <p:nvSpPr>
          <p:cNvPr id="261" name="Google Shape;261;p40"/>
          <p:cNvSpPr txBox="1"/>
          <p:nvPr>
            <p:ph idx="1" type="body"/>
          </p:nvPr>
        </p:nvSpPr>
        <p:spPr>
          <a:xfrm>
            <a:off x="916525"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Little’s Law: Average Inventory = Avg Flow Time * Avg Throughput</a:t>
            </a:r>
            <a:endParaRPr/>
          </a:p>
        </p:txBody>
      </p:sp>
      <p:sp>
        <p:nvSpPr>
          <p:cNvPr id="262" name="Google Shape;262;p4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63" name="Google Shape;263;p40"/>
          <p:cNvPicPr preferRelativeResize="0"/>
          <p:nvPr/>
        </p:nvPicPr>
        <p:blipFill rotWithShape="1">
          <a:blip r:embed="rId3">
            <a:alphaModFix/>
          </a:blip>
          <a:srcRect b="0" l="3260" r="0" t="0"/>
          <a:stretch/>
        </p:blipFill>
        <p:spPr>
          <a:xfrm>
            <a:off x="2795175" y="2241725"/>
            <a:ext cx="3225025" cy="2190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69" name="Google Shape;269;p41"/>
          <p:cNvPicPr preferRelativeResize="0"/>
          <p:nvPr/>
        </p:nvPicPr>
        <p:blipFill>
          <a:blip r:embed="rId3">
            <a:alphaModFix/>
          </a:blip>
          <a:stretch>
            <a:fillRect/>
          </a:stretch>
        </p:blipFill>
        <p:spPr>
          <a:xfrm>
            <a:off x="2869429" y="815211"/>
            <a:ext cx="3405146" cy="3698213"/>
          </a:xfrm>
          <a:prstGeom prst="rect">
            <a:avLst/>
          </a:prstGeom>
          <a:noFill/>
          <a:ln>
            <a:noFill/>
          </a:ln>
        </p:spPr>
      </p:pic>
      <p:sp>
        <p:nvSpPr>
          <p:cNvPr id="270" name="Google Shape;270;p4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Queuing Theory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1" type="subTitle"/>
          </p:nvPr>
        </p:nvSpPr>
        <p:spPr>
          <a:xfrm>
            <a:off x="685800" y="1642726"/>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Process Analysis</a:t>
            </a:r>
            <a:endParaRPr sz="5000"/>
          </a:p>
        </p:txBody>
      </p:sp>
      <p:sp>
        <p:nvSpPr>
          <p:cNvPr id="77" name="Google Shape;77;p15"/>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Montserrat"/>
                <a:ea typeface="Montserrat"/>
                <a:cs typeface="Montserrat"/>
                <a:sym typeface="Montserrat"/>
              </a:rPr>
              <a:t>1</a:t>
            </a:r>
            <a:endParaRPr b="1" sz="2400">
              <a:solidFill>
                <a:srgbClr val="FFFFFF"/>
              </a:solidFill>
              <a:latin typeface="Montserrat"/>
              <a:ea typeface="Montserrat"/>
              <a:cs typeface="Montserrat"/>
              <a:sym typeface="Montserrat"/>
            </a:endParaRPr>
          </a:p>
        </p:txBody>
      </p:sp>
      <p:sp>
        <p:nvSpPr>
          <p:cNvPr id="78" name="Google Shape;78;p15"/>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POLLACZEK-KHINCHIN (PK) FORMULA</a:t>
            </a:r>
            <a:endParaRPr/>
          </a:p>
        </p:txBody>
      </p:sp>
      <p:sp>
        <p:nvSpPr>
          <p:cNvPr id="276" name="Google Shape;276;p42"/>
          <p:cNvSpPr txBox="1"/>
          <p:nvPr>
            <p:ph idx="1" type="body"/>
          </p:nvPr>
        </p:nvSpPr>
        <p:spPr>
          <a:xfrm>
            <a:off x="539700" y="1062700"/>
            <a:ext cx="8222100" cy="2710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t>Used to calculated average queue length (Iq). Ex: number of customers in line at Starbucks</a:t>
            </a:r>
            <a:endParaRPr sz="1500"/>
          </a:p>
          <a:p>
            <a:pPr indent="0" lvl="0" marL="0" rtl="0" algn="l">
              <a:spcBef>
                <a:spcPts val="600"/>
              </a:spcBef>
              <a:spcAft>
                <a:spcPts val="0"/>
              </a:spcAft>
              <a:buNone/>
            </a:pPr>
            <a:r>
              <a:t/>
            </a:r>
            <a:endParaRPr sz="1500"/>
          </a:p>
          <a:p>
            <a:pPr indent="0" lvl="0" marL="0" rtl="0" algn="l">
              <a:spcBef>
                <a:spcPts val="600"/>
              </a:spcBef>
              <a:spcAft>
                <a:spcPts val="0"/>
              </a:spcAft>
              <a:buNone/>
            </a:pPr>
            <a:r>
              <a:rPr b="1" lang="en" sz="1500"/>
              <a:t>Assumptions:</a:t>
            </a:r>
            <a:endParaRPr sz="1500"/>
          </a:p>
          <a:p>
            <a:pPr indent="-323850" lvl="0" marL="457200" rtl="0" algn="l">
              <a:spcBef>
                <a:spcPts val="600"/>
              </a:spcBef>
              <a:spcAft>
                <a:spcPts val="0"/>
              </a:spcAft>
              <a:buSzPts val="1500"/>
              <a:buChar char="⊡"/>
            </a:pPr>
            <a:r>
              <a:rPr lang="en" sz="1500"/>
              <a:t>single queue</a:t>
            </a:r>
            <a:endParaRPr sz="1500"/>
          </a:p>
          <a:p>
            <a:pPr indent="-323850" lvl="0" marL="457200" rtl="0" algn="l">
              <a:spcBef>
                <a:spcPts val="0"/>
              </a:spcBef>
              <a:spcAft>
                <a:spcPts val="0"/>
              </a:spcAft>
              <a:buSzPts val="1500"/>
              <a:buChar char="⊡"/>
            </a:pPr>
            <a:r>
              <a:rPr lang="en" sz="1500"/>
              <a:t>no limit on queue length</a:t>
            </a:r>
            <a:endParaRPr sz="1500"/>
          </a:p>
          <a:p>
            <a:pPr indent="-323850" lvl="0" marL="457200" rtl="0" algn="l">
              <a:spcBef>
                <a:spcPts val="0"/>
              </a:spcBef>
              <a:spcAft>
                <a:spcPts val="0"/>
              </a:spcAft>
              <a:buSzPts val="1500"/>
              <a:buChar char="⊡"/>
            </a:pPr>
            <a:r>
              <a:rPr lang="en" sz="1500"/>
              <a:t>all units that arrive enter the queue</a:t>
            </a:r>
            <a:endParaRPr sz="1500"/>
          </a:p>
          <a:p>
            <a:pPr indent="-323850" lvl="0" marL="457200" rtl="0" algn="l">
              <a:spcBef>
                <a:spcPts val="0"/>
              </a:spcBef>
              <a:spcAft>
                <a:spcPts val="0"/>
              </a:spcAft>
              <a:buSzPts val="1500"/>
              <a:buChar char="⊡"/>
            </a:pPr>
            <a:r>
              <a:rPr lang="en" sz="1500"/>
              <a:t>any unit that enters queue stays in system</a:t>
            </a:r>
            <a:endParaRPr sz="1500"/>
          </a:p>
          <a:p>
            <a:pPr indent="-323850" lvl="0" marL="457200" rtl="0" algn="l">
              <a:spcBef>
                <a:spcPts val="0"/>
              </a:spcBef>
              <a:spcAft>
                <a:spcPts val="0"/>
              </a:spcAft>
              <a:buSzPts val="1500"/>
              <a:buChar char="⊡"/>
            </a:pPr>
            <a:r>
              <a:rPr lang="en" sz="1500"/>
              <a:t>FIFO</a:t>
            </a:r>
            <a:endParaRPr sz="1500"/>
          </a:p>
          <a:p>
            <a:pPr indent="-323850" lvl="0" marL="457200" rtl="0" algn="l">
              <a:spcBef>
                <a:spcPts val="0"/>
              </a:spcBef>
              <a:spcAft>
                <a:spcPts val="0"/>
              </a:spcAft>
              <a:buSzPts val="1500"/>
              <a:buChar char="⊡"/>
            </a:pPr>
            <a:r>
              <a:rPr lang="en" sz="1500"/>
              <a:t>all units arrive independently of each other</a:t>
            </a:r>
            <a:endParaRPr sz="1500"/>
          </a:p>
          <a:p>
            <a:pPr indent="-323850" lvl="0" marL="457200" rtl="0" algn="l">
              <a:spcBef>
                <a:spcPts val="0"/>
              </a:spcBef>
              <a:spcAft>
                <a:spcPts val="0"/>
              </a:spcAft>
              <a:buSzPts val="1500"/>
              <a:buChar char="⊡"/>
            </a:pPr>
            <a:r>
              <a:rPr lang="en" sz="1500"/>
              <a:t>Single server: we assume there is a single server unless other</a:t>
            </a:r>
            <a:endParaRPr sz="1500"/>
          </a:p>
          <a:p>
            <a:pPr indent="0" lvl="0" marL="0" rtl="0" algn="l">
              <a:spcBef>
                <a:spcPts val="600"/>
              </a:spcBef>
              <a:spcAft>
                <a:spcPts val="0"/>
              </a:spcAft>
              <a:buNone/>
            </a:pPr>
            <a:r>
              <a:t/>
            </a:r>
            <a:endParaRPr sz="1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ctrTitle"/>
          </p:nvPr>
        </p:nvSpPr>
        <p:spPr>
          <a:xfrm>
            <a:off x="1933200" y="2189999"/>
            <a:ext cx="5277600" cy="447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a:t>SINGLE SERVER</a:t>
            </a:r>
            <a:endParaRPr b="1"/>
          </a:p>
        </p:txBody>
      </p:sp>
      <p:sp>
        <p:nvSpPr>
          <p:cNvPr id="282" name="Google Shape;282;p43"/>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ctrTitle"/>
          </p:nvPr>
        </p:nvSpPr>
        <p:spPr>
          <a:xfrm>
            <a:off x="2296350" y="1070375"/>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General Distribution </a:t>
            </a:r>
            <a:endParaRPr/>
          </a:p>
          <a:p>
            <a:pPr indent="0" lvl="0" marL="0" rtl="0" algn="ctr">
              <a:spcBef>
                <a:spcPts val="0"/>
              </a:spcBef>
              <a:spcAft>
                <a:spcPts val="0"/>
              </a:spcAft>
              <a:buNone/>
            </a:pPr>
            <a:r>
              <a:rPr lang="en"/>
              <a:t>G/G/1</a:t>
            </a:r>
            <a:endParaRPr/>
          </a:p>
        </p:txBody>
      </p:sp>
      <p:sp>
        <p:nvSpPr>
          <p:cNvPr id="288" name="Google Shape;288;p44"/>
          <p:cNvSpPr txBox="1"/>
          <p:nvPr/>
        </p:nvSpPr>
        <p:spPr>
          <a:xfrm>
            <a:off x="1758925" y="2768050"/>
            <a:ext cx="445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roid Serif"/>
              <a:ea typeface="Droid Serif"/>
              <a:cs typeface="Droid Serif"/>
              <a:sym typeface="Droid Serif"/>
            </a:endParaRPr>
          </a:p>
        </p:txBody>
      </p:sp>
      <p:sp>
        <p:nvSpPr>
          <p:cNvPr id="289" name="Google Shape;289;p44"/>
          <p:cNvSpPr txBox="1"/>
          <p:nvPr/>
        </p:nvSpPr>
        <p:spPr>
          <a:xfrm>
            <a:off x="1393600" y="2151525"/>
            <a:ext cx="5769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Generally Distributed Arrival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Generally Distributed Service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1 server</a:t>
            </a:r>
            <a:endParaRPr>
              <a:latin typeface="Droid Serif"/>
              <a:ea typeface="Droid Serif"/>
              <a:cs typeface="Droid Serif"/>
              <a:sym typeface="Droid Serif"/>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3194075" y="725430"/>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Single Server General Distribution Pk Formula</a:t>
            </a:r>
            <a:endParaRPr/>
          </a:p>
        </p:txBody>
      </p:sp>
      <p:sp>
        <p:nvSpPr>
          <p:cNvPr id="295" name="Google Shape;295;p4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296" name="Google Shape;296;p45"/>
          <p:cNvPicPr preferRelativeResize="0"/>
          <p:nvPr/>
        </p:nvPicPr>
        <p:blipFill>
          <a:blip r:embed="rId3">
            <a:alphaModFix/>
          </a:blip>
          <a:stretch>
            <a:fillRect/>
          </a:stretch>
        </p:blipFill>
        <p:spPr>
          <a:xfrm>
            <a:off x="1701200" y="1677975"/>
            <a:ext cx="6127624" cy="1669050"/>
          </a:xfrm>
          <a:prstGeom prst="rect">
            <a:avLst/>
          </a:prstGeom>
          <a:noFill/>
          <a:ln>
            <a:noFill/>
          </a:ln>
        </p:spPr>
      </p:pic>
      <p:sp>
        <p:nvSpPr>
          <p:cNvPr id="297" name="Google Shape;297;p45"/>
          <p:cNvSpPr txBox="1"/>
          <p:nvPr/>
        </p:nvSpPr>
        <p:spPr>
          <a:xfrm>
            <a:off x="654825" y="2055600"/>
            <a:ext cx="989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latin typeface="Droid Serif"/>
                <a:ea typeface="Droid Serif"/>
                <a:cs typeface="Droid Serif"/>
                <a:sym typeface="Droid Serif"/>
              </a:rPr>
              <a:t>Iq=</a:t>
            </a:r>
            <a:endParaRPr b="1" sz="3300">
              <a:latin typeface="Droid Serif"/>
              <a:ea typeface="Droid Serif"/>
              <a:cs typeface="Droid Serif"/>
              <a:sym typeface="Droid Serif"/>
            </a:endParaRPr>
          </a:p>
        </p:txBody>
      </p:sp>
      <p:sp>
        <p:nvSpPr>
          <p:cNvPr id="298" name="Google Shape;298;p45"/>
          <p:cNvSpPr txBox="1"/>
          <p:nvPr/>
        </p:nvSpPr>
        <p:spPr>
          <a:xfrm>
            <a:off x="361175" y="3601675"/>
            <a:ext cx="5797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600">
                <a:solidFill>
                  <a:schemeClr val="dk1"/>
                </a:solidFill>
                <a:latin typeface="Roboto"/>
                <a:ea typeface="Roboto"/>
                <a:cs typeface="Roboto"/>
                <a:sym typeface="Roboto"/>
              </a:rPr>
              <a:t>P</a:t>
            </a:r>
            <a:r>
              <a:rPr lang="en" sz="1600">
                <a:solidFill>
                  <a:schemeClr val="dk1"/>
                </a:solidFill>
                <a:latin typeface="Roboto"/>
                <a:ea typeface="Roboto"/>
                <a:cs typeface="Roboto"/>
                <a:sym typeface="Roboto"/>
              </a:rPr>
              <a:t>: </a:t>
            </a:r>
            <a:r>
              <a:rPr lang="en">
                <a:solidFill>
                  <a:schemeClr val="dk1"/>
                </a:solidFill>
                <a:latin typeface="Roboto"/>
                <a:ea typeface="Roboto"/>
                <a:cs typeface="Roboto"/>
                <a:sym typeface="Roboto"/>
              </a:rPr>
              <a:t>Long Run Average Utilization </a:t>
            </a:r>
            <a:endParaRPr>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a:ea typeface="Roboto"/>
                <a:cs typeface="Roboto"/>
                <a:sym typeface="Roboto"/>
              </a:rPr>
              <a:t>Ca: </a:t>
            </a:r>
            <a:r>
              <a:rPr lang="en">
                <a:solidFill>
                  <a:schemeClr val="dk1"/>
                </a:solidFill>
                <a:latin typeface="Roboto"/>
                <a:ea typeface="Roboto"/>
                <a:cs typeface="Roboto"/>
                <a:sym typeface="Roboto"/>
              </a:rPr>
              <a:t>Coefficient of Variation of Interarrival Times</a:t>
            </a:r>
            <a:endParaRPr>
              <a:solidFill>
                <a:schemeClr val="dk1"/>
              </a:solidFill>
              <a:latin typeface="Roboto"/>
              <a:ea typeface="Roboto"/>
              <a:cs typeface="Roboto"/>
              <a:sym typeface="Roboto"/>
            </a:endParaRPr>
          </a:p>
          <a:p>
            <a:pPr indent="0" lvl="0" marL="0" rtl="0" algn="l">
              <a:spcBef>
                <a:spcPts val="0"/>
              </a:spcBef>
              <a:spcAft>
                <a:spcPts val="0"/>
              </a:spcAft>
              <a:buNone/>
            </a:pPr>
            <a:r>
              <a:rPr lang="en" sz="1600">
                <a:solidFill>
                  <a:schemeClr val="dk1"/>
                </a:solidFill>
                <a:latin typeface="Roboto"/>
                <a:ea typeface="Roboto"/>
                <a:cs typeface="Roboto"/>
                <a:sym typeface="Roboto"/>
              </a:rPr>
              <a:t>Cs: </a:t>
            </a:r>
            <a:r>
              <a:rPr lang="en">
                <a:solidFill>
                  <a:schemeClr val="dk1"/>
                </a:solidFill>
                <a:latin typeface="Roboto"/>
                <a:ea typeface="Roboto"/>
                <a:cs typeface="Roboto"/>
                <a:sym typeface="Roboto"/>
              </a:rPr>
              <a:t>Coefficient of Variation of Service Times</a:t>
            </a:r>
            <a:endParaRPr>
              <a:solidFill>
                <a:schemeClr val="dk1"/>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304" name="Google Shape;304;p4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05" name="Google Shape;305;p46"/>
          <p:cNvSpPr txBox="1"/>
          <p:nvPr/>
        </p:nvSpPr>
        <p:spPr>
          <a:xfrm>
            <a:off x="427050" y="498375"/>
            <a:ext cx="3000000" cy="404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24242"/>
                </a:solidFill>
                <a:latin typeface="Roboto"/>
                <a:ea typeface="Roboto"/>
                <a:cs typeface="Roboto"/>
                <a:sym typeface="Roboto"/>
              </a:rPr>
              <a:t>P: Long Run Average Utilization. </a:t>
            </a:r>
            <a:endParaRPr b="1">
              <a:solidFill>
                <a:srgbClr val="424242"/>
              </a:solidFill>
              <a:latin typeface="Roboto"/>
              <a:ea typeface="Roboto"/>
              <a:cs typeface="Roboto"/>
              <a:sym typeface="Roboto"/>
            </a:endParaRPr>
          </a:p>
          <a:p>
            <a:pPr indent="0" lvl="0" marL="0" rtl="0" algn="l">
              <a:spcBef>
                <a:spcPts val="0"/>
              </a:spcBef>
              <a:spcAft>
                <a:spcPts val="0"/>
              </a:spcAft>
              <a:buNone/>
            </a:pPr>
            <a:r>
              <a:rPr b="1" lang="en" sz="1800">
                <a:solidFill>
                  <a:srgbClr val="424242"/>
                </a:solidFill>
                <a:latin typeface="Roboto"/>
                <a:ea typeface="Roboto"/>
                <a:cs typeface="Roboto"/>
                <a:sym typeface="Roboto"/>
              </a:rPr>
              <a:t>λ /𝞵</a:t>
            </a:r>
            <a:endParaRPr b="1" sz="1800">
              <a:solidFill>
                <a:srgbClr val="424242"/>
              </a:solidFill>
              <a:latin typeface="Roboto"/>
              <a:ea typeface="Roboto"/>
              <a:cs typeface="Roboto"/>
              <a:sym typeface="Roboto"/>
            </a:endParaRPr>
          </a:p>
          <a:p>
            <a:pPr indent="-304800" lvl="0" marL="457200" rtl="0" algn="l">
              <a:spcBef>
                <a:spcPts val="0"/>
              </a:spcBef>
              <a:spcAft>
                <a:spcPts val="0"/>
              </a:spcAft>
              <a:buClr>
                <a:srgbClr val="424242"/>
              </a:buClr>
              <a:buSzPts val="1200"/>
              <a:buFont typeface="Roboto"/>
              <a:buChar char="●"/>
            </a:pPr>
            <a:r>
              <a:rPr lang="en" sz="1200">
                <a:solidFill>
                  <a:srgbClr val="424242"/>
                </a:solidFill>
                <a:latin typeface="Roboto"/>
                <a:ea typeface="Roboto"/>
                <a:cs typeface="Roboto"/>
                <a:sym typeface="Roboto"/>
              </a:rPr>
              <a:t>Long Run average input rate / long run average processing rate of a server </a:t>
            </a:r>
            <a:endParaRPr sz="1200">
              <a:solidFill>
                <a:srgbClr val="424242"/>
              </a:solidFill>
              <a:latin typeface="Roboto"/>
              <a:ea typeface="Roboto"/>
              <a:cs typeface="Roboto"/>
              <a:sym typeface="Roboto"/>
            </a:endParaRPr>
          </a:p>
          <a:p>
            <a:pPr indent="0" lvl="0" marL="0" rtl="0" algn="l">
              <a:spcBef>
                <a:spcPts val="0"/>
              </a:spcBef>
              <a:spcAft>
                <a:spcPts val="0"/>
              </a:spcAft>
              <a:buNone/>
            </a:pPr>
            <a:r>
              <a:t/>
            </a:r>
            <a:endParaRPr b="1">
              <a:solidFill>
                <a:srgbClr val="424242"/>
              </a:solidFill>
              <a:latin typeface="Roboto"/>
              <a:ea typeface="Roboto"/>
              <a:cs typeface="Roboto"/>
              <a:sym typeface="Roboto"/>
            </a:endParaRPr>
          </a:p>
          <a:p>
            <a:pPr indent="0" lvl="0" marL="0" rtl="0" algn="l">
              <a:spcBef>
                <a:spcPts val="0"/>
              </a:spcBef>
              <a:spcAft>
                <a:spcPts val="0"/>
              </a:spcAft>
              <a:buNone/>
            </a:pPr>
            <a:r>
              <a:rPr b="1" lang="en">
                <a:solidFill>
                  <a:srgbClr val="424242"/>
                </a:solidFill>
                <a:latin typeface="Roboto"/>
                <a:ea typeface="Roboto"/>
                <a:cs typeface="Roboto"/>
                <a:sym typeface="Roboto"/>
              </a:rPr>
              <a:t>Ca: Coefficient of Variation of interarrival times</a:t>
            </a:r>
            <a:endParaRPr b="1">
              <a:solidFill>
                <a:srgbClr val="424242"/>
              </a:solidFill>
              <a:latin typeface="Roboto"/>
              <a:ea typeface="Roboto"/>
              <a:cs typeface="Roboto"/>
              <a:sym typeface="Roboto"/>
            </a:endParaRPr>
          </a:p>
          <a:p>
            <a:pPr indent="0" lvl="0" marL="0" rtl="0" algn="l">
              <a:spcBef>
                <a:spcPts val="0"/>
              </a:spcBef>
              <a:spcAft>
                <a:spcPts val="0"/>
              </a:spcAft>
              <a:buNone/>
            </a:pPr>
            <a:r>
              <a:rPr b="1" lang="en" sz="1800">
                <a:solidFill>
                  <a:srgbClr val="424242"/>
                </a:solidFill>
              </a:rPr>
              <a:t>σ</a:t>
            </a:r>
            <a:r>
              <a:rPr b="1" lang="en" sz="1800">
                <a:solidFill>
                  <a:srgbClr val="424242"/>
                </a:solidFill>
                <a:latin typeface="Roboto"/>
                <a:ea typeface="Roboto"/>
                <a:cs typeface="Roboto"/>
                <a:sym typeface="Roboto"/>
              </a:rPr>
              <a:t>{a}/ E {a}</a:t>
            </a:r>
            <a:endParaRPr b="1" sz="1800">
              <a:solidFill>
                <a:srgbClr val="424242"/>
              </a:solidFill>
              <a:latin typeface="Roboto"/>
              <a:ea typeface="Roboto"/>
              <a:cs typeface="Roboto"/>
              <a:sym typeface="Roboto"/>
            </a:endParaRPr>
          </a:p>
          <a:p>
            <a:pPr indent="-311150" lvl="0" marL="457200" rtl="0" algn="l">
              <a:spcBef>
                <a:spcPts val="0"/>
              </a:spcBef>
              <a:spcAft>
                <a:spcPts val="0"/>
              </a:spcAft>
              <a:buClr>
                <a:srgbClr val="424242"/>
              </a:buClr>
              <a:buSzPts val="1300"/>
              <a:buFont typeface="Roboto"/>
              <a:buChar char="●"/>
            </a:pPr>
            <a:r>
              <a:rPr lang="en" sz="1300">
                <a:solidFill>
                  <a:srgbClr val="424242"/>
                </a:solidFill>
                <a:latin typeface="Roboto"/>
                <a:ea typeface="Roboto"/>
                <a:cs typeface="Roboto"/>
                <a:sym typeface="Roboto"/>
              </a:rPr>
              <a:t>Standard deviation of inter-arrival times / mean of inter-arrival times</a:t>
            </a:r>
            <a:endParaRPr sz="1300">
              <a:solidFill>
                <a:srgbClr val="424242"/>
              </a:solidFill>
              <a:latin typeface="Roboto"/>
              <a:ea typeface="Roboto"/>
              <a:cs typeface="Roboto"/>
              <a:sym typeface="Roboto"/>
            </a:endParaRPr>
          </a:p>
          <a:p>
            <a:pPr indent="0" lvl="0" marL="0" rtl="0" algn="l">
              <a:spcBef>
                <a:spcPts val="0"/>
              </a:spcBef>
              <a:spcAft>
                <a:spcPts val="0"/>
              </a:spcAft>
              <a:buNone/>
            </a:pPr>
            <a:r>
              <a:t/>
            </a:r>
            <a:endParaRPr b="1">
              <a:solidFill>
                <a:srgbClr val="424242"/>
              </a:solidFill>
              <a:latin typeface="Roboto"/>
              <a:ea typeface="Roboto"/>
              <a:cs typeface="Roboto"/>
              <a:sym typeface="Roboto"/>
            </a:endParaRPr>
          </a:p>
          <a:p>
            <a:pPr indent="0" lvl="0" marL="0" rtl="0" algn="l">
              <a:spcBef>
                <a:spcPts val="0"/>
              </a:spcBef>
              <a:spcAft>
                <a:spcPts val="0"/>
              </a:spcAft>
              <a:buNone/>
            </a:pPr>
            <a:r>
              <a:rPr b="1" lang="en">
                <a:solidFill>
                  <a:srgbClr val="424242"/>
                </a:solidFill>
                <a:latin typeface="Roboto"/>
                <a:ea typeface="Roboto"/>
                <a:cs typeface="Roboto"/>
                <a:sym typeface="Roboto"/>
              </a:rPr>
              <a:t>Cs: Coefficient of variation of service times</a:t>
            </a:r>
            <a:endParaRPr b="1">
              <a:solidFill>
                <a:srgbClr val="424242"/>
              </a:solidFill>
              <a:latin typeface="Roboto"/>
              <a:ea typeface="Roboto"/>
              <a:cs typeface="Roboto"/>
              <a:sym typeface="Roboto"/>
            </a:endParaRPr>
          </a:p>
          <a:p>
            <a:pPr indent="0" lvl="0" marL="0" rtl="0" algn="l">
              <a:spcBef>
                <a:spcPts val="0"/>
              </a:spcBef>
              <a:spcAft>
                <a:spcPts val="0"/>
              </a:spcAft>
              <a:buNone/>
            </a:pPr>
            <a:r>
              <a:rPr b="1" lang="en" sz="1800">
                <a:solidFill>
                  <a:srgbClr val="424242"/>
                </a:solidFill>
              </a:rPr>
              <a:t>σ</a:t>
            </a:r>
            <a:r>
              <a:rPr b="1" lang="en" sz="1800">
                <a:solidFill>
                  <a:srgbClr val="424242"/>
                </a:solidFill>
                <a:latin typeface="Roboto"/>
                <a:ea typeface="Roboto"/>
                <a:cs typeface="Roboto"/>
                <a:sym typeface="Roboto"/>
              </a:rPr>
              <a:t>{s} / E {s}</a:t>
            </a:r>
            <a:endParaRPr b="1" sz="1800">
              <a:solidFill>
                <a:srgbClr val="424242"/>
              </a:solidFill>
              <a:latin typeface="Roboto"/>
              <a:ea typeface="Roboto"/>
              <a:cs typeface="Roboto"/>
              <a:sym typeface="Roboto"/>
            </a:endParaRPr>
          </a:p>
          <a:p>
            <a:pPr indent="-304800" lvl="0" marL="457200" rtl="0" algn="l">
              <a:spcBef>
                <a:spcPts val="0"/>
              </a:spcBef>
              <a:spcAft>
                <a:spcPts val="0"/>
              </a:spcAft>
              <a:buClr>
                <a:srgbClr val="424242"/>
              </a:buClr>
              <a:buSzPts val="1200"/>
              <a:buFont typeface="Roboto"/>
              <a:buChar char="●"/>
            </a:pPr>
            <a:r>
              <a:rPr lang="en" sz="1200">
                <a:solidFill>
                  <a:srgbClr val="424242"/>
                </a:solidFill>
                <a:latin typeface="Roboto"/>
                <a:ea typeface="Roboto"/>
                <a:cs typeface="Roboto"/>
                <a:sym typeface="Roboto"/>
              </a:rPr>
              <a:t>Standard deviation of service times / mean of service times </a:t>
            </a:r>
            <a:endParaRPr sz="1200">
              <a:solidFill>
                <a:srgbClr val="424242"/>
              </a:solidFill>
              <a:latin typeface="Roboto"/>
              <a:ea typeface="Roboto"/>
              <a:cs typeface="Roboto"/>
              <a:sym typeface="Roboto"/>
            </a:endParaRPr>
          </a:p>
        </p:txBody>
      </p:sp>
      <p:pic>
        <p:nvPicPr>
          <p:cNvPr id="306" name="Google Shape;306;p46"/>
          <p:cNvPicPr preferRelativeResize="0"/>
          <p:nvPr/>
        </p:nvPicPr>
        <p:blipFill>
          <a:blip r:embed="rId3">
            <a:alphaModFix/>
          </a:blip>
          <a:stretch>
            <a:fillRect/>
          </a:stretch>
        </p:blipFill>
        <p:spPr>
          <a:xfrm>
            <a:off x="3427050" y="994725"/>
            <a:ext cx="5336924" cy="1453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ctrTitle"/>
          </p:nvPr>
        </p:nvSpPr>
        <p:spPr>
          <a:xfrm>
            <a:off x="2296350" y="985925"/>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600"/>
              <a:t>Exponential/ Poisson</a:t>
            </a:r>
            <a:r>
              <a:rPr lang="en" sz="2600"/>
              <a:t> Distribution </a:t>
            </a:r>
            <a:endParaRPr sz="2600"/>
          </a:p>
          <a:p>
            <a:pPr indent="0" lvl="0" marL="0" rtl="0" algn="ctr">
              <a:spcBef>
                <a:spcPts val="0"/>
              </a:spcBef>
              <a:spcAft>
                <a:spcPts val="0"/>
              </a:spcAft>
              <a:buNone/>
            </a:pPr>
            <a:r>
              <a:rPr lang="en" sz="2600"/>
              <a:t>M/M/1</a:t>
            </a:r>
            <a:endParaRPr sz="2600"/>
          </a:p>
        </p:txBody>
      </p:sp>
      <p:sp>
        <p:nvSpPr>
          <p:cNvPr id="312" name="Google Shape;312;p47"/>
          <p:cNvSpPr txBox="1"/>
          <p:nvPr/>
        </p:nvSpPr>
        <p:spPr>
          <a:xfrm>
            <a:off x="1404500" y="2533800"/>
            <a:ext cx="5950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Exponential Distributed Arrival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Exponential Distributed Service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1 Server </a:t>
            </a:r>
            <a:endParaRPr>
              <a:latin typeface="Droid Serif"/>
              <a:ea typeface="Droid Serif"/>
              <a:cs typeface="Droid Serif"/>
              <a:sym typeface="Droid Serif"/>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Single Server Poisson Distribution Pk formula</a:t>
            </a:r>
            <a:endParaRPr/>
          </a:p>
        </p:txBody>
      </p:sp>
      <p:sp>
        <p:nvSpPr>
          <p:cNvPr id="318" name="Google Shape;318;p4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19" name="Google Shape;319;p48"/>
          <p:cNvPicPr preferRelativeResize="0"/>
          <p:nvPr/>
        </p:nvPicPr>
        <p:blipFill>
          <a:blip r:embed="rId3">
            <a:alphaModFix/>
          </a:blip>
          <a:stretch>
            <a:fillRect/>
          </a:stretch>
        </p:blipFill>
        <p:spPr>
          <a:xfrm>
            <a:off x="1459650" y="1735750"/>
            <a:ext cx="6224700" cy="1672000"/>
          </a:xfrm>
          <a:prstGeom prst="rect">
            <a:avLst/>
          </a:prstGeom>
          <a:noFill/>
          <a:ln>
            <a:noFill/>
          </a:ln>
        </p:spPr>
      </p:pic>
      <p:sp>
        <p:nvSpPr>
          <p:cNvPr id="320" name="Google Shape;320;p48"/>
          <p:cNvSpPr txBox="1"/>
          <p:nvPr/>
        </p:nvSpPr>
        <p:spPr>
          <a:xfrm>
            <a:off x="947250" y="3520225"/>
            <a:ext cx="229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Droid Serif"/>
                <a:ea typeface="Droid Serif"/>
                <a:cs typeface="Droid Serif"/>
                <a:sym typeface="Droid Serif"/>
              </a:rPr>
              <a:t>***Cs and Ca each </a:t>
            </a:r>
            <a:r>
              <a:rPr lang="en" sz="1800">
                <a:latin typeface="Droid Serif"/>
                <a:ea typeface="Droid Serif"/>
                <a:cs typeface="Droid Serif"/>
                <a:sym typeface="Droid Serif"/>
              </a:rPr>
              <a:t>equal 1 in this case</a:t>
            </a:r>
            <a:endParaRPr sz="1800">
              <a:latin typeface="Droid Serif"/>
              <a:ea typeface="Droid Serif"/>
              <a:cs typeface="Droid Serif"/>
              <a:sym typeface="Droid Serif"/>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9"/>
          <p:cNvSpPr txBox="1"/>
          <p:nvPr>
            <p:ph type="ctrTitle"/>
          </p:nvPr>
        </p:nvSpPr>
        <p:spPr>
          <a:xfrm>
            <a:off x="2296350" y="1223725"/>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2500"/>
              <a:t>Exponential/ Deterministic Distribution </a:t>
            </a:r>
            <a:endParaRPr sz="2500"/>
          </a:p>
          <a:p>
            <a:pPr indent="0" lvl="0" marL="0" rtl="0" algn="ctr">
              <a:spcBef>
                <a:spcPts val="0"/>
              </a:spcBef>
              <a:spcAft>
                <a:spcPts val="0"/>
              </a:spcAft>
              <a:buNone/>
            </a:pPr>
            <a:r>
              <a:rPr lang="en" sz="2500"/>
              <a:t>M/D/1</a:t>
            </a:r>
            <a:endParaRPr sz="2500"/>
          </a:p>
        </p:txBody>
      </p:sp>
      <p:sp>
        <p:nvSpPr>
          <p:cNvPr id="326" name="Google Shape;326;p49"/>
          <p:cNvSpPr txBox="1"/>
          <p:nvPr/>
        </p:nvSpPr>
        <p:spPr>
          <a:xfrm>
            <a:off x="1053375" y="2761550"/>
            <a:ext cx="4242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Exponential</a:t>
            </a:r>
            <a:r>
              <a:rPr lang="en">
                <a:latin typeface="Droid Serif"/>
                <a:ea typeface="Droid Serif"/>
                <a:cs typeface="Droid Serif"/>
                <a:sym typeface="Droid Serif"/>
              </a:rPr>
              <a:t> Distributed Arrival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Determined Service Times- certain service times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1 Server </a:t>
            </a:r>
            <a:endParaRPr>
              <a:latin typeface="Droid Serif"/>
              <a:ea typeface="Droid Serif"/>
              <a:cs typeface="Droid Serif"/>
              <a:sym typeface="Droid Serif"/>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0"/>
          <p:cNvSpPr txBox="1"/>
          <p:nvPr>
            <p:ph type="title"/>
          </p:nvPr>
        </p:nvSpPr>
        <p:spPr>
          <a:xfrm>
            <a:off x="3516850" y="89599"/>
            <a:ext cx="2660700" cy="451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Exponential</a:t>
            </a:r>
            <a:r>
              <a:rPr lang="en"/>
              <a:t> Arrival and Determined Service Time</a:t>
            </a:r>
            <a:endParaRPr/>
          </a:p>
        </p:txBody>
      </p:sp>
      <p:sp>
        <p:nvSpPr>
          <p:cNvPr id="332" name="Google Shape;332;p5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33" name="Google Shape;333;p50"/>
          <p:cNvPicPr preferRelativeResize="0"/>
          <p:nvPr/>
        </p:nvPicPr>
        <p:blipFill rotWithShape="1">
          <a:blip r:embed="rId3">
            <a:alphaModFix/>
          </a:blip>
          <a:srcRect b="0" l="0" r="10881" t="0"/>
          <a:stretch/>
        </p:blipFill>
        <p:spPr>
          <a:xfrm>
            <a:off x="555475" y="1423475"/>
            <a:ext cx="5261800" cy="1889450"/>
          </a:xfrm>
          <a:prstGeom prst="rect">
            <a:avLst/>
          </a:prstGeom>
          <a:noFill/>
          <a:ln>
            <a:noFill/>
          </a:ln>
        </p:spPr>
      </p:pic>
      <p:sp>
        <p:nvSpPr>
          <p:cNvPr id="334" name="Google Shape;334;p50"/>
          <p:cNvSpPr txBox="1"/>
          <p:nvPr/>
        </p:nvSpPr>
        <p:spPr>
          <a:xfrm>
            <a:off x="947250" y="3520225"/>
            <a:ext cx="4386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Droid Serif"/>
                <a:ea typeface="Droid Serif"/>
                <a:cs typeface="Droid Serif"/>
                <a:sym typeface="Droid Serif"/>
              </a:rPr>
              <a:t>Ca = 1</a:t>
            </a:r>
            <a:endParaRPr sz="1800">
              <a:latin typeface="Droid Serif"/>
              <a:ea typeface="Droid Serif"/>
              <a:cs typeface="Droid Serif"/>
              <a:sym typeface="Droid Serif"/>
            </a:endParaRPr>
          </a:p>
          <a:p>
            <a:pPr indent="0" lvl="0" marL="0" rtl="0" algn="l">
              <a:spcBef>
                <a:spcPts val="0"/>
              </a:spcBef>
              <a:spcAft>
                <a:spcPts val="0"/>
              </a:spcAft>
              <a:buNone/>
            </a:pPr>
            <a:r>
              <a:rPr lang="en" sz="1800">
                <a:latin typeface="Droid Serif"/>
                <a:ea typeface="Droid Serif"/>
                <a:cs typeface="Droid Serif"/>
                <a:sym typeface="Droid Serif"/>
              </a:rPr>
              <a:t>Cs = 0 </a:t>
            </a:r>
            <a:r>
              <a:rPr lang="en">
                <a:latin typeface="Droid Serif"/>
                <a:ea typeface="Droid Serif"/>
                <a:cs typeface="Droid Serif"/>
                <a:sym typeface="Droid Serif"/>
              </a:rPr>
              <a:t>(because there is no variation as it is a </a:t>
            </a:r>
            <a:r>
              <a:rPr lang="en">
                <a:latin typeface="Droid Serif"/>
                <a:ea typeface="Droid Serif"/>
                <a:cs typeface="Droid Serif"/>
                <a:sym typeface="Droid Serif"/>
              </a:rPr>
              <a:t>determined</a:t>
            </a:r>
            <a:r>
              <a:rPr lang="en">
                <a:latin typeface="Droid Serif"/>
                <a:ea typeface="Droid Serif"/>
                <a:cs typeface="Droid Serif"/>
                <a:sym typeface="Droid Serif"/>
              </a:rPr>
              <a:t> service time)</a:t>
            </a:r>
            <a:endParaRPr>
              <a:latin typeface="Droid Serif"/>
              <a:ea typeface="Droid Serif"/>
              <a:cs typeface="Droid Serif"/>
              <a:sym typeface="Droid Serif"/>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340" name="Google Shape;340;p51"/>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341" name="Google Shape;341;p51"/>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342" name="Google Shape;342;p51"/>
          <p:cNvPicPr preferRelativeResize="0"/>
          <p:nvPr/>
        </p:nvPicPr>
        <p:blipFill>
          <a:blip r:embed="rId4">
            <a:alphaModFix/>
          </a:blip>
          <a:stretch>
            <a:fillRect/>
          </a:stretch>
        </p:blipFill>
        <p:spPr>
          <a:xfrm>
            <a:off x="1501700" y="1329025"/>
            <a:ext cx="2485449" cy="2485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Process Analysis</a:t>
            </a:r>
            <a:endParaRPr/>
          </a:p>
        </p:txBody>
      </p:sp>
      <p:sp>
        <p:nvSpPr>
          <p:cNvPr id="84" name="Google Shape;84;p16"/>
          <p:cNvSpPr txBox="1"/>
          <p:nvPr>
            <p:ph idx="1" type="body"/>
          </p:nvPr>
        </p:nvSpPr>
        <p:spPr>
          <a:xfrm>
            <a:off x="468925" y="459400"/>
            <a:ext cx="8346900" cy="42063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Core Concepts: Flow Time, Capacity Rate, Bottlenecks </a:t>
            </a:r>
            <a:endParaRPr/>
          </a:p>
          <a:p>
            <a:pPr indent="0" lvl="0" marL="457200" rtl="0" algn="l">
              <a:spcBef>
                <a:spcPts val="600"/>
              </a:spcBef>
              <a:spcAft>
                <a:spcPts val="0"/>
              </a:spcAft>
              <a:buNone/>
            </a:pPr>
            <a:r>
              <a:t/>
            </a:r>
            <a:endParaRPr/>
          </a:p>
          <a:p>
            <a:pPr indent="-323850" lvl="0" marL="457200" rtl="0" algn="l">
              <a:lnSpc>
                <a:spcPct val="115000"/>
              </a:lnSpc>
              <a:spcBef>
                <a:spcPts val="600"/>
              </a:spcBef>
              <a:spcAft>
                <a:spcPts val="0"/>
              </a:spcAft>
              <a:buSzPts val="1500"/>
              <a:buChar char="⊡"/>
            </a:pPr>
            <a:r>
              <a:rPr lang="en" sz="1500"/>
              <a:t>Flow time (Throughput time): lengths of time a unit spends in a cycle. </a:t>
            </a:r>
            <a:endParaRPr sz="1500"/>
          </a:p>
          <a:p>
            <a:pPr indent="-323850" lvl="0" marL="457200" rtl="0" algn="l">
              <a:lnSpc>
                <a:spcPct val="115000"/>
              </a:lnSpc>
              <a:spcBef>
                <a:spcPts val="0"/>
              </a:spcBef>
              <a:spcAft>
                <a:spcPts val="0"/>
              </a:spcAft>
              <a:buSzPts val="1500"/>
              <a:buChar char="⊡"/>
            </a:pPr>
            <a:r>
              <a:rPr lang="en" sz="1500"/>
              <a:t>Capacity</a:t>
            </a:r>
            <a:r>
              <a:rPr lang="en" sz="1500"/>
              <a:t> Rate: maximum rate at which units can flow through a process</a:t>
            </a:r>
            <a:endParaRPr sz="1500"/>
          </a:p>
          <a:p>
            <a:pPr indent="-323850" lvl="0" marL="457200" rtl="0" algn="l">
              <a:lnSpc>
                <a:spcPct val="115000"/>
              </a:lnSpc>
              <a:spcBef>
                <a:spcPts val="0"/>
              </a:spcBef>
              <a:spcAft>
                <a:spcPts val="0"/>
              </a:spcAft>
              <a:buSzPts val="1500"/>
              <a:buChar char="⊡"/>
            </a:pPr>
            <a:r>
              <a:rPr lang="en" sz="1500"/>
              <a:t>Bottleneck: the “slowest” resource of the process- can determine the capacity rate of the process. </a:t>
            </a:r>
            <a:endParaRPr sz="1500"/>
          </a:p>
          <a:p>
            <a:pPr indent="0" lvl="0" marL="0" rtl="0" algn="l">
              <a:lnSpc>
                <a:spcPct val="115000"/>
              </a:lnSpc>
              <a:spcBef>
                <a:spcPts val="600"/>
              </a:spcBef>
              <a:spcAft>
                <a:spcPts val="0"/>
              </a:spcAft>
              <a:buNone/>
            </a:pPr>
            <a:r>
              <a:rPr b="1" lang="en" sz="1500"/>
              <a:t>Starbucks Barista Crafting Beverage Process: </a:t>
            </a:r>
            <a:endParaRPr b="1" sz="1500"/>
          </a:p>
          <a:p>
            <a:pPr indent="0" lvl="0" marL="0" rtl="0" algn="l">
              <a:lnSpc>
                <a:spcPct val="115000"/>
              </a:lnSpc>
              <a:spcBef>
                <a:spcPts val="600"/>
              </a:spcBef>
              <a:spcAft>
                <a:spcPts val="0"/>
              </a:spcAft>
              <a:buNone/>
            </a:pPr>
            <a:r>
              <a:rPr lang="en" sz="1500"/>
              <a:t>Flow time: how long it takes to make the drink. </a:t>
            </a:r>
            <a:endParaRPr sz="1500"/>
          </a:p>
          <a:p>
            <a:pPr indent="0" lvl="0" marL="0" rtl="0" algn="l">
              <a:lnSpc>
                <a:spcPct val="115000"/>
              </a:lnSpc>
              <a:spcBef>
                <a:spcPts val="600"/>
              </a:spcBef>
              <a:spcAft>
                <a:spcPts val="0"/>
              </a:spcAft>
              <a:buNone/>
            </a:pPr>
            <a:r>
              <a:rPr lang="en" sz="1500"/>
              <a:t>Capacity rate: maximum rate at which drinks can be made (usually either in a minute or hour) </a:t>
            </a:r>
            <a:endParaRPr sz="1500"/>
          </a:p>
          <a:p>
            <a:pPr indent="0" lvl="0" marL="0" rtl="0" algn="l">
              <a:lnSpc>
                <a:spcPct val="115000"/>
              </a:lnSpc>
              <a:spcBef>
                <a:spcPts val="600"/>
              </a:spcBef>
              <a:spcAft>
                <a:spcPts val="0"/>
              </a:spcAft>
              <a:buNone/>
            </a:pPr>
            <a:r>
              <a:rPr lang="en" sz="1500"/>
              <a:t>Bottleneck: which part of the beveraging crafting process slows the process down the most? </a:t>
            </a:r>
            <a:endParaRPr sz="1500"/>
          </a:p>
          <a:p>
            <a:pPr indent="0" lvl="0" marL="0" rtl="0" algn="l">
              <a:spcBef>
                <a:spcPts val="600"/>
              </a:spcBef>
              <a:spcAft>
                <a:spcPts val="0"/>
              </a:spcAft>
              <a:buNone/>
            </a:pPr>
            <a:r>
              <a:t/>
            </a:r>
            <a:endParaRPr sz="1500"/>
          </a:p>
        </p:txBody>
      </p:sp>
      <p:sp>
        <p:nvSpPr>
          <p:cNvPr id="85" name="Google Shape;85;p1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ctrTitle"/>
          </p:nvPr>
        </p:nvSpPr>
        <p:spPr>
          <a:xfrm>
            <a:off x="1933075" y="1024249"/>
            <a:ext cx="5277600" cy="447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1" lang="en"/>
              <a:t>MULTI-</a:t>
            </a:r>
            <a:r>
              <a:rPr b="1" lang="en"/>
              <a:t>SERVER</a:t>
            </a:r>
            <a:endParaRPr b="1"/>
          </a:p>
        </p:txBody>
      </p:sp>
      <p:sp>
        <p:nvSpPr>
          <p:cNvPr id="348" name="Google Shape;348;p52"/>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349" name="Google Shape;349;p52"/>
          <p:cNvSpPr txBox="1"/>
          <p:nvPr/>
        </p:nvSpPr>
        <p:spPr>
          <a:xfrm>
            <a:off x="1183550" y="1957725"/>
            <a:ext cx="35061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Assumptions:  </a:t>
            </a:r>
            <a:r>
              <a:rPr lang="en">
                <a:highlight>
                  <a:srgbClr val="FFFF00"/>
                </a:highlight>
                <a:latin typeface="Droid Serif"/>
                <a:ea typeface="Droid Serif"/>
                <a:cs typeface="Droid Serif"/>
                <a:sym typeface="Droid Serif"/>
              </a:rPr>
              <a:t>In addition to all the single server assumptions.</a:t>
            </a:r>
            <a:r>
              <a:rPr lang="en">
                <a:latin typeface="Droid Serif"/>
                <a:ea typeface="Droid Serif"/>
                <a:cs typeface="Droid Serif"/>
                <a:sym typeface="Droid Serif"/>
              </a:rPr>
              <a:t>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317500" lvl="0" marL="457200" rtl="0" algn="l">
              <a:spcBef>
                <a:spcPts val="0"/>
              </a:spcBef>
              <a:spcAft>
                <a:spcPts val="0"/>
              </a:spcAft>
              <a:buSzPts val="1400"/>
              <a:buFont typeface="Droid Serif"/>
              <a:buChar char="●"/>
            </a:pPr>
            <a:r>
              <a:rPr lang="en">
                <a:latin typeface="Droid Serif"/>
                <a:ea typeface="Droid Serif"/>
                <a:cs typeface="Droid Serif"/>
                <a:sym typeface="Droid Serif"/>
              </a:rPr>
              <a:t>c = number of servers</a:t>
            </a:r>
            <a:endParaRPr>
              <a:latin typeface="Droid Serif"/>
              <a:ea typeface="Droid Serif"/>
              <a:cs typeface="Droid Serif"/>
              <a:sym typeface="Droid Serif"/>
            </a:endParaRPr>
          </a:p>
          <a:p>
            <a:pPr indent="-317500" lvl="0" marL="457200" rtl="0" algn="l">
              <a:spcBef>
                <a:spcPts val="0"/>
              </a:spcBef>
              <a:spcAft>
                <a:spcPts val="0"/>
              </a:spcAft>
              <a:buSzPts val="1400"/>
              <a:buFont typeface="Droid Serif"/>
              <a:buChar char="●"/>
            </a:pPr>
            <a:r>
              <a:rPr lang="en">
                <a:latin typeface="Droid Serif"/>
                <a:ea typeface="Droid Serif"/>
                <a:cs typeface="Droid Serif"/>
                <a:sym typeface="Droid Serif"/>
              </a:rPr>
              <a:t>The first customer in line will be served by the next available server</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p:txBody>
      </p:sp>
      <p:sp>
        <p:nvSpPr>
          <p:cNvPr id="350" name="Google Shape;350;p52"/>
          <p:cNvSpPr txBox="1"/>
          <p:nvPr/>
        </p:nvSpPr>
        <p:spPr>
          <a:xfrm>
            <a:off x="4861800" y="1957725"/>
            <a:ext cx="350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24242"/>
                </a:solidFill>
                <a:latin typeface="Roboto"/>
                <a:ea typeface="Roboto"/>
                <a:cs typeface="Roboto"/>
                <a:sym typeface="Roboto"/>
              </a:rPr>
              <a:t>P =</a:t>
            </a:r>
            <a:r>
              <a:rPr b="1" lang="en" sz="1800">
                <a:solidFill>
                  <a:srgbClr val="424242"/>
                </a:solidFill>
                <a:latin typeface="Roboto"/>
                <a:ea typeface="Roboto"/>
                <a:cs typeface="Roboto"/>
                <a:sym typeface="Roboto"/>
              </a:rPr>
              <a:t>λ /c𝞵</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3"/>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General Distribution </a:t>
            </a:r>
            <a:endParaRPr/>
          </a:p>
          <a:p>
            <a:pPr indent="0" lvl="0" marL="0" rtl="0" algn="ctr">
              <a:spcBef>
                <a:spcPts val="0"/>
              </a:spcBef>
              <a:spcAft>
                <a:spcPts val="0"/>
              </a:spcAft>
              <a:buNone/>
            </a:pPr>
            <a:r>
              <a:rPr lang="en"/>
              <a:t>G/G/c</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61" name="Google Shape;361;p54"/>
          <p:cNvPicPr preferRelativeResize="0"/>
          <p:nvPr/>
        </p:nvPicPr>
        <p:blipFill>
          <a:blip r:embed="rId3">
            <a:alphaModFix/>
          </a:blip>
          <a:stretch>
            <a:fillRect/>
          </a:stretch>
        </p:blipFill>
        <p:spPr>
          <a:xfrm>
            <a:off x="2359300" y="1727500"/>
            <a:ext cx="3867150" cy="1276350"/>
          </a:xfrm>
          <a:prstGeom prst="rect">
            <a:avLst/>
          </a:prstGeom>
          <a:noFill/>
          <a:ln>
            <a:noFill/>
          </a:ln>
        </p:spPr>
      </p:pic>
      <p:sp>
        <p:nvSpPr>
          <p:cNvPr id="362" name="Google Shape;362;p54"/>
          <p:cNvSpPr txBox="1"/>
          <p:nvPr/>
        </p:nvSpPr>
        <p:spPr>
          <a:xfrm>
            <a:off x="3007775" y="106775"/>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Montserrat"/>
                <a:ea typeface="Montserrat"/>
                <a:cs typeface="Montserrat"/>
                <a:sym typeface="Montserrat"/>
              </a:rPr>
              <a:t>Multi-</a:t>
            </a:r>
            <a:r>
              <a:rPr b="1" lang="en">
                <a:solidFill>
                  <a:schemeClr val="dk2"/>
                </a:solidFill>
                <a:latin typeface="Montserrat"/>
                <a:ea typeface="Montserrat"/>
                <a:cs typeface="Montserrat"/>
                <a:sym typeface="Montserrat"/>
              </a:rPr>
              <a:t>Server General Distribution Pk Formula</a:t>
            </a:r>
            <a:endParaRPr b="1">
              <a:solidFill>
                <a:schemeClr val="dk2"/>
              </a:solidFill>
              <a:latin typeface="Montserrat"/>
              <a:ea typeface="Montserrat"/>
              <a:cs typeface="Montserrat"/>
              <a:sym typeface="Montserrat"/>
            </a:endParaRPr>
          </a:p>
        </p:txBody>
      </p:sp>
      <p:sp>
        <p:nvSpPr>
          <p:cNvPr id="363" name="Google Shape;363;p54"/>
          <p:cNvSpPr txBox="1"/>
          <p:nvPr/>
        </p:nvSpPr>
        <p:spPr>
          <a:xfrm>
            <a:off x="2679300" y="917125"/>
            <a:ext cx="3506100" cy="4617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24242"/>
                </a:solidFill>
                <a:latin typeface="Roboto"/>
                <a:ea typeface="Roboto"/>
                <a:cs typeface="Roboto"/>
                <a:sym typeface="Roboto"/>
              </a:rPr>
              <a:t>P =λ /c𝞵</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5"/>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Exponential/ Poisson Distribution </a:t>
            </a:r>
            <a:endParaRPr/>
          </a:p>
          <a:p>
            <a:pPr indent="0" lvl="0" marL="0" rtl="0" algn="ctr">
              <a:spcBef>
                <a:spcPts val="0"/>
              </a:spcBef>
              <a:spcAft>
                <a:spcPts val="0"/>
              </a:spcAft>
              <a:buNone/>
            </a:pPr>
            <a:r>
              <a:rPr lang="en"/>
              <a:t>M/M/c</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74" name="Google Shape;374;p56"/>
          <p:cNvPicPr preferRelativeResize="0"/>
          <p:nvPr/>
        </p:nvPicPr>
        <p:blipFill rotWithShape="1">
          <a:blip r:embed="rId3">
            <a:alphaModFix/>
          </a:blip>
          <a:srcRect b="17812" l="4805" r="43189" t="-4875"/>
          <a:stretch/>
        </p:blipFill>
        <p:spPr>
          <a:xfrm>
            <a:off x="2868825" y="1651700"/>
            <a:ext cx="2776425" cy="1534075"/>
          </a:xfrm>
          <a:prstGeom prst="rect">
            <a:avLst/>
          </a:prstGeom>
          <a:noFill/>
          <a:ln>
            <a:noFill/>
          </a:ln>
        </p:spPr>
      </p:pic>
      <p:sp>
        <p:nvSpPr>
          <p:cNvPr id="375" name="Google Shape;375;p56"/>
          <p:cNvSpPr txBox="1"/>
          <p:nvPr/>
        </p:nvSpPr>
        <p:spPr>
          <a:xfrm>
            <a:off x="3267775" y="9915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2"/>
                </a:solidFill>
                <a:latin typeface="Montserrat"/>
                <a:ea typeface="Montserrat"/>
                <a:cs typeface="Montserrat"/>
                <a:sym typeface="Montserrat"/>
              </a:rPr>
              <a:t>Multi-Server Exponential</a:t>
            </a:r>
            <a:r>
              <a:rPr b="1" lang="en" sz="1500">
                <a:solidFill>
                  <a:schemeClr val="dk2"/>
                </a:solidFill>
                <a:latin typeface="Montserrat"/>
                <a:ea typeface="Montserrat"/>
                <a:cs typeface="Montserrat"/>
                <a:sym typeface="Montserrat"/>
              </a:rPr>
              <a:t> Distribution Pk Formula</a:t>
            </a:r>
            <a:endParaRPr b="1" sz="1500">
              <a:solidFill>
                <a:schemeClr val="dk2"/>
              </a:solidFill>
              <a:latin typeface="Montserrat"/>
              <a:ea typeface="Montserrat"/>
              <a:cs typeface="Montserrat"/>
              <a:sym typeface="Montserrat"/>
            </a:endParaRPr>
          </a:p>
        </p:txBody>
      </p:sp>
      <p:sp>
        <p:nvSpPr>
          <p:cNvPr id="376" name="Google Shape;376;p56"/>
          <p:cNvSpPr txBox="1"/>
          <p:nvPr/>
        </p:nvSpPr>
        <p:spPr>
          <a:xfrm>
            <a:off x="3153400" y="1014450"/>
            <a:ext cx="3506100" cy="4617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24242"/>
                </a:solidFill>
                <a:latin typeface="Roboto"/>
                <a:ea typeface="Roboto"/>
                <a:cs typeface="Roboto"/>
                <a:sym typeface="Roboto"/>
              </a:rPr>
              <a:t>P =λ /c𝞵</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7"/>
          <p:cNvSpPr txBox="1"/>
          <p:nvPr>
            <p:ph type="ctrTitle"/>
          </p:nvPr>
        </p:nvSpPr>
        <p:spPr>
          <a:xfrm>
            <a:off x="2296350" y="1991850"/>
            <a:ext cx="45513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Exponential / </a:t>
            </a:r>
            <a:r>
              <a:rPr lang="en"/>
              <a:t> Deterministic Distribution </a:t>
            </a:r>
            <a:endParaRPr/>
          </a:p>
          <a:p>
            <a:pPr indent="0" lvl="0" marL="0" rtl="0" algn="ctr">
              <a:spcBef>
                <a:spcPts val="0"/>
              </a:spcBef>
              <a:spcAft>
                <a:spcPts val="0"/>
              </a:spcAft>
              <a:buNone/>
            </a:pPr>
            <a:r>
              <a:rPr lang="en"/>
              <a:t>M/D/c</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Multi</a:t>
            </a:r>
            <a:r>
              <a:rPr lang="en"/>
              <a:t> Server Expo/Determined Distribution Pk Formula</a:t>
            </a:r>
            <a:endParaRPr/>
          </a:p>
        </p:txBody>
      </p:sp>
      <p:sp>
        <p:nvSpPr>
          <p:cNvPr id="387" name="Google Shape;387;p5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388" name="Google Shape;388;p58"/>
          <p:cNvPicPr preferRelativeResize="0"/>
          <p:nvPr/>
        </p:nvPicPr>
        <p:blipFill rotWithShape="1">
          <a:blip r:embed="rId3">
            <a:alphaModFix/>
          </a:blip>
          <a:srcRect b="11758" l="4971" r="43023" t="3402"/>
          <a:stretch/>
        </p:blipFill>
        <p:spPr>
          <a:xfrm>
            <a:off x="1192425" y="1850950"/>
            <a:ext cx="2776425" cy="1495000"/>
          </a:xfrm>
          <a:prstGeom prst="rect">
            <a:avLst/>
          </a:prstGeom>
          <a:noFill/>
          <a:ln>
            <a:noFill/>
          </a:ln>
        </p:spPr>
      </p:pic>
      <p:sp>
        <p:nvSpPr>
          <p:cNvPr id="389" name="Google Shape;389;p58"/>
          <p:cNvSpPr txBox="1"/>
          <p:nvPr/>
        </p:nvSpPr>
        <p:spPr>
          <a:xfrm>
            <a:off x="4262525" y="2229000"/>
            <a:ext cx="1779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x</a:t>
            </a:r>
            <a:r>
              <a:rPr lang="en" sz="3600">
                <a:latin typeface="Droid Serif"/>
                <a:ea typeface="Droid Serif"/>
                <a:cs typeface="Droid Serif"/>
                <a:sym typeface="Droid Serif"/>
              </a:rPr>
              <a:t>  </a:t>
            </a:r>
            <a:endParaRPr sz="3600">
              <a:latin typeface="Droid Serif"/>
              <a:ea typeface="Droid Serif"/>
              <a:cs typeface="Droid Serif"/>
              <a:sym typeface="Droid Serif"/>
            </a:endParaRPr>
          </a:p>
        </p:txBody>
      </p:sp>
      <p:sp>
        <p:nvSpPr>
          <p:cNvPr id="390" name="Google Shape;390;p58"/>
          <p:cNvSpPr txBox="1"/>
          <p:nvPr/>
        </p:nvSpPr>
        <p:spPr>
          <a:xfrm>
            <a:off x="4962275" y="1929750"/>
            <a:ext cx="685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Droid Serif"/>
                <a:ea typeface="Droid Serif"/>
                <a:cs typeface="Droid Serif"/>
                <a:sym typeface="Droid Serif"/>
              </a:rPr>
              <a:t>1</a:t>
            </a:r>
            <a:endParaRPr sz="3000">
              <a:latin typeface="Droid Serif"/>
              <a:ea typeface="Droid Serif"/>
              <a:cs typeface="Droid Serif"/>
              <a:sym typeface="Droid Serif"/>
            </a:endParaRPr>
          </a:p>
        </p:txBody>
      </p:sp>
      <p:cxnSp>
        <p:nvCxnSpPr>
          <p:cNvPr id="391" name="Google Shape;391;p58"/>
          <p:cNvCxnSpPr/>
          <p:nvPr/>
        </p:nvCxnSpPr>
        <p:spPr>
          <a:xfrm>
            <a:off x="4711925" y="2567250"/>
            <a:ext cx="881100" cy="9000"/>
          </a:xfrm>
          <a:prstGeom prst="straightConnector1">
            <a:avLst/>
          </a:prstGeom>
          <a:noFill/>
          <a:ln cap="flat" cmpd="sng" w="38100">
            <a:solidFill>
              <a:srgbClr val="000000"/>
            </a:solidFill>
            <a:prstDash val="solid"/>
            <a:round/>
            <a:headEnd len="med" w="med" type="none"/>
            <a:tailEnd len="med" w="med" type="none"/>
          </a:ln>
        </p:spPr>
      </p:cxnSp>
      <p:sp>
        <p:nvSpPr>
          <p:cNvPr id="392" name="Google Shape;392;p58"/>
          <p:cNvSpPr txBox="1"/>
          <p:nvPr/>
        </p:nvSpPr>
        <p:spPr>
          <a:xfrm>
            <a:off x="4951675" y="2562950"/>
            <a:ext cx="80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Droid Serif"/>
                <a:ea typeface="Droid Serif"/>
                <a:cs typeface="Droid Serif"/>
                <a:sym typeface="Droid Serif"/>
              </a:rPr>
              <a:t>2</a:t>
            </a:r>
            <a:endParaRPr sz="2900">
              <a:latin typeface="Droid Serif"/>
              <a:ea typeface="Droid Serif"/>
              <a:cs typeface="Droid Serif"/>
              <a:sym typeface="Droid Serif"/>
            </a:endParaRPr>
          </a:p>
        </p:txBody>
      </p:sp>
      <p:sp>
        <p:nvSpPr>
          <p:cNvPr id="393" name="Google Shape;393;p58"/>
          <p:cNvSpPr txBox="1"/>
          <p:nvPr/>
        </p:nvSpPr>
        <p:spPr>
          <a:xfrm>
            <a:off x="3238675" y="836475"/>
            <a:ext cx="3506100" cy="4617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424242"/>
                </a:solidFill>
                <a:latin typeface="Roboto"/>
                <a:ea typeface="Roboto"/>
                <a:cs typeface="Roboto"/>
                <a:sym typeface="Roboto"/>
              </a:rPr>
              <a:t>P =λ /c𝞵</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600"/>
              <a:t>Product/ </a:t>
            </a:r>
            <a:r>
              <a:rPr lang="en" sz="1600"/>
              <a:t>Process</a:t>
            </a:r>
            <a:r>
              <a:rPr lang="en" sz="1600"/>
              <a:t> Matrix </a:t>
            </a:r>
            <a:endParaRPr sz="1600"/>
          </a:p>
        </p:txBody>
      </p:sp>
      <p:sp>
        <p:nvSpPr>
          <p:cNvPr id="399" name="Google Shape;399;p5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00" name="Google Shape;400;p59"/>
          <p:cNvPicPr preferRelativeResize="0"/>
          <p:nvPr/>
        </p:nvPicPr>
        <p:blipFill>
          <a:blip r:embed="rId3">
            <a:alphaModFix/>
          </a:blip>
          <a:stretch>
            <a:fillRect/>
          </a:stretch>
        </p:blipFill>
        <p:spPr>
          <a:xfrm>
            <a:off x="3912425" y="1219174"/>
            <a:ext cx="4296500" cy="3209225"/>
          </a:xfrm>
          <a:prstGeom prst="rect">
            <a:avLst/>
          </a:prstGeom>
          <a:noFill/>
          <a:ln>
            <a:noFill/>
          </a:ln>
        </p:spPr>
      </p:pic>
      <p:sp>
        <p:nvSpPr>
          <p:cNvPr id="401" name="Google Shape;401;p59"/>
          <p:cNvSpPr txBox="1"/>
          <p:nvPr/>
        </p:nvSpPr>
        <p:spPr>
          <a:xfrm>
            <a:off x="576425" y="1011400"/>
            <a:ext cx="3174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Droid Serif"/>
                <a:ea typeface="Droid Serif"/>
                <a:cs typeface="Droid Serif"/>
                <a:sym typeface="Droid Serif"/>
              </a:rPr>
              <a:t>FLOW SHOP: </a:t>
            </a:r>
            <a:endParaRPr b="1">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-high volume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-standardized product</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-high utilization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Ex: fast food production process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b="1" lang="en">
                <a:latin typeface="Droid Serif"/>
                <a:ea typeface="Droid Serif"/>
                <a:cs typeface="Droid Serif"/>
                <a:sym typeface="Droid Serif"/>
              </a:rPr>
              <a:t>JOB SHOP: </a:t>
            </a:r>
            <a:endParaRPr b="1">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-low volume</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-custom orders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-low utilization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Ex: custom shoes / cars </a:t>
            </a:r>
            <a:endParaRPr>
              <a:latin typeface="Droid Serif"/>
              <a:ea typeface="Droid Serif"/>
              <a:cs typeface="Droid Serif"/>
              <a:sym typeface="Droid Serif"/>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t/>
            </a:r>
            <a:endParaRPr/>
          </a:p>
        </p:txBody>
      </p:sp>
      <p:sp>
        <p:nvSpPr>
          <p:cNvPr id="407" name="Google Shape;407;p60"/>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pic>
        <p:nvPicPr>
          <p:cNvPr id="408" name="Google Shape;408;p60"/>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409" name="Google Shape;409;p60"/>
          <p:cNvPicPr preferRelativeResize="0"/>
          <p:nvPr/>
        </p:nvPicPr>
        <p:blipFill>
          <a:blip r:embed="rId4">
            <a:alphaModFix/>
          </a:blip>
          <a:stretch>
            <a:fillRect/>
          </a:stretch>
        </p:blipFill>
        <p:spPr>
          <a:xfrm>
            <a:off x="1501700" y="1329025"/>
            <a:ext cx="2485449" cy="248544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1"/>
          <p:cNvSpPr txBox="1"/>
          <p:nvPr>
            <p:ph idx="1" type="subTitle"/>
          </p:nvPr>
        </p:nvSpPr>
        <p:spPr>
          <a:xfrm>
            <a:off x="685800" y="213075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Demand Forecasting</a:t>
            </a:r>
            <a:endParaRPr sz="2900"/>
          </a:p>
        </p:txBody>
      </p:sp>
      <p:sp>
        <p:nvSpPr>
          <p:cNvPr id="415" name="Google Shape;415;p61"/>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Process Analysis</a:t>
            </a:r>
            <a:endParaRPr/>
          </a:p>
        </p:txBody>
      </p:sp>
      <p:sp>
        <p:nvSpPr>
          <p:cNvPr id="91" name="Google Shape;91;p17"/>
          <p:cNvSpPr txBox="1"/>
          <p:nvPr>
            <p:ph idx="1" type="body"/>
          </p:nvPr>
        </p:nvSpPr>
        <p:spPr>
          <a:xfrm>
            <a:off x="351700" y="351700"/>
            <a:ext cx="8346900" cy="429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200"/>
              <a:t>Process </a:t>
            </a:r>
            <a:r>
              <a:rPr b="1" lang="en" sz="2200"/>
              <a:t>Entities</a:t>
            </a:r>
            <a:r>
              <a:rPr b="1" lang="en" sz="2200"/>
              <a:t> </a:t>
            </a:r>
            <a:endParaRPr b="1"/>
          </a:p>
          <a:p>
            <a:pPr indent="-342900" lvl="0" marL="457200" rtl="0" algn="l">
              <a:lnSpc>
                <a:spcPct val="150000"/>
              </a:lnSpc>
              <a:spcBef>
                <a:spcPts val="600"/>
              </a:spcBef>
              <a:spcAft>
                <a:spcPts val="0"/>
              </a:spcAft>
              <a:buSzPts val="1800"/>
              <a:buChar char="⊡"/>
            </a:pPr>
            <a:r>
              <a:rPr lang="en" sz="1800"/>
              <a:t>Flow Units: The items that flow through the process</a:t>
            </a:r>
            <a:endParaRPr sz="1800"/>
          </a:p>
          <a:p>
            <a:pPr indent="-342900" lvl="0" marL="457200" rtl="0" algn="l">
              <a:lnSpc>
                <a:spcPct val="150000"/>
              </a:lnSpc>
              <a:spcBef>
                <a:spcPts val="0"/>
              </a:spcBef>
              <a:spcAft>
                <a:spcPts val="0"/>
              </a:spcAft>
              <a:buSzPts val="1800"/>
              <a:buChar char="⊡"/>
            </a:pPr>
            <a:r>
              <a:rPr lang="en" sz="1800"/>
              <a:t>Activities: the transformation steps in the process</a:t>
            </a:r>
            <a:endParaRPr sz="1800"/>
          </a:p>
          <a:p>
            <a:pPr indent="-342900" lvl="0" marL="457200" rtl="0" algn="l">
              <a:lnSpc>
                <a:spcPct val="150000"/>
              </a:lnSpc>
              <a:spcBef>
                <a:spcPts val="0"/>
              </a:spcBef>
              <a:spcAft>
                <a:spcPts val="0"/>
              </a:spcAft>
              <a:buSzPts val="1800"/>
              <a:buChar char="⊡"/>
            </a:pPr>
            <a:r>
              <a:rPr lang="en" sz="1800"/>
              <a:t>Resources: what performs the activity- have capacities </a:t>
            </a:r>
            <a:endParaRPr sz="1800"/>
          </a:p>
          <a:p>
            <a:pPr indent="-342900" lvl="0" marL="457200" rtl="0" algn="l">
              <a:lnSpc>
                <a:spcPct val="150000"/>
              </a:lnSpc>
              <a:spcBef>
                <a:spcPts val="0"/>
              </a:spcBef>
              <a:spcAft>
                <a:spcPts val="0"/>
              </a:spcAft>
              <a:buSzPts val="1800"/>
              <a:buChar char="⊡"/>
            </a:pPr>
            <a:r>
              <a:rPr lang="en" sz="1800"/>
              <a:t>Buffers: </a:t>
            </a:r>
            <a:r>
              <a:rPr lang="en" sz="1800"/>
              <a:t>storage</a:t>
            </a:r>
            <a:r>
              <a:rPr lang="en" sz="1800"/>
              <a:t> units for flow units- may have finite size, ex: waiting room and queues </a:t>
            </a:r>
            <a:endParaRPr sz="1800"/>
          </a:p>
          <a:p>
            <a:pPr indent="-342900" lvl="0" marL="457200" rtl="0" algn="l">
              <a:lnSpc>
                <a:spcPct val="150000"/>
              </a:lnSpc>
              <a:spcBef>
                <a:spcPts val="0"/>
              </a:spcBef>
              <a:spcAft>
                <a:spcPts val="0"/>
              </a:spcAft>
              <a:buSzPts val="1800"/>
              <a:buChar char="⊡"/>
            </a:pPr>
            <a:r>
              <a:rPr lang="en" sz="1800"/>
              <a:t>Decision points: “forks in the road” </a:t>
            </a:r>
            <a:endParaRPr sz="1800"/>
          </a:p>
          <a:p>
            <a:pPr indent="-342900" lvl="0" marL="457200" rtl="0" algn="l">
              <a:lnSpc>
                <a:spcPct val="150000"/>
              </a:lnSpc>
              <a:spcBef>
                <a:spcPts val="0"/>
              </a:spcBef>
              <a:spcAft>
                <a:spcPts val="0"/>
              </a:spcAft>
              <a:buSzPts val="1800"/>
              <a:buChar char="⊡"/>
            </a:pPr>
            <a:r>
              <a:rPr lang="en" sz="1800"/>
              <a:t>Theoretical Flow Time: amount of time that a flow unit is in the process</a:t>
            </a:r>
            <a:endParaRPr sz="1800"/>
          </a:p>
          <a:p>
            <a:pPr indent="-342900" lvl="0" marL="457200" rtl="0" algn="l">
              <a:lnSpc>
                <a:spcPct val="150000"/>
              </a:lnSpc>
              <a:spcBef>
                <a:spcPts val="0"/>
              </a:spcBef>
              <a:spcAft>
                <a:spcPts val="0"/>
              </a:spcAft>
              <a:buSzPts val="1800"/>
              <a:buChar char="⊡"/>
            </a:pPr>
            <a:r>
              <a:rPr lang="en" sz="1800"/>
              <a:t>Unit load: amount of time that a </a:t>
            </a:r>
            <a:r>
              <a:rPr lang="en" sz="1800"/>
              <a:t>resource</a:t>
            </a:r>
            <a:r>
              <a:rPr lang="en" sz="1800"/>
              <a:t> needs to </a:t>
            </a:r>
            <a:r>
              <a:rPr lang="en" sz="1800"/>
              <a:t>process</a:t>
            </a:r>
            <a:r>
              <a:rPr lang="en" sz="1800"/>
              <a:t> a flow unit</a:t>
            </a:r>
            <a:endParaRPr sz="1800"/>
          </a:p>
          <a:p>
            <a:pPr indent="0" lvl="0" marL="457200" rtl="0" algn="l">
              <a:spcBef>
                <a:spcPts val="600"/>
              </a:spcBef>
              <a:spcAft>
                <a:spcPts val="0"/>
              </a:spcAft>
              <a:buNone/>
            </a:pPr>
            <a:r>
              <a:t/>
            </a:r>
            <a:endParaRPr sz="1800"/>
          </a:p>
        </p:txBody>
      </p:sp>
      <p:sp>
        <p:nvSpPr>
          <p:cNvPr id="92" name="Google Shape;92;p1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2"/>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Demand Forecasting</a:t>
            </a:r>
            <a:endParaRPr/>
          </a:p>
        </p:txBody>
      </p:sp>
      <p:sp>
        <p:nvSpPr>
          <p:cNvPr id="421" name="Google Shape;421;p62"/>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Demand Forecasting: predicting customers future demand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u="sng"/>
              <a:t>Methods </a:t>
            </a:r>
            <a:endParaRPr u="sng"/>
          </a:p>
          <a:p>
            <a:pPr indent="0" lvl="0" marL="0" rtl="0" algn="l">
              <a:spcBef>
                <a:spcPts val="600"/>
              </a:spcBef>
              <a:spcAft>
                <a:spcPts val="0"/>
              </a:spcAft>
              <a:buNone/>
            </a:pPr>
            <a:r>
              <a:rPr lang="en"/>
              <a:t>Qualitative: </a:t>
            </a:r>
            <a:r>
              <a:rPr lang="en" sz="1600"/>
              <a:t>delphi method, market research, panel consensus</a:t>
            </a:r>
            <a:endParaRPr sz="1600"/>
          </a:p>
          <a:p>
            <a:pPr indent="0" lvl="0" marL="0" rtl="0" algn="l">
              <a:spcBef>
                <a:spcPts val="600"/>
              </a:spcBef>
              <a:spcAft>
                <a:spcPts val="0"/>
              </a:spcAft>
              <a:buNone/>
            </a:pPr>
            <a:r>
              <a:rPr lang="en"/>
              <a:t>Quantitative: </a:t>
            </a:r>
            <a:r>
              <a:rPr lang="en" sz="1600"/>
              <a:t>time series analysis, casual relationship </a:t>
            </a:r>
            <a:endParaRPr/>
          </a:p>
        </p:txBody>
      </p:sp>
      <p:sp>
        <p:nvSpPr>
          <p:cNvPr id="422" name="Google Shape;422;p62"/>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3"/>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Quantitative Presentation</a:t>
            </a:r>
            <a:endParaRPr/>
          </a:p>
        </p:txBody>
      </p:sp>
      <p:sp>
        <p:nvSpPr>
          <p:cNvPr id="428" name="Google Shape;428;p6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29" name="Google Shape;429;p63"/>
          <p:cNvPicPr preferRelativeResize="0"/>
          <p:nvPr/>
        </p:nvPicPr>
        <p:blipFill>
          <a:blip r:embed="rId3">
            <a:alphaModFix/>
          </a:blip>
          <a:stretch>
            <a:fillRect/>
          </a:stretch>
        </p:blipFill>
        <p:spPr>
          <a:xfrm>
            <a:off x="5050925" y="2089562"/>
            <a:ext cx="3711726" cy="2158575"/>
          </a:xfrm>
          <a:prstGeom prst="rect">
            <a:avLst/>
          </a:prstGeom>
          <a:noFill/>
          <a:ln>
            <a:noFill/>
          </a:ln>
        </p:spPr>
      </p:pic>
      <p:pic>
        <p:nvPicPr>
          <p:cNvPr id="430" name="Google Shape;430;p63"/>
          <p:cNvPicPr preferRelativeResize="0"/>
          <p:nvPr/>
        </p:nvPicPr>
        <p:blipFill>
          <a:blip r:embed="rId4">
            <a:alphaModFix/>
          </a:blip>
          <a:stretch>
            <a:fillRect/>
          </a:stretch>
        </p:blipFill>
        <p:spPr>
          <a:xfrm>
            <a:off x="384500" y="2026038"/>
            <a:ext cx="4560650" cy="22856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4"/>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Simple Moving Average </a:t>
            </a:r>
            <a:endParaRPr/>
          </a:p>
        </p:txBody>
      </p:sp>
      <p:sp>
        <p:nvSpPr>
          <p:cNvPr id="436" name="Google Shape;436;p64"/>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Simple Moving Average: average demand over the last </a:t>
            </a:r>
            <a:r>
              <a:rPr i="1" lang="en"/>
              <a:t>n </a:t>
            </a:r>
            <a:r>
              <a:rPr lang="en"/>
              <a:t>periods. </a:t>
            </a:r>
            <a:endParaRPr/>
          </a:p>
          <a:p>
            <a:pPr indent="0" lvl="0" marL="0" rtl="0" algn="ctr">
              <a:spcBef>
                <a:spcPts val="600"/>
              </a:spcBef>
              <a:spcAft>
                <a:spcPts val="0"/>
              </a:spcAft>
              <a:buNone/>
            </a:pPr>
            <a:r>
              <a:t/>
            </a:r>
            <a:endParaRPr/>
          </a:p>
          <a:p>
            <a:pPr indent="0" lvl="0" marL="0" rtl="0" algn="l">
              <a:spcBef>
                <a:spcPts val="600"/>
              </a:spcBef>
              <a:spcAft>
                <a:spcPts val="0"/>
              </a:spcAft>
              <a:buNone/>
            </a:pPr>
            <a:r>
              <a:rPr lang="en"/>
              <a:t>F</a:t>
            </a:r>
            <a:r>
              <a:rPr lang="en" sz="1800"/>
              <a:t>t</a:t>
            </a:r>
            <a:r>
              <a:rPr lang="en"/>
              <a:t>- </a:t>
            </a:r>
            <a:r>
              <a:rPr lang="en" sz="2000"/>
              <a:t>forecast at time (t)</a:t>
            </a:r>
            <a:endParaRPr sz="2000"/>
          </a:p>
          <a:p>
            <a:pPr indent="0" lvl="0" marL="0" rtl="0" algn="l">
              <a:spcBef>
                <a:spcPts val="600"/>
              </a:spcBef>
              <a:spcAft>
                <a:spcPts val="0"/>
              </a:spcAft>
              <a:buNone/>
            </a:pPr>
            <a:r>
              <a:rPr lang="en"/>
              <a:t>N- </a:t>
            </a:r>
            <a:r>
              <a:rPr lang="en" sz="2000"/>
              <a:t>number of periods</a:t>
            </a:r>
            <a:r>
              <a:rPr lang="en"/>
              <a:t> </a:t>
            </a:r>
            <a:endParaRPr/>
          </a:p>
          <a:p>
            <a:pPr indent="0" lvl="0" marL="0" rtl="0" algn="l">
              <a:spcBef>
                <a:spcPts val="600"/>
              </a:spcBef>
              <a:spcAft>
                <a:spcPts val="0"/>
              </a:spcAft>
              <a:buNone/>
            </a:pPr>
            <a:r>
              <a:rPr lang="en"/>
              <a:t>A</a:t>
            </a:r>
            <a:r>
              <a:rPr lang="en" sz="1700"/>
              <a:t>t</a:t>
            </a:r>
            <a:r>
              <a:rPr lang="en"/>
              <a:t>- </a:t>
            </a:r>
            <a:r>
              <a:rPr lang="en" sz="2000"/>
              <a:t>actual data at time (t)</a:t>
            </a:r>
            <a:endParaRPr sz="2000"/>
          </a:p>
          <a:p>
            <a:pPr indent="0" lvl="0" marL="0" rtl="0" algn="l">
              <a:spcBef>
                <a:spcPts val="600"/>
              </a:spcBef>
              <a:spcAft>
                <a:spcPts val="0"/>
              </a:spcAft>
              <a:buNone/>
            </a:pPr>
            <a:r>
              <a:t/>
            </a:r>
            <a:endParaRPr sz="2000"/>
          </a:p>
        </p:txBody>
      </p:sp>
      <p:sp>
        <p:nvSpPr>
          <p:cNvPr id="437" name="Google Shape;437;p6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38" name="Google Shape;438;p64"/>
          <p:cNvPicPr preferRelativeResize="0"/>
          <p:nvPr/>
        </p:nvPicPr>
        <p:blipFill>
          <a:blip r:embed="rId3">
            <a:alphaModFix/>
          </a:blip>
          <a:stretch>
            <a:fillRect/>
          </a:stretch>
        </p:blipFill>
        <p:spPr>
          <a:xfrm>
            <a:off x="4601375" y="1964300"/>
            <a:ext cx="4059350" cy="10492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5"/>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SMA </a:t>
            </a:r>
            <a:endParaRPr/>
          </a:p>
        </p:txBody>
      </p:sp>
      <p:sp>
        <p:nvSpPr>
          <p:cNvPr id="444" name="Google Shape;444;p65"/>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SMA 3 Week Example </a:t>
            </a:r>
            <a:endParaRPr/>
          </a:p>
        </p:txBody>
      </p:sp>
      <p:sp>
        <p:nvSpPr>
          <p:cNvPr id="445" name="Google Shape;445;p6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446" name="Google Shape;446;p65"/>
          <p:cNvGraphicFramePr/>
          <p:nvPr/>
        </p:nvGraphicFramePr>
        <p:xfrm>
          <a:off x="952500" y="1769800"/>
          <a:ext cx="3000000" cy="3000000"/>
        </p:xfrm>
        <a:graphic>
          <a:graphicData uri="http://schemas.openxmlformats.org/drawingml/2006/table">
            <a:tbl>
              <a:tblPr>
                <a:noFill/>
                <a:tableStyleId>{97C2DAB1-965C-4683-819B-68DEBDD231B5}</a:tableStyleId>
              </a:tblPr>
              <a:tblGrid>
                <a:gridCol w="2413000"/>
                <a:gridCol w="2413000"/>
                <a:gridCol w="2413000"/>
              </a:tblGrid>
              <a:tr h="381000">
                <a:tc>
                  <a:txBody>
                    <a:bodyPr/>
                    <a:lstStyle/>
                    <a:p>
                      <a:pPr indent="0" lvl="0" marL="0" rtl="0" algn="l">
                        <a:spcBef>
                          <a:spcPts val="0"/>
                        </a:spcBef>
                        <a:spcAft>
                          <a:spcPts val="0"/>
                        </a:spcAft>
                        <a:buNone/>
                      </a:pPr>
                      <a:r>
                        <a:rPr lang="en"/>
                        <a:t>Week (t)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a:t>Demand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a:t>3- Week Moving Forecast F(t)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r>
              <a:tr h="381000">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567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768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785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578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=(567+768+785)/ 3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678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=(768+785+578) / 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=(578+678+600) / 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MAD</a:t>
            </a:r>
            <a:endParaRPr/>
          </a:p>
        </p:txBody>
      </p:sp>
      <p:sp>
        <p:nvSpPr>
          <p:cNvPr id="452" name="Google Shape;452;p66"/>
          <p:cNvSpPr txBox="1"/>
          <p:nvPr>
            <p:ph idx="1" type="body"/>
          </p:nvPr>
        </p:nvSpPr>
        <p:spPr>
          <a:xfrm>
            <a:off x="665425" y="699625"/>
            <a:ext cx="47571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MAD: Mean Absolute Deviation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a:t>
            </a:r>
            <a:r>
              <a:rPr b="1" lang="en"/>
              <a:t>mean </a:t>
            </a:r>
            <a:r>
              <a:rPr lang="en"/>
              <a:t>of the </a:t>
            </a:r>
            <a:r>
              <a:rPr b="1" lang="en"/>
              <a:t>absolute </a:t>
            </a:r>
            <a:r>
              <a:rPr lang="en"/>
              <a:t>sum product of the errors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Forecast Error =</a:t>
            </a:r>
            <a:r>
              <a:rPr lang="en">
                <a:highlight>
                  <a:srgbClr val="FFFF00"/>
                </a:highlight>
              </a:rPr>
              <a:t>Forecast- Actual </a:t>
            </a:r>
            <a:endParaRPr>
              <a:highlight>
                <a:srgbClr val="FFFF00"/>
              </a:highlight>
            </a:endParaRPr>
          </a:p>
        </p:txBody>
      </p:sp>
      <p:sp>
        <p:nvSpPr>
          <p:cNvPr id="453" name="Google Shape;453;p6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54" name="Google Shape;454;p66"/>
          <p:cNvPicPr preferRelativeResize="0"/>
          <p:nvPr/>
        </p:nvPicPr>
        <p:blipFill>
          <a:blip r:embed="rId3">
            <a:alphaModFix/>
          </a:blip>
          <a:stretch>
            <a:fillRect/>
          </a:stretch>
        </p:blipFill>
        <p:spPr>
          <a:xfrm>
            <a:off x="5240350" y="1628775"/>
            <a:ext cx="3314700" cy="18859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Practice Problem</a:t>
            </a:r>
            <a:endParaRPr/>
          </a:p>
        </p:txBody>
      </p:sp>
      <p:sp>
        <p:nvSpPr>
          <p:cNvPr id="460" name="Google Shape;460;p67"/>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MAD for this forecast? </a:t>
            </a:r>
            <a:endParaRPr/>
          </a:p>
        </p:txBody>
      </p:sp>
      <p:sp>
        <p:nvSpPr>
          <p:cNvPr id="461" name="Google Shape;461;p6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462" name="Google Shape;462;p67"/>
          <p:cNvGraphicFramePr/>
          <p:nvPr/>
        </p:nvGraphicFramePr>
        <p:xfrm>
          <a:off x="952500" y="1676850"/>
          <a:ext cx="3000000" cy="3000000"/>
        </p:xfrm>
        <a:graphic>
          <a:graphicData uri="http://schemas.openxmlformats.org/drawingml/2006/table">
            <a:tbl>
              <a:tblPr>
                <a:noFill/>
                <a:tableStyleId>{97C2DAB1-965C-4683-819B-68DEBDD231B5}</a:tableStyleId>
              </a:tblPr>
              <a:tblGrid>
                <a:gridCol w="2413000"/>
                <a:gridCol w="2413000"/>
                <a:gridCol w="2413000"/>
              </a:tblGrid>
              <a:tr h="356525">
                <a:tc>
                  <a:txBody>
                    <a:bodyPr/>
                    <a:lstStyle/>
                    <a:p>
                      <a:pPr indent="0" lvl="0" marL="0" rtl="0" algn="l">
                        <a:spcBef>
                          <a:spcPts val="0"/>
                        </a:spcBef>
                        <a:spcAft>
                          <a:spcPts val="0"/>
                        </a:spcAft>
                        <a:buNone/>
                      </a:pPr>
                      <a:r>
                        <a:rPr lang="en"/>
                        <a:t>Week</a:t>
                      </a:r>
                      <a:endParaRPr/>
                    </a:p>
                  </a:txBody>
                  <a:tcPr marT="91425" marB="91425" marR="91425" marL="91425">
                    <a:solidFill>
                      <a:srgbClr val="FFE599"/>
                    </a:solidFill>
                  </a:tcPr>
                </a:tc>
                <a:tc>
                  <a:txBody>
                    <a:bodyPr/>
                    <a:lstStyle/>
                    <a:p>
                      <a:pPr indent="0" lvl="0" marL="0" rtl="0" algn="l">
                        <a:spcBef>
                          <a:spcPts val="0"/>
                        </a:spcBef>
                        <a:spcAft>
                          <a:spcPts val="0"/>
                        </a:spcAft>
                        <a:buNone/>
                      </a:pPr>
                      <a:r>
                        <a:rPr lang="en"/>
                        <a:t>Demand </a:t>
                      </a:r>
                      <a:endParaRPr/>
                    </a:p>
                  </a:txBody>
                  <a:tcPr marT="91425" marB="91425" marR="91425" marL="91425">
                    <a:solidFill>
                      <a:srgbClr val="FFE599"/>
                    </a:solidFill>
                  </a:tcPr>
                </a:tc>
                <a:tc>
                  <a:txBody>
                    <a:bodyPr/>
                    <a:lstStyle/>
                    <a:p>
                      <a:pPr indent="0" lvl="0" marL="0" rtl="0" algn="l">
                        <a:spcBef>
                          <a:spcPts val="0"/>
                        </a:spcBef>
                        <a:spcAft>
                          <a:spcPts val="0"/>
                        </a:spcAft>
                        <a:buNone/>
                      </a:pPr>
                      <a:r>
                        <a:rPr lang="en"/>
                        <a:t>3- Week Moving Example </a:t>
                      </a:r>
                      <a:endParaRPr/>
                    </a:p>
                  </a:txBody>
                  <a:tcPr marT="91425" marB="91425" marR="91425" marL="91425">
                    <a:solidFill>
                      <a:srgbClr val="FFE599"/>
                    </a:solidFill>
                  </a:tcPr>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567</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768</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785</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578</a:t>
                      </a:r>
                      <a:endParaRPr/>
                    </a:p>
                  </a:txBody>
                  <a:tcPr marT="91425" marB="91425" marR="91425" marL="91425"/>
                </a:tc>
                <a:tc>
                  <a:txBody>
                    <a:bodyPr/>
                    <a:lstStyle/>
                    <a:p>
                      <a:pPr indent="0" lvl="0" marL="0" rtl="0" algn="l">
                        <a:spcBef>
                          <a:spcPts val="0"/>
                        </a:spcBef>
                        <a:spcAft>
                          <a:spcPts val="0"/>
                        </a:spcAft>
                        <a:buNone/>
                      </a:pPr>
                      <a:r>
                        <a:rPr lang="en"/>
                        <a:t>=(567+768+785)/ 3 </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678</a:t>
                      </a:r>
                      <a:endParaRPr/>
                    </a:p>
                  </a:txBody>
                  <a:tcPr marT="91425" marB="91425" marR="91425" marL="91425"/>
                </a:tc>
                <a:tc>
                  <a:txBody>
                    <a:bodyPr/>
                    <a:lstStyle/>
                    <a:p>
                      <a:pPr indent="0" lvl="0" marL="0" rtl="0" algn="l">
                        <a:spcBef>
                          <a:spcPts val="0"/>
                        </a:spcBef>
                        <a:spcAft>
                          <a:spcPts val="0"/>
                        </a:spcAft>
                        <a:buNone/>
                      </a:pPr>
                      <a:r>
                        <a:rPr lang="en"/>
                        <a:t>=(768+785+578) / 3</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600</a:t>
                      </a:r>
                      <a:endParaRPr/>
                    </a:p>
                  </a:txBody>
                  <a:tcPr marT="91425" marB="91425" marR="91425" marL="91425"/>
                </a:tc>
                <a:tc>
                  <a:txBody>
                    <a:bodyPr/>
                    <a:lstStyle/>
                    <a:p>
                      <a:pPr indent="0" lvl="0" marL="0" rtl="0" algn="l">
                        <a:spcBef>
                          <a:spcPts val="0"/>
                        </a:spcBef>
                        <a:spcAft>
                          <a:spcPts val="0"/>
                        </a:spcAft>
                        <a:buNone/>
                      </a:pPr>
                      <a:r>
                        <a:rPr lang="en"/>
                        <a:t>=(785+578+678) / 3</a:t>
                      </a:r>
                      <a:endParaRPr/>
                    </a:p>
                  </a:txBody>
                  <a:tcPr marT="91425" marB="91425" marR="91425" marL="91425"/>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Practice Problem</a:t>
            </a:r>
            <a:endParaRPr/>
          </a:p>
        </p:txBody>
      </p:sp>
      <p:sp>
        <p:nvSpPr>
          <p:cNvPr id="468" name="Google Shape;468;p68"/>
          <p:cNvSpPr txBox="1"/>
          <p:nvPr>
            <p:ph idx="1" type="body"/>
          </p:nvPr>
        </p:nvSpPr>
        <p:spPr>
          <a:xfrm>
            <a:off x="770000" y="631675"/>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MAD for this forecast? </a:t>
            </a:r>
            <a:endParaRPr/>
          </a:p>
        </p:txBody>
      </p:sp>
      <p:sp>
        <p:nvSpPr>
          <p:cNvPr id="469" name="Google Shape;469;p6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470" name="Google Shape;470;p68"/>
          <p:cNvGraphicFramePr/>
          <p:nvPr/>
        </p:nvGraphicFramePr>
        <p:xfrm>
          <a:off x="770000" y="1366300"/>
          <a:ext cx="3000000" cy="3000000"/>
        </p:xfrm>
        <a:graphic>
          <a:graphicData uri="http://schemas.openxmlformats.org/drawingml/2006/table">
            <a:tbl>
              <a:tblPr>
                <a:noFill/>
                <a:tableStyleId>{97C2DAB1-965C-4683-819B-68DEBDD231B5}</a:tableStyleId>
              </a:tblPr>
              <a:tblGrid>
                <a:gridCol w="1332075"/>
                <a:gridCol w="1332075"/>
                <a:gridCol w="1332075"/>
                <a:gridCol w="1332075"/>
              </a:tblGrid>
              <a:tr h="609575">
                <a:tc>
                  <a:txBody>
                    <a:bodyPr/>
                    <a:lstStyle/>
                    <a:p>
                      <a:pPr indent="0" lvl="0" marL="0" rtl="0" algn="l">
                        <a:spcBef>
                          <a:spcPts val="0"/>
                        </a:spcBef>
                        <a:spcAft>
                          <a:spcPts val="0"/>
                        </a:spcAft>
                        <a:buNone/>
                      </a:pPr>
                      <a:r>
                        <a:rPr lang="en"/>
                        <a:t>Week</a:t>
                      </a:r>
                      <a:endParaRPr/>
                    </a:p>
                  </a:txBody>
                  <a:tcPr marT="91425" marB="91425" marR="91425" marL="91425">
                    <a:solidFill>
                      <a:srgbClr val="FFE599"/>
                    </a:solidFill>
                  </a:tcPr>
                </a:tc>
                <a:tc>
                  <a:txBody>
                    <a:bodyPr/>
                    <a:lstStyle/>
                    <a:p>
                      <a:pPr indent="0" lvl="0" marL="0" rtl="0" algn="l">
                        <a:spcBef>
                          <a:spcPts val="0"/>
                        </a:spcBef>
                        <a:spcAft>
                          <a:spcPts val="0"/>
                        </a:spcAft>
                        <a:buNone/>
                      </a:pPr>
                      <a:r>
                        <a:rPr lang="en"/>
                        <a:t>Demand </a:t>
                      </a:r>
                      <a:endParaRPr/>
                    </a:p>
                  </a:txBody>
                  <a:tcPr marT="91425" marB="91425" marR="91425" marL="91425">
                    <a:lnR cap="flat" cmpd="sng" w="9525">
                      <a:solidFill>
                        <a:srgbClr val="9E9E9E"/>
                      </a:solidFill>
                      <a:prstDash val="solid"/>
                      <a:round/>
                      <a:headEnd len="sm" w="sm" type="none"/>
                      <a:tailEnd len="sm" w="sm" type="none"/>
                    </a:lnR>
                    <a:solidFill>
                      <a:srgbClr val="FFE599"/>
                    </a:solidFill>
                  </a:tcPr>
                </a:tc>
                <a:tc>
                  <a:txBody>
                    <a:bodyPr/>
                    <a:lstStyle/>
                    <a:p>
                      <a:pPr indent="0" lvl="0" marL="0" rtl="0" algn="l">
                        <a:spcBef>
                          <a:spcPts val="0"/>
                        </a:spcBef>
                        <a:spcAft>
                          <a:spcPts val="0"/>
                        </a:spcAft>
                        <a:buNone/>
                      </a:pPr>
                      <a:r>
                        <a:rPr lang="en"/>
                        <a:t>3- Week Moving Example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lang="en"/>
                        <a:t>Forecast Error </a:t>
                      </a:r>
                      <a:endParaRPr/>
                    </a:p>
                  </a:txBody>
                  <a:tcPr marT="91425" marB="91425" marR="91425" marL="91425">
                    <a:lnL cap="flat" cmpd="sng" w="9525">
                      <a:solidFill>
                        <a:srgbClr val="9E9E9E"/>
                      </a:solidFill>
                      <a:prstDash val="solid"/>
                      <a:round/>
                      <a:headEnd len="sm" w="sm" type="none"/>
                      <a:tailEnd len="sm" w="sm" type="none"/>
                    </a:lnL>
                    <a:solidFill>
                      <a:srgbClr val="FFE599"/>
                    </a:solidFill>
                  </a:tcPr>
                </a:tc>
              </a:tr>
              <a:tr h="3962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567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N/A</a:t>
                      </a:r>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768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N/A</a:t>
                      </a:r>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785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N/A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N/A</a:t>
                      </a:r>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578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706.66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128.66</a:t>
                      </a:r>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678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710.33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32.33</a:t>
                      </a:r>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600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680.33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80.33</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471" name="Google Shape;471;p68"/>
          <p:cNvSpPr txBox="1"/>
          <p:nvPr/>
        </p:nvSpPr>
        <p:spPr>
          <a:xfrm>
            <a:off x="6297275" y="2096225"/>
            <a:ext cx="2286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MAD = (128.66+32.33+80.33) / 3 </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80.44</a:t>
            </a:r>
            <a:endParaRPr>
              <a:latin typeface="Droid Serif"/>
              <a:ea typeface="Droid Serif"/>
              <a:cs typeface="Droid Serif"/>
              <a:sym typeface="Droid Serif"/>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Weighted Average </a:t>
            </a:r>
            <a:endParaRPr/>
          </a:p>
        </p:txBody>
      </p:sp>
      <p:sp>
        <p:nvSpPr>
          <p:cNvPr id="477" name="Google Shape;477;p69"/>
          <p:cNvSpPr txBox="1"/>
          <p:nvPr>
            <p:ph idx="1" type="body"/>
          </p:nvPr>
        </p:nvSpPr>
        <p:spPr>
          <a:xfrm>
            <a:off x="502450" y="950850"/>
            <a:ext cx="77250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Weighted Moving Average: </a:t>
            </a:r>
            <a:r>
              <a:rPr lang="en" sz="2200"/>
              <a:t>average demand while placing </a:t>
            </a:r>
            <a:r>
              <a:rPr lang="en" sz="2200"/>
              <a:t>weight</a:t>
            </a:r>
            <a:r>
              <a:rPr lang="en" sz="2200"/>
              <a:t> on more recent observations  </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rPr lang="en"/>
              <a:t>F</a:t>
            </a:r>
            <a:r>
              <a:rPr lang="en" sz="1800"/>
              <a:t>t</a:t>
            </a:r>
            <a:r>
              <a:rPr lang="en"/>
              <a:t>- </a:t>
            </a:r>
            <a:r>
              <a:rPr lang="en" sz="2000"/>
              <a:t>forecast at time (t)</a:t>
            </a:r>
            <a:endParaRPr sz="2000"/>
          </a:p>
          <a:p>
            <a:pPr indent="0" lvl="0" marL="0" rtl="0" algn="l">
              <a:spcBef>
                <a:spcPts val="600"/>
              </a:spcBef>
              <a:spcAft>
                <a:spcPts val="0"/>
              </a:spcAft>
              <a:buNone/>
            </a:pPr>
            <a:r>
              <a:rPr lang="en"/>
              <a:t>N- </a:t>
            </a:r>
            <a:r>
              <a:rPr lang="en" sz="2000"/>
              <a:t>number of periods</a:t>
            </a:r>
            <a:r>
              <a:rPr lang="en"/>
              <a:t> </a:t>
            </a:r>
            <a:endParaRPr/>
          </a:p>
          <a:p>
            <a:pPr indent="0" lvl="0" marL="0" rtl="0" algn="l">
              <a:spcBef>
                <a:spcPts val="600"/>
              </a:spcBef>
              <a:spcAft>
                <a:spcPts val="0"/>
              </a:spcAft>
              <a:buNone/>
            </a:pPr>
            <a:r>
              <a:rPr lang="en"/>
              <a:t>A</a:t>
            </a:r>
            <a:r>
              <a:rPr lang="en" sz="1700"/>
              <a:t>t</a:t>
            </a:r>
            <a:r>
              <a:rPr lang="en"/>
              <a:t>- </a:t>
            </a:r>
            <a:r>
              <a:rPr lang="en" sz="2000"/>
              <a:t>actual data at time (t)</a:t>
            </a:r>
            <a:endParaRPr sz="2000"/>
          </a:p>
          <a:p>
            <a:pPr indent="0" lvl="0" marL="0" rtl="0" algn="l">
              <a:spcBef>
                <a:spcPts val="600"/>
              </a:spcBef>
              <a:spcAft>
                <a:spcPts val="0"/>
              </a:spcAft>
              <a:buNone/>
            </a:pPr>
            <a:r>
              <a:rPr lang="en"/>
              <a:t>W- </a:t>
            </a:r>
            <a:r>
              <a:rPr lang="en" sz="2000"/>
              <a:t>associated weight</a:t>
            </a:r>
            <a:endParaRPr sz="2200"/>
          </a:p>
          <a:p>
            <a:pPr indent="0" lvl="0" marL="0" rtl="0" algn="l">
              <a:spcBef>
                <a:spcPts val="600"/>
              </a:spcBef>
              <a:spcAft>
                <a:spcPts val="0"/>
              </a:spcAft>
              <a:buNone/>
            </a:pPr>
            <a:r>
              <a:t/>
            </a:r>
            <a:endParaRPr sz="2200"/>
          </a:p>
        </p:txBody>
      </p:sp>
      <p:sp>
        <p:nvSpPr>
          <p:cNvPr id="478" name="Google Shape;478;p6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479" name="Google Shape;479;p69"/>
          <p:cNvPicPr preferRelativeResize="0"/>
          <p:nvPr/>
        </p:nvPicPr>
        <p:blipFill>
          <a:blip r:embed="rId3">
            <a:alphaModFix/>
          </a:blip>
          <a:stretch>
            <a:fillRect/>
          </a:stretch>
        </p:blipFill>
        <p:spPr>
          <a:xfrm>
            <a:off x="3601550" y="2618025"/>
            <a:ext cx="5034950" cy="4724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Practice Problems </a:t>
            </a:r>
            <a:endParaRPr/>
          </a:p>
        </p:txBody>
      </p:sp>
      <p:sp>
        <p:nvSpPr>
          <p:cNvPr id="485" name="Google Shape;485;p7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486" name="Google Shape;486;p70"/>
          <p:cNvGraphicFramePr/>
          <p:nvPr/>
        </p:nvGraphicFramePr>
        <p:xfrm>
          <a:off x="837875" y="630575"/>
          <a:ext cx="3000000" cy="3000000"/>
        </p:xfrm>
        <a:graphic>
          <a:graphicData uri="http://schemas.openxmlformats.org/drawingml/2006/table">
            <a:tbl>
              <a:tblPr>
                <a:noFill/>
                <a:tableStyleId>{97C2DAB1-965C-4683-819B-68DEBDD231B5}</a:tableStyleId>
              </a:tblPr>
              <a:tblGrid>
                <a:gridCol w="2413000"/>
                <a:gridCol w="2413000"/>
                <a:gridCol w="2413000"/>
              </a:tblGrid>
              <a:tr h="433000">
                <a:tc>
                  <a:txBody>
                    <a:bodyPr/>
                    <a:lstStyle/>
                    <a:p>
                      <a:pPr indent="0" lvl="0" marL="0" rtl="0" algn="l">
                        <a:spcBef>
                          <a:spcPts val="0"/>
                        </a:spcBef>
                        <a:spcAft>
                          <a:spcPts val="0"/>
                        </a:spcAft>
                        <a:buNone/>
                      </a:pPr>
                      <a:r>
                        <a:rPr lang="en"/>
                        <a:t>Week (t)</a:t>
                      </a:r>
                      <a:endParaRPr/>
                    </a:p>
                  </a:txBody>
                  <a:tcPr marT="91425" marB="91425" marR="91425" marL="91425">
                    <a:solidFill>
                      <a:srgbClr val="FFE599"/>
                    </a:solidFill>
                  </a:tcPr>
                </a:tc>
                <a:tc>
                  <a:txBody>
                    <a:bodyPr/>
                    <a:lstStyle/>
                    <a:p>
                      <a:pPr indent="0" lvl="0" marL="0" rtl="0" algn="l">
                        <a:spcBef>
                          <a:spcPts val="0"/>
                        </a:spcBef>
                        <a:spcAft>
                          <a:spcPts val="0"/>
                        </a:spcAft>
                        <a:buNone/>
                      </a:pPr>
                      <a:r>
                        <a:rPr lang="en"/>
                        <a:t>Demand A(t)</a:t>
                      </a:r>
                      <a:endParaRPr/>
                    </a:p>
                  </a:txBody>
                  <a:tcPr marT="91425" marB="91425" marR="91425" marL="91425">
                    <a:solidFill>
                      <a:srgbClr val="FFE599"/>
                    </a:solidFill>
                  </a:tcPr>
                </a:tc>
                <a:tc>
                  <a:txBody>
                    <a:bodyPr/>
                    <a:lstStyle/>
                    <a:p>
                      <a:pPr indent="0" lvl="0" marL="0" rtl="0" algn="l">
                        <a:spcBef>
                          <a:spcPts val="0"/>
                        </a:spcBef>
                        <a:spcAft>
                          <a:spcPts val="0"/>
                        </a:spcAft>
                        <a:buNone/>
                      </a:pPr>
                      <a:r>
                        <a:rPr lang="en"/>
                        <a:t>Weight for Forecast </a:t>
                      </a:r>
                      <a:endParaRPr/>
                    </a:p>
                  </a:txBody>
                  <a:tcPr marT="91425" marB="91425" marR="91425" marL="91425">
                    <a:solidFill>
                      <a:srgbClr val="FFE599"/>
                    </a:solidFill>
                  </a:tcPr>
                </a:tc>
              </a:tr>
              <a:tr h="2211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567</a:t>
                      </a:r>
                      <a:endParaRPr/>
                    </a:p>
                  </a:txBody>
                  <a:tcPr marT="91425" marB="91425" marR="91425" marL="91425"/>
                </a:tc>
                <a:tc>
                  <a:txBody>
                    <a:bodyPr/>
                    <a:lstStyle/>
                    <a:p>
                      <a:pPr indent="0" lvl="0" marL="0" rtl="0" algn="l">
                        <a:spcBef>
                          <a:spcPts val="0"/>
                        </a:spcBef>
                        <a:spcAft>
                          <a:spcPts val="0"/>
                        </a:spcAft>
                        <a:buNone/>
                      </a:pPr>
                      <a:r>
                        <a:rPr lang="en"/>
                        <a:t>0.01</a:t>
                      </a:r>
                      <a:endParaRPr/>
                    </a:p>
                  </a:txBody>
                  <a:tcPr marT="91425" marB="91425" marR="91425" marL="91425"/>
                </a:tc>
              </a:tr>
              <a:tr h="2211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768</a:t>
                      </a:r>
                      <a:endParaRPr/>
                    </a:p>
                  </a:txBody>
                  <a:tcPr marT="91425" marB="91425" marR="91425" marL="91425"/>
                </a:tc>
                <a:tc>
                  <a:txBody>
                    <a:bodyPr/>
                    <a:lstStyle/>
                    <a:p>
                      <a:pPr indent="0" lvl="0" marL="0" rtl="0" algn="l">
                        <a:spcBef>
                          <a:spcPts val="0"/>
                        </a:spcBef>
                        <a:spcAft>
                          <a:spcPts val="0"/>
                        </a:spcAft>
                        <a:buNone/>
                      </a:pPr>
                      <a:r>
                        <a:rPr lang="en"/>
                        <a:t>0.09</a:t>
                      </a:r>
                      <a:endParaRPr/>
                    </a:p>
                  </a:txBody>
                  <a:tcPr marT="91425" marB="91425" marR="91425" marL="91425"/>
                </a:tc>
              </a:tr>
              <a:tr h="2211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785</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r>
              <a:tr h="22115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578</a:t>
                      </a:r>
                      <a:endParaRPr/>
                    </a:p>
                  </a:txBody>
                  <a:tcPr marT="91425" marB="91425" marR="91425" marL="91425"/>
                </a:tc>
                <a:tc>
                  <a:txBody>
                    <a:bodyPr/>
                    <a:lstStyle/>
                    <a:p>
                      <a:pPr indent="0" lvl="0" marL="0" rtl="0" algn="l">
                        <a:spcBef>
                          <a:spcPts val="0"/>
                        </a:spcBef>
                        <a:spcAft>
                          <a:spcPts val="0"/>
                        </a:spcAft>
                        <a:buNone/>
                      </a:pPr>
                      <a:r>
                        <a:rPr lang="en"/>
                        <a:t>0.2</a:t>
                      </a:r>
                      <a:endParaRPr/>
                    </a:p>
                  </a:txBody>
                  <a:tcPr marT="91425" marB="91425" marR="91425" marL="91425"/>
                </a:tc>
              </a:tr>
              <a:tr h="22115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a:t>
                      </a:r>
                      <a:r>
                        <a:rPr lang="en"/>
                        <a:t>78</a:t>
                      </a:r>
                      <a:endParaRPr/>
                    </a:p>
                  </a:txBody>
                  <a:tcPr marT="91425" marB="91425" marR="91425" marL="91425"/>
                </a:tc>
                <a:tc>
                  <a:txBody>
                    <a:bodyPr/>
                    <a:lstStyle/>
                    <a:p>
                      <a:pPr indent="0" lvl="0" marL="0" rtl="0" algn="l">
                        <a:spcBef>
                          <a:spcPts val="0"/>
                        </a:spcBef>
                        <a:spcAft>
                          <a:spcPts val="0"/>
                        </a:spcAft>
                        <a:buNone/>
                      </a:pPr>
                      <a:r>
                        <a:rPr lang="en"/>
                        <a:t>0.3</a:t>
                      </a:r>
                      <a:endParaRPr/>
                    </a:p>
                  </a:txBody>
                  <a:tcPr marT="91425" marB="91425" marR="91425" marL="91425"/>
                </a:tc>
              </a:tr>
              <a:tr h="22115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600</a:t>
                      </a:r>
                      <a:endParaRPr/>
                    </a:p>
                  </a:txBody>
                  <a:tcPr marT="91425" marB="91425" marR="91425" marL="91425"/>
                </a:tc>
                <a:tc>
                  <a:txBody>
                    <a:bodyPr/>
                    <a:lstStyle/>
                    <a:p>
                      <a:pPr indent="0" lvl="0" marL="0" rtl="0" algn="l">
                        <a:spcBef>
                          <a:spcPts val="0"/>
                        </a:spcBef>
                        <a:spcAft>
                          <a:spcPts val="0"/>
                        </a:spcAft>
                        <a:buNone/>
                      </a:pPr>
                      <a:r>
                        <a:rPr lang="en"/>
                        <a:t>0.3</a:t>
                      </a:r>
                      <a:endParaRPr/>
                    </a:p>
                  </a:txBody>
                  <a:tcPr marT="91425" marB="91425" marR="91425" marL="91425"/>
                </a:tc>
              </a:tr>
            </a:tbl>
          </a:graphicData>
        </a:graphic>
      </p:graphicFrame>
      <p:sp>
        <p:nvSpPr>
          <p:cNvPr id="487" name="Google Shape;487;p70"/>
          <p:cNvSpPr txBox="1"/>
          <p:nvPr/>
        </p:nvSpPr>
        <p:spPr>
          <a:xfrm>
            <a:off x="517575" y="3562700"/>
            <a:ext cx="642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What is the forecast for Week 7? </a:t>
            </a:r>
            <a:endParaRPr>
              <a:latin typeface="Droid Serif"/>
              <a:ea typeface="Droid Serif"/>
              <a:cs typeface="Droid Serif"/>
              <a:sym typeface="Droid Serif"/>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7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Practice Problems </a:t>
            </a:r>
            <a:endParaRPr/>
          </a:p>
        </p:txBody>
      </p:sp>
      <p:sp>
        <p:nvSpPr>
          <p:cNvPr id="493" name="Google Shape;493;p7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494" name="Google Shape;494;p71"/>
          <p:cNvGraphicFramePr/>
          <p:nvPr/>
        </p:nvGraphicFramePr>
        <p:xfrm>
          <a:off x="837875" y="630575"/>
          <a:ext cx="3000000" cy="3000000"/>
        </p:xfrm>
        <a:graphic>
          <a:graphicData uri="http://schemas.openxmlformats.org/drawingml/2006/table">
            <a:tbl>
              <a:tblPr>
                <a:noFill/>
                <a:tableStyleId>{97C2DAB1-965C-4683-819B-68DEBDD231B5}</a:tableStyleId>
              </a:tblPr>
              <a:tblGrid>
                <a:gridCol w="2413000"/>
                <a:gridCol w="2413000"/>
                <a:gridCol w="2413000"/>
              </a:tblGrid>
              <a:tr h="433000">
                <a:tc>
                  <a:txBody>
                    <a:bodyPr/>
                    <a:lstStyle/>
                    <a:p>
                      <a:pPr indent="0" lvl="0" marL="0" rtl="0" algn="l">
                        <a:spcBef>
                          <a:spcPts val="0"/>
                        </a:spcBef>
                        <a:spcAft>
                          <a:spcPts val="0"/>
                        </a:spcAft>
                        <a:buNone/>
                      </a:pPr>
                      <a:r>
                        <a:rPr lang="en"/>
                        <a:t>Week (t)</a:t>
                      </a:r>
                      <a:endParaRPr/>
                    </a:p>
                  </a:txBody>
                  <a:tcPr marT="91425" marB="91425" marR="91425" marL="91425">
                    <a:solidFill>
                      <a:srgbClr val="FFE599"/>
                    </a:solidFill>
                  </a:tcPr>
                </a:tc>
                <a:tc>
                  <a:txBody>
                    <a:bodyPr/>
                    <a:lstStyle/>
                    <a:p>
                      <a:pPr indent="0" lvl="0" marL="0" rtl="0" algn="l">
                        <a:spcBef>
                          <a:spcPts val="0"/>
                        </a:spcBef>
                        <a:spcAft>
                          <a:spcPts val="0"/>
                        </a:spcAft>
                        <a:buNone/>
                      </a:pPr>
                      <a:r>
                        <a:rPr lang="en"/>
                        <a:t>Demand A(t)</a:t>
                      </a:r>
                      <a:endParaRPr/>
                    </a:p>
                  </a:txBody>
                  <a:tcPr marT="91425" marB="91425" marR="91425" marL="91425">
                    <a:solidFill>
                      <a:srgbClr val="FFE599"/>
                    </a:solidFill>
                  </a:tcPr>
                </a:tc>
                <a:tc>
                  <a:txBody>
                    <a:bodyPr/>
                    <a:lstStyle/>
                    <a:p>
                      <a:pPr indent="0" lvl="0" marL="0" rtl="0" algn="l">
                        <a:spcBef>
                          <a:spcPts val="0"/>
                        </a:spcBef>
                        <a:spcAft>
                          <a:spcPts val="0"/>
                        </a:spcAft>
                        <a:buNone/>
                      </a:pPr>
                      <a:r>
                        <a:rPr lang="en"/>
                        <a:t>Weight for Forecast </a:t>
                      </a:r>
                      <a:endParaRPr/>
                    </a:p>
                  </a:txBody>
                  <a:tcPr marT="91425" marB="91425" marR="91425" marL="91425">
                    <a:solidFill>
                      <a:srgbClr val="FFE599"/>
                    </a:solidFill>
                  </a:tcPr>
                </a:tc>
              </a:tr>
              <a:tr h="22115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567</a:t>
                      </a:r>
                      <a:endParaRPr/>
                    </a:p>
                  </a:txBody>
                  <a:tcPr marT="91425" marB="91425" marR="91425" marL="91425"/>
                </a:tc>
                <a:tc>
                  <a:txBody>
                    <a:bodyPr/>
                    <a:lstStyle/>
                    <a:p>
                      <a:pPr indent="0" lvl="0" marL="0" rtl="0" algn="l">
                        <a:spcBef>
                          <a:spcPts val="0"/>
                        </a:spcBef>
                        <a:spcAft>
                          <a:spcPts val="0"/>
                        </a:spcAft>
                        <a:buNone/>
                      </a:pPr>
                      <a:r>
                        <a:rPr lang="en"/>
                        <a:t>0.01</a:t>
                      </a:r>
                      <a:endParaRPr/>
                    </a:p>
                  </a:txBody>
                  <a:tcPr marT="91425" marB="91425" marR="91425" marL="91425"/>
                </a:tc>
              </a:tr>
              <a:tr h="22115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768</a:t>
                      </a:r>
                      <a:endParaRPr/>
                    </a:p>
                  </a:txBody>
                  <a:tcPr marT="91425" marB="91425" marR="91425" marL="91425"/>
                </a:tc>
                <a:tc>
                  <a:txBody>
                    <a:bodyPr/>
                    <a:lstStyle/>
                    <a:p>
                      <a:pPr indent="0" lvl="0" marL="0" rtl="0" algn="l">
                        <a:spcBef>
                          <a:spcPts val="0"/>
                        </a:spcBef>
                        <a:spcAft>
                          <a:spcPts val="0"/>
                        </a:spcAft>
                        <a:buNone/>
                      </a:pPr>
                      <a:r>
                        <a:rPr lang="en"/>
                        <a:t>0.09</a:t>
                      </a:r>
                      <a:endParaRPr/>
                    </a:p>
                  </a:txBody>
                  <a:tcPr marT="91425" marB="91425" marR="91425" marL="91425"/>
                </a:tc>
              </a:tr>
              <a:tr h="22115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785</a:t>
                      </a:r>
                      <a:endParaRPr/>
                    </a:p>
                  </a:txBody>
                  <a:tcPr marT="91425" marB="91425" marR="91425" marL="91425"/>
                </a:tc>
                <a:tc>
                  <a:txBody>
                    <a:bodyPr/>
                    <a:lstStyle/>
                    <a:p>
                      <a:pPr indent="0" lvl="0" marL="0" rtl="0" algn="l">
                        <a:spcBef>
                          <a:spcPts val="0"/>
                        </a:spcBef>
                        <a:spcAft>
                          <a:spcPts val="0"/>
                        </a:spcAft>
                        <a:buNone/>
                      </a:pPr>
                      <a:r>
                        <a:rPr lang="en"/>
                        <a:t>0.1</a:t>
                      </a:r>
                      <a:endParaRPr/>
                    </a:p>
                  </a:txBody>
                  <a:tcPr marT="91425" marB="91425" marR="91425" marL="91425"/>
                </a:tc>
              </a:tr>
              <a:tr h="22115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578</a:t>
                      </a:r>
                      <a:endParaRPr/>
                    </a:p>
                  </a:txBody>
                  <a:tcPr marT="91425" marB="91425" marR="91425" marL="91425"/>
                </a:tc>
                <a:tc>
                  <a:txBody>
                    <a:bodyPr/>
                    <a:lstStyle/>
                    <a:p>
                      <a:pPr indent="0" lvl="0" marL="0" rtl="0" algn="l">
                        <a:spcBef>
                          <a:spcPts val="0"/>
                        </a:spcBef>
                        <a:spcAft>
                          <a:spcPts val="0"/>
                        </a:spcAft>
                        <a:buNone/>
                      </a:pPr>
                      <a:r>
                        <a:rPr lang="en"/>
                        <a:t>0.2</a:t>
                      </a:r>
                      <a:endParaRPr/>
                    </a:p>
                  </a:txBody>
                  <a:tcPr marT="91425" marB="91425" marR="91425" marL="91425"/>
                </a:tc>
              </a:tr>
              <a:tr h="22115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678</a:t>
                      </a:r>
                      <a:endParaRPr/>
                    </a:p>
                  </a:txBody>
                  <a:tcPr marT="91425" marB="91425" marR="91425" marL="91425"/>
                </a:tc>
                <a:tc>
                  <a:txBody>
                    <a:bodyPr/>
                    <a:lstStyle/>
                    <a:p>
                      <a:pPr indent="0" lvl="0" marL="0" rtl="0" algn="l">
                        <a:spcBef>
                          <a:spcPts val="0"/>
                        </a:spcBef>
                        <a:spcAft>
                          <a:spcPts val="0"/>
                        </a:spcAft>
                        <a:buNone/>
                      </a:pPr>
                      <a:r>
                        <a:rPr lang="en"/>
                        <a:t>0.3</a:t>
                      </a:r>
                      <a:endParaRPr/>
                    </a:p>
                  </a:txBody>
                  <a:tcPr marT="91425" marB="91425" marR="91425" marL="91425"/>
                </a:tc>
              </a:tr>
              <a:tr h="22115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600</a:t>
                      </a:r>
                      <a:endParaRPr/>
                    </a:p>
                  </a:txBody>
                  <a:tcPr marT="91425" marB="91425" marR="91425" marL="91425"/>
                </a:tc>
                <a:tc>
                  <a:txBody>
                    <a:bodyPr/>
                    <a:lstStyle/>
                    <a:p>
                      <a:pPr indent="0" lvl="0" marL="0" rtl="0" algn="l">
                        <a:spcBef>
                          <a:spcPts val="0"/>
                        </a:spcBef>
                        <a:spcAft>
                          <a:spcPts val="0"/>
                        </a:spcAft>
                        <a:buNone/>
                      </a:pPr>
                      <a:r>
                        <a:rPr lang="en"/>
                        <a:t>0.3</a:t>
                      </a:r>
                      <a:endParaRPr/>
                    </a:p>
                  </a:txBody>
                  <a:tcPr marT="91425" marB="91425" marR="91425" marL="91425"/>
                </a:tc>
              </a:tr>
            </a:tbl>
          </a:graphicData>
        </a:graphic>
      </p:graphicFrame>
      <p:sp>
        <p:nvSpPr>
          <p:cNvPr id="495" name="Google Shape;495;p71"/>
          <p:cNvSpPr txBox="1"/>
          <p:nvPr/>
        </p:nvSpPr>
        <p:spPr>
          <a:xfrm>
            <a:off x="517575" y="3562700"/>
            <a:ext cx="642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What is the forecast for Week 7?</a:t>
            </a:r>
            <a:endParaRPr>
              <a:latin typeface="Droid Serif"/>
              <a:ea typeface="Droid Serif"/>
              <a:cs typeface="Droid Serif"/>
              <a:sym typeface="Droid Serif"/>
            </a:endParaRPr>
          </a:p>
          <a:p>
            <a:pPr indent="0" lvl="0" marL="0" rtl="0" algn="l">
              <a:spcBef>
                <a:spcPts val="0"/>
              </a:spcBef>
              <a:spcAft>
                <a:spcPts val="0"/>
              </a:spcAft>
              <a:buNone/>
            </a:pPr>
            <a:r>
              <a:t/>
            </a:r>
            <a:endParaRPr>
              <a:latin typeface="Droid Serif"/>
              <a:ea typeface="Droid Serif"/>
              <a:cs typeface="Droid Serif"/>
              <a:sym typeface="Droid Serif"/>
            </a:endParaRPr>
          </a:p>
          <a:p>
            <a:pPr indent="0" lvl="0" marL="0" rtl="0" algn="l">
              <a:spcBef>
                <a:spcPts val="0"/>
              </a:spcBef>
              <a:spcAft>
                <a:spcPts val="0"/>
              </a:spcAft>
              <a:buNone/>
            </a:pPr>
            <a:r>
              <a:rPr lang="en">
                <a:latin typeface="Droid Serif"/>
                <a:ea typeface="Droid Serif"/>
                <a:cs typeface="Droid Serif"/>
                <a:sym typeface="Droid Serif"/>
              </a:rPr>
              <a:t>567(0.01) + 768(0.09) + 785(0.1) + 578(0.2) + 678 (0.3) +600(0.3) = 652.29  </a:t>
            </a:r>
            <a:endParaRPr>
              <a:latin typeface="Droid Serif"/>
              <a:ea typeface="Droid Serif"/>
              <a:cs typeface="Droid Serif"/>
              <a:sym typeface="Droid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2400">
                <a:solidFill>
                  <a:schemeClr val="dk1"/>
                </a:solidFill>
                <a:latin typeface="Droid Serif"/>
                <a:ea typeface="Droid Serif"/>
                <a:cs typeface="Droid Serif"/>
                <a:sym typeface="Droid Serif"/>
              </a:rPr>
              <a:t>Analysis Presentation</a:t>
            </a:r>
            <a:endParaRPr/>
          </a:p>
        </p:txBody>
      </p:sp>
      <p:sp>
        <p:nvSpPr>
          <p:cNvPr id="98" name="Google Shape;98;p18"/>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Linear Flow Diagram</a:t>
            </a:r>
            <a:endParaRPr/>
          </a:p>
          <a:p>
            <a:pPr indent="0" lvl="0" marL="0" rtl="0" algn="l">
              <a:spcBef>
                <a:spcPts val="600"/>
              </a:spcBef>
              <a:spcAft>
                <a:spcPts val="0"/>
              </a:spcAft>
              <a:buNone/>
            </a:pPr>
            <a:r>
              <a:rPr lang="en"/>
              <a:t>Swim Lane Flow Diagram </a:t>
            </a:r>
            <a:endParaRPr/>
          </a:p>
          <a:p>
            <a:pPr indent="0" lvl="0" marL="0" rtl="0" algn="l">
              <a:spcBef>
                <a:spcPts val="600"/>
              </a:spcBef>
              <a:spcAft>
                <a:spcPts val="0"/>
              </a:spcAft>
              <a:buNone/>
            </a:pPr>
            <a:r>
              <a:rPr lang="en"/>
              <a:t>Gantt Chart</a:t>
            </a:r>
            <a:endParaRPr/>
          </a:p>
          <a:p>
            <a:pPr indent="0" lvl="0" marL="0" rtl="0" algn="l">
              <a:spcBef>
                <a:spcPts val="600"/>
              </a:spcBef>
              <a:spcAft>
                <a:spcPts val="0"/>
              </a:spcAft>
              <a:buNone/>
            </a:pPr>
            <a:r>
              <a:t/>
            </a:r>
            <a:endParaRPr sz="2000">
              <a:highlight>
                <a:srgbClr val="FFFF00"/>
              </a:highlight>
            </a:endParaRPr>
          </a:p>
          <a:p>
            <a:pPr indent="0" lvl="0" marL="0" rtl="0" algn="l">
              <a:spcBef>
                <a:spcPts val="600"/>
              </a:spcBef>
              <a:spcAft>
                <a:spcPts val="0"/>
              </a:spcAft>
              <a:buNone/>
            </a:pPr>
            <a:r>
              <a:rPr lang="en" sz="1300">
                <a:highlight>
                  <a:srgbClr val="FFFF00"/>
                </a:highlight>
              </a:rPr>
              <a:t>Note the shapes! </a:t>
            </a:r>
            <a:endParaRPr sz="1300">
              <a:highlight>
                <a:srgbClr val="FFFF00"/>
              </a:highlight>
            </a:endParaRPr>
          </a:p>
          <a:p>
            <a:pPr indent="0" lvl="0" marL="0" rtl="0" algn="l">
              <a:spcBef>
                <a:spcPts val="600"/>
              </a:spcBef>
              <a:spcAft>
                <a:spcPts val="0"/>
              </a:spcAft>
              <a:buNone/>
            </a:pPr>
            <a:r>
              <a:rPr lang="en" sz="1300"/>
              <a:t>Square- Activities</a:t>
            </a:r>
            <a:endParaRPr sz="1300"/>
          </a:p>
          <a:p>
            <a:pPr indent="0" lvl="0" marL="0" rtl="0" algn="l">
              <a:spcBef>
                <a:spcPts val="600"/>
              </a:spcBef>
              <a:spcAft>
                <a:spcPts val="0"/>
              </a:spcAft>
              <a:buNone/>
            </a:pPr>
            <a:r>
              <a:rPr lang="en" sz="1300"/>
              <a:t>Triangle- buffers</a:t>
            </a:r>
            <a:endParaRPr sz="1300"/>
          </a:p>
          <a:p>
            <a:pPr indent="0" lvl="0" marL="0" rtl="0" algn="l">
              <a:spcBef>
                <a:spcPts val="600"/>
              </a:spcBef>
              <a:spcAft>
                <a:spcPts val="0"/>
              </a:spcAft>
              <a:buNone/>
            </a:pPr>
            <a:r>
              <a:rPr lang="en" sz="1300"/>
              <a:t>Diamond- decision points</a:t>
            </a:r>
            <a:endParaRPr sz="1300"/>
          </a:p>
          <a:p>
            <a:pPr indent="0" lvl="0" marL="0" rtl="0" algn="l">
              <a:spcBef>
                <a:spcPts val="600"/>
              </a:spcBef>
              <a:spcAft>
                <a:spcPts val="0"/>
              </a:spcAft>
              <a:buNone/>
            </a:pPr>
            <a:r>
              <a:rPr lang="en" sz="1300"/>
              <a:t>Arrow- flow of materials</a:t>
            </a:r>
            <a:endParaRPr sz="1300"/>
          </a:p>
        </p:txBody>
      </p:sp>
      <p:sp>
        <p:nvSpPr>
          <p:cNvPr id="99" name="Google Shape;99;p1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00" name="Google Shape;100;p18"/>
          <p:cNvPicPr preferRelativeResize="0"/>
          <p:nvPr/>
        </p:nvPicPr>
        <p:blipFill>
          <a:blip r:embed="rId3">
            <a:alphaModFix/>
          </a:blip>
          <a:stretch>
            <a:fillRect/>
          </a:stretch>
        </p:blipFill>
        <p:spPr>
          <a:xfrm>
            <a:off x="6754246" y="0"/>
            <a:ext cx="1590858" cy="5143501"/>
          </a:xfrm>
          <a:prstGeom prst="rect">
            <a:avLst/>
          </a:prstGeom>
          <a:noFill/>
          <a:ln>
            <a:noFill/>
          </a:ln>
        </p:spPr>
      </p:pic>
      <p:pic>
        <p:nvPicPr>
          <p:cNvPr id="101" name="Google Shape;101;p18"/>
          <p:cNvPicPr preferRelativeResize="0"/>
          <p:nvPr/>
        </p:nvPicPr>
        <p:blipFill>
          <a:blip r:embed="rId4">
            <a:alphaModFix/>
          </a:blip>
          <a:stretch>
            <a:fillRect/>
          </a:stretch>
        </p:blipFill>
        <p:spPr>
          <a:xfrm>
            <a:off x="3878000" y="3446575"/>
            <a:ext cx="2876251" cy="1547675"/>
          </a:xfrm>
          <a:prstGeom prst="rect">
            <a:avLst/>
          </a:prstGeom>
          <a:noFill/>
          <a:ln>
            <a:noFill/>
          </a:ln>
        </p:spPr>
      </p:pic>
      <p:pic>
        <p:nvPicPr>
          <p:cNvPr id="102" name="Google Shape;102;p18"/>
          <p:cNvPicPr preferRelativeResize="0"/>
          <p:nvPr/>
        </p:nvPicPr>
        <p:blipFill>
          <a:blip r:embed="rId5">
            <a:alphaModFix/>
          </a:blip>
          <a:stretch>
            <a:fillRect/>
          </a:stretch>
        </p:blipFill>
        <p:spPr>
          <a:xfrm>
            <a:off x="4628768" y="2000175"/>
            <a:ext cx="2275482" cy="1547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2"/>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Exponential Smoothing</a:t>
            </a:r>
            <a:endParaRPr/>
          </a:p>
        </p:txBody>
      </p:sp>
      <p:sp>
        <p:nvSpPr>
          <p:cNvPr id="501" name="Google Shape;501;p72"/>
          <p:cNvSpPr txBox="1"/>
          <p:nvPr>
            <p:ph idx="1" type="body"/>
          </p:nvPr>
        </p:nvSpPr>
        <p:spPr>
          <a:xfrm>
            <a:off x="916525" y="5540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Exponential Smoothing: smoothing over time series data using exponential weight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highlight>
                  <a:srgbClr val="EAD1DC"/>
                </a:highlight>
              </a:rPr>
              <a:t>Forecast Error: Actual - Forecast</a:t>
            </a:r>
            <a:endParaRPr>
              <a:highlight>
                <a:srgbClr val="EAD1DC"/>
              </a:highlight>
            </a:endParaRPr>
          </a:p>
        </p:txBody>
      </p:sp>
      <p:sp>
        <p:nvSpPr>
          <p:cNvPr id="502" name="Google Shape;502;p72"/>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03" name="Google Shape;503;p72"/>
          <p:cNvPicPr preferRelativeResize="0"/>
          <p:nvPr/>
        </p:nvPicPr>
        <p:blipFill rotWithShape="1">
          <a:blip r:embed="rId3">
            <a:alphaModFix/>
          </a:blip>
          <a:srcRect b="0" l="0" r="0" t="7612"/>
          <a:stretch/>
        </p:blipFill>
        <p:spPr>
          <a:xfrm>
            <a:off x="5100325" y="2933800"/>
            <a:ext cx="2783375" cy="1163750"/>
          </a:xfrm>
          <a:prstGeom prst="rect">
            <a:avLst/>
          </a:prstGeom>
          <a:noFill/>
          <a:ln>
            <a:noFill/>
          </a:ln>
        </p:spPr>
      </p:pic>
      <p:pic>
        <p:nvPicPr>
          <p:cNvPr id="504" name="Google Shape;504;p72"/>
          <p:cNvPicPr preferRelativeResize="0"/>
          <p:nvPr/>
        </p:nvPicPr>
        <p:blipFill rotWithShape="1">
          <a:blip r:embed="rId4">
            <a:alphaModFix/>
          </a:blip>
          <a:srcRect b="0" l="0" r="5882" t="14980"/>
          <a:stretch/>
        </p:blipFill>
        <p:spPr>
          <a:xfrm>
            <a:off x="773675" y="3174525"/>
            <a:ext cx="4162075" cy="9230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3"/>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Practice Problem</a:t>
            </a:r>
            <a:endParaRPr/>
          </a:p>
        </p:txBody>
      </p:sp>
      <p:sp>
        <p:nvSpPr>
          <p:cNvPr id="510" name="Google Shape;510;p73"/>
          <p:cNvSpPr txBox="1"/>
          <p:nvPr>
            <p:ph idx="1" type="body"/>
          </p:nvPr>
        </p:nvSpPr>
        <p:spPr>
          <a:xfrm>
            <a:off x="916650" y="372875"/>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700"/>
              <a:t>What are the forecasted levels for week 4,5,6? </a:t>
            </a:r>
            <a:endParaRPr sz="1700"/>
          </a:p>
          <a:p>
            <a:pPr indent="0" lvl="0" marL="0" rtl="0" algn="l">
              <a:spcBef>
                <a:spcPts val="600"/>
              </a:spcBef>
              <a:spcAft>
                <a:spcPts val="0"/>
              </a:spcAft>
              <a:buNone/>
            </a:pPr>
            <a:r>
              <a:rPr lang="en" sz="1700"/>
              <a:t>Sigma level = 0.7 </a:t>
            </a:r>
            <a:r>
              <a:rPr lang="en" sz="1200"/>
              <a:t>(week 3 spending was forecasted to be 650)</a:t>
            </a:r>
            <a:r>
              <a:rPr lang="en" sz="1700"/>
              <a:t> </a:t>
            </a:r>
            <a:endParaRPr sz="1700"/>
          </a:p>
        </p:txBody>
      </p:sp>
      <p:sp>
        <p:nvSpPr>
          <p:cNvPr id="511" name="Google Shape;511;p7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512" name="Google Shape;512;p73"/>
          <p:cNvGraphicFramePr/>
          <p:nvPr/>
        </p:nvGraphicFramePr>
        <p:xfrm>
          <a:off x="952500" y="1849375"/>
          <a:ext cx="3000000" cy="3000000"/>
        </p:xfrm>
        <a:graphic>
          <a:graphicData uri="http://schemas.openxmlformats.org/drawingml/2006/table">
            <a:tbl>
              <a:tblPr>
                <a:noFill/>
                <a:tableStyleId>{97C2DAB1-965C-4683-819B-68DEBDD231B5}</a:tableStyleId>
              </a:tblPr>
              <a:tblGrid>
                <a:gridCol w="2413000"/>
                <a:gridCol w="2413000"/>
                <a:gridCol w="2413000"/>
              </a:tblGrid>
              <a:tr h="223675">
                <a:tc>
                  <a:txBody>
                    <a:bodyPr/>
                    <a:lstStyle/>
                    <a:p>
                      <a:pPr indent="0" lvl="0" marL="0" rtl="0" algn="l">
                        <a:spcBef>
                          <a:spcPts val="0"/>
                        </a:spcBef>
                        <a:spcAft>
                          <a:spcPts val="0"/>
                        </a:spcAft>
                        <a:buNone/>
                      </a:pPr>
                      <a:r>
                        <a:rPr lang="en"/>
                        <a:t>Week</a:t>
                      </a:r>
                      <a:endParaRPr/>
                    </a:p>
                  </a:txBody>
                  <a:tcPr marT="91425" marB="91425" marR="91425" marL="91425">
                    <a:solidFill>
                      <a:srgbClr val="FFE599"/>
                    </a:solidFill>
                  </a:tcPr>
                </a:tc>
                <a:tc>
                  <a:txBody>
                    <a:bodyPr/>
                    <a:lstStyle/>
                    <a:p>
                      <a:pPr indent="0" lvl="0" marL="0" rtl="0" algn="l">
                        <a:spcBef>
                          <a:spcPts val="0"/>
                        </a:spcBef>
                        <a:spcAft>
                          <a:spcPts val="0"/>
                        </a:spcAft>
                        <a:buNone/>
                      </a:pPr>
                      <a:r>
                        <a:rPr lang="en"/>
                        <a:t>Demand </a:t>
                      </a:r>
                      <a:endParaRPr/>
                    </a:p>
                  </a:txBody>
                  <a:tcPr marT="91425" marB="91425" marR="91425" marL="91425">
                    <a:solidFill>
                      <a:srgbClr val="FFE599"/>
                    </a:solidFill>
                  </a:tcPr>
                </a:tc>
                <a:tc>
                  <a:txBody>
                    <a:bodyPr/>
                    <a:lstStyle/>
                    <a:p>
                      <a:pPr indent="0" lvl="0" marL="0" rtl="0" algn="l">
                        <a:spcBef>
                          <a:spcPts val="0"/>
                        </a:spcBef>
                        <a:spcAft>
                          <a:spcPts val="0"/>
                        </a:spcAft>
                        <a:buNone/>
                      </a:pPr>
                      <a:r>
                        <a:rPr lang="en"/>
                        <a:t>Forecast</a:t>
                      </a:r>
                      <a:endParaRPr/>
                    </a:p>
                  </a:txBody>
                  <a:tcPr marT="91425" marB="91425" marR="91425" marL="91425">
                    <a:solidFill>
                      <a:srgbClr val="FFE599"/>
                    </a:solidFill>
                  </a:tcPr>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567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768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785</a:t>
                      </a:r>
                      <a:endParaRPr/>
                    </a:p>
                  </a:txBody>
                  <a:tcPr marT="91425" marB="91425" marR="91425" marL="91425"/>
                </a:tc>
                <a:tc>
                  <a:txBody>
                    <a:bodyPr/>
                    <a:lstStyle/>
                    <a:p>
                      <a:pPr indent="0" lvl="0" marL="0" rtl="0" algn="l">
                        <a:spcBef>
                          <a:spcPts val="0"/>
                        </a:spcBef>
                        <a:spcAft>
                          <a:spcPts val="0"/>
                        </a:spcAft>
                        <a:buNone/>
                      </a:pPr>
                      <a:r>
                        <a:rPr lang="en"/>
                        <a:t>650 (given in question)</a:t>
                      </a:r>
                      <a:endParaRPr/>
                    </a:p>
                  </a:txBody>
                  <a:tcPr marT="91425" marB="91425" marR="91425" marL="91425">
                    <a:solidFill>
                      <a:srgbClr val="B6D7A8"/>
                    </a:solidFill>
                  </a:tcPr>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578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678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600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4"/>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Practice Problem</a:t>
            </a:r>
            <a:endParaRPr/>
          </a:p>
        </p:txBody>
      </p:sp>
      <p:sp>
        <p:nvSpPr>
          <p:cNvPr id="518" name="Google Shape;518;p74"/>
          <p:cNvSpPr txBox="1"/>
          <p:nvPr>
            <p:ph idx="1" type="body"/>
          </p:nvPr>
        </p:nvSpPr>
        <p:spPr>
          <a:xfrm>
            <a:off x="916650" y="372875"/>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700"/>
              <a:t>What are the forecasted levels for week 4,5,6? </a:t>
            </a:r>
            <a:endParaRPr sz="1700"/>
          </a:p>
          <a:p>
            <a:pPr indent="0" lvl="0" marL="0" rtl="0" algn="l">
              <a:spcBef>
                <a:spcPts val="600"/>
              </a:spcBef>
              <a:spcAft>
                <a:spcPts val="0"/>
              </a:spcAft>
              <a:buNone/>
            </a:pPr>
            <a:r>
              <a:rPr lang="en" sz="1700"/>
              <a:t>Sigma level = 0.7 </a:t>
            </a:r>
            <a:r>
              <a:rPr lang="en" sz="1200"/>
              <a:t>(week 3 spending was forecasted to be 650)</a:t>
            </a:r>
            <a:r>
              <a:rPr lang="en" sz="1700"/>
              <a:t> </a:t>
            </a:r>
            <a:endParaRPr sz="1700"/>
          </a:p>
        </p:txBody>
      </p:sp>
      <p:sp>
        <p:nvSpPr>
          <p:cNvPr id="519" name="Google Shape;519;p7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520" name="Google Shape;520;p74"/>
          <p:cNvGraphicFramePr/>
          <p:nvPr/>
        </p:nvGraphicFramePr>
        <p:xfrm>
          <a:off x="952500" y="1849375"/>
          <a:ext cx="3000000" cy="3000000"/>
        </p:xfrm>
        <a:graphic>
          <a:graphicData uri="http://schemas.openxmlformats.org/drawingml/2006/table">
            <a:tbl>
              <a:tblPr>
                <a:noFill/>
                <a:tableStyleId>{97C2DAB1-965C-4683-819B-68DEBDD231B5}</a:tableStyleId>
              </a:tblPr>
              <a:tblGrid>
                <a:gridCol w="2413000"/>
                <a:gridCol w="2413000"/>
                <a:gridCol w="2413000"/>
              </a:tblGrid>
              <a:tr h="223675">
                <a:tc>
                  <a:txBody>
                    <a:bodyPr/>
                    <a:lstStyle/>
                    <a:p>
                      <a:pPr indent="0" lvl="0" marL="0" rtl="0" algn="l">
                        <a:spcBef>
                          <a:spcPts val="0"/>
                        </a:spcBef>
                        <a:spcAft>
                          <a:spcPts val="0"/>
                        </a:spcAft>
                        <a:buNone/>
                      </a:pPr>
                      <a:r>
                        <a:rPr lang="en"/>
                        <a:t>Week</a:t>
                      </a:r>
                      <a:endParaRPr/>
                    </a:p>
                  </a:txBody>
                  <a:tcPr marT="91425" marB="91425" marR="91425" marL="91425">
                    <a:solidFill>
                      <a:srgbClr val="FFE599"/>
                    </a:solidFill>
                  </a:tcPr>
                </a:tc>
                <a:tc>
                  <a:txBody>
                    <a:bodyPr/>
                    <a:lstStyle/>
                    <a:p>
                      <a:pPr indent="0" lvl="0" marL="0" rtl="0" algn="l">
                        <a:spcBef>
                          <a:spcPts val="0"/>
                        </a:spcBef>
                        <a:spcAft>
                          <a:spcPts val="0"/>
                        </a:spcAft>
                        <a:buNone/>
                      </a:pPr>
                      <a:r>
                        <a:rPr lang="en"/>
                        <a:t>Demand </a:t>
                      </a:r>
                      <a:endParaRPr/>
                    </a:p>
                  </a:txBody>
                  <a:tcPr marT="91425" marB="91425" marR="91425" marL="91425">
                    <a:solidFill>
                      <a:srgbClr val="FFE599"/>
                    </a:solidFill>
                  </a:tcPr>
                </a:tc>
                <a:tc>
                  <a:txBody>
                    <a:bodyPr/>
                    <a:lstStyle/>
                    <a:p>
                      <a:pPr indent="0" lvl="0" marL="0" rtl="0" algn="l">
                        <a:spcBef>
                          <a:spcPts val="0"/>
                        </a:spcBef>
                        <a:spcAft>
                          <a:spcPts val="0"/>
                        </a:spcAft>
                        <a:buNone/>
                      </a:pPr>
                      <a:r>
                        <a:rPr lang="en"/>
                        <a:t>Forecast</a:t>
                      </a:r>
                      <a:endParaRPr/>
                    </a:p>
                  </a:txBody>
                  <a:tcPr marT="91425" marB="91425" marR="91425" marL="91425">
                    <a:solidFill>
                      <a:srgbClr val="FFE599"/>
                    </a:solidFill>
                  </a:tcPr>
                </a:tc>
              </a:tr>
              <a:tr h="3810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567</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768</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785</a:t>
                      </a:r>
                      <a:endParaRPr/>
                    </a:p>
                  </a:txBody>
                  <a:tcPr marT="91425" marB="91425" marR="91425" marL="91425"/>
                </a:tc>
                <a:tc>
                  <a:txBody>
                    <a:bodyPr/>
                    <a:lstStyle/>
                    <a:p>
                      <a:pPr indent="0" lvl="0" marL="0" rtl="0" algn="l">
                        <a:spcBef>
                          <a:spcPts val="0"/>
                        </a:spcBef>
                        <a:spcAft>
                          <a:spcPts val="0"/>
                        </a:spcAft>
                        <a:buNone/>
                      </a:pPr>
                      <a:r>
                        <a:rPr lang="en"/>
                        <a:t>650 (given in question)</a:t>
                      </a:r>
                      <a:endParaRPr/>
                    </a:p>
                  </a:txBody>
                  <a:tcPr marT="91425" marB="91425" marR="91425" marL="91425">
                    <a:solidFill>
                      <a:srgbClr val="B6D7A8"/>
                    </a:solidFill>
                  </a:tcPr>
                </a:tc>
              </a:tr>
              <a:tr h="3810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578</a:t>
                      </a:r>
                      <a:endParaRPr/>
                    </a:p>
                  </a:txBody>
                  <a:tcPr marT="91425" marB="91425" marR="91425" marL="91425"/>
                </a:tc>
                <a:tc>
                  <a:txBody>
                    <a:bodyPr/>
                    <a:lstStyle/>
                    <a:p>
                      <a:pPr indent="0" lvl="0" marL="0" rtl="0" algn="l">
                        <a:spcBef>
                          <a:spcPts val="0"/>
                        </a:spcBef>
                        <a:spcAft>
                          <a:spcPts val="0"/>
                        </a:spcAft>
                        <a:buNone/>
                      </a:pPr>
                      <a:r>
                        <a:rPr lang="en"/>
                        <a:t>650 + 0.7(785-650) = 744.5</a:t>
                      </a:r>
                      <a:endParaRPr/>
                    </a:p>
                  </a:txBody>
                  <a:tcPr marT="91425" marB="91425" marR="91425" marL="91425"/>
                </a:tc>
              </a:tr>
              <a:tr h="3810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678</a:t>
                      </a:r>
                      <a:endParaRPr/>
                    </a:p>
                  </a:txBody>
                  <a:tcPr marT="91425" marB="91425" marR="91425" marL="91425"/>
                </a:tc>
                <a:tc>
                  <a:txBody>
                    <a:bodyPr/>
                    <a:lstStyle/>
                    <a:p>
                      <a:pPr indent="0" lvl="0" marL="0" rtl="0" algn="l">
                        <a:spcBef>
                          <a:spcPts val="0"/>
                        </a:spcBef>
                        <a:spcAft>
                          <a:spcPts val="0"/>
                        </a:spcAft>
                        <a:buNone/>
                      </a:pPr>
                      <a:r>
                        <a:rPr lang="en"/>
                        <a:t>627.95</a:t>
                      </a:r>
                      <a:endParaRPr/>
                    </a:p>
                  </a:txBody>
                  <a:tcPr marT="91425" marB="91425" marR="91425" marL="91425"/>
                </a:tc>
              </a:tr>
              <a:tr h="3810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600</a:t>
                      </a:r>
                      <a:endParaRPr/>
                    </a:p>
                  </a:txBody>
                  <a:tcPr marT="91425" marB="91425" marR="91425" marL="91425"/>
                </a:tc>
                <a:tc>
                  <a:txBody>
                    <a:bodyPr/>
                    <a:lstStyle/>
                    <a:p>
                      <a:pPr indent="0" lvl="0" marL="0" rtl="0" algn="l">
                        <a:spcBef>
                          <a:spcPts val="0"/>
                        </a:spcBef>
                        <a:spcAft>
                          <a:spcPts val="0"/>
                        </a:spcAft>
                        <a:buNone/>
                      </a:pPr>
                      <a:r>
                        <a:rPr lang="en"/>
                        <a:t>662.99</a:t>
                      </a:r>
                      <a:endParaRPr/>
                    </a:p>
                  </a:txBody>
                  <a:tcPr marT="91425" marB="91425" marR="91425" marL="91425"/>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5"/>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Casual Relationship</a:t>
            </a:r>
            <a:endParaRPr/>
          </a:p>
        </p:txBody>
      </p:sp>
      <p:sp>
        <p:nvSpPr>
          <p:cNvPr id="526" name="Google Shape;526;p75"/>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Casual Relationship: </a:t>
            </a:r>
            <a:r>
              <a:rPr lang="en" sz="2000"/>
              <a:t>using explanatory variables to forecast </a:t>
            </a:r>
            <a:endParaRPr b="1" sz="2000"/>
          </a:p>
        </p:txBody>
      </p:sp>
      <p:sp>
        <p:nvSpPr>
          <p:cNvPr id="527" name="Google Shape;527;p7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28" name="Google Shape;528;p75"/>
          <p:cNvPicPr preferRelativeResize="0"/>
          <p:nvPr/>
        </p:nvPicPr>
        <p:blipFill>
          <a:blip r:embed="rId3">
            <a:alphaModFix/>
          </a:blip>
          <a:stretch>
            <a:fillRect/>
          </a:stretch>
        </p:blipFill>
        <p:spPr>
          <a:xfrm>
            <a:off x="976225" y="1846050"/>
            <a:ext cx="6613749" cy="27660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6"/>
          <p:cNvSpPr txBox="1"/>
          <p:nvPr>
            <p:ph idx="1" type="body"/>
          </p:nvPr>
        </p:nvSpPr>
        <p:spPr>
          <a:xfrm>
            <a:off x="1917300" y="390125"/>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Demand Forecast Summary</a:t>
            </a:r>
            <a:endParaRPr/>
          </a:p>
        </p:txBody>
      </p:sp>
      <p:sp>
        <p:nvSpPr>
          <p:cNvPr id="534" name="Google Shape;534;p7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35" name="Google Shape;535;p76"/>
          <p:cNvPicPr preferRelativeResize="0"/>
          <p:nvPr/>
        </p:nvPicPr>
        <p:blipFill>
          <a:blip r:embed="rId3">
            <a:alphaModFix/>
          </a:blip>
          <a:stretch>
            <a:fillRect/>
          </a:stretch>
        </p:blipFill>
        <p:spPr>
          <a:xfrm>
            <a:off x="4549126" y="1501000"/>
            <a:ext cx="3985801" cy="3020300"/>
          </a:xfrm>
          <a:prstGeom prst="rect">
            <a:avLst/>
          </a:prstGeom>
          <a:noFill/>
          <a:ln>
            <a:noFill/>
          </a:ln>
        </p:spPr>
      </p:pic>
      <p:pic>
        <p:nvPicPr>
          <p:cNvPr id="536" name="Google Shape;536;p76"/>
          <p:cNvPicPr preferRelativeResize="0"/>
          <p:nvPr/>
        </p:nvPicPr>
        <p:blipFill>
          <a:blip r:embed="rId4">
            <a:alphaModFix/>
          </a:blip>
          <a:stretch>
            <a:fillRect/>
          </a:stretch>
        </p:blipFill>
        <p:spPr>
          <a:xfrm>
            <a:off x="543475" y="1231088"/>
            <a:ext cx="4050926" cy="320266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7"/>
          <p:cNvSpPr txBox="1"/>
          <p:nvPr>
            <p:ph idx="1" type="subTitle"/>
          </p:nvPr>
        </p:nvSpPr>
        <p:spPr>
          <a:xfrm>
            <a:off x="685800" y="213075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Project Management</a:t>
            </a:r>
            <a:endParaRPr sz="2900"/>
          </a:p>
        </p:txBody>
      </p:sp>
      <p:sp>
        <p:nvSpPr>
          <p:cNvPr id="542" name="Google Shape;542;p77"/>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543" name="Google Shape;543;p77"/>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8"/>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Project Management </a:t>
            </a:r>
            <a:endParaRPr/>
          </a:p>
        </p:txBody>
      </p:sp>
      <p:sp>
        <p:nvSpPr>
          <p:cNvPr id="549" name="Google Shape;549;p78"/>
          <p:cNvSpPr txBox="1"/>
          <p:nvPr>
            <p:ph idx="1" type="body"/>
          </p:nvPr>
        </p:nvSpPr>
        <p:spPr>
          <a:xfrm>
            <a:off x="916650" y="950850"/>
            <a:ext cx="32925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solidFill>
                  <a:srgbClr val="000000"/>
                </a:solidFill>
                <a:latin typeface="Arial"/>
                <a:ea typeface="Arial"/>
                <a:cs typeface="Arial"/>
                <a:sym typeface="Arial"/>
              </a:rPr>
              <a:t>Project: A  set of related </a:t>
            </a:r>
            <a:r>
              <a:rPr b="1" lang="en" sz="1500">
                <a:solidFill>
                  <a:srgbClr val="77933C"/>
                </a:solidFill>
                <a:latin typeface="Arial"/>
                <a:ea typeface="Arial"/>
                <a:cs typeface="Arial"/>
                <a:sym typeface="Arial"/>
              </a:rPr>
              <a:t>tasks or activities</a:t>
            </a:r>
            <a:r>
              <a:rPr lang="en" sz="1500">
                <a:solidFill>
                  <a:srgbClr val="000000"/>
                </a:solidFill>
                <a:latin typeface="Arial"/>
                <a:ea typeface="Arial"/>
                <a:cs typeface="Arial"/>
                <a:sym typeface="Arial"/>
              </a:rPr>
              <a:t>, directed towards some major </a:t>
            </a:r>
            <a:r>
              <a:rPr b="1" lang="en" sz="1500">
                <a:solidFill>
                  <a:srgbClr val="77933C"/>
                </a:solidFill>
                <a:latin typeface="Arial"/>
                <a:ea typeface="Arial"/>
                <a:cs typeface="Arial"/>
                <a:sym typeface="Arial"/>
              </a:rPr>
              <a:t>output</a:t>
            </a:r>
            <a:r>
              <a:rPr lang="en" sz="1500">
                <a:solidFill>
                  <a:srgbClr val="000000"/>
                </a:solidFill>
                <a:latin typeface="Arial"/>
                <a:ea typeface="Arial"/>
                <a:cs typeface="Arial"/>
                <a:sym typeface="Arial"/>
              </a:rPr>
              <a:t> and requiring a significant period of time to perform</a:t>
            </a:r>
            <a:endParaRPr sz="1500">
              <a:solidFill>
                <a:srgbClr val="000000"/>
              </a:solidFill>
              <a:latin typeface="Arial"/>
              <a:ea typeface="Arial"/>
              <a:cs typeface="Arial"/>
              <a:sym typeface="Arial"/>
            </a:endParaRPr>
          </a:p>
          <a:p>
            <a:pPr indent="0" lvl="0" marL="0" rtl="0" algn="l">
              <a:lnSpc>
                <a:spcPct val="115000"/>
              </a:lnSpc>
              <a:spcBef>
                <a:spcPts val="600"/>
              </a:spcBef>
              <a:spcAft>
                <a:spcPts val="0"/>
              </a:spcAft>
              <a:buNone/>
            </a:pPr>
            <a:r>
              <a:rPr lang="en" sz="1500">
                <a:solidFill>
                  <a:srgbClr val="000000"/>
                </a:solidFill>
                <a:latin typeface="Arial"/>
                <a:ea typeface="Arial"/>
                <a:cs typeface="Arial"/>
                <a:sym typeface="Arial"/>
              </a:rPr>
              <a:t>Ex:  construction of a bridge, concerts at Rogers Arena, product launches. </a:t>
            </a:r>
            <a:endParaRPr sz="1500">
              <a:solidFill>
                <a:srgbClr val="000000"/>
              </a:solidFill>
              <a:latin typeface="Arial"/>
              <a:ea typeface="Arial"/>
              <a:cs typeface="Arial"/>
              <a:sym typeface="Arial"/>
            </a:endParaRPr>
          </a:p>
          <a:p>
            <a:pPr indent="0" lvl="0" marL="0" rtl="0" algn="l">
              <a:spcBef>
                <a:spcPts val="600"/>
              </a:spcBef>
              <a:spcAft>
                <a:spcPts val="0"/>
              </a:spcAft>
              <a:buNone/>
            </a:pPr>
            <a:r>
              <a:t/>
            </a:r>
            <a:endParaRPr sz="1200"/>
          </a:p>
        </p:txBody>
      </p:sp>
      <p:sp>
        <p:nvSpPr>
          <p:cNvPr id="550" name="Google Shape;550;p7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51" name="Google Shape;551;p78"/>
          <p:cNvPicPr preferRelativeResize="0"/>
          <p:nvPr/>
        </p:nvPicPr>
        <p:blipFill rotWithShape="1">
          <a:blip r:embed="rId3">
            <a:alphaModFix/>
          </a:blip>
          <a:srcRect b="0" l="-10938" r="0" t="0"/>
          <a:stretch/>
        </p:blipFill>
        <p:spPr>
          <a:xfrm>
            <a:off x="4950050" y="1236950"/>
            <a:ext cx="3341475" cy="3209225"/>
          </a:xfrm>
          <a:prstGeom prst="rect">
            <a:avLst/>
          </a:prstGeom>
          <a:noFill/>
          <a:ln cap="flat" cmpd="sng" w="9525">
            <a:solidFill>
              <a:schemeClr val="accent4"/>
            </a:solidFill>
            <a:prstDash val="solid"/>
            <a:round/>
            <a:headEnd len="sm" w="sm" type="none"/>
            <a:tailEnd len="sm" w="sm" type="none"/>
          </a:ln>
        </p:spPr>
      </p:pic>
      <p:sp>
        <p:nvSpPr>
          <p:cNvPr id="552" name="Google Shape;552;p78"/>
          <p:cNvSpPr/>
          <p:nvPr/>
        </p:nvSpPr>
        <p:spPr>
          <a:xfrm>
            <a:off x="5902350" y="2404950"/>
            <a:ext cx="373800" cy="649500"/>
          </a:xfrm>
          <a:prstGeom prst="upArrow">
            <a:avLst>
              <a:gd fmla="val 50000" name="adj1"/>
              <a:gd fmla="val 50000" name="adj2"/>
            </a:avLst>
          </a:prstGeom>
          <a:solidFill>
            <a:schemeClr val="dk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Critical Path </a:t>
            </a:r>
            <a:endParaRPr/>
          </a:p>
        </p:txBody>
      </p:sp>
      <p:sp>
        <p:nvSpPr>
          <p:cNvPr id="558" name="Google Shape;558;p79"/>
          <p:cNvSpPr txBox="1"/>
          <p:nvPr>
            <p:ph idx="1" type="body"/>
          </p:nvPr>
        </p:nvSpPr>
        <p:spPr>
          <a:xfrm>
            <a:off x="916650" y="950850"/>
            <a:ext cx="7310700" cy="3241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2100"/>
              <a:t>Critical Path diagram: </a:t>
            </a:r>
            <a:r>
              <a:rPr lang="en" sz="1800"/>
              <a:t>identifies all possible paths between first and last task. </a:t>
            </a:r>
            <a:endParaRPr sz="1800"/>
          </a:p>
          <a:p>
            <a:pPr indent="0" lvl="0" marL="0" rtl="0" algn="l">
              <a:spcBef>
                <a:spcPts val="600"/>
              </a:spcBef>
              <a:spcAft>
                <a:spcPts val="0"/>
              </a:spcAft>
              <a:buNone/>
            </a:pPr>
            <a:r>
              <a:t/>
            </a:r>
            <a:endParaRPr sz="2100"/>
          </a:p>
          <a:p>
            <a:pPr indent="0" lvl="0" marL="0" rtl="0" algn="l">
              <a:spcBef>
                <a:spcPts val="600"/>
              </a:spcBef>
              <a:spcAft>
                <a:spcPts val="0"/>
              </a:spcAft>
              <a:buNone/>
            </a:pPr>
            <a:r>
              <a:rPr lang="en" sz="2100"/>
              <a:t>Critical Path: maximum path time</a:t>
            </a:r>
            <a:endParaRPr sz="2100"/>
          </a:p>
          <a:p>
            <a:pPr indent="0" lvl="0" marL="0" rtl="0" algn="l">
              <a:spcBef>
                <a:spcPts val="600"/>
              </a:spcBef>
              <a:spcAft>
                <a:spcPts val="0"/>
              </a:spcAft>
              <a:buNone/>
            </a:pPr>
            <a:r>
              <a:rPr lang="en" sz="1800"/>
              <a:t>-time it takes to finish the project</a:t>
            </a:r>
            <a:r>
              <a:rPr lang="en" sz="2100"/>
              <a:t> (determines project duration)</a:t>
            </a:r>
            <a:endParaRPr sz="2100"/>
          </a:p>
          <a:p>
            <a:pPr indent="0" lvl="0" marL="0" rtl="0" algn="l">
              <a:spcBef>
                <a:spcPts val="600"/>
              </a:spcBef>
              <a:spcAft>
                <a:spcPts val="0"/>
              </a:spcAft>
              <a:buNone/>
            </a:pPr>
            <a:r>
              <a:rPr lang="en" sz="2100"/>
              <a:t> </a:t>
            </a:r>
            <a:endParaRPr sz="2100"/>
          </a:p>
          <a:p>
            <a:pPr indent="0" lvl="0" marL="0" rtl="0" algn="l">
              <a:spcBef>
                <a:spcPts val="600"/>
              </a:spcBef>
              <a:spcAft>
                <a:spcPts val="0"/>
              </a:spcAft>
              <a:buNone/>
            </a:pPr>
            <a:r>
              <a:rPr lang="en" sz="2100"/>
              <a:t>All activities on </a:t>
            </a:r>
            <a:r>
              <a:rPr i="1" lang="en" sz="2100"/>
              <a:t>critical </a:t>
            </a:r>
            <a:r>
              <a:rPr lang="en" sz="2100"/>
              <a:t>path, are </a:t>
            </a:r>
            <a:r>
              <a:rPr i="1" lang="en" sz="2100"/>
              <a:t>critical </a:t>
            </a:r>
            <a:r>
              <a:rPr lang="en" sz="2100"/>
              <a:t>activities</a:t>
            </a:r>
            <a:endParaRPr sz="2100"/>
          </a:p>
          <a:p>
            <a:pPr indent="0" lvl="0" marL="0" rtl="0" algn="l">
              <a:spcBef>
                <a:spcPts val="600"/>
              </a:spcBef>
              <a:spcAft>
                <a:spcPts val="0"/>
              </a:spcAft>
              <a:buNone/>
            </a:pPr>
            <a:r>
              <a:t/>
            </a:r>
            <a:endParaRPr sz="2100"/>
          </a:p>
        </p:txBody>
      </p:sp>
      <p:sp>
        <p:nvSpPr>
          <p:cNvPr id="559" name="Google Shape;559;p7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0"/>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Critical Path Diagram</a:t>
            </a:r>
            <a:endParaRPr/>
          </a:p>
        </p:txBody>
      </p:sp>
      <p:sp>
        <p:nvSpPr>
          <p:cNvPr id="565" name="Google Shape;565;p8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566" name="Google Shape;566;p80"/>
          <p:cNvPicPr preferRelativeResize="0"/>
          <p:nvPr/>
        </p:nvPicPr>
        <p:blipFill>
          <a:blip r:embed="rId3">
            <a:alphaModFix/>
          </a:blip>
          <a:stretch>
            <a:fillRect/>
          </a:stretch>
        </p:blipFill>
        <p:spPr>
          <a:xfrm>
            <a:off x="1824082" y="1572713"/>
            <a:ext cx="5030225" cy="21832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Cost Information</a:t>
            </a:r>
            <a:endParaRPr/>
          </a:p>
        </p:txBody>
      </p:sp>
      <p:sp>
        <p:nvSpPr>
          <p:cNvPr id="572" name="Google Shape;572;p81"/>
          <p:cNvSpPr txBox="1"/>
          <p:nvPr>
            <p:ph idx="1" type="body"/>
          </p:nvPr>
        </p:nvSpPr>
        <p:spPr>
          <a:xfrm>
            <a:off x="916650" y="51760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Crashing: activity of shortening critical path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Crash Time: minimum possible time to complete an activity. Not the amount of time cutting off.</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Crash Cost: cost associated with the crash time. Not the final cost.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sz="2100"/>
              <a:t>*shortening activities that are not critical will not affect project duration</a:t>
            </a:r>
            <a:endParaRPr sz="2100"/>
          </a:p>
        </p:txBody>
      </p:sp>
      <p:sp>
        <p:nvSpPr>
          <p:cNvPr id="573" name="Google Shape;573;p8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Process troubles</a:t>
            </a:r>
            <a:endParaRPr/>
          </a:p>
        </p:txBody>
      </p:sp>
      <p:sp>
        <p:nvSpPr>
          <p:cNvPr id="108" name="Google Shape;108;p19"/>
          <p:cNvSpPr txBox="1"/>
          <p:nvPr>
            <p:ph idx="1" type="body"/>
          </p:nvPr>
        </p:nvSpPr>
        <p:spPr>
          <a:xfrm>
            <a:off x="840975" y="956004"/>
            <a:ext cx="3621900" cy="296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Blocked process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First step: 60/ hour </a:t>
            </a:r>
            <a:endParaRPr/>
          </a:p>
          <a:p>
            <a:pPr indent="0" lvl="0" marL="0" rtl="0" algn="l">
              <a:spcBef>
                <a:spcPts val="600"/>
              </a:spcBef>
              <a:spcAft>
                <a:spcPts val="0"/>
              </a:spcAft>
              <a:buNone/>
            </a:pPr>
            <a:r>
              <a:rPr lang="en"/>
              <a:t>Second step: 40/ hour </a:t>
            </a:r>
            <a:endParaRPr/>
          </a:p>
          <a:p>
            <a:pPr indent="0" lvl="0" marL="0" rtl="0" algn="l">
              <a:spcBef>
                <a:spcPts val="600"/>
              </a:spcBef>
              <a:spcAft>
                <a:spcPts val="0"/>
              </a:spcAft>
              <a:buNone/>
            </a:pPr>
            <a:r>
              <a:t/>
            </a:r>
            <a:endParaRPr/>
          </a:p>
        </p:txBody>
      </p:sp>
      <p:sp>
        <p:nvSpPr>
          <p:cNvPr id="109" name="Google Shape;109;p19"/>
          <p:cNvSpPr txBox="1"/>
          <p:nvPr>
            <p:ph idx="2" type="body"/>
          </p:nvPr>
        </p:nvSpPr>
        <p:spPr>
          <a:xfrm>
            <a:off x="5521978" y="956004"/>
            <a:ext cx="3621900" cy="296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Starved process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First step: 40/hour </a:t>
            </a:r>
            <a:endParaRPr/>
          </a:p>
          <a:p>
            <a:pPr indent="0" lvl="0" marL="0" rtl="0" algn="l">
              <a:spcBef>
                <a:spcPts val="600"/>
              </a:spcBef>
              <a:spcAft>
                <a:spcPts val="0"/>
              </a:spcAft>
              <a:buNone/>
            </a:pPr>
            <a:r>
              <a:rPr lang="en"/>
              <a:t>Second step: 60/hour</a:t>
            </a:r>
            <a:endParaRPr/>
          </a:p>
        </p:txBody>
      </p:sp>
      <p:sp>
        <p:nvSpPr>
          <p:cNvPr id="110" name="Google Shape;110;p1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11" name="Google Shape;111;p19"/>
          <p:cNvPicPr preferRelativeResize="0"/>
          <p:nvPr/>
        </p:nvPicPr>
        <p:blipFill>
          <a:blip r:embed="rId3">
            <a:alphaModFix/>
          </a:blip>
          <a:stretch>
            <a:fillRect/>
          </a:stretch>
        </p:blipFill>
        <p:spPr>
          <a:xfrm>
            <a:off x="3706250" y="459400"/>
            <a:ext cx="1448750" cy="46841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2"/>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Crash Cost</a:t>
            </a:r>
            <a:endParaRPr/>
          </a:p>
        </p:txBody>
      </p:sp>
      <p:sp>
        <p:nvSpPr>
          <p:cNvPr id="579" name="Google Shape;579;p82"/>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Crash Cost Per Day: </a:t>
            </a:r>
            <a:endParaRPr/>
          </a:p>
          <a:p>
            <a:pPr indent="0" lvl="0" marL="0" rtl="0" algn="l">
              <a:spcBef>
                <a:spcPts val="600"/>
              </a:spcBef>
              <a:spcAft>
                <a:spcPts val="0"/>
              </a:spcAft>
              <a:buNone/>
            </a:pPr>
            <a:r>
              <a:t/>
            </a:r>
            <a:endParaRPr/>
          </a:p>
          <a:p>
            <a:pPr indent="0" lvl="0" marL="0" rtl="0" algn="ctr">
              <a:spcBef>
                <a:spcPts val="600"/>
              </a:spcBef>
              <a:spcAft>
                <a:spcPts val="0"/>
              </a:spcAft>
              <a:buNone/>
            </a:pPr>
            <a:r>
              <a:rPr lang="en"/>
              <a:t>Crash Cost - Cost / Time - Crash Time </a:t>
            </a:r>
            <a:endParaRPr/>
          </a:p>
        </p:txBody>
      </p:sp>
      <p:sp>
        <p:nvSpPr>
          <p:cNvPr id="580" name="Google Shape;580;p82"/>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3"/>
          <p:cNvSpPr txBox="1"/>
          <p:nvPr>
            <p:ph idx="1" type="body"/>
          </p:nvPr>
        </p:nvSpPr>
        <p:spPr>
          <a:xfrm>
            <a:off x="916650" y="950850"/>
            <a:ext cx="7310700" cy="36681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2200"/>
              <a:t>Project </a:t>
            </a:r>
            <a:r>
              <a:rPr b="1" lang="en" sz="2200"/>
              <a:t>Management</a:t>
            </a:r>
            <a:r>
              <a:rPr b="1" lang="en" sz="2200"/>
              <a:t> Goals </a:t>
            </a:r>
            <a:endParaRPr b="1" sz="2200"/>
          </a:p>
          <a:p>
            <a:pPr indent="-361950" lvl="0" marL="457200" rtl="0" algn="ctr">
              <a:spcBef>
                <a:spcPts val="600"/>
              </a:spcBef>
              <a:spcAft>
                <a:spcPts val="0"/>
              </a:spcAft>
              <a:buSzPts val="2100"/>
              <a:buAutoNum type="arabicPeriod"/>
            </a:pPr>
            <a:r>
              <a:rPr lang="en" sz="2100"/>
              <a:t>Shortening Timeframe  </a:t>
            </a:r>
            <a:endParaRPr sz="2100"/>
          </a:p>
          <a:p>
            <a:pPr indent="-361950" lvl="0" marL="457200" rtl="0" algn="ctr">
              <a:spcBef>
                <a:spcPts val="0"/>
              </a:spcBef>
              <a:spcAft>
                <a:spcPts val="0"/>
              </a:spcAft>
              <a:buSzPts val="2100"/>
              <a:buAutoNum type="arabicPeriod"/>
            </a:pPr>
            <a:r>
              <a:rPr lang="en" sz="2100"/>
              <a:t>Minimizing Costs</a:t>
            </a:r>
            <a:endParaRPr sz="2100"/>
          </a:p>
          <a:p>
            <a:pPr indent="0" lvl="0" marL="457200" rtl="0" algn="ctr">
              <a:spcBef>
                <a:spcPts val="600"/>
              </a:spcBef>
              <a:spcAft>
                <a:spcPts val="0"/>
              </a:spcAft>
              <a:buNone/>
            </a:pPr>
            <a:r>
              <a:t/>
            </a:r>
            <a:endParaRPr sz="2100"/>
          </a:p>
          <a:p>
            <a:pPr indent="0" lvl="0" marL="457200" rtl="0" algn="l">
              <a:spcBef>
                <a:spcPts val="600"/>
              </a:spcBef>
              <a:spcAft>
                <a:spcPts val="0"/>
              </a:spcAft>
              <a:buNone/>
            </a:pPr>
            <a:r>
              <a:rPr lang="en" sz="2100"/>
              <a:t>Helpful Steps to determine solutions for these goals:</a:t>
            </a:r>
            <a:endParaRPr sz="2100"/>
          </a:p>
          <a:p>
            <a:pPr indent="0" lvl="0" marL="457200" rtl="0" algn="l">
              <a:spcBef>
                <a:spcPts val="600"/>
              </a:spcBef>
              <a:spcAft>
                <a:spcPts val="0"/>
              </a:spcAft>
              <a:buNone/>
            </a:pPr>
            <a:r>
              <a:rPr lang="en" sz="2100"/>
              <a:t>-determine network diagram &amp; </a:t>
            </a:r>
            <a:r>
              <a:rPr lang="en" sz="2100"/>
              <a:t>critical</a:t>
            </a:r>
            <a:r>
              <a:rPr lang="en" sz="2100"/>
              <a:t> path</a:t>
            </a:r>
            <a:endParaRPr sz="2100"/>
          </a:p>
          <a:p>
            <a:pPr indent="0" lvl="0" marL="457200" rtl="0" algn="l">
              <a:spcBef>
                <a:spcPts val="600"/>
              </a:spcBef>
              <a:spcAft>
                <a:spcPts val="0"/>
              </a:spcAft>
              <a:buNone/>
            </a:pPr>
            <a:r>
              <a:rPr lang="en" sz="2100"/>
              <a:t>-determine crash cost per day for each crashable activity</a:t>
            </a:r>
            <a:endParaRPr sz="2100"/>
          </a:p>
          <a:p>
            <a:pPr indent="0" lvl="0" marL="457200" rtl="0" algn="l">
              <a:spcBef>
                <a:spcPts val="600"/>
              </a:spcBef>
              <a:spcAft>
                <a:spcPts val="0"/>
              </a:spcAft>
              <a:buNone/>
            </a:pPr>
            <a:r>
              <a:rPr lang="en" sz="2100"/>
              <a:t>-create a scorecard to keep track of crashing</a:t>
            </a:r>
            <a:endParaRPr sz="2100"/>
          </a:p>
        </p:txBody>
      </p:sp>
      <p:sp>
        <p:nvSpPr>
          <p:cNvPr id="586" name="Google Shape;586;p8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4"/>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Critical Path </a:t>
            </a:r>
            <a:endParaRPr/>
          </a:p>
        </p:txBody>
      </p:sp>
      <p:sp>
        <p:nvSpPr>
          <p:cNvPr id="592" name="Google Shape;592;p84"/>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93" name="Google Shape;593;p84"/>
          <p:cNvSpPr txBox="1"/>
          <p:nvPr/>
        </p:nvSpPr>
        <p:spPr>
          <a:xfrm>
            <a:off x="699875" y="513000"/>
            <a:ext cx="64878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t>The owner wants you to you to finish the project in 110 days. Find the minimum possible cost for the project if you want to finish it on 110 days. </a:t>
            </a:r>
            <a:endParaRPr/>
          </a:p>
        </p:txBody>
      </p:sp>
      <p:graphicFrame>
        <p:nvGraphicFramePr>
          <p:cNvPr id="594" name="Google Shape;594;p84"/>
          <p:cNvGraphicFramePr/>
          <p:nvPr/>
        </p:nvGraphicFramePr>
        <p:xfrm>
          <a:off x="982775" y="1415013"/>
          <a:ext cx="3000000" cy="3000000"/>
        </p:xfrm>
        <a:graphic>
          <a:graphicData uri="http://schemas.openxmlformats.org/drawingml/2006/table">
            <a:tbl>
              <a:tblPr>
                <a:noFill/>
                <a:tableStyleId>{97C2DAB1-965C-4683-819B-68DEBDD231B5}</a:tableStyleId>
              </a:tblPr>
              <a:tblGrid>
                <a:gridCol w="1034150"/>
                <a:gridCol w="1156350"/>
                <a:gridCol w="911950"/>
                <a:gridCol w="1034150"/>
                <a:gridCol w="1034150"/>
                <a:gridCol w="1034150"/>
              </a:tblGrid>
              <a:tr h="381000">
                <a:tc>
                  <a:txBody>
                    <a:bodyPr/>
                    <a:lstStyle/>
                    <a:p>
                      <a:pPr indent="0" lvl="0" marL="0" rtl="0" algn="l">
                        <a:spcBef>
                          <a:spcPts val="0"/>
                        </a:spcBef>
                        <a:spcAft>
                          <a:spcPts val="0"/>
                        </a:spcAft>
                        <a:buNone/>
                      </a:pPr>
                      <a:r>
                        <a:rPr lang="en"/>
                        <a:t>Activity </a:t>
                      </a:r>
                      <a:endParaRPr/>
                    </a:p>
                  </a:txBody>
                  <a:tcPr marT="91425" marB="91425" marR="91425" marL="91425"/>
                </a:tc>
                <a:tc>
                  <a:txBody>
                    <a:bodyPr/>
                    <a:lstStyle/>
                    <a:p>
                      <a:pPr indent="0" lvl="0" marL="0" rtl="0" algn="l">
                        <a:spcBef>
                          <a:spcPts val="0"/>
                        </a:spcBef>
                        <a:spcAft>
                          <a:spcPts val="0"/>
                        </a:spcAft>
                        <a:buNone/>
                      </a:pPr>
                      <a:r>
                        <a:rPr lang="en"/>
                        <a:t>Precedence </a:t>
                      </a:r>
                      <a:endParaRPr/>
                    </a:p>
                  </a:txBody>
                  <a:tcPr marT="91425" marB="91425" marR="91425" marL="91425"/>
                </a:tc>
                <a:tc>
                  <a:txBody>
                    <a:bodyPr/>
                    <a:lstStyle/>
                    <a:p>
                      <a:pPr indent="0" lvl="0" marL="0" rtl="0" algn="l">
                        <a:spcBef>
                          <a:spcPts val="0"/>
                        </a:spcBef>
                        <a:spcAft>
                          <a:spcPts val="0"/>
                        </a:spcAft>
                        <a:buNone/>
                      </a:pPr>
                      <a:r>
                        <a:rPr lang="en"/>
                        <a:t>Time (days) </a:t>
                      </a:r>
                      <a:endParaRPr/>
                    </a:p>
                  </a:txBody>
                  <a:tcPr marT="91425" marB="91425" marR="91425" marL="91425"/>
                </a:tc>
                <a:tc>
                  <a:txBody>
                    <a:bodyPr/>
                    <a:lstStyle/>
                    <a:p>
                      <a:pPr indent="0" lvl="0" marL="0" rtl="0" algn="l">
                        <a:spcBef>
                          <a:spcPts val="0"/>
                        </a:spcBef>
                        <a:spcAft>
                          <a:spcPts val="0"/>
                        </a:spcAft>
                        <a:buNone/>
                      </a:pPr>
                      <a:r>
                        <a:rPr lang="en"/>
                        <a:t>Crash Time (days)</a:t>
                      </a:r>
                      <a:endParaRPr/>
                    </a:p>
                  </a:txBody>
                  <a:tcPr marT="91425" marB="91425" marR="91425" marL="91425"/>
                </a:tc>
                <a:tc>
                  <a:txBody>
                    <a:bodyPr/>
                    <a:lstStyle/>
                    <a:p>
                      <a:pPr indent="0" lvl="0" marL="0" rtl="0" algn="l">
                        <a:spcBef>
                          <a:spcPts val="0"/>
                        </a:spcBef>
                        <a:spcAft>
                          <a:spcPts val="0"/>
                        </a:spcAft>
                        <a:buNone/>
                      </a:pPr>
                      <a:r>
                        <a:rPr lang="en"/>
                        <a:t>Cost</a:t>
                      </a:r>
                      <a:endParaRPr/>
                    </a:p>
                  </a:txBody>
                  <a:tcPr marT="91425" marB="91425" marR="91425" marL="91425"/>
                </a:tc>
                <a:tc>
                  <a:txBody>
                    <a:bodyPr/>
                    <a:lstStyle/>
                    <a:p>
                      <a:pPr indent="0" lvl="0" marL="0" rtl="0" algn="l">
                        <a:spcBef>
                          <a:spcPts val="0"/>
                        </a:spcBef>
                        <a:spcAft>
                          <a:spcPts val="0"/>
                        </a:spcAft>
                        <a:buNone/>
                      </a:pPr>
                      <a:r>
                        <a:rPr lang="en"/>
                        <a:t>Crash Cost </a:t>
                      </a:r>
                      <a:endParaRPr/>
                    </a:p>
                  </a:txBody>
                  <a:tcPr marT="91425" marB="91425" marR="91425" marL="91425"/>
                </a:tc>
              </a:tr>
              <a:tr h="3810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c>
                  <a:txBody>
                    <a:bodyPr/>
                    <a:lstStyle/>
                    <a:p>
                      <a:pPr indent="0" lvl="0" marL="0" rtl="0" algn="l">
                        <a:spcBef>
                          <a:spcPts val="0"/>
                        </a:spcBef>
                        <a:spcAft>
                          <a:spcPts val="0"/>
                        </a:spcAft>
                        <a:buNone/>
                      </a:pPr>
                      <a:r>
                        <a:rPr lang="en"/>
                        <a:t>120</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12000</a:t>
                      </a:r>
                      <a:endParaRPr/>
                    </a:p>
                  </a:txBody>
                  <a:tcPr marT="91425" marB="91425" marR="91425" marL="91425"/>
                </a:tc>
                <a:tc>
                  <a:txBody>
                    <a:bodyPr/>
                    <a:lstStyle/>
                    <a:p>
                      <a:pPr indent="0" lvl="0" marL="0" rtl="0" algn="l">
                        <a:spcBef>
                          <a:spcPts val="0"/>
                        </a:spcBef>
                        <a:spcAft>
                          <a:spcPts val="0"/>
                        </a:spcAft>
                        <a:buNone/>
                      </a:pPr>
                      <a:r>
                        <a:rPr lang="en"/>
                        <a:t>14000</a:t>
                      </a:r>
                      <a:endParaRPr/>
                    </a:p>
                  </a:txBody>
                  <a:tcPr marT="91425" marB="91425" marR="91425" marL="91425"/>
                </a:tc>
              </a:tr>
              <a:tr h="38100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N/A</a:t>
                      </a:r>
                      <a:endParaRPr/>
                    </a:p>
                  </a:txBody>
                  <a:tcPr marT="91425" marB="91425" marR="91425" marL="91425"/>
                </a:tc>
                <a:tc>
                  <a:txBody>
                    <a:bodyPr/>
                    <a:lstStyle/>
                    <a:p>
                      <a:pPr indent="0" lvl="0" marL="0" rtl="0" algn="l">
                        <a:spcBef>
                          <a:spcPts val="0"/>
                        </a:spcBef>
                        <a:spcAft>
                          <a:spcPts val="0"/>
                        </a:spcAft>
                        <a:buNone/>
                      </a:pPr>
                      <a:r>
                        <a:rPr lang="en"/>
                        <a:t>20</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1800</a:t>
                      </a:r>
                      <a:endParaRPr/>
                    </a:p>
                  </a:txBody>
                  <a:tcPr marT="91425" marB="91425" marR="91425" marL="91425"/>
                </a:tc>
                <a:tc>
                  <a:txBody>
                    <a:bodyPr/>
                    <a:lstStyle/>
                    <a:p>
                      <a:pPr indent="0" lvl="0" marL="0" rtl="0" algn="l">
                        <a:spcBef>
                          <a:spcPts val="0"/>
                        </a:spcBef>
                        <a:spcAft>
                          <a:spcPts val="0"/>
                        </a:spcAft>
                        <a:buNone/>
                      </a:pPr>
                      <a:r>
                        <a:rPr lang="en"/>
                        <a:t>2800</a:t>
                      </a:r>
                      <a:endParaRPr/>
                    </a:p>
                  </a:txBody>
                  <a:tcPr marT="91425" marB="91425" marR="91425" marL="91425"/>
                </a:tc>
              </a:tr>
              <a:tr h="381000">
                <a:tc>
                  <a:txBody>
                    <a:bodyPr/>
                    <a:lstStyle/>
                    <a:p>
                      <a:pPr indent="0" lvl="0" marL="0" rtl="0" algn="l">
                        <a:spcBef>
                          <a:spcPts val="0"/>
                        </a:spcBef>
                        <a:spcAft>
                          <a:spcPts val="0"/>
                        </a:spcAft>
                        <a:buNone/>
                      </a:pPr>
                      <a:r>
                        <a:rPr lang="en"/>
                        <a:t>C</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B</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16000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22000</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C</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1400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D&amp;F</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3600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4800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F</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B</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13500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18000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5"/>
          <p:cNvSpPr txBox="1"/>
          <p:nvPr>
            <p:ph idx="1" type="body"/>
          </p:nvPr>
        </p:nvSpPr>
        <p:spPr>
          <a:xfrm>
            <a:off x="916650" y="2769875"/>
            <a:ext cx="7310700" cy="1422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Paths: </a:t>
            </a:r>
            <a:endParaRPr/>
          </a:p>
          <a:p>
            <a:pPr indent="0" lvl="0" marL="0" rtl="0" algn="l">
              <a:spcBef>
                <a:spcPts val="600"/>
              </a:spcBef>
              <a:spcAft>
                <a:spcPts val="0"/>
              </a:spcAft>
              <a:buNone/>
            </a:pPr>
            <a:r>
              <a:rPr lang="en"/>
              <a:t>A: 120 days </a:t>
            </a:r>
            <a:endParaRPr/>
          </a:p>
          <a:p>
            <a:pPr indent="0" lvl="0" marL="0" rtl="0" algn="l">
              <a:spcBef>
                <a:spcPts val="600"/>
              </a:spcBef>
              <a:spcAft>
                <a:spcPts val="0"/>
              </a:spcAft>
              <a:buNone/>
            </a:pPr>
            <a:r>
              <a:rPr lang="en">
                <a:highlight>
                  <a:srgbClr val="FFFF00"/>
                </a:highlight>
              </a:rPr>
              <a:t>B,C,D,E: 140 days</a:t>
            </a:r>
            <a:endParaRPr>
              <a:highlight>
                <a:srgbClr val="FFFF00"/>
              </a:highlight>
            </a:endParaRPr>
          </a:p>
          <a:p>
            <a:pPr indent="0" lvl="0" marL="0" rtl="0" algn="l">
              <a:spcBef>
                <a:spcPts val="600"/>
              </a:spcBef>
              <a:spcAft>
                <a:spcPts val="0"/>
              </a:spcAft>
              <a:buNone/>
            </a:pPr>
            <a:r>
              <a:rPr lang="en"/>
              <a:t>B,F,E: 130 days </a:t>
            </a:r>
            <a:endParaRPr/>
          </a:p>
        </p:txBody>
      </p:sp>
      <p:sp>
        <p:nvSpPr>
          <p:cNvPr id="600" name="Google Shape;600;p8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01" name="Google Shape;601;p85"/>
          <p:cNvPicPr preferRelativeResize="0"/>
          <p:nvPr/>
        </p:nvPicPr>
        <p:blipFill>
          <a:blip r:embed="rId3">
            <a:alphaModFix/>
          </a:blip>
          <a:stretch>
            <a:fillRect/>
          </a:stretch>
        </p:blipFill>
        <p:spPr>
          <a:xfrm>
            <a:off x="398600" y="411603"/>
            <a:ext cx="6605726" cy="2358274"/>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86"/>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Crash Cost Per Day</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a:t>A: (14000-12000)/ (120-100) = 100/DAY </a:t>
            </a:r>
            <a:endParaRPr/>
          </a:p>
          <a:p>
            <a:pPr indent="0" lvl="0" marL="0" rtl="0" algn="l">
              <a:spcBef>
                <a:spcPts val="600"/>
              </a:spcBef>
              <a:spcAft>
                <a:spcPts val="0"/>
              </a:spcAft>
              <a:buNone/>
            </a:pPr>
            <a:r>
              <a:rPr lang="en"/>
              <a:t>B: 200/ day</a:t>
            </a:r>
            <a:endParaRPr/>
          </a:p>
          <a:p>
            <a:pPr indent="0" lvl="0" marL="0" rtl="0" algn="l">
              <a:spcBef>
                <a:spcPts val="600"/>
              </a:spcBef>
              <a:spcAft>
                <a:spcPts val="0"/>
              </a:spcAft>
              <a:buNone/>
            </a:pPr>
            <a:r>
              <a:rPr lang="en"/>
              <a:t>C: 600/ day </a:t>
            </a:r>
            <a:endParaRPr/>
          </a:p>
          <a:p>
            <a:pPr indent="0" lvl="0" marL="0" rtl="0" algn="l">
              <a:spcBef>
                <a:spcPts val="600"/>
              </a:spcBef>
              <a:spcAft>
                <a:spcPts val="0"/>
              </a:spcAft>
              <a:buNone/>
            </a:pPr>
            <a:r>
              <a:rPr lang="en"/>
              <a:t>D 60/ day </a:t>
            </a:r>
            <a:endParaRPr/>
          </a:p>
          <a:p>
            <a:pPr indent="0" lvl="0" marL="0" rtl="0" algn="l">
              <a:spcBef>
                <a:spcPts val="600"/>
              </a:spcBef>
              <a:spcAft>
                <a:spcPts val="0"/>
              </a:spcAft>
              <a:buNone/>
            </a:pPr>
            <a:r>
              <a:rPr lang="en"/>
              <a:t>E: 120/ day </a:t>
            </a:r>
            <a:endParaRPr/>
          </a:p>
          <a:p>
            <a:pPr indent="0" lvl="0" marL="0" rtl="0" algn="l">
              <a:spcBef>
                <a:spcPts val="600"/>
              </a:spcBef>
              <a:spcAft>
                <a:spcPts val="0"/>
              </a:spcAft>
              <a:buNone/>
            </a:pPr>
            <a:r>
              <a:rPr lang="en"/>
              <a:t>F: 300/ day </a:t>
            </a:r>
            <a:endParaRPr/>
          </a:p>
        </p:txBody>
      </p:sp>
      <p:sp>
        <p:nvSpPr>
          <p:cNvPr id="607" name="Google Shape;607;p8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Crashing Scorecard</a:t>
            </a:r>
            <a:endParaRPr/>
          </a:p>
        </p:txBody>
      </p:sp>
      <p:sp>
        <p:nvSpPr>
          <p:cNvPr id="613" name="Google Shape;613;p87"/>
          <p:cNvSpPr txBox="1"/>
          <p:nvPr>
            <p:ph idx="1" type="body"/>
          </p:nvPr>
        </p:nvSpPr>
        <p:spPr>
          <a:xfrm>
            <a:off x="916650" y="45940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Crashing Scorecard</a:t>
            </a:r>
            <a:endParaRPr/>
          </a:p>
        </p:txBody>
      </p:sp>
      <p:sp>
        <p:nvSpPr>
          <p:cNvPr id="614" name="Google Shape;614;p8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aphicFrame>
        <p:nvGraphicFramePr>
          <p:cNvPr id="615" name="Google Shape;615;p87"/>
          <p:cNvGraphicFramePr/>
          <p:nvPr/>
        </p:nvGraphicFramePr>
        <p:xfrm>
          <a:off x="952500" y="1140388"/>
          <a:ext cx="3000000" cy="3000000"/>
        </p:xfrm>
        <a:graphic>
          <a:graphicData uri="http://schemas.openxmlformats.org/drawingml/2006/table">
            <a:tbl>
              <a:tblPr>
                <a:noFill/>
                <a:tableStyleId>{97C2DAB1-965C-4683-819B-68DEBDD231B5}</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Total Project Cost </a:t>
                      </a:r>
                      <a:endParaRPr/>
                    </a:p>
                  </a:txBody>
                  <a:tcPr marT="91425" marB="91425" marR="91425" marL="91425"/>
                </a:tc>
                <a:tc>
                  <a:txBody>
                    <a:bodyPr/>
                    <a:lstStyle/>
                    <a:p>
                      <a:pPr indent="0" lvl="0" marL="0" rtl="0" algn="l">
                        <a:spcBef>
                          <a:spcPts val="0"/>
                        </a:spcBef>
                        <a:spcAft>
                          <a:spcPts val="0"/>
                        </a:spcAft>
                        <a:buNone/>
                      </a:pPr>
                      <a:r>
                        <a:rPr lang="en"/>
                        <a:t># Days </a:t>
                      </a:r>
                      <a:endParaRPr/>
                    </a:p>
                  </a:txBody>
                  <a:tcPr marT="91425" marB="91425" marR="91425" marL="91425"/>
                </a:tc>
                <a:tc>
                  <a:txBody>
                    <a:bodyPr/>
                    <a:lstStyle/>
                    <a:p>
                      <a:pPr indent="0" lvl="0" marL="0" rtl="0" algn="l">
                        <a:spcBef>
                          <a:spcPts val="0"/>
                        </a:spcBef>
                        <a:spcAft>
                          <a:spcPts val="0"/>
                        </a:spcAft>
                        <a:buNone/>
                      </a:pPr>
                      <a:r>
                        <a:rPr lang="en"/>
                        <a:t>Critical Paths </a:t>
                      </a:r>
                      <a:endParaRPr/>
                    </a:p>
                  </a:txBody>
                  <a:tcPr marT="91425" marB="91425" marR="91425" marL="91425"/>
                </a:tc>
                <a:tc>
                  <a:txBody>
                    <a:bodyPr/>
                    <a:lstStyle/>
                    <a:p>
                      <a:pPr indent="0" lvl="0" marL="0" rtl="0" algn="l">
                        <a:spcBef>
                          <a:spcPts val="0"/>
                        </a:spcBef>
                        <a:spcAft>
                          <a:spcPts val="0"/>
                        </a:spcAft>
                        <a:buNone/>
                      </a:pPr>
                      <a:r>
                        <a:rPr lang="en"/>
                        <a:t>Crashable tasks </a:t>
                      </a:r>
                      <a:endParaRPr/>
                    </a:p>
                  </a:txBody>
                  <a:tcPr marT="91425" marB="91425" marR="91425" marL="91425"/>
                </a:tc>
                <a:tc>
                  <a:txBody>
                    <a:bodyPr/>
                    <a:lstStyle/>
                    <a:p>
                      <a:pPr indent="0" lvl="0" marL="0" rtl="0" algn="l">
                        <a:spcBef>
                          <a:spcPts val="0"/>
                        </a:spcBef>
                        <a:spcAft>
                          <a:spcPts val="0"/>
                        </a:spcAft>
                        <a:buNone/>
                      </a:pPr>
                      <a:r>
                        <a:rPr lang="en"/>
                        <a:t>Best Option</a:t>
                      </a:r>
                      <a:endParaRPr/>
                    </a:p>
                  </a:txBody>
                  <a:tcPr marT="91425" marB="91425" marR="91425" marL="91425"/>
                </a:tc>
              </a:tr>
              <a:tr h="381000">
                <a:tc>
                  <a:txBody>
                    <a:bodyPr/>
                    <a:lstStyle/>
                    <a:p>
                      <a:pPr indent="0" lvl="0" marL="0" rtl="0" algn="l">
                        <a:spcBef>
                          <a:spcPts val="0"/>
                        </a:spcBef>
                        <a:spcAft>
                          <a:spcPts val="0"/>
                        </a:spcAft>
                        <a:buNone/>
                      </a:pPr>
                      <a:r>
                        <a:rPr lang="en"/>
                        <a:t>48300</a:t>
                      </a:r>
                      <a:endParaRPr/>
                    </a:p>
                  </a:txBody>
                  <a:tcPr marT="91425" marB="91425" marR="91425" marL="91425"/>
                </a:tc>
                <a:tc>
                  <a:txBody>
                    <a:bodyPr/>
                    <a:lstStyle/>
                    <a:p>
                      <a:pPr indent="0" lvl="0" marL="0" rtl="0" algn="l">
                        <a:spcBef>
                          <a:spcPts val="0"/>
                        </a:spcBef>
                        <a:spcAft>
                          <a:spcPts val="0"/>
                        </a:spcAft>
                        <a:buNone/>
                      </a:pPr>
                      <a:r>
                        <a:rPr lang="en"/>
                        <a:t>140 </a:t>
                      </a:r>
                      <a:endParaRPr/>
                    </a:p>
                  </a:txBody>
                  <a:tcPr marT="91425" marB="91425" marR="91425" marL="91425"/>
                </a:tc>
                <a:tc>
                  <a:txBody>
                    <a:bodyPr/>
                    <a:lstStyle/>
                    <a:p>
                      <a:pPr indent="0" lvl="0" marL="0" rtl="0" algn="l">
                        <a:spcBef>
                          <a:spcPts val="0"/>
                        </a:spcBef>
                        <a:spcAft>
                          <a:spcPts val="0"/>
                        </a:spcAft>
                        <a:buNone/>
                      </a:pPr>
                      <a:r>
                        <a:rPr lang="en"/>
                        <a:t>B,C,D,E</a:t>
                      </a:r>
                      <a:endParaRPr/>
                    </a:p>
                  </a:txBody>
                  <a:tcPr marT="91425" marB="91425" marR="91425" marL="91425"/>
                </a:tc>
                <a:tc>
                  <a:txBody>
                    <a:bodyPr/>
                    <a:lstStyle/>
                    <a:p>
                      <a:pPr indent="0" lvl="0" marL="0" rtl="0" algn="l">
                        <a:spcBef>
                          <a:spcPts val="0"/>
                        </a:spcBef>
                        <a:spcAft>
                          <a:spcPts val="0"/>
                        </a:spcAft>
                        <a:buNone/>
                      </a:pPr>
                      <a:r>
                        <a:rPr lang="en"/>
                        <a:t>B,C,D,E</a:t>
                      </a:r>
                      <a:endParaRPr/>
                    </a:p>
                  </a:txBody>
                  <a:tcPr marT="91425" marB="91425" marR="91425" marL="91425"/>
                </a:tc>
                <a:tc>
                  <a:txBody>
                    <a:bodyPr/>
                    <a:lstStyle/>
                    <a:p>
                      <a:pPr indent="0" lvl="0" marL="0" rtl="0" algn="l">
                        <a:spcBef>
                          <a:spcPts val="0"/>
                        </a:spcBef>
                        <a:spcAft>
                          <a:spcPts val="0"/>
                        </a:spcAft>
                        <a:buNone/>
                      </a:pPr>
                      <a:r>
                        <a:rPr lang="en"/>
                        <a:t>D- 10 </a:t>
                      </a:r>
                      <a:endParaRPr/>
                    </a:p>
                  </a:txBody>
                  <a:tcPr marT="91425" marB="91425" marR="91425" marL="91425"/>
                </a:tc>
              </a:tr>
              <a:tr h="381000">
                <a:tc>
                  <a:txBody>
                    <a:bodyPr/>
                    <a:lstStyle/>
                    <a:p>
                      <a:pPr indent="0" lvl="0" marL="0" rtl="0" algn="l">
                        <a:spcBef>
                          <a:spcPts val="0"/>
                        </a:spcBef>
                        <a:spcAft>
                          <a:spcPts val="0"/>
                        </a:spcAft>
                        <a:buNone/>
                      </a:pPr>
                      <a:r>
                        <a:rPr lang="en"/>
                        <a:t>48900</a:t>
                      </a:r>
                      <a:endParaRPr/>
                    </a:p>
                  </a:txBody>
                  <a:tcPr marT="91425" marB="91425" marR="91425" marL="91425"/>
                </a:tc>
                <a:tc>
                  <a:txBody>
                    <a:bodyPr/>
                    <a:lstStyle/>
                    <a:p>
                      <a:pPr indent="0" lvl="0" marL="0" rtl="0" algn="l">
                        <a:spcBef>
                          <a:spcPts val="0"/>
                        </a:spcBef>
                        <a:spcAft>
                          <a:spcPts val="0"/>
                        </a:spcAft>
                        <a:buNone/>
                      </a:pPr>
                      <a:r>
                        <a:rPr lang="en"/>
                        <a:t>130</a:t>
                      </a:r>
                      <a:endParaRPr/>
                    </a:p>
                  </a:txBody>
                  <a:tcPr marT="91425" marB="91425" marR="91425" marL="91425"/>
                </a:tc>
                <a:tc>
                  <a:txBody>
                    <a:bodyPr/>
                    <a:lstStyle/>
                    <a:p>
                      <a:pPr indent="0" lvl="0" marL="0" rtl="0" algn="l">
                        <a:spcBef>
                          <a:spcPts val="0"/>
                        </a:spcBef>
                        <a:spcAft>
                          <a:spcPts val="0"/>
                        </a:spcAft>
                        <a:buNone/>
                      </a:pPr>
                      <a:r>
                        <a:rPr lang="en"/>
                        <a:t>(B,C,D,E) + (B,F,E)</a:t>
                      </a:r>
                      <a:endParaRPr/>
                    </a:p>
                  </a:txBody>
                  <a:tcPr marT="91425" marB="91425" marR="91425" marL="91425"/>
                </a:tc>
                <a:tc>
                  <a:txBody>
                    <a:bodyPr/>
                    <a:lstStyle/>
                    <a:p>
                      <a:pPr indent="0" lvl="0" marL="0" rtl="0" algn="l">
                        <a:spcBef>
                          <a:spcPts val="0"/>
                        </a:spcBef>
                        <a:spcAft>
                          <a:spcPts val="0"/>
                        </a:spcAft>
                        <a:buNone/>
                      </a:pPr>
                      <a:r>
                        <a:rPr lang="en"/>
                        <a:t>B, C, E, F </a:t>
                      </a:r>
                      <a:endParaRPr/>
                    </a:p>
                  </a:txBody>
                  <a:tcPr marT="91425" marB="91425" marR="91425" marL="91425"/>
                </a:tc>
                <a:tc>
                  <a:txBody>
                    <a:bodyPr/>
                    <a:lstStyle/>
                    <a:p>
                      <a:pPr indent="0" lvl="0" marL="0" rtl="0" algn="l">
                        <a:spcBef>
                          <a:spcPts val="0"/>
                        </a:spcBef>
                        <a:spcAft>
                          <a:spcPts val="0"/>
                        </a:spcAft>
                        <a:buNone/>
                      </a:pPr>
                      <a:r>
                        <a:rPr lang="en"/>
                        <a:t>E- 10 </a:t>
                      </a:r>
                      <a:endParaRPr/>
                    </a:p>
                  </a:txBody>
                  <a:tcPr marT="91425" marB="91425" marR="91425" marL="91425"/>
                </a:tc>
              </a:tr>
              <a:tr h="381000">
                <a:tc>
                  <a:txBody>
                    <a:bodyPr/>
                    <a:lstStyle/>
                    <a:p>
                      <a:pPr indent="0" lvl="0" marL="0" rtl="0" algn="l">
                        <a:spcBef>
                          <a:spcPts val="0"/>
                        </a:spcBef>
                        <a:spcAft>
                          <a:spcPts val="0"/>
                        </a:spcAft>
                        <a:buNone/>
                      </a:pPr>
                      <a:r>
                        <a:rPr lang="en"/>
                        <a:t>50100</a:t>
                      </a:r>
                      <a:endParaRPr/>
                    </a:p>
                  </a:txBody>
                  <a:tcPr marT="91425" marB="91425" marR="91425" marL="91425"/>
                </a:tc>
                <a:tc>
                  <a:txBody>
                    <a:bodyPr/>
                    <a:lstStyle/>
                    <a:p>
                      <a:pPr indent="0" lvl="0" marL="0" rtl="0" algn="l">
                        <a:spcBef>
                          <a:spcPts val="0"/>
                        </a:spcBef>
                        <a:spcAft>
                          <a:spcPts val="0"/>
                        </a:spcAft>
                        <a:buNone/>
                      </a:pPr>
                      <a:r>
                        <a:rPr lang="en"/>
                        <a:t>120 </a:t>
                      </a:r>
                      <a:endParaRPr/>
                    </a:p>
                  </a:txBody>
                  <a:tcPr marT="91425" marB="91425" marR="91425" marL="91425"/>
                </a:tc>
                <a:tc>
                  <a:txBody>
                    <a:bodyPr/>
                    <a:lstStyle/>
                    <a:p>
                      <a:pPr indent="0" lvl="0" marL="0" rtl="0" algn="l">
                        <a:spcBef>
                          <a:spcPts val="0"/>
                        </a:spcBef>
                        <a:spcAft>
                          <a:spcPts val="0"/>
                        </a:spcAft>
                        <a:buNone/>
                      </a:pPr>
                      <a:r>
                        <a:rPr lang="en"/>
                        <a:t>A + B-C-D-E + B-F-E</a:t>
                      </a:r>
                      <a:endParaRPr/>
                    </a:p>
                  </a:txBody>
                  <a:tcPr marT="91425" marB="91425" marR="91425" marL="91425"/>
                </a:tc>
                <a:tc>
                  <a:txBody>
                    <a:bodyPr/>
                    <a:lstStyle/>
                    <a:p>
                      <a:pPr indent="0" lvl="0" marL="0" rtl="0" algn="l">
                        <a:spcBef>
                          <a:spcPts val="0"/>
                        </a:spcBef>
                        <a:spcAft>
                          <a:spcPts val="0"/>
                        </a:spcAft>
                        <a:buNone/>
                      </a:pPr>
                      <a:r>
                        <a:rPr lang="en"/>
                        <a:t>A, B, C, F</a:t>
                      </a:r>
                      <a:endParaRPr/>
                    </a:p>
                  </a:txBody>
                  <a:tcPr marT="91425" marB="91425" marR="91425" marL="91425"/>
                </a:tc>
                <a:tc>
                  <a:txBody>
                    <a:bodyPr/>
                    <a:lstStyle/>
                    <a:p>
                      <a:pPr indent="0" lvl="0" marL="0" rtl="0" algn="l">
                        <a:spcBef>
                          <a:spcPts val="0"/>
                        </a:spcBef>
                        <a:spcAft>
                          <a:spcPts val="0"/>
                        </a:spcAft>
                        <a:buNone/>
                      </a:pPr>
                      <a:r>
                        <a:rPr lang="en"/>
                        <a:t>A- 5 </a:t>
                      </a:r>
                      <a:endParaRPr/>
                    </a:p>
                    <a:p>
                      <a:pPr indent="0" lvl="0" marL="0" rtl="0" algn="l">
                        <a:spcBef>
                          <a:spcPts val="0"/>
                        </a:spcBef>
                        <a:spcAft>
                          <a:spcPts val="0"/>
                        </a:spcAft>
                        <a:buNone/>
                      </a:pPr>
                      <a:r>
                        <a:rPr lang="en"/>
                        <a:t>B- 5 </a:t>
                      </a:r>
                      <a:endParaRPr/>
                    </a:p>
                  </a:txBody>
                  <a:tcPr marT="91425" marB="91425" marR="91425" marL="91425"/>
                </a:tc>
              </a:tr>
              <a:tr h="381000">
                <a:tc>
                  <a:txBody>
                    <a:bodyPr/>
                    <a:lstStyle/>
                    <a:p>
                      <a:pPr indent="0" lvl="0" marL="0" rtl="0" algn="l">
                        <a:spcBef>
                          <a:spcPts val="0"/>
                        </a:spcBef>
                        <a:spcAft>
                          <a:spcPts val="0"/>
                        </a:spcAft>
                        <a:buNone/>
                      </a:pPr>
                      <a:r>
                        <a:rPr lang="en"/>
                        <a:t>51600</a:t>
                      </a:r>
                      <a:endParaRPr/>
                    </a:p>
                  </a:txBody>
                  <a:tcPr marT="91425" marB="91425" marR="91425" marL="91425"/>
                </a:tc>
                <a:tc>
                  <a:txBody>
                    <a:bodyPr/>
                    <a:lstStyle/>
                    <a:p>
                      <a:pPr indent="0" lvl="0" marL="0" rtl="0" algn="l">
                        <a:spcBef>
                          <a:spcPts val="0"/>
                        </a:spcBef>
                        <a:spcAft>
                          <a:spcPts val="0"/>
                        </a:spcAft>
                        <a:buNone/>
                      </a:pPr>
                      <a:r>
                        <a:rPr lang="en"/>
                        <a:t>115 </a:t>
                      </a:r>
                      <a:endParaRPr/>
                    </a:p>
                  </a:txBody>
                  <a:tcPr marT="91425" marB="91425" marR="91425" marL="91425"/>
                </a:tc>
                <a:tc>
                  <a:txBody>
                    <a:bodyPr/>
                    <a:lstStyle/>
                    <a:p>
                      <a:pPr indent="0" lvl="0" marL="0" rtl="0" algn="l">
                        <a:spcBef>
                          <a:spcPts val="0"/>
                        </a:spcBef>
                        <a:spcAft>
                          <a:spcPts val="0"/>
                        </a:spcAft>
                        <a:buNone/>
                      </a:pPr>
                      <a:r>
                        <a:rPr lang="en"/>
                        <a:t>A, B-C-D-E, B-F-E</a:t>
                      </a:r>
                      <a:endParaRPr/>
                    </a:p>
                  </a:txBody>
                  <a:tcPr marT="91425" marB="91425" marR="91425" marL="91425"/>
                </a:tc>
                <a:tc>
                  <a:txBody>
                    <a:bodyPr/>
                    <a:lstStyle/>
                    <a:p>
                      <a:pPr indent="0" lvl="0" marL="0" rtl="0" algn="l">
                        <a:spcBef>
                          <a:spcPts val="0"/>
                        </a:spcBef>
                        <a:spcAft>
                          <a:spcPts val="0"/>
                        </a:spcAft>
                        <a:buNone/>
                      </a:pPr>
                      <a:r>
                        <a:rPr lang="en"/>
                        <a:t>A, C, F</a:t>
                      </a:r>
                      <a:endParaRPr/>
                    </a:p>
                  </a:txBody>
                  <a:tcPr marT="91425" marB="91425" marR="91425" marL="91425"/>
                </a:tc>
                <a:tc>
                  <a:txBody>
                    <a:bodyPr/>
                    <a:lstStyle/>
                    <a:p>
                      <a:pPr indent="0" lvl="0" marL="0" rtl="0" algn="l">
                        <a:spcBef>
                          <a:spcPts val="0"/>
                        </a:spcBef>
                        <a:spcAft>
                          <a:spcPts val="0"/>
                        </a:spcAft>
                        <a:buNone/>
                      </a:pPr>
                      <a:r>
                        <a:rPr lang="en"/>
                        <a:t>A- 5</a:t>
                      </a:r>
                      <a:endParaRPr/>
                    </a:p>
                    <a:p>
                      <a:pPr indent="0" lvl="0" marL="0" rtl="0" algn="l">
                        <a:spcBef>
                          <a:spcPts val="0"/>
                        </a:spcBef>
                        <a:spcAft>
                          <a:spcPts val="0"/>
                        </a:spcAft>
                        <a:buNone/>
                      </a:pPr>
                      <a:r>
                        <a:rPr lang="en"/>
                        <a:t>C-5</a:t>
                      </a:r>
                      <a:endParaRPr/>
                    </a:p>
                    <a:p>
                      <a:pPr indent="0" lvl="0" marL="0" rtl="0" algn="l">
                        <a:spcBef>
                          <a:spcPts val="0"/>
                        </a:spcBef>
                        <a:spcAft>
                          <a:spcPts val="0"/>
                        </a:spcAft>
                        <a:buNone/>
                      </a:pPr>
                      <a:r>
                        <a:rPr lang="en"/>
                        <a:t>F- 5</a:t>
                      </a:r>
                      <a:endParaRPr/>
                    </a:p>
                  </a:txBody>
                  <a:tcPr marT="91425" marB="91425" marR="91425" marL="91425"/>
                </a:tc>
              </a:tr>
              <a:tr h="381000">
                <a:tc>
                  <a:txBody>
                    <a:bodyPr/>
                    <a:lstStyle/>
                    <a:p>
                      <a:pPr indent="0" lvl="0" marL="0" rtl="0" algn="l">
                        <a:spcBef>
                          <a:spcPts val="0"/>
                        </a:spcBef>
                        <a:spcAft>
                          <a:spcPts val="0"/>
                        </a:spcAft>
                        <a:buNone/>
                      </a:pPr>
                      <a:r>
                        <a:rPr lang="en"/>
                        <a:t>56600</a:t>
                      </a:r>
                      <a:endParaRPr/>
                    </a:p>
                  </a:txBody>
                  <a:tcPr marT="91425" marB="91425" marR="91425" marL="91425"/>
                </a:tc>
                <a:tc>
                  <a:txBody>
                    <a:bodyPr/>
                    <a:lstStyle/>
                    <a:p>
                      <a:pPr indent="0" lvl="0" marL="0" rtl="0" algn="l">
                        <a:spcBef>
                          <a:spcPts val="0"/>
                        </a:spcBef>
                        <a:spcAft>
                          <a:spcPts val="0"/>
                        </a:spcAft>
                        <a:buNone/>
                      </a:pPr>
                      <a:r>
                        <a:rPr lang="en"/>
                        <a:t>110</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21" name="Google Shape;621;p88"/>
          <p:cNvPicPr preferRelativeResize="0"/>
          <p:nvPr/>
        </p:nvPicPr>
        <p:blipFill>
          <a:blip r:embed="rId3">
            <a:alphaModFix/>
          </a:blip>
          <a:stretch>
            <a:fillRect/>
          </a:stretch>
        </p:blipFill>
        <p:spPr>
          <a:xfrm>
            <a:off x="817937" y="701913"/>
            <a:ext cx="7508126" cy="3739674"/>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9"/>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BCWS: budgeted cost of work scheduled to date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BCWC: budgeted cost of work completed to date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ACWC: actual cost of work completed to date </a:t>
            </a:r>
            <a:endParaRPr/>
          </a:p>
          <a:p>
            <a:pPr indent="0" lvl="0" marL="0" rtl="0" algn="l">
              <a:spcBef>
                <a:spcPts val="600"/>
              </a:spcBef>
              <a:spcAft>
                <a:spcPts val="0"/>
              </a:spcAft>
              <a:buNone/>
            </a:pPr>
            <a:r>
              <a:t/>
            </a:r>
            <a:endParaRPr/>
          </a:p>
        </p:txBody>
      </p:sp>
      <p:sp>
        <p:nvSpPr>
          <p:cNvPr id="627" name="Google Shape;627;p8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90"/>
          <p:cNvSpPr txBox="1"/>
          <p:nvPr>
            <p:ph idx="1" type="body"/>
          </p:nvPr>
        </p:nvSpPr>
        <p:spPr>
          <a:xfrm>
            <a:off x="916650" y="536775"/>
            <a:ext cx="7310700" cy="32418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b="1" lang="en" sz="1600"/>
              <a:t>Elements of Time and Cost Analysis </a:t>
            </a:r>
            <a:endParaRPr b="1" sz="1600"/>
          </a:p>
          <a:p>
            <a:pPr indent="0" lvl="0" marL="0" rtl="0" algn="l">
              <a:lnSpc>
                <a:spcPct val="150000"/>
              </a:lnSpc>
              <a:spcBef>
                <a:spcPts val="600"/>
              </a:spcBef>
              <a:spcAft>
                <a:spcPts val="0"/>
              </a:spcAft>
              <a:buNone/>
            </a:pPr>
            <a:r>
              <a:rPr lang="en" sz="1600"/>
              <a:t>Work Ahead of Schedule: BCWC&gt;BCWS</a:t>
            </a:r>
            <a:endParaRPr sz="1600"/>
          </a:p>
          <a:p>
            <a:pPr indent="0" lvl="0" marL="0" rtl="0" algn="l">
              <a:lnSpc>
                <a:spcPct val="150000"/>
              </a:lnSpc>
              <a:spcBef>
                <a:spcPts val="600"/>
              </a:spcBef>
              <a:spcAft>
                <a:spcPts val="0"/>
              </a:spcAft>
              <a:buNone/>
            </a:pPr>
            <a:r>
              <a:rPr lang="en" sz="1600"/>
              <a:t>Work Behind Schedule: BCWC&lt;BCWS</a:t>
            </a:r>
            <a:endParaRPr sz="1600"/>
          </a:p>
          <a:p>
            <a:pPr indent="0" lvl="0" marL="0" rtl="0" algn="l">
              <a:lnSpc>
                <a:spcPct val="150000"/>
              </a:lnSpc>
              <a:spcBef>
                <a:spcPts val="600"/>
              </a:spcBef>
              <a:spcAft>
                <a:spcPts val="0"/>
              </a:spcAft>
              <a:buNone/>
            </a:pPr>
            <a:r>
              <a:rPr lang="en" sz="1600"/>
              <a:t>Over Budget: ACWC&gt;BCWC</a:t>
            </a:r>
            <a:endParaRPr sz="1600"/>
          </a:p>
          <a:p>
            <a:pPr indent="0" lvl="0" marL="0" rtl="0" algn="l">
              <a:lnSpc>
                <a:spcPct val="150000"/>
              </a:lnSpc>
              <a:spcBef>
                <a:spcPts val="600"/>
              </a:spcBef>
              <a:spcAft>
                <a:spcPts val="0"/>
              </a:spcAft>
              <a:buNone/>
            </a:pPr>
            <a:r>
              <a:rPr lang="en" sz="1600"/>
              <a:t>Under Budget: ACWC&lt;BCWC</a:t>
            </a:r>
            <a:endParaRPr sz="1600"/>
          </a:p>
          <a:p>
            <a:pPr indent="0" lvl="0" marL="0" rtl="0" algn="l">
              <a:spcBef>
                <a:spcPts val="600"/>
              </a:spcBef>
              <a:spcAft>
                <a:spcPts val="0"/>
              </a:spcAft>
              <a:buNone/>
            </a:pPr>
            <a:r>
              <a:t/>
            </a:r>
            <a:endParaRPr sz="1600"/>
          </a:p>
        </p:txBody>
      </p:sp>
      <p:sp>
        <p:nvSpPr>
          <p:cNvPr id="633" name="Google Shape;633;p9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34" name="Google Shape;634;p90"/>
          <p:cNvPicPr preferRelativeResize="0"/>
          <p:nvPr/>
        </p:nvPicPr>
        <p:blipFill>
          <a:blip r:embed="rId3">
            <a:alphaModFix/>
          </a:blip>
          <a:stretch>
            <a:fillRect/>
          </a:stretch>
        </p:blipFill>
        <p:spPr>
          <a:xfrm>
            <a:off x="2053100" y="3096950"/>
            <a:ext cx="5598548" cy="169327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91"/>
          <p:cNvSpPr txBox="1"/>
          <p:nvPr>
            <p:ph idx="1" type="subTitle"/>
          </p:nvPr>
        </p:nvSpPr>
        <p:spPr>
          <a:xfrm>
            <a:off x="685800" y="213075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Inventory Management </a:t>
            </a:r>
            <a:endParaRPr sz="2900"/>
          </a:p>
        </p:txBody>
      </p:sp>
      <p:sp>
        <p:nvSpPr>
          <p:cNvPr id="640" name="Google Shape;640;p91"/>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How to increase capacity rate </a:t>
            </a:r>
            <a:endParaRPr/>
          </a:p>
        </p:txBody>
      </p:sp>
      <p:sp>
        <p:nvSpPr>
          <p:cNvPr id="117" name="Google Shape;117;p20"/>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Increase the size of the resource pool. (add a worker or machine) </a:t>
            </a:r>
            <a:endParaRPr sz="650">
              <a:solidFill>
                <a:srgbClr val="000000"/>
              </a:solidFill>
              <a:latin typeface="Arial"/>
              <a:ea typeface="Arial"/>
              <a:cs typeface="Arial"/>
              <a:sym typeface="Arial"/>
            </a:endParaRPr>
          </a:p>
          <a:p>
            <a:pPr indent="0" lvl="0" marL="457200" rtl="0" algn="l">
              <a:spcBef>
                <a:spcPts val="600"/>
              </a:spcBef>
              <a:spcAft>
                <a:spcPts val="0"/>
              </a:spcAft>
              <a:buNone/>
            </a:pPr>
            <a:r>
              <a:t/>
            </a:r>
            <a:endParaRPr/>
          </a:p>
          <a:p>
            <a:pPr indent="-381000" lvl="0" marL="457200" rtl="0" algn="l">
              <a:spcBef>
                <a:spcPts val="600"/>
              </a:spcBef>
              <a:spcAft>
                <a:spcPts val="0"/>
              </a:spcAft>
              <a:buSzPts val="2400"/>
              <a:buChar char="⊡"/>
            </a:pPr>
            <a:r>
              <a:rPr lang="en"/>
              <a:t>Decrease the unit load ( with better technology)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t>
            </a:r>
            <a:r>
              <a:rPr lang="en" sz="2100">
                <a:highlight>
                  <a:srgbClr val="FFFF00"/>
                </a:highlight>
              </a:rPr>
              <a:t>applying either of these to a resource that is not a bottleneck will not increase capacity rate</a:t>
            </a:r>
            <a:endParaRPr sz="2100">
              <a:highlight>
                <a:srgbClr val="FFFF00"/>
              </a:highlight>
            </a:endParaRPr>
          </a:p>
        </p:txBody>
      </p:sp>
      <p:sp>
        <p:nvSpPr>
          <p:cNvPr id="118" name="Google Shape;118;p2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92"/>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Inventory</a:t>
            </a:r>
            <a:endParaRPr/>
          </a:p>
        </p:txBody>
      </p:sp>
      <p:sp>
        <p:nvSpPr>
          <p:cNvPr id="646" name="Google Shape;646;p92"/>
          <p:cNvSpPr txBox="1"/>
          <p:nvPr>
            <p:ph idx="1" type="body"/>
          </p:nvPr>
        </p:nvSpPr>
        <p:spPr>
          <a:xfrm>
            <a:off x="840975" y="956000"/>
            <a:ext cx="7623000" cy="296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Types of Inventory</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a:t>Seasonal Inventory </a:t>
            </a:r>
            <a:endParaRPr/>
          </a:p>
          <a:p>
            <a:pPr indent="0" lvl="0" marL="0" rtl="0" algn="l">
              <a:spcBef>
                <a:spcPts val="600"/>
              </a:spcBef>
              <a:spcAft>
                <a:spcPts val="0"/>
              </a:spcAft>
              <a:buNone/>
            </a:pPr>
            <a:r>
              <a:rPr lang="en"/>
              <a:t>Safety stock </a:t>
            </a:r>
            <a:endParaRPr/>
          </a:p>
          <a:p>
            <a:pPr indent="0" lvl="0" marL="0" rtl="0" algn="l">
              <a:spcBef>
                <a:spcPts val="600"/>
              </a:spcBef>
              <a:spcAft>
                <a:spcPts val="0"/>
              </a:spcAft>
              <a:buNone/>
            </a:pPr>
            <a:r>
              <a:rPr lang="en"/>
              <a:t>Cycle Stock: working </a:t>
            </a:r>
            <a:r>
              <a:rPr lang="en"/>
              <a:t>inventory</a:t>
            </a:r>
            <a:endParaRPr/>
          </a:p>
          <a:p>
            <a:pPr indent="0" lvl="0" marL="0" rtl="0" algn="l">
              <a:spcBef>
                <a:spcPts val="600"/>
              </a:spcBef>
              <a:spcAft>
                <a:spcPts val="0"/>
              </a:spcAft>
              <a:buNone/>
            </a:pPr>
            <a:r>
              <a:rPr lang="en"/>
              <a:t>Pipeline Inventory: inventory on route  </a:t>
            </a:r>
            <a:endParaRPr/>
          </a:p>
        </p:txBody>
      </p:sp>
      <p:sp>
        <p:nvSpPr>
          <p:cNvPr id="647" name="Google Shape;647;p92"/>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3"/>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Inventory Analysis</a:t>
            </a:r>
            <a:endParaRPr/>
          </a:p>
        </p:txBody>
      </p:sp>
      <p:sp>
        <p:nvSpPr>
          <p:cNvPr id="653" name="Google Shape;653;p93"/>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Inventory Analysis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Inventory Turnover: Cost of goods sold/ average inventory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Days in Inventory : 365/ </a:t>
            </a:r>
            <a:r>
              <a:rPr lang="en"/>
              <a:t>Inventory</a:t>
            </a:r>
            <a:r>
              <a:rPr lang="en"/>
              <a:t> Turnover</a:t>
            </a:r>
            <a:endParaRPr/>
          </a:p>
          <a:p>
            <a:pPr indent="0" lvl="0" marL="0" rtl="0" algn="l">
              <a:spcBef>
                <a:spcPts val="0"/>
              </a:spcBef>
              <a:spcAft>
                <a:spcPts val="0"/>
              </a:spcAft>
              <a:buNone/>
            </a:pPr>
            <a:r>
              <a:t/>
            </a:r>
            <a:endParaRPr/>
          </a:p>
        </p:txBody>
      </p:sp>
      <p:sp>
        <p:nvSpPr>
          <p:cNvPr id="654" name="Google Shape;654;p9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94"/>
          <p:cNvSpPr txBox="1"/>
          <p:nvPr>
            <p:ph idx="1" type="subTitle"/>
          </p:nvPr>
        </p:nvSpPr>
        <p:spPr>
          <a:xfrm>
            <a:off x="685800" y="213075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Inventory: Newsvendor</a:t>
            </a:r>
            <a:endParaRPr sz="2900"/>
          </a:p>
        </p:txBody>
      </p:sp>
      <p:sp>
        <p:nvSpPr>
          <p:cNvPr id="660" name="Google Shape;660;p94"/>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95"/>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Newsvendor Model</a:t>
            </a:r>
            <a:endParaRPr/>
          </a:p>
        </p:txBody>
      </p:sp>
      <p:sp>
        <p:nvSpPr>
          <p:cNvPr id="666" name="Google Shape;666;p95"/>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Newsvendor Model </a:t>
            </a:r>
            <a:endParaRPr b="1"/>
          </a:p>
          <a:p>
            <a:pPr indent="-381000" lvl="0" marL="457200" rtl="0" algn="l">
              <a:spcBef>
                <a:spcPts val="600"/>
              </a:spcBef>
              <a:spcAft>
                <a:spcPts val="0"/>
              </a:spcAft>
              <a:buSzPts val="2400"/>
              <a:buChar char="⊡"/>
            </a:pPr>
            <a:r>
              <a:rPr lang="en"/>
              <a:t>Uncertain Demand </a:t>
            </a:r>
            <a:endParaRPr/>
          </a:p>
          <a:p>
            <a:pPr indent="-381000" lvl="0" marL="457200" rtl="0" algn="l">
              <a:spcBef>
                <a:spcPts val="0"/>
              </a:spcBef>
              <a:spcAft>
                <a:spcPts val="0"/>
              </a:spcAft>
              <a:buSzPts val="2400"/>
              <a:buChar char="⊡"/>
            </a:pPr>
            <a:r>
              <a:rPr b="1" lang="en"/>
              <a:t>Perishable Product </a:t>
            </a:r>
            <a:endParaRPr b="1"/>
          </a:p>
          <a:p>
            <a:pPr indent="-381000" lvl="0" marL="457200" rtl="0" algn="l">
              <a:spcBef>
                <a:spcPts val="0"/>
              </a:spcBef>
              <a:spcAft>
                <a:spcPts val="0"/>
              </a:spcAft>
              <a:buSzPts val="2400"/>
              <a:buChar char="⊡"/>
            </a:pPr>
            <a:r>
              <a:rPr lang="en"/>
              <a:t>One-Time Decision </a:t>
            </a:r>
            <a:endParaRPr/>
          </a:p>
          <a:p>
            <a:pPr indent="-381000" lvl="0" marL="457200" rtl="0" algn="l">
              <a:spcBef>
                <a:spcPts val="0"/>
              </a:spcBef>
              <a:spcAft>
                <a:spcPts val="0"/>
              </a:spcAft>
              <a:buSzPts val="2400"/>
              <a:buChar char="⊡"/>
            </a:pPr>
            <a:r>
              <a:rPr lang="en"/>
              <a:t>Examples: Newspaper, Merchandise at a sporting event</a:t>
            </a:r>
            <a:endParaRPr/>
          </a:p>
          <a:p>
            <a:pPr indent="-381000" lvl="0" marL="457200" rtl="0" algn="l">
              <a:spcBef>
                <a:spcPts val="0"/>
              </a:spcBef>
              <a:spcAft>
                <a:spcPts val="0"/>
              </a:spcAft>
              <a:buSzPts val="2400"/>
              <a:buChar char="⊡"/>
            </a:pPr>
            <a:r>
              <a:rPr b="1" lang="en"/>
              <a:t>Decision: stocking quantity that minimizes costs</a:t>
            </a:r>
            <a:endParaRPr b="1"/>
          </a:p>
        </p:txBody>
      </p:sp>
      <p:sp>
        <p:nvSpPr>
          <p:cNvPr id="667" name="Google Shape;667;p95"/>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9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Newsvendor Model  </a:t>
            </a:r>
            <a:endParaRPr/>
          </a:p>
        </p:txBody>
      </p:sp>
      <p:sp>
        <p:nvSpPr>
          <p:cNvPr id="673" name="Google Shape;673;p96"/>
          <p:cNvSpPr txBox="1"/>
          <p:nvPr>
            <p:ph idx="1" type="body"/>
          </p:nvPr>
        </p:nvSpPr>
        <p:spPr>
          <a:xfrm>
            <a:off x="916650" y="45940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300"/>
              <a:t>Newsvendor Costs </a:t>
            </a:r>
            <a:endParaRPr b="1" sz="2300"/>
          </a:p>
          <a:p>
            <a:pPr indent="0" lvl="0" marL="0" rtl="0" algn="l">
              <a:spcBef>
                <a:spcPts val="600"/>
              </a:spcBef>
              <a:spcAft>
                <a:spcPts val="0"/>
              </a:spcAft>
              <a:buNone/>
            </a:pPr>
            <a:r>
              <a:rPr lang="en" sz="2300"/>
              <a:t>Overage Cost Co:  cost of overstocking the product (wasted inventory) </a:t>
            </a:r>
            <a:endParaRPr sz="2300"/>
          </a:p>
          <a:p>
            <a:pPr indent="0" lvl="0" marL="0" rtl="0" algn="l">
              <a:spcBef>
                <a:spcPts val="600"/>
              </a:spcBef>
              <a:spcAft>
                <a:spcPts val="0"/>
              </a:spcAft>
              <a:buNone/>
            </a:pPr>
            <a:r>
              <a:t/>
            </a:r>
            <a:endParaRPr sz="2300"/>
          </a:p>
          <a:p>
            <a:pPr indent="0" lvl="0" marL="0" rtl="0" algn="l">
              <a:spcBef>
                <a:spcPts val="600"/>
              </a:spcBef>
              <a:spcAft>
                <a:spcPts val="0"/>
              </a:spcAft>
              <a:buNone/>
            </a:pPr>
            <a:r>
              <a:rPr lang="en" sz="2300"/>
              <a:t>Underage Cost Cu: Cost of understocking the product (lost potential profits)</a:t>
            </a:r>
            <a:endParaRPr sz="2300"/>
          </a:p>
          <a:p>
            <a:pPr indent="0" lvl="0" marL="0" rtl="0" algn="l">
              <a:spcBef>
                <a:spcPts val="600"/>
              </a:spcBef>
              <a:spcAft>
                <a:spcPts val="0"/>
              </a:spcAft>
              <a:buNone/>
            </a:pPr>
            <a:r>
              <a:t/>
            </a:r>
            <a:endParaRPr sz="2300"/>
          </a:p>
          <a:p>
            <a:pPr indent="0" lvl="0" marL="0" rtl="0" algn="ctr">
              <a:spcBef>
                <a:spcPts val="600"/>
              </a:spcBef>
              <a:spcAft>
                <a:spcPts val="0"/>
              </a:spcAft>
              <a:buNone/>
            </a:pPr>
            <a:r>
              <a:rPr b="1" lang="en" sz="2500"/>
              <a:t>Optimal Stock Level: Newsvendor </a:t>
            </a:r>
            <a:r>
              <a:rPr b="1" lang="en" sz="2500"/>
              <a:t>Ratio: Cu / (Cu+Co)</a:t>
            </a:r>
            <a:endParaRPr b="1" sz="2500"/>
          </a:p>
          <a:p>
            <a:pPr indent="0" lvl="0" marL="0" rtl="0" algn="ctr">
              <a:spcBef>
                <a:spcPts val="600"/>
              </a:spcBef>
              <a:spcAft>
                <a:spcPts val="0"/>
              </a:spcAft>
              <a:buNone/>
            </a:pPr>
            <a:r>
              <a:rPr lang="en" sz="2500"/>
              <a:t>(minimizing costs)</a:t>
            </a:r>
            <a:endParaRPr sz="2500"/>
          </a:p>
        </p:txBody>
      </p:sp>
      <p:sp>
        <p:nvSpPr>
          <p:cNvPr id="674" name="Google Shape;674;p9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97"/>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Discrete Demand </a:t>
            </a:r>
            <a:endParaRPr/>
          </a:p>
        </p:txBody>
      </p:sp>
      <p:sp>
        <p:nvSpPr>
          <p:cNvPr id="680" name="Google Shape;680;p97"/>
          <p:cNvSpPr txBox="1"/>
          <p:nvPr>
            <p:ph idx="1" type="body"/>
          </p:nvPr>
        </p:nvSpPr>
        <p:spPr>
          <a:xfrm>
            <a:off x="799425" y="459400"/>
            <a:ext cx="34911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Discrete Demand:</a:t>
            </a:r>
            <a:endParaRPr/>
          </a:p>
          <a:p>
            <a:pPr indent="0" lvl="0" marL="0" rtl="0" algn="l">
              <a:spcBef>
                <a:spcPts val="600"/>
              </a:spcBef>
              <a:spcAft>
                <a:spcPts val="0"/>
              </a:spcAft>
              <a:buNone/>
            </a:pPr>
            <a:r>
              <a:rPr lang="en" sz="2200"/>
              <a:t>Seen in goods that can only be sold as </a:t>
            </a:r>
            <a:r>
              <a:rPr lang="en" sz="2200"/>
              <a:t>whole units. </a:t>
            </a:r>
            <a:r>
              <a:rPr lang="en" sz="2200"/>
              <a:t> </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rPr lang="en" sz="2200"/>
              <a:t>Optimal stocking level: </a:t>
            </a:r>
            <a:endParaRPr sz="2200"/>
          </a:p>
          <a:p>
            <a:pPr indent="0" lvl="0" marL="0" rtl="0" algn="l">
              <a:spcBef>
                <a:spcPts val="600"/>
              </a:spcBef>
              <a:spcAft>
                <a:spcPts val="0"/>
              </a:spcAft>
              <a:buNone/>
            </a:pPr>
            <a:r>
              <a:rPr lang="en" sz="2200"/>
              <a:t>Smallest level Q that </a:t>
            </a:r>
            <a:r>
              <a:rPr lang="en" sz="2200"/>
              <a:t>surpases given desired service level. </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rPr lang="en" sz="2200"/>
              <a:t>Safety Stock = Q- E(D)</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t/>
            </a:r>
            <a:endParaRPr sz="2200"/>
          </a:p>
        </p:txBody>
      </p:sp>
      <p:sp>
        <p:nvSpPr>
          <p:cNvPr id="681" name="Google Shape;681;p9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82" name="Google Shape;682;p97"/>
          <p:cNvPicPr preferRelativeResize="0"/>
          <p:nvPr/>
        </p:nvPicPr>
        <p:blipFill>
          <a:blip r:embed="rId3">
            <a:alphaModFix/>
          </a:blip>
          <a:stretch>
            <a:fillRect/>
          </a:stretch>
        </p:blipFill>
        <p:spPr>
          <a:xfrm>
            <a:off x="4534525" y="995238"/>
            <a:ext cx="3843075" cy="333815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98"/>
          <p:cNvSpPr txBox="1"/>
          <p:nvPr>
            <p:ph idx="1" type="body"/>
          </p:nvPr>
        </p:nvSpPr>
        <p:spPr>
          <a:xfrm>
            <a:off x="916650" y="950850"/>
            <a:ext cx="34443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optimal stocking quantity given a 90% desired service level? </a:t>
            </a:r>
            <a:endParaRPr/>
          </a:p>
        </p:txBody>
      </p:sp>
      <p:sp>
        <p:nvSpPr>
          <p:cNvPr id="688" name="Google Shape;688;p9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89" name="Google Shape;689;p98"/>
          <p:cNvPicPr preferRelativeResize="0"/>
          <p:nvPr/>
        </p:nvPicPr>
        <p:blipFill>
          <a:blip r:embed="rId3">
            <a:alphaModFix/>
          </a:blip>
          <a:stretch>
            <a:fillRect/>
          </a:stretch>
        </p:blipFill>
        <p:spPr>
          <a:xfrm>
            <a:off x="4534525" y="995238"/>
            <a:ext cx="3843075" cy="33381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99"/>
          <p:cNvSpPr txBox="1"/>
          <p:nvPr>
            <p:ph idx="1" type="body"/>
          </p:nvPr>
        </p:nvSpPr>
        <p:spPr>
          <a:xfrm>
            <a:off x="916650" y="950850"/>
            <a:ext cx="34443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optimal stocking quantity given a 90% desired service level?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27, </a:t>
            </a:r>
            <a:r>
              <a:rPr lang="en" sz="2000"/>
              <a:t>this would get you to 97%</a:t>
            </a:r>
            <a:r>
              <a:rPr lang="en"/>
              <a:t> </a:t>
            </a:r>
            <a:endParaRPr sz="2000"/>
          </a:p>
        </p:txBody>
      </p:sp>
      <p:sp>
        <p:nvSpPr>
          <p:cNvPr id="695" name="Google Shape;695;p9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696" name="Google Shape;696;p99"/>
          <p:cNvPicPr preferRelativeResize="0"/>
          <p:nvPr/>
        </p:nvPicPr>
        <p:blipFill>
          <a:blip r:embed="rId3">
            <a:alphaModFix/>
          </a:blip>
          <a:stretch>
            <a:fillRect/>
          </a:stretch>
        </p:blipFill>
        <p:spPr>
          <a:xfrm>
            <a:off x="4534525" y="995238"/>
            <a:ext cx="3843075" cy="333815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100"/>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Newsvendor Normal Distribution (continuous) </a:t>
            </a:r>
            <a:endParaRPr/>
          </a:p>
          <a:p>
            <a:pPr indent="0" lvl="0" marL="0" rtl="0" algn="l">
              <a:spcBef>
                <a:spcPts val="600"/>
              </a:spcBef>
              <a:spcAft>
                <a:spcPts val="0"/>
              </a:spcAft>
              <a:buNone/>
            </a:pPr>
            <a:r>
              <a:rPr lang="en"/>
              <a:t>Q = 𝜇 + </a:t>
            </a:r>
            <a:r>
              <a:rPr i="1" lang="en"/>
              <a:t>z * 𝝈 </a:t>
            </a:r>
            <a:endParaRPr i="1"/>
          </a:p>
          <a:p>
            <a:pPr indent="0" lvl="0" marL="0" rtl="0" algn="l">
              <a:spcBef>
                <a:spcPts val="600"/>
              </a:spcBef>
              <a:spcAft>
                <a:spcPts val="0"/>
              </a:spcAft>
              <a:buNone/>
            </a:pPr>
            <a:r>
              <a:t/>
            </a:r>
            <a:endParaRPr i="1"/>
          </a:p>
          <a:p>
            <a:pPr indent="0" lvl="0" marL="0" rtl="0" algn="l">
              <a:spcBef>
                <a:spcPts val="600"/>
              </a:spcBef>
              <a:spcAft>
                <a:spcPts val="0"/>
              </a:spcAft>
              <a:buNone/>
            </a:pPr>
            <a:r>
              <a:rPr i="1" lang="en"/>
              <a:t>Z = </a:t>
            </a:r>
            <a:r>
              <a:rPr lang="en"/>
              <a:t>Q-𝜇 / </a:t>
            </a:r>
            <a:r>
              <a:rPr i="1" lang="en"/>
              <a:t>𝝈 </a:t>
            </a:r>
            <a:endParaRPr i="1"/>
          </a:p>
          <a:p>
            <a:pPr indent="0" lvl="0" marL="0" rtl="0" algn="l">
              <a:spcBef>
                <a:spcPts val="600"/>
              </a:spcBef>
              <a:spcAft>
                <a:spcPts val="0"/>
              </a:spcAft>
              <a:buNone/>
            </a:pPr>
            <a:r>
              <a:t/>
            </a:r>
            <a:endParaRPr i="1"/>
          </a:p>
          <a:p>
            <a:pPr indent="0" lvl="0" marL="0" rtl="0" algn="l">
              <a:spcBef>
                <a:spcPts val="600"/>
              </a:spcBef>
              <a:spcAft>
                <a:spcPts val="0"/>
              </a:spcAft>
              <a:buNone/>
            </a:pPr>
            <a:r>
              <a:rPr i="1" lang="en">
                <a:highlight>
                  <a:srgbClr val="FFFF00"/>
                </a:highlight>
              </a:rPr>
              <a:t>Q: order quantity </a:t>
            </a:r>
            <a:endParaRPr i="1">
              <a:highlight>
                <a:srgbClr val="FFFF00"/>
              </a:highlight>
            </a:endParaRPr>
          </a:p>
          <a:p>
            <a:pPr indent="0" lvl="0" marL="0" rtl="0" algn="l">
              <a:spcBef>
                <a:spcPts val="600"/>
              </a:spcBef>
              <a:spcAft>
                <a:spcPts val="0"/>
              </a:spcAft>
              <a:buNone/>
            </a:pPr>
            <a:r>
              <a:t/>
            </a:r>
            <a:endParaRPr/>
          </a:p>
        </p:txBody>
      </p:sp>
      <p:sp>
        <p:nvSpPr>
          <p:cNvPr id="702" name="Google Shape;702;p10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0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Newsvendor </a:t>
            </a:r>
            <a:br>
              <a:rPr lang="en"/>
            </a:br>
            <a:r>
              <a:rPr lang="en"/>
              <a:t>Problem </a:t>
            </a:r>
            <a:endParaRPr/>
          </a:p>
        </p:txBody>
      </p:sp>
      <p:sp>
        <p:nvSpPr>
          <p:cNvPr id="708" name="Google Shape;708;p101"/>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Demand for Canucks jerseys is normally distributed with mean 2000 jerseys and standard deviation 400.  (hint: use excel for z-score)</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rPr lang="en" sz="2000"/>
              <a:t>Cost of Jersey: 15$ </a:t>
            </a:r>
            <a:endParaRPr sz="2000"/>
          </a:p>
          <a:p>
            <a:pPr indent="0" lvl="0" marL="0" rtl="0" algn="l">
              <a:spcBef>
                <a:spcPts val="600"/>
              </a:spcBef>
              <a:spcAft>
                <a:spcPts val="0"/>
              </a:spcAft>
              <a:buNone/>
            </a:pPr>
            <a:r>
              <a:rPr lang="en" sz="2000"/>
              <a:t>Selling price: 25$ </a:t>
            </a:r>
            <a:endParaRPr sz="2000"/>
          </a:p>
          <a:p>
            <a:pPr indent="0" lvl="0" marL="0" rtl="0" algn="l">
              <a:spcBef>
                <a:spcPts val="600"/>
              </a:spcBef>
              <a:spcAft>
                <a:spcPts val="0"/>
              </a:spcAft>
              <a:buNone/>
            </a:pPr>
            <a:r>
              <a:rPr lang="en" sz="2000"/>
              <a:t>Unsold Jerseys can be sold off for 10$ </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rPr lang="en" sz="2000"/>
              <a:t>What is the optimal stocking level? </a:t>
            </a:r>
            <a:endParaRPr sz="2000"/>
          </a:p>
        </p:txBody>
      </p:sp>
      <p:sp>
        <p:nvSpPr>
          <p:cNvPr id="709" name="Google Shape;709;p10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sz="1800"/>
              <a:t>Visualizing Terms </a:t>
            </a:r>
            <a:endParaRPr b="0" sz="1800"/>
          </a:p>
        </p:txBody>
      </p:sp>
      <p:sp>
        <p:nvSpPr>
          <p:cNvPr id="124" name="Google Shape;124;p2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25" name="Google Shape;125;p21"/>
          <p:cNvPicPr preferRelativeResize="0"/>
          <p:nvPr/>
        </p:nvPicPr>
        <p:blipFill>
          <a:blip r:embed="rId3">
            <a:alphaModFix/>
          </a:blip>
          <a:stretch>
            <a:fillRect/>
          </a:stretch>
        </p:blipFill>
        <p:spPr>
          <a:xfrm>
            <a:off x="5127425" y="909638"/>
            <a:ext cx="2835449" cy="3509350"/>
          </a:xfrm>
          <a:prstGeom prst="rect">
            <a:avLst/>
          </a:prstGeom>
          <a:noFill/>
          <a:ln>
            <a:noFill/>
          </a:ln>
        </p:spPr>
      </p:pic>
      <p:sp>
        <p:nvSpPr>
          <p:cNvPr id="126" name="Google Shape;126;p21"/>
          <p:cNvSpPr txBox="1"/>
          <p:nvPr/>
        </p:nvSpPr>
        <p:spPr>
          <a:xfrm>
            <a:off x="914400" y="1008175"/>
            <a:ext cx="35874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Droid Serif"/>
                <a:ea typeface="Droid Serif"/>
                <a:cs typeface="Droid Serif"/>
                <a:sym typeface="Droid Serif"/>
              </a:rPr>
              <a:t>Throughput Rate:</a:t>
            </a:r>
            <a:r>
              <a:rPr lang="en" sz="1700">
                <a:latin typeface="Droid Serif"/>
                <a:ea typeface="Droid Serif"/>
                <a:cs typeface="Droid Serif"/>
                <a:sym typeface="Droid Serif"/>
              </a:rPr>
              <a:t> actual output rate </a:t>
            </a:r>
            <a:endParaRPr sz="1700">
              <a:latin typeface="Droid Serif"/>
              <a:ea typeface="Droid Serif"/>
              <a:cs typeface="Droid Serif"/>
              <a:sym typeface="Droid Serif"/>
            </a:endParaRPr>
          </a:p>
          <a:p>
            <a:pPr indent="0" lvl="0" marL="0" rtl="0" algn="l">
              <a:spcBef>
                <a:spcPts val="0"/>
              </a:spcBef>
              <a:spcAft>
                <a:spcPts val="0"/>
              </a:spcAft>
              <a:buNone/>
            </a:pPr>
            <a:r>
              <a:t/>
            </a:r>
            <a:endParaRPr sz="1700">
              <a:latin typeface="Droid Serif"/>
              <a:ea typeface="Droid Serif"/>
              <a:cs typeface="Droid Serif"/>
              <a:sym typeface="Droid Serif"/>
            </a:endParaRPr>
          </a:p>
          <a:p>
            <a:pPr indent="0" lvl="0" marL="0" rtl="0" algn="l">
              <a:spcBef>
                <a:spcPts val="0"/>
              </a:spcBef>
              <a:spcAft>
                <a:spcPts val="0"/>
              </a:spcAft>
              <a:buNone/>
            </a:pPr>
            <a:r>
              <a:rPr b="1" lang="en" sz="1700">
                <a:latin typeface="Droid Serif"/>
                <a:ea typeface="Droid Serif"/>
                <a:cs typeface="Droid Serif"/>
                <a:sym typeface="Droid Serif"/>
              </a:rPr>
              <a:t>Input Rate</a:t>
            </a:r>
            <a:r>
              <a:rPr lang="en" sz="1700">
                <a:latin typeface="Droid Serif"/>
                <a:ea typeface="Droid Serif"/>
                <a:cs typeface="Droid Serif"/>
                <a:sym typeface="Droid Serif"/>
              </a:rPr>
              <a:t>: Rate at </a:t>
            </a:r>
            <a:r>
              <a:rPr lang="en" sz="1700">
                <a:latin typeface="Droid Serif"/>
                <a:ea typeface="Droid Serif"/>
                <a:cs typeface="Droid Serif"/>
                <a:sym typeface="Droid Serif"/>
              </a:rPr>
              <a:t>which</a:t>
            </a:r>
            <a:r>
              <a:rPr lang="en" sz="1700">
                <a:latin typeface="Droid Serif"/>
                <a:ea typeface="Droid Serif"/>
                <a:cs typeface="Droid Serif"/>
                <a:sym typeface="Droid Serif"/>
              </a:rPr>
              <a:t> flow units arrive at the process</a:t>
            </a:r>
            <a:endParaRPr sz="1700">
              <a:latin typeface="Droid Serif"/>
              <a:ea typeface="Droid Serif"/>
              <a:cs typeface="Droid Serif"/>
              <a:sym typeface="Droid Serif"/>
            </a:endParaRPr>
          </a:p>
          <a:p>
            <a:pPr indent="0" lvl="0" marL="0" rtl="0" algn="l">
              <a:spcBef>
                <a:spcPts val="0"/>
              </a:spcBef>
              <a:spcAft>
                <a:spcPts val="0"/>
              </a:spcAft>
              <a:buNone/>
            </a:pPr>
            <a:r>
              <a:rPr lang="en" sz="1700">
                <a:latin typeface="Droid Serif"/>
                <a:ea typeface="Droid Serif"/>
                <a:cs typeface="Droid Serif"/>
                <a:sym typeface="Droid Serif"/>
              </a:rPr>
              <a:t>Flow time: average time for a unit to move </a:t>
            </a:r>
            <a:r>
              <a:rPr lang="en" sz="1700">
                <a:latin typeface="Droid Serif"/>
                <a:ea typeface="Droid Serif"/>
                <a:cs typeface="Droid Serif"/>
                <a:sym typeface="Droid Serif"/>
              </a:rPr>
              <a:t>through</a:t>
            </a:r>
            <a:r>
              <a:rPr lang="en" sz="1700">
                <a:latin typeface="Droid Serif"/>
                <a:ea typeface="Droid Serif"/>
                <a:cs typeface="Droid Serif"/>
                <a:sym typeface="Droid Serif"/>
              </a:rPr>
              <a:t> the system </a:t>
            </a:r>
            <a:endParaRPr sz="1700">
              <a:latin typeface="Droid Serif"/>
              <a:ea typeface="Droid Serif"/>
              <a:cs typeface="Droid Serif"/>
              <a:sym typeface="Droid Serif"/>
            </a:endParaRPr>
          </a:p>
          <a:p>
            <a:pPr indent="0" lvl="0" marL="0" rtl="0" algn="l">
              <a:spcBef>
                <a:spcPts val="0"/>
              </a:spcBef>
              <a:spcAft>
                <a:spcPts val="0"/>
              </a:spcAft>
              <a:buNone/>
            </a:pPr>
            <a:r>
              <a:t/>
            </a:r>
            <a:endParaRPr sz="1700">
              <a:latin typeface="Droid Serif"/>
              <a:ea typeface="Droid Serif"/>
              <a:cs typeface="Droid Serif"/>
              <a:sym typeface="Droid Serif"/>
            </a:endParaRPr>
          </a:p>
          <a:p>
            <a:pPr indent="0" lvl="0" marL="0" rtl="0" algn="l">
              <a:spcBef>
                <a:spcPts val="0"/>
              </a:spcBef>
              <a:spcAft>
                <a:spcPts val="0"/>
              </a:spcAft>
              <a:buNone/>
            </a:pPr>
            <a:r>
              <a:rPr b="1" lang="en" sz="1700">
                <a:latin typeface="Droid Serif"/>
                <a:ea typeface="Droid Serif"/>
                <a:cs typeface="Droid Serif"/>
                <a:sym typeface="Droid Serif"/>
              </a:rPr>
              <a:t>Cycle Time:</a:t>
            </a:r>
            <a:r>
              <a:rPr lang="en" sz="1700">
                <a:latin typeface="Droid Serif"/>
                <a:ea typeface="Droid Serif"/>
                <a:cs typeface="Droid Serif"/>
                <a:sym typeface="Droid Serif"/>
              </a:rPr>
              <a:t> average time between completion of </a:t>
            </a:r>
            <a:r>
              <a:rPr lang="en" sz="1700">
                <a:latin typeface="Droid Serif"/>
                <a:ea typeface="Droid Serif"/>
                <a:cs typeface="Droid Serif"/>
                <a:sym typeface="Droid Serif"/>
              </a:rPr>
              <a:t>units </a:t>
            </a:r>
            <a:endParaRPr sz="1700">
              <a:latin typeface="Droid Serif"/>
              <a:ea typeface="Droid Serif"/>
              <a:cs typeface="Droid Serif"/>
              <a:sym typeface="Droid Serif"/>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02"/>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Overage Cost: 5  </a:t>
            </a:r>
            <a:endParaRPr/>
          </a:p>
          <a:p>
            <a:pPr indent="0" lvl="0" marL="0" rtl="0" algn="l">
              <a:spcBef>
                <a:spcPts val="600"/>
              </a:spcBef>
              <a:spcAft>
                <a:spcPts val="0"/>
              </a:spcAft>
              <a:buNone/>
            </a:pPr>
            <a:r>
              <a:rPr lang="en"/>
              <a:t>Underage Cost: 10</a:t>
            </a:r>
            <a:endParaRPr/>
          </a:p>
          <a:p>
            <a:pPr indent="0" lvl="0" marL="0" rtl="0" algn="l">
              <a:spcBef>
                <a:spcPts val="600"/>
              </a:spcBef>
              <a:spcAft>
                <a:spcPts val="0"/>
              </a:spcAft>
              <a:buNone/>
            </a:pPr>
            <a:r>
              <a:rPr lang="en"/>
              <a:t>Newsvendor Ratio: 10/15 = 0.666</a:t>
            </a:r>
            <a:endParaRPr/>
          </a:p>
          <a:p>
            <a:pPr indent="0" lvl="0" marL="0" rtl="0" algn="l">
              <a:spcBef>
                <a:spcPts val="600"/>
              </a:spcBef>
              <a:spcAft>
                <a:spcPts val="0"/>
              </a:spcAft>
              <a:buNone/>
            </a:pPr>
            <a:r>
              <a:rPr lang="en"/>
              <a:t>Z = Normsinv (0.666)</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Q = 2000 +  400* 0.43 = 2172</a:t>
            </a:r>
            <a:endParaRPr/>
          </a:p>
        </p:txBody>
      </p:sp>
      <p:sp>
        <p:nvSpPr>
          <p:cNvPr id="715" name="Google Shape;715;p102"/>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103"/>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sz="1600"/>
              <a:t>Risk Pooling</a:t>
            </a:r>
            <a:endParaRPr sz="1600"/>
          </a:p>
        </p:txBody>
      </p:sp>
      <p:sp>
        <p:nvSpPr>
          <p:cNvPr id="721" name="Google Shape;721;p103"/>
          <p:cNvSpPr txBox="1"/>
          <p:nvPr>
            <p:ph idx="1" type="body"/>
          </p:nvPr>
        </p:nvSpPr>
        <p:spPr>
          <a:xfrm>
            <a:off x="916525" y="45940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200"/>
              <a:t>Centralization/ </a:t>
            </a:r>
            <a:r>
              <a:rPr b="1" lang="en" sz="2200"/>
              <a:t>Risk Pooling:</a:t>
            </a:r>
            <a:r>
              <a:rPr lang="en" sz="2200"/>
              <a:t> creating pooled demand streams to decrease </a:t>
            </a:r>
            <a:r>
              <a:rPr lang="en" sz="2200"/>
              <a:t>variability</a:t>
            </a:r>
            <a:r>
              <a:rPr lang="en" sz="2200"/>
              <a:t> in processes. </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rPr b="1" lang="en" sz="2200"/>
              <a:t>Method in pooling: </a:t>
            </a:r>
            <a:endParaRPr b="1" sz="2200"/>
          </a:p>
          <a:p>
            <a:pPr indent="0" lvl="0" marL="0" rtl="0" algn="l">
              <a:spcBef>
                <a:spcPts val="600"/>
              </a:spcBef>
              <a:spcAft>
                <a:spcPts val="0"/>
              </a:spcAft>
              <a:buNone/>
            </a:pPr>
            <a:r>
              <a:rPr lang="en" sz="2200"/>
              <a:t>-physical centralization: warehouse</a:t>
            </a:r>
            <a:endParaRPr sz="2200"/>
          </a:p>
          <a:p>
            <a:pPr indent="0" lvl="0" marL="0" rtl="0" algn="l">
              <a:spcBef>
                <a:spcPts val="600"/>
              </a:spcBef>
              <a:spcAft>
                <a:spcPts val="0"/>
              </a:spcAft>
              <a:buNone/>
            </a:pPr>
            <a:r>
              <a:rPr lang="en" sz="2200"/>
              <a:t>-information centralization: singular data bases</a:t>
            </a:r>
            <a:endParaRPr sz="2200"/>
          </a:p>
          <a:p>
            <a:pPr indent="0" lvl="0" marL="0" rtl="0" algn="l">
              <a:spcBef>
                <a:spcPts val="600"/>
              </a:spcBef>
              <a:spcAft>
                <a:spcPts val="0"/>
              </a:spcAft>
              <a:buNone/>
            </a:pPr>
            <a:r>
              <a:rPr lang="en" sz="2200"/>
              <a:t>-commonality:  creating </a:t>
            </a:r>
            <a:r>
              <a:rPr lang="en" sz="2200"/>
              <a:t>similar</a:t>
            </a:r>
            <a:r>
              <a:rPr lang="en" sz="2200"/>
              <a:t> </a:t>
            </a:r>
            <a:r>
              <a:rPr lang="en" sz="2200"/>
              <a:t>utility</a:t>
            </a:r>
            <a:r>
              <a:rPr lang="en" sz="2200"/>
              <a:t> of a product</a:t>
            </a:r>
            <a:endParaRPr sz="2200"/>
          </a:p>
          <a:p>
            <a:pPr indent="0" lvl="0" marL="0" rtl="0" algn="l">
              <a:spcBef>
                <a:spcPts val="600"/>
              </a:spcBef>
              <a:spcAft>
                <a:spcPts val="0"/>
              </a:spcAft>
              <a:buNone/>
            </a:pPr>
            <a:r>
              <a:rPr lang="en" sz="2200"/>
              <a:t>-postponement/ late customization: delaying differentiation</a:t>
            </a:r>
            <a:endParaRPr sz="2200"/>
          </a:p>
          <a:p>
            <a:pPr indent="0" lvl="0" marL="0" rtl="0" algn="l">
              <a:spcBef>
                <a:spcPts val="600"/>
              </a:spcBef>
              <a:spcAft>
                <a:spcPts val="0"/>
              </a:spcAft>
              <a:buNone/>
            </a:pPr>
            <a:r>
              <a:rPr b="1" lang="en" sz="2200"/>
              <a:t>Examples: </a:t>
            </a:r>
            <a:r>
              <a:rPr b="1" lang="en" sz="2200"/>
              <a:t>warehouse</a:t>
            </a:r>
            <a:r>
              <a:rPr b="1" lang="en" sz="2200"/>
              <a:t>, hard drives for common usage </a:t>
            </a:r>
            <a:endParaRPr sz="2200"/>
          </a:p>
        </p:txBody>
      </p:sp>
      <p:sp>
        <p:nvSpPr>
          <p:cNvPr id="722" name="Google Shape;722;p103"/>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pic>
        <p:nvPicPr>
          <p:cNvPr id="727" name="Google Shape;727;p104"/>
          <p:cNvPicPr preferRelativeResize="0"/>
          <p:nvPr/>
        </p:nvPicPr>
        <p:blipFill>
          <a:blip r:embed="rId3">
            <a:alphaModFix/>
          </a:blip>
          <a:stretch>
            <a:fillRect/>
          </a:stretch>
        </p:blipFill>
        <p:spPr>
          <a:xfrm>
            <a:off x="-43100" y="-43925"/>
            <a:ext cx="9263299" cy="521060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05"/>
          <p:cNvSpPr txBox="1"/>
          <p:nvPr>
            <p:ph idx="1" type="subTitle"/>
          </p:nvPr>
        </p:nvSpPr>
        <p:spPr>
          <a:xfrm>
            <a:off x="685800" y="2130751"/>
            <a:ext cx="77724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Inventory: EOQ</a:t>
            </a:r>
            <a:endParaRPr sz="2900"/>
          </a:p>
        </p:txBody>
      </p:sp>
      <p:sp>
        <p:nvSpPr>
          <p:cNvPr id="733" name="Google Shape;733;p105"/>
          <p:cNvSpPr txBox="1"/>
          <p:nvPr/>
        </p:nvSpPr>
        <p:spPr>
          <a:xfrm>
            <a:off x="3858675" y="528407"/>
            <a:ext cx="1426500" cy="55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2400">
              <a:solidFill>
                <a:srgbClr val="FFFFFF"/>
              </a:solidFill>
              <a:latin typeface="Montserrat"/>
              <a:ea typeface="Montserrat"/>
              <a:cs typeface="Montserrat"/>
              <a:sym typeface="Montserrat"/>
            </a:endParaRPr>
          </a:p>
        </p:txBody>
      </p:sp>
      <p:sp>
        <p:nvSpPr>
          <p:cNvPr id="734" name="Google Shape;734;p105"/>
          <p:cNvSpPr txBox="1"/>
          <p:nvPr>
            <p:ph idx="12" type="sldNum"/>
          </p:nvPr>
        </p:nvSpPr>
        <p:spPr>
          <a:xfrm>
            <a:off x="-125" y="4337850"/>
            <a:ext cx="9144000" cy="80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06"/>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Notation</a:t>
            </a:r>
            <a:r>
              <a:rPr lang="en"/>
              <a:t> </a:t>
            </a:r>
            <a:endParaRPr/>
          </a:p>
        </p:txBody>
      </p:sp>
      <p:sp>
        <p:nvSpPr>
          <p:cNvPr id="740" name="Google Shape;740;p106"/>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41" name="Google Shape;741;p106"/>
          <p:cNvPicPr preferRelativeResize="0"/>
          <p:nvPr/>
        </p:nvPicPr>
        <p:blipFill>
          <a:blip r:embed="rId3">
            <a:alphaModFix/>
          </a:blip>
          <a:stretch>
            <a:fillRect/>
          </a:stretch>
        </p:blipFill>
        <p:spPr>
          <a:xfrm>
            <a:off x="799900" y="611800"/>
            <a:ext cx="7218676" cy="3420950"/>
          </a:xfrm>
          <a:prstGeom prst="rect">
            <a:avLst/>
          </a:prstGeom>
          <a:noFill/>
          <a:ln>
            <a:noFill/>
          </a:ln>
        </p:spPr>
      </p:pic>
      <p:sp>
        <p:nvSpPr>
          <p:cNvPr id="742" name="Google Shape;742;p106"/>
          <p:cNvSpPr txBox="1"/>
          <p:nvPr/>
        </p:nvSpPr>
        <p:spPr>
          <a:xfrm>
            <a:off x="1172300" y="4173425"/>
            <a:ext cx="189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roid Serif"/>
                <a:ea typeface="Droid Serif"/>
                <a:cs typeface="Droid Serif"/>
                <a:sym typeface="Droid Serif"/>
              </a:rPr>
              <a:t>Usually H  = i*C</a:t>
            </a:r>
            <a:endParaRPr>
              <a:latin typeface="Droid Serif"/>
              <a:ea typeface="Droid Serif"/>
              <a:cs typeface="Droid Serif"/>
              <a:sym typeface="Droid Serif"/>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07"/>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Number of Orders Per Year: D/Q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Order Frequency: 365/ Number of Orders per Year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Cycle Time (time in between orders): Q/D </a:t>
            </a:r>
            <a:endParaRPr/>
          </a:p>
        </p:txBody>
      </p:sp>
      <p:sp>
        <p:nvSpPr>
          <p:cNvPr id="748" name="Google Shape;748;p107"/>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08"/>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Annual Set-Up Cost = (D/Q)*S</a:t>
            </a:r>
            <a:r>
              <a:rPr lang="en">
                <a:highlight>
                  <a:srgbClr val="FFFF00"/>
                </a:highlight>
              </a:rPr>
              <a:t> </a:t>
            </a:r>
            <a:r>
              <a:rPr lang="en" sz="2100">
                <a:highlight>
                  <a:srgbClr val="FFFF00"/>
                </a:highlight>
              </a:rPr>
              <a:t>(number of orders per year * set up cost per order) </a:t>
            </a:r>
            <a:endParaRPr sz="2100">
              <a:highlight>
                <a:srgbClr val="FFFF00"/>
              </a:highlight>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Annual Holding Cost = (Q/2) * H </a:t>
            </a:r>
            <a:r>
              <a:rPr lang="en" sz="2200"/>
              <a:t>(</a:t>
            </a:r>
            <a:r>
              <a:rPr lang="en" sz="2200">
                <a:highlight>
                  <a:srgbClr val="FFFF00"/>
                </a:highlight>
              </a:rPr>
              <a:t>cycle </a:t>
            </a:r>
            <a:r>
              <a:rPr lang="en" sz="2200">
                <a:highlight>
                  <a:srgbClr val="FFFF00"/>
                </a:highlight>
              </a:rPr>
              <a:t>stock</a:t>
            </a:r>
            <a:r>
              <a:rPr lang="en" sz="2200">
                <a:highlight>
                  <a:srgbClr val="FFFF00"/>
                </a:highlight>
              </a:rPr>
              <a:t> * annual holding cost)</a:t>
            </a:r>
            <a:endParaRPr sz="2200">
              <a:highlight>
                <a:srgbClr val="FFFF00"/>
              </a:highlight>
            </a:endParaRPr>
          </a:p>
        </p:txBody>
      </p:sp>
      <p:sp>
        <p:nvSpPr>
          <p:cNvPr id="754" name="Google Shape;754;p108"/>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09"/>
          <p:cNvSpPr txBox="1"/>
          <p:nvPr>
            <p:ph type="title"/>
          </p:nvPr>
        </p:nvSpPr>
        <p:spPr>
          <a:xfrm>
            <a:off x="3241650" y="99105"/>
            <a:ext cx="2660700" cy="3603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Cost Minimizing</a:t>
            </a:r>
            <a:endParaRPr/>
          </a:p>
        </p:txBody>
      </p:sp>
      <p:sp>
        <p:nvSpPr>
          <p:cNvPr id="760" name="Google Shape;760;p109"/>
          <p:cNvSpPr txBox="1"/>
          <p:nvPr>
            <p:ph idx="1" type="body"/>
          </p:nvPr>
        </p:nvSpPr>
        <p:spPr>
          <a:xfrm>
            <a:off x="916650" y="950850"/>
            <a:ext cx="7310700" cy="324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Costs are minimized where </a:t>
            </a:r>
            <a:r>
              <a:rPr lang="en">
                <a:highlight>
                  <a:srgbClr val="FFFF00"/>
                </a:highlight>
              </a:rPr>
              <a:t>Annual Set up Cost = Annual Holding Cost </a:t>
            </a:r>
            <a:endParaRPr>
              <a:highlight>
                <a:srgbClr val="FFFF00"/>
              </a:highlight>
            </a:endParaRPr>
          </a:p>
        </p:txBody>
      </p:sp>
      <p:sp>
        <p:nvSpPr>
          <p:cNvPr id="761" name="Google Shape;761;p109"/>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62" name="Google Shape;762;p109"/>
          <p:cNvPicPr preferRelativeResize="0"/>
          <p:nvPr/>
        </p:nvPicPr>
        <p:blipFill>
          <a:blip r:embed="rId3">
            <a:alphaModFix/>
          </a:blip>
          <a:stretch>
            <a:fillRect/>
          </a:stretch>
        </p:blipFill>
        <p:spPr>
          <a:xfrm>
            <a:off x="2721674" y="2073150"/>
            <a:ext cx="3327425" cy="2325899"/>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10"/>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68" name="Google Shape;768;p110"/>
          <p:cNvPicPr preferRelativeResize="0"/>
          <p:nvPr/>
        </p:nvPicPr>
        <p:blipFill>
          <a:blip r:embed="rId3">
            <a:alphaModFix/>
          </a:blip>
          <a:stretch>
            <a:fillRect/>
          </a:stretch>
        </p:blipFill>
        <p:spPr>
          <a:xfrm>
            <a:off x="989050" y="519243"/>
            <a:ext cx="7165906" cy="410502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11"/>
          <p:cNvSpPr txBox="1"/>
          <p:nvPr>
            <p:ph idx="12" type="sldNum"/>
          </p:nvPr>
        </p:nvSpPr>
        <p:spPr>
          <a:xfrm>
            <a:off x="-125" y="4869225"/>
            <a:ext cx="91440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774" name="Google Shape;774;p111"/>
          <p:cNvPicPr preferRelativeResize="0"/>
          <p:nvPr/>
        </p:nvPicPr>
        <p:blipFill>
          <a:blip r:embed="rId3">
            <a:alphaModFix/>
          </a:blip>
          <a:stretch>
            <a:fillRect/>
          </a:stretch>
        </p:blipFill>
        <p:spPr>
          <a:xfrm>
            <a:off x="2061451" y="447275"/>
            <a:ext cx="4553574" cy="4248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dita template">
  <a:themeElements>
    <a:clrScheme name="Custom 347">
      <a:dk1>
        <a:srgbClr val="434343"/>
      </a:dk1>
      <a:lt1>
        <a:srgbClr val="FFFFFF"/>
      </a:lt1>
      <a:dk2>
        <a:srgbClr val="999999"/>
      </a:dk2>
      <a:lt2>
        <a:srgbClr val="EFEFEF"/>
      </a:lt2>
      <a:accent1>
        <a:srgbClr val="FF9E00"/>
      </a:accent1>
      <a:accent2>
        <a:srgbClr val="FF6F00"/>
      </a:accent2>
      <a:accent3>
        <a:srgbClr val="8A827D"/>
      </a:accent3>
      <a:accent4>
        <a:srgbClr val="443F3D"/>
      </a:accent4>
      <a:accent5>
        <a:srgbClr val="A0BEDA"/>
      </a:accent5>
      <a:accent6>
        <a:srgbClr val="5E86AC"/>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