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Lst>
  <p:sldSz cy="5143500" cx="9144000"/>
  <p:notesSz cx="6858000" cy="9144000"/>
  <p:embeddedFontLst>
    <p:embeddedFont>
      <p:font typeface="Roboto"/>
      <p:regular r:id="rId86"/>
      <p:bold r:id="rId87"/>
      <p:italic r:id="rId88"/>
      <p:boldItalic r:id="rId89"/>
    </p:embeddedFont>
    <p:embeddedFont>
      <p:font typeface="Montserrat"/>
      <p:regular r:id="rId90"/>
      <p:bold r:id="rId91"/>
      <p:italic r:id="rId92"/>
      <p:boldItalic r:id="rId9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7A80B2-C663-4926-B36E-1F8D5C9AD88A}">
  <a:tblStyle styleId="{107A80B2-C663-4926-B36E-1F8D5C9AD88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font" Target="fonts/Roboto-regular.fntdata"/><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font" Target="fonts/Roboto-italic.fntdata"/><Relationship Id="rId43" Type="http://schemas.openxmlformats.org/officeDocument/2006/relationships/slide" Target="slides/slide37.xml"/><Relationship Id="rId87" Type="http://schemas.openxmlformats.org/officeDocument/2006/relationships/font" Target="fonts/Roboto-bold.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Roboto-boldItalic.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Montserrat-bold.fntdata"/><Relationship Id="rId90" Type="http://schemas.openxmlformats.org/officeDocument/2006/relationships/font" Target="fonts/Montserrat-regular.fntdata"/><Relationship Id="rId93" Type="http://schemas.openxmlformats.org/officeDocument/2006/relationships/font" Target="fonts/Montserrat-boldItalic.fntdata"/><Relationship Id="rId92" Type="http://schemas.openxmlformats.org/officeDocument/2006/relationships/font" Target="fonts/Montserrat-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myself and explain what CMP is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6cc159c321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6cc159c32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types of processes that can be </a:t>
            </a:r>
            <a:r>
              <a:rPr lang="en"/>
              <a:t>classified as unbalance and cause processing delays. </a:t>
            </a:r>
            <a:endParaRPr/>
          </a:p>
          <a:p>
            <a:pPr indent="0" lvl="0" marL="0" rtl="0" algn="l">
              <a:spcBef>
                <a:spcPts val="0"/>
              </a:spcBef>
              <a:spcAft>
                <a:spcPts val="0"/>
              </a:spcAft>
              <a:buNone/>
            </a:pPr>
            <a:r>
              <a:rPr lang="en"/>
              <a:t>Unbalanced processes </a:t>
            </a:r>
            <a:endParaRPr/>
          </a:p>
          <a:p>
            <a:pPr indent="0" lvl="0" marL="0" rtl="0" algn="l">
              <a:spcBef>
                <a:spcPts val="0"/>
              </a:spcBef>
              <a:spcAft>
                <a:spcPts val="0"/>
              </a:spcAft>
              <a:buNone/>
            </a:pPr>
            <a:r>
              <a:rPr lang="en"/>
              <a:t>Blocked process- when next stage is busy </a:t>
            </a:r>
            <a:endParaRPr/>
          </a:p>
          <a:p>
            <a:pPr indent="0" lvl="0" marL="0" rtl="0" algn="l">
              <a:spcBef>
                <a:spcPts val="0"/>
              </a:spcBef>
              <a:spcAft>
                <a:spcPts val="0"/>
              </a:spcAft>
              <a:buNone/>
            </a:pPr>
            <a:r>
              <a:rPr lang="en"/>
              <a:t>Starved process- when first stage is taking too long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6dc7604d8b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6dc7604d8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Reminder of what resource pool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Can change theoretical flow time (will lower the total flow time) : remind what theoretical flow time 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6cc159c321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6cc159c32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flow time, capacity rate and bottle neck.</a:t>
            </a:r>
            <a:endParaRPr/>
          </a:p>
          <a:p>
            <a:pPr indent="0" lvl="0" marL="0" rtl="0" algn="l">
              <a:spcBef>
                <a:spcPts val="0"/>
              </a:spcBef>
              <a:spcAft>
                <a:spcPts val="0"/>
              </a:spcAft>
              <a:buNone/>
            </a:pPr>
            <a:r>
              <a:rPr lang="en"/>
              <a:t>-one suggestion for improving process and how you would do it?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6dc7604d8b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6dc7604d8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flow time, capacity rate and bottle neck.</a:t>
            </a:r>
            <a:endParaRPr/>
          </a:p>
          <a:p>
            <a:pPr indent="0" lvl="0" marL="0" rtl="0" algn="l">
              <a:spcBef>
                <a:spcPts val="0"/>
              </a:spcBef>
              <a:spcAft>
                <a:spcPts val="0"/>
              </a:spcAft>
              <a:buNone/>
            </a:pPr>
            <a:r>
              <a:rPr lang="en"/>
              <a:t>-one suggestion for improving process and how you would do it?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6dc7604d8b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6dc7604d8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6dc7604d8b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6dc7604d8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a:t>
            </a:r>
            <a:r>
              <a:rPr lang="en"/>
              <a:t>page</a:t>
            </a:r>
            <a:r>
              <a:rPr lang="en"/>
              <a:t> to help explain implied/ short run utilization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6cc159c321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6cc159c32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input rate &gt; capacity rate, capacity rate = throughput rate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input rate &lt; capacity rate, throughput rate = input rate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a:t>
            </a:r>
            <a:r>
              <a:rPr lang="en"/>
              <a:t>demand</a:t>
            </a:r>
            <a:r>
              <a:rPr lang="en"/>
              <a:t> rate ( input rate) = capacity rate, you can be asked to calculate short run utlizations.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6cc159c321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6cc159c32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 this to the funnell </a:t>
            </a:r>
            <a:r>
              <a:rPr lang="en"/>
              <a:t>analogy</a:t>
            </a:r>
            <a:r>
              <a:rPr lang="en"/>
              <a:t> </a:t>
            </a:r>
            <a:endParaRPr/>
          </a:p>
          <a:p>
            <a:pPr indent="0" lvl="0" marL="0" rtl="0" algn="l">
              <a:spcBef>
                <a:spcPts val="0"/>
              </a:spcBef>
              <a:spcAft>
                <a:spcPts val="0"/>
              </a:spcAft>
              <a:buNone/>
            </a:pPr>
            <a:r>
              <a:rPr lang="en"/>
              <a:t>-mention ideal utilization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much the resource is actually being utilized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6dc7604d8b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6dc7604d8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muc the resource is being used in response to customer demand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a:t>
            </a:r>
            <a:r>
              <a:rPr lang="en"/>
              <a:t>back</a:t>
            </a:r>
            <a:r>
              <a:rPr lang="en"/>
              <a:t> three slides to make an example of this </a:t>
            </a:r>
            <a:r>
              <a:rPr lang="en"/>
              <a:t>concept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6e28f021ae_1_3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6e28f021ae_1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to include breaks every 30 </a:t>
            </a:r>
            <a:r>
              <a:rPr lang="en"/>
              <a:t>minutes</a:t>
            </a:r>
            <a:r>
              <a:rPr lang="en"/>
              <a:t> </a:t>
            </a:r>
            <a:endParaRPr/>
          </a:p>
          <a:p>
            <a:pPr indent="0" lvl="0" marL="0" rtl="0" algn="l">
              <a:spcBef>
                <a:spcPts val="0"/>
              </a:spcBef>
              <a:spcAft>
                <a:spcPts val="0"/>
              </a:spcAft>
              <a:buNone/>
            </a:pPr>
            <a:r>
              <a:rPr lang="en"/>
              <a:t>Run down of what the session willlook like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6e28f021ae_1_3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6e28f021ae_1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will </a:t>
            </a:r>
            <a:r>
              <a:rPr lang="en"/>
              <a:t>prove</a:t>
            </a:r>
            <a:r>
              <a:rPr lang="en"/>
              <a:t> to be useful with our pk formula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example, the cashier are working against their own capacity rate. </a:t>
            </a:r>
            <a:endParaRPr/>
          </a:p>
          <a:p>
            <a:pPr indent="0" lvl="0" marL="0" rtl="0" algn="l">
              <a:spcBef>
                <a:spcPts val="0"/>
              </a:spcBef>
              <a:spcAft>
                <a:spcPts val="0"/>
              </a:spcAft>
              <a:buNone/>
            </a:pPr>
            <a:r>
              <a:rPr lang="en"/>
              <a:t>But there may be </a:t>
            </a:r>
            <a:r>
              <a:rPr lang="en"/>
              <a:t>questions</a:t>
            </a:r>
            <a:r>
              <a:rPr lang="en"/>
              <a:t>  when you are asked to </a:t>
            </a:r>
            <a:r>
              <a:rPr lang="en"/>
              <a:t>calculate</a:t>
            </a:r>
            <a:r>
              <a:rPr lang="en"/>
              <a:t> utilization in examples with the same capacity rate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7370d1a8e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7370d1a8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will prove to be useful with our pk formula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77b3d540d1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77b3d540d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6cc159c321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6cc159c32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 to implied utilization? So what happens if implied is over 100%?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short run is important here, a business cannot operate if long term inputs move faster than long term capacity rates - logical thinking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6dc7604d8b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6dc7604d8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inventory is a calculation we do as a result of having inventory build up. Ths can help with inventory management.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Answer: 3.1875</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7370d1a8e2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7370d1a8e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inventory is a calculation we do as a result of having inventory build up. Ths can help with inventory management.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Answer: 3.1875</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6cc159c321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6cc159c32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6dc7604d8b_0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6dc7604d8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6dc7604d8b_0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6dc7604d8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6dc7604d8b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6dc7604d8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what process </a:t>
            </a:r>
            <a:r>
              <a:rPr lang="en"/>
              <a:t>analysis</a:t>
            </a:r>
            <a:r>
              <a:rPr lang="en"/>
              <a:t> is and why we use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Turning inputs into outputs.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Process definition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6e28f021a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6e28f021a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during 1st break</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619cd94b9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619cd94b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Discrete average inventory, this helps with continuous average inventory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Establishes a relationship between average </a:t>
            </a:r>
            <a:r>
              <a:rPr lang="en"/>
              <a:t>inventory</a:t>
            </a:r>
            <a:r>
              <a:rPr lang="en"/>
              <a:t>, average throughput rate and average flow time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63ad2f6dd6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63ad2f6dd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 for time </a:t>
            </a:r>
            <a:endParaRPr/>
          </a:p>
          <a:p>
            <a:pPr indent="0" lvl="0" marL="0" rtl="0" algn="l">
              <a:spcBef>
                <a:spcPts val="0"/>
              </a:spcBef>
              <a:spcAft>
                <a:spcPts val="0"/>
              </a:spcAft>
              <a:buNone/>
            </a:pPr>
            <a:r>
              <a:rPr lang="en"/>
              <a:t>R for Rate</a:t>
            </a:r>
            <a:endParaRPr/>
          </a:p>
          <a:p>
            <a:pPr indent="0" lvl="0" marL="0" rtl="0" algn="l">
              <a:spcBef>
                <a:spcPts val="0"/>
              </a:spcBef>
              <a:spcAft>
                <a:spcPts val="0"/>
              </a:spcAft>
              <a:buNone/>
            </a:pPr>
            <a:r>
              <a:rPr lang="en"/>
              <a:t>This is something i always got confused!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AVERAGE AVERAGE AVERAGE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Simple calcuaiotkion but IMPORTANT concept, so dont forget it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63ad2f6dd6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63ad2f6dd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Littles law practice question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6dc7604d8b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6dc7604d8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Littles law practice question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6dc7604d8b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6dc7604d8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see average, consider that littles law could assist you through the question. They may not directly state to use the littles law, you may have to use intuitive thinking skills, and reealize this concept could help you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May see questions like lions gate where customers are segmented- more challenging question.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619cd94b90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619cd94b9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Variability is bad information in processes</a:t>
            </a:r>
            <a:endParaRPr/>
          </a:p>
          <a:p>
            <a:pPr indent="0" lvl="0" marL="0" rtl="0" algn="l">
              <a:spcBef>
                <a:spcPts val="0"/>
              </a:spcBef>
              <a:spcAft>
                <a:spcPts val="0"/>
              </a:spcAft>
              <a:buNone/>
            </a:pPr>
            <a:r>
              <a:rPr lang="en"/>
              <a: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6dc7604d8b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6dc7604d8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Variability</a:t>
            </a:r>
            <a:r>
              <a:rPr lang="en"/>
              <a:t> in </a:t>
            </a:r>
            <a:r>
              <a:rPr lang="en"/>
              <a:t>processes</a:t>
            </a:r>
            <a:r>
              <a:rPr lang="en"/>
              <a:t> occurs when the process has the potential to not go exactly as planned, and this arises from two variables: inputs and </a:t>
            </a:r>
            <a:r>
              <a:rPr lang="en"/>
              <a:t>capacity</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Variability occurs from two things: variable inputs and variable capacity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Crop capacity can vary with weather conditions.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Inputs: better forecasting and better </a:t>
            </a:r>
            <a:r>
              <a:rPr lang="en"/>
              <a:t>scheduling</a:t>
            </a:r>
            <a:r>
              <a:rPr lang="en"/>
              <a:t> </a:t>
            </a:r>
            <a:endParaRPr/>
          </a:p>
          <a:p>
            <a:pPr indent="0" lvl="0" marL="0" rtl="0" algn="l">
              <a:spcBef>
                <a:spcPts val="0"/>
              </a:spcBef>
              <a:spcAft>
                <a:spcPts val="0"/>
              </a:spcAft>
              <a:buNone/>
            </a:pPr>
            <a:r>
              <a:rPr lang="en"/>
              <a:t>Process:  reduce process </a:t>
            </a:r>
            <a:r>
              <a:rPr lang="en"/>
              <a:t>variability</a:t>
            </a:r>
            <a:r>
              <a:rPr lang="en"/>
              <a:t>, better quality </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6dc7604d8b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6dc7604d8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6dc7604d8b_0_1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6dc7604d8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63ad2f6dd6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63ad2f6dd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that these are the core concepts of process analysis, read slide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6dc7604d8b_0_1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6dc7604d8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Predictable, unpredictable, unpredictable, unpredictable, predictable. Some of these could be argued with more information, ex: if processing plants are located in a place with storms.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7370d1a8e2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7370d1a8e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Predictable, unpredictable, unpredictable, unpredictable, predictable. Some of these could be argued with more information, ex: if processing plants are located in a place with storms.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6dc7604d8b_0_1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6dc7604d8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what types of changes we could make in reference to the examples on the last page? </a:t>
            </a:r>
            <a:endParaRPr/>
          </a:p>
          <a:p>
            <a:pPr indent="0" lvl="0" marL="0" rtl="0" algn="l">
              <a:spcBef>
                <a:spcPts val="0"/>
              </a:spcBef>
              <a:spcAft>
                <a:spcPts val="0"/>
              </a:spcAft>
              <a:buNone/>
            </a:pPr>
            <a:r>
              <a:rPr lang="en"/>
              <a:t>What type of information in relation to the last slide?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6dc7604d8b_0_1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6dc7604d8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asked the question “ what to do when you are not able to change capacity, or inventory, what do you do? </a:t>
            </a:r>
            <a:r>
              <a:rPr lang="en"/>
              <a:t>Answers</a:t>
            </a:r>
            <a:r>
              <a:rPr lang="en"/>
              <a:t> questions when you have two low spects of the triangle, how can you </a:t>
            </a:r>
            <a:r>
              <a:rPr lang="en"/>
              <a:t>capitalize</a:t>
            </a:r>
            <a:r>
              <a:rPr lang="en"/>
              <a:t> on your one strength?</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619cd94b90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619cd94b9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know that </a:t>
            </a:r>
            <a:r>
              <a:rPr lang="en"/>
              <a:t>variability</a:t>
            </a:r>
            <a:r>
              <a:rPr lang="en"/>
              <a:t> </a:t>
            </a:r>
            <a:r>
              <a:rPr lang="en"/>
              <a:t>occurs</a:t>
            </a:r>
            <a:r>
              <a:rPr lang="en"/>
              <a:t> in processes,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there are 6 different formulas to use, and they are all simple nough to remember, but it is knowing when to use them that is important. </a:t>
            </a:r>
            <a:endParaRPr/>
          </a:p>
          <a:p>
            <a:pPr indent="0" lvl="0" marL="0" rtl="0" algn="l">
              <a:spcBef>
                <a:spcPts val="0"/>
              </a:spcBef>
              <a:spcAft>
                <a:spcPts val="0"/>
              </a:spcAft>
              <a:buNone/>
            </a:pPr>
            <a:r>
              <a:rPr lang="en"/>
              <a:t>Which formula to use will likely be inidtcated in the question, but there is a chance it wont be and you need to be prepared to know which formula to use for a given question. </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6dc7604d8b_0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6dc7604d8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you can calculate with Pk formula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6dc7604d8b_0_2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6dc7604d8b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6dc7604d8b_0_2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6dc7604d8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involved in pk formula</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6dc7604d8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6dc7604d8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 for pk formula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6dc7604d8b_0_1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6dc7604d8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server will be indiciated in the question, so the next three formulas will be one of the ones to use when given  a single server question. These </a:t>
            </a:r>
            <a:r>
              <a:rPr lang="en"/>
              <a:t>questions</a:t>
            </a:r>
            <a:r>
              <a:rPr lang="en"/>
              <a:t> are the same idea as multi=server, but considered easier because theyre easier </a:t>
            </a:r>
            <a:r>
              <a:rPr lang="en"/>
              <a:t>calculation</a:t>
            </a:r>
            <a:r>
              <a:rPr lang="en"/>
              <a:t>. However, at the end of the day, all the problems are are just plugging in numbers into equations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63ad2f6dd6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63ad2f6dd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all of these, and add in the starbucks example and give starbucks related examples</a:t>
            </a:r>
            <a:endParaRPr/>
          </a:p>
          <a:p>
            <a:pPr indent="0" lvl="0" marL="0" rtl="0" algn="l">
              <a:spcBef>
                <a:spcPts val="0"/>
              </a:spcBef>
              <a:spcAft>
                <a:spcPts val="0"/>
              </a:spcAft>
              <a:buNone/>
            </a:pPr>
            <a:r>
              <a:rPr lang="en"/>
              <a:t>-include shapes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6dc7604d8b_0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6dc7604d8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is based on probability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6dc7604d8b_0_2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6dc7604d8b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figure out these questions i always write out the variables Iknow- same with littles law. Put all the information in front of you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6dc7604d8b_0_3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6dc7604d8b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if you see “standard deviations” think general distribution</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6e28f021a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6e28f021a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6e28f021ae_1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6e28f021ae_1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6dc7604d8b_0_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6dc7604d8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when we dont know what the distribution is, so we have to make some assumptions </a:t>
            </a:r>
            <a:endParaRPr/>
          </a:p>
          <a:p>
            <a:pPr indent="0" lvl="0" marL="0" rtl="0" algn="l">
              <a:spcBef>
                <a:spcPts val="0"/>
              </a:spcBef>
              <a:spcAft>
                <a:spcPts val="0"/>
              </a:spcAft>
              <a:buNone/>
            </a:pPr>
            <a:r>
              <a:rPr lang="en"/>
              <a:t>-question will say exponential or poission</a:t>
            </a:r>
            <a:endParaRPr/>
          </a:p>
          <a:p>
            <a:pPr indent="0" lvl="0" marL="0" rtl="0" algn="l">
              <a:spcBef>
                <a:spcPts val="0"/>
              </a:spcBef>
              <a:spcAft>
                <a:spcPts val="0"/>
              </a:spcAft>
              <a:buNone/>
            </a:pPr>
            <a:r>
              <a:rPr lang="en"/>
              <a:t>-question will not include standard deviations, if it includes standard deviation (it might be a trick question!!)</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6dc7604d8b_0_3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6dc7604d8b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Easaier? Just less to calculate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why you d</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6e28f021ae_1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6e28f021ae_1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Profs may </a:t>
            </a:r>
            <a:r>
              <a:rPr lang="en"/>
              <a:t>confuse</a:t>
            </a:r>
            <a:r>
              <a:rPr lang="en"/>
              <a:t> you by putting a lot of unnecessary information, make sure you can identify the important data that is given in the question and be able to disregard info that doesnt apply to the question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7370d1a8e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7370d1a8e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Profs may confuse you by putting a lot of unnecessary information, make sure you can identify the important data that is given in the question and be able to disregard info that doesnt apply to the question </a:t>
            </a:r>
            <a:endParaRPr/>
          </a:p>
          <a:p>
            <a:pPr indent="-317500" lvl="0" marL="457200" rtl="0" algn="l">
              <a:spcBef>
                <a:spcPts val="0"/>
              </a:spcBef>
              <a:spcAft>
                <a:spcPts val="0"/>
              </a:spcAft>
              <a:buSzPts val="1400"/>
              <a:buChar char="-"/>
            </a:pPr>
            <a:r>
              <a:rPr lang="en"/>
              <a:t>Know what the question is looking for, might not necessarily be IQ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6dc7604d8b_0_1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6dc7604d8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it gives you the service time, it has been determined and use this formula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6cc159c321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6cc159c32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ARE WE GOING TO SEE THIS INFORMATION”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6dc7604d8b_0_3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6dc7604d8b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why its ½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6e28f021ae_1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6e28f021ae_1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7370d1a8e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7370d1a8e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6e28f021a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6e28f021a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during 1st break</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6dc7604d8b_0_1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6dc7604d8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6dc7604d8b_0_1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6dc7604d8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6e28f021ae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16e28f021a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6e28f021ae_1_3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6e28f021ae_1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7370d1a8e2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7370d1a8e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6dc7604d8b_0_1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6dc7604d8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6cc159c321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6cc159c32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6e28f021ae_0_1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6e28f021a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6e28f021ae_1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6e28f021ae_1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7370d1a8e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7370d1a8e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6dc7604d8b_0_1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16dc7604d8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6e28f021ae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6e28f021a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6dc7604d8b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6dc7604d8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77b3d540d1_3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177b3d540d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619cd94b90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1619cd94b9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a good taste of what your professors may try to trick you on</a:t>
            </a:r>
            <a:endParaRPr/>
          </a:p>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ce4ecd812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ce4ecd81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6e28f021a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6e28f021a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during 2nd break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6dc7604d8b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6dc7604d8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6cc159c321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6cc159c32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sp>
        <p:nvSpPr>
          <p:cNvPr id="10" name="Google Shape;10;p2"/>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152400">
            <a:solidFill>
              <a:schemeClr val="lt1"/>
            </a:solidFill>
            <a:prstDash val="solid"/>
            <a:miter lim="8000"/>
            <a:headEnd len="med" w="med" type="none"/>
            <a:tailEnd len="med" w="med" type="none"/>
          </a:ln>
        </p:spPr>
      </p:sp>
      <p:sp>
        <p:nvSpPr>
          <p:cNvPr id="11" name="Google Shape;11;p2"/>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lvl1pPr lvl="0" rtl="0" algn="ctr">
              <a:spcBef>
                <a:spcPts val="0"/>
              </a:spcBef>
              <a:spcAft>
                <a:spcPts val="0"/>
              </a:spcAft>
              <a:buClr>
                <a:schemeClr val="dk1"/>
              </a:buClr>
              <a:buSzPts val="3000"/>
              <a:buNone/>
              <a:defRPr sz="30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se">
  <p:cSld name="BLANK_1">
    <p:bg>
      <p:bgPr>
        <a:solidFill>
          <a:schemeClr val="dk1"/>
        </a:solidFill>
      </p:bgPr>
    </p:bg>
    <p:spTree>
      <p:nvGrpSpPr>
        <p:cNvPr id="51" name="Shape 51"/>
        <p:cNvGrpSpPr/>
        <p:nvPr/>
      </p:nvGrpSpPr>
      <p:grpSpPr>
        <a:xfrm>
          <a:off x="0" y="0"/>
          <a:ext cx="0" cy="0"/>
          <a:chOff x="0" y="0"/>
          <a:chExt cx="0" cy="0"/>
        </a:xfrm>
      </p:grpSpPr>
      <p:sp>
        <p:nvSpPr>
          <p:cNvPr id="52" name="Google Shape;52;p11"/>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chemeClr val="lt1"/>
            </a:solidFill>
            <a:prstDash val="solid"/>
            <a:miter lim="8000"/>
            <a:headEnd len="med" w="med" type="none"/>
            <a:tailEnd len="med" w="med" type="none"/>
          </a:ln>
        </p:spPr>
      </p:sp>
      <p:sp>
        <p:nvSpPr>
          <p:cNvPr id="53" name="Google Shape;53;p11"/>
          <p:cNvSpPr txBox="1"/>
          <p:nvPr>
            <p:ph idx="12" type="sldNum"/>
          </p:nvPr>
        </p:nvSpPr>
        <p:spPr>
          <a:xfrm>
            <a:off x="-125" y="4593050"/>
            <a:ext cx="9144000" cy="5505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0" name="Google Shape;60;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 name="Google Shape;6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2" name="Google Shape;72;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3" name="Google Shape;7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 name="Google Shape;79;p1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0" name="Google Shape;8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sp>
        <p:nvSpPr>
          <p:cNvPr id="82" name="Google Shape;82;p1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3" name="Google Shape;8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0"/>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9" name="Google Shape;8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1"/>
        </a:solidFill>
      </p:bgPr>
    </p:bg>
    <p:spTree>
      <p:nvGrpSpPr>
        <p:cNvPr id="12" name="Shape 12"/>
        <p:cNvGrpSpPr/>
        <p:nvPr/>
      </p:nvGrpSpPr>
      <p:grpSpPr>
        <a:xfrm>
          <a:off x="0" y="0"/>
          <a:ext cx="0" cy="0"/>
          <a:chOff x="0" y="0"/>
          <a:chExt cx="0" cy="0"/>
        </a:xfrm>
      </p:grpSpPr>
      <p:sp>
        <p:nvSpPr>
          <p:cNvPr id="13" name="Google Shape;13;p3"/>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chemeClr val="lt1"/>
            </a:solidFill>
            <a:prstDash val="solid"/>
            <a:miter lim="8000"/>
            <a:headEnd len="med" w="med" type="none"/>
            <a:tailEnd len="med" w="med" type="none"/>
          </a:ln>
        </p:spPr>
      </p:sp>
      <p:sp>
        <p:nvSpPr>
          <p:cNvPr id="14" name="Google Shape;14;p3"/>
          <p:cNvSpPr txBox="1"/>
          <p:nvPr>
            <p:ph type="ctrTitle"/>
          </p:nvPr>
        </p:nvSpPr>
        <p:spPr>
          <a:xfrm>
            <a:off x="1933200" y="2189999"/>
            <a:ext cx="5277600" cy="4476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400"/>
              <a:buNone/>
              <a:defRPr b="0" sz="2400">
                <a:solidFill>
                  <a:schemeClr val="dk1"/>
                </a:solidFill>
              </a:defRPr>
            </a:lvl1pPr>
            <a:lvl2pPr lvl="1" rtl="0" algn="ctr">
              <a:spcBef>
                <a:spcPts val="0"/>
              </a:spcBef>
              <a:spcAft>
                <a:spcPts val="0"/>
              </a:spcAft>
              <a:buClr>
                <a:schemeClr val="dk1"/>
              </a:buClr>
              <a:buSzPts val="2400"/>
              <a:buNone/>
              <a:defRPr b="0" sz="2400">
                <a:solidFill>
                  <a:schemeClr val="dk1"/>
                </a:solidFill>
              </a:defRPr>
            </a:lvl2pPr>
            <a:lvl3pPr lvl="2" rtl="0" algn="ctr">
              <a:spcBef>
                <a:spcPts val="0"/>
              </a:spcBef>
              <a:spcAft>
                <a:spcPts val="0"/>
              </a:spcAft>
              <a:buClr>
                <a:schemeClr val="dk1"/>
              </a:buClr>
              <a:buSzPts val="2400"/>
              <a:buNone/>
              <a:defRPr b="0" sz="2400">
                <a:solidFill>
                  <a:schemeClr val="dk1"/>
                </a:solidFill>
              </a:defRPr>
            </a:lvl3pPr>
            <a:lvl4pPr lvl="3" rtl="0" algn="ctr">
              <a:spcBef>
                <a:spcPts val="0"/>
              </a:spcBef>
              <a:spcAft>
                <a:spcPts val="0"/>
              </a:spcAft>
              <a:buClr>
                <a:schemeClr val="dk1"/>
              </a:buClr>
              <a:buSzPts val="2400"/>
              <a:buNone/>
              <a:defRPr b="0" sz="2400">
                <a:solidFill>
                  <a:schemeClr val="dk1"/>
                </a:solidFill>
              </a:defRPr>
            </a:lvl4pPr>
            <a:lvl5pPr lvl="4" rtl="0" algn="ctr">
              <a:spcBef>
                <a:spcPts val="0"/>
              </a:spcBef>
              <a:spcAft>
                <a:spcPts val="0"/>
              </a:spcAft>
              <a:buClr>
                <a:schemeClr val="dk1"/>
              </a:buClr>
              <a:buSzPts val="2400"/>
              <a:buNone/>
              <a:defRPr b="0" sz="2400">
                <a:solidFill>
                  <a:schemeClr val="dk1"/>
                </a:solidFill>
              </a:defRPr>
            </a:lvl5pPr>
            <a:lvl6pPr lvl="5" rtl="0" algn="ctr">
              <a:spcBef>
                <a:spcPts val="0"/>
              </a:spcBef>
              <a:spcAft>
                <a:spcPts val="0"/>
              </a:spcAft>
              <a:buClr>
                <a:schemeClr val="dk1"/>
              </a:buClr>
              <a:buSzPts val="2400"/>
              <a:buNone/>
              <a:defRPr b="0" sz="2400">
                <a:solidFill>
                  <a:schemeClr val="dk1"/>
                </a:solidFill>
              </a:defRPr>
            </a:lvl6pPr>
            <a:lvl7pPr lvl="6" rtl="0" algn="ctr">
              <a:spcBef>
                <a:spcPts val="0"/>
              </a:spcBef>
              <a:spcAft>
                <a:spcPts val="0"/>
              </a:spcAft>
              <a:buClr>
                <a:schemeClr val="dk1"/>
              </a:buClr>
              <a:buSzPts val="2400"/>
              <a:buNone/>
              <a:defRPr b="0" sz="2400">
                <a:solidFill>
                  <a:schemeClr val="dk1"/>
                </a:solidFill>
              </a:defRPr>
            </a:lvl7pPr>
            <a:lvl8pPr lvl="7" rtl="0" algn="ctr">
              <a:spcBef>
                <a:spcPts val="0"/>
              </a:spcBef>
              <a:spcAft>
                <a:spcPts val="0"/>
              </a:spcAft>
              <a:buClr>
                <a:schemeClr val="dk1"/>
              </a:buClr>
              <a:buSzPts val="2400"/>
              <a:buNone/>
              <a:defRPr b="0" sz="2400">
                <a:solidFill>
                  <a:schemeClr val="dk1"/>
                </a:solidFill>
              </a:defRPr>
            </a:lvl8pPr>
            <a:lvl9pPr lvl="8" rtl="0" algn="ctr">
              <a:spcBef>
                <a:spcPts val="0"/>
              </a:spcBef>
              <a:spcAft>
                <a:spcPts val="0"/>
              </a:spcAft>
              <a:buClr>
                <a:schemeClr val="dk1"/>
              </a:buClr>
              <a:buSzPts val="2400"/>
              <a:buNone/>
              <a:defRPr b="0" sz="2400">
                <a:solidFill>
                  <a:schemeClr val="dk1"/>
                </a:solidFill>
              </a:defRPr>
            </a:lvl9pPr>
          </a:lstStyle>
          <a:p/>
        </p:txBody>
      </p:sp>
      <p:sp>
        <p:nvSpPr>
          <p:cNvPr id="15" name="Google Shape;15;p3"/>
          <p:cNvSpPr txBox="1"/>
          <p:nvPr>
            <p:ph idx="1" type="subTitle"/>
          </p:nvPr>
        </p:nvSpPr>
        <p:spPr>
          <a:xfrm>
            <a:off x="685800" y="2505901"/>
            <a:ext cx="7772400" cy="447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a:solidFill>
                  <a:schemeClr val="lt1"/>
                </a:solidFill>
              </a:defRPr>
            </a:lvl4pPr>
            <a:lvl5pPr lvl="4" rtl="0" algn="ctr">
              <a:spcBef>
                <a:spcPts val="0"/>
              </a:spcBef>
              <a:spcAft>
                <a:spcPts val="0"/>
              </a:spcAft>
              <a:buClr>
                <a:schemeClr val="lt1"/>
              </a:buClr>
              <a:buSzPts val="1800"/>
              <a:buNone/>
              <a:defRPr>
                <a:solidFill>
                  <a:schemeClr val="lt1"/>
                </a:solidFill>
              </a:defRPr>
            </a:lvl5pPr>
            <a:lvl6pPr lvl="5" rtl="0" algn="ctr">
              <a:spcBef>
                <a:spcPts val="0"/>
              </a:spcBef>
              <a:spcAft>
                <a:spcPts val="0"/>
              </a:spcAft>
              <a:buClr>
                <a:schemeClr val="lt1"/>
              </a:buClr>
              <a:buSzPts val="1800"/>
              <a:buNone/>
              <a:defRPr>
                <a:solidFill>
                  <a:schemeClr val="lt1"/>
                </a:solidFill>
              </a:defRPr>
            </a:lvl6pPr>
            <a:lvl7pPr lvl="6" rtl="0" algn="ctr">
              <a:spcBef>
                <a:spcPts val="0"/>
              </a:spcBef>
              <a:spcAft>
                <a:spcPts val="0"/>
              </a:spcAft>
              <a:buClr>
                <a:schemeClr val="lt1"/>
              </a:buClr>
              <a:buSzPts val="1800"/>
              <a:buNone/>
              <a:defRPr>
                <a:solidFill>
                  <a:schemeClr val="lt1"/>
                </a:solidFill>
              </a:defRPr>
            </a:lvl7pPr>
            <a:lvl8pPr lvl="7" rtl="0" algn="ctr">
              <a:spcBef>
                <a:spcPts val="0"/>
              </a:spcBef>
              <a:spcAft>
                <a:spcPts val="0"/>
              </a:spcAft>
              <a:buClr>
                <a:schemeClr val="lt1"/>
              </a:buClr>
              <a:buSzPts val="1800"/>
              <a:buNone/>
              <a:defRPr>
                <a:solidFill>
                  <a:schemeClr val="lt1"/>
                </a:solidFill>
              </a:defRPr>
            </a:lvl8pPr>
            <a:lvl9pPr lvl="8" rtl="0" algn="ctr">
              <a:spcBef>
                <a:spcPts val="0"/>
              </a:spcBef>
              <a:spcAft>
                <a:spcPts val="0"/>
              </a:spcAft>
              <a:buClr>
                <a:schemeClr val="lt1"/>
              </a:buClr>
              <a:buSzPts val="1800"/>
              <a:buNone/>
              <a:defRPr>
                <a:solidFill>
                  <a:schemeClr val="lt1"/>
                </a:solidFill>
              </a:defRPr>
            </a:lvl9pPr>
          </a:lstStyle>
          <a:p/>
        </p:txBody>
      </p:sp>
      <p:sp>
        <p:nvSpPr>
          <p:cNvPr id="16" name="Google Shape;16;p3"/>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5" name="Google Shape;95;p22"/>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6" name="Google Shape;9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dk1"/>
        </a:solidFill>
      </p:bgPr>
    </p:bg>
    <p:spTree>
      <p:nvGrpSpPr>
        <p:cNvPr id="17" name="Shape 17"/>
        <p:cNvGrpSpPr/>
        <p:nvPr/>
      </p:nvGrpSpPr>
      <p:grpSpPr>
        <a:xfrm>
          <a:off x="0" y="0"/>
          <a:ext cx="0" cy="0"/>
          <a:chOff x="0" y="0"/>
          <a:chExt cx="0" cy="0"/>
        </a:xfrm>
      </p:grpSpPr>
      <p:sp>
        <p:nvSpPr>
          <p:cNvPr id="18" name="Google Shape;18;p4"/>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chemeClr val="accent1"/>
            </a:solidFill>
            <a:prstDash val="solid"/>
            <a:miter lim="8000"/>
            <a:headEnd len="med" w="med" type="none"/>
            <a:tailEnd len="med" w="med" type="none"/>
          </a:ln>
        </p:spPr>
      </p:sp>
      <p:sp>
        <p:nvSpPr>
          <p:cNvPr id="19" name="Google Shape;19;p4"/>
          <p:cNvSpPr txBox="1"/>
          <p:nvPr>
            <p:ph idx="1" type="body"/>
          </p:nvPr>
        </p:nvSpPr>
        <p:spPr>
          <a:xfrm>
            <a:off x="2037600" y="2161800"/>
            <a:ext cx="5068800" cy="819900"/>
          </a:xfrm>
          <a:prstGeom prst="rect">
            <a:avLst/>
          </a:prstGeom>
        </p:spPr>
        <p:txBody>
          <a:bodyPr anchorCtr="0" anchor="ctr" bIns="91425" lIns="91425" spcFirstLastPara="1" rIns="91425" wrap="square" tIns="91425">
            <a:noAutofit/>
          </a:bodyPr>
          <a:lstStyle>
            <a:lvl1pPr indent="-342900" lvl="0" marL="457200" rtl="0" algn="ctr">
              <a:spcBef>
                <a:spcPts val="600"/>
              </a:spcBef>
              <a:spcAft>
                <a:spcPts val="0"/>
              </a:spcAft>
              <a:buSzPts val="1800"/>
              <a:buChar char="⊡"/>
              <a:defRPr i="1" sz="1800">
                <a:solidFill>
                  <a:srgbClr val="CCCCCC"/>
                </a:solidFill>
              </a:defRPr>
            </a:lvl1pPr>
            <a:lvl2pPr indent="-342900" lvl="1" marL="914400" rtl="0" algn="ctr">
              <a:spcBef>
                <a:spcPts val="0"/>
              </a:spcBef>
              <a:spcAft>
                <a:spcPts val="0"/>
              </a:spcAft>
              <a:buSzPts val="1800"/>
              <a:buChar char="□"/>
              <a:defRPr i="1" sz="1800">
                <a:solidFill>
                  <a:srgbClr val="CCCCCC"/>
                </a:solidFill>
              </a:defRPr>
            </a:lvl2pPr>
            <a:lvl3pPr indent="-342900" lvl="2" marL="1371600" rtl="0" algn="ctr">
              <a:spcBef>
                <a:spcPts val="0"/>
              </a:spcBef>
              <a:spcAft>
                <a:spcPts val="0"/>
              </a:spcAft>
              <a:buSzPts val="1800"/>
              <a:buChar char="■"/>
              <a:defRPr i="1" sz="1800">
                <a:solidFill>
                  <a:srgbClr val="CCCCCC"/>
                </a:solidFill>
              </a:defRPr>
            </a:lvl3pPr>
            <a:lvl4pPr indent="-342900" lvl="3" marL="1828800" rtl="0" algn="ctr">
              <a:spcBef>
                <a:spcPts val="0"/>
              </a:spcBef>
              <a:spcAft>
                <a:spcPts val="0"/>
              </a:spcAft>
              <a:buSzPts val="1800"/>
              <a:buChar char="●"/>
              <a:defRPr i="1">
                <a:solidFill>
                  <a:srgbClr val="CCCCCC"/>
                </a:solidFill>
              </a:defRPr>
            </a:lvl4pPr>
            <a:lvl5pPr indent="-342900" lvl="4" marL="2286000" rtl="0" algn="ctr">
              <a:spcBef>
                <a:spcPts val="0"/>
              </a:spcBef>
              <a:spcAft>
                <a:spcPts val="0"/>
              </a:spcAft>
              <a:buSzPts val="1800"/>
              <a:buChar char="○"/>
              <a:defRPr i="1">
                <a:solidFill>
                  <a:srgbClr val="CCCCCC"/>
                </a:solidFill>
              </a:defRPr>
            </a:lvl5pPr>
            <a:lvl6pPr indent="-342900" lvl="5" marL="2743200" rtl="0" algn="ctr">
              <a:spcBef>
                <a:spcPts val="0"/>
              </a:spcBef>
              <a:spcAft>
                <a:spcPts val="0"/>
              </a:spcAft>
              <a:buClr>
                <a:srgbClr val="CCCCCC"/>
              </a:buClr>
              <a:buSzPts val="1800"/>
              <a:buChar char="■"/>
              <a:defRPr i="1">
                <a:solidFill>
                  <a:srgbClr val="CCCCCC"/>
                </a:solidFill>
              </a:defRPr>
            </a:lvl6pPr>
            <a:lvl7pPr indent="-342900" lvl="6" marL="3200400" rtl="0" algn="ctr">
              <a:spcBef>
                <a:spcPts val="0"/>
              </a:spcBef>
              <a:spcAft>
                <a:spcPts val="0"/>
              </a:spcAft>
              <a:buClr>
                <a:srgbClr val="CCCCCC"/>
              </a:buClr>
              <a:buSzPts val="1800"/>
              <a:buChar char="●"/>
              <a:defRPr i="1">
                <a:solidFill>
                  <a:srgbClr val="CCCCCC"/>
                </a:solidFill>
              </a:defRPr>
            </a:lvl7pPr>
            <a:lvl8pPr indent="-342900" lvl="7" marL="3657600" rtl="0" algn="ctr">
              <a:spcBef>
                <a:spcPts val="0"/>
              </a:spcBef>
              <a:spcAft>
                <a:spcPts val="0"/>
              </a:spcAft>
              <a:buClr>
                <a:srgbClr val="CCCCCC"/>
              </a:buClr>
              <a:buSzPts val="1800"/>
              <a:buChar char="○"/>
              <a:defRPr i="1">
                <a:solidFill>
                  <a:srgbClr val="CCCCCC"/>
                </a:solidFill>
              </a:defRPr>
            </a:lvl8pPr>
            <a:lvl9pPr indent="-342900" lvl="8" marL="4114800" rtl="0" algn="ctr">
              <a:spcBef>
                <a:spcPts val="0"/>
              </a:spcBef>
              <a:spcAft>
                <a:spcPts val="0"/>
              </a:spcAft>
              <a:buClr>
                <a:srgbClr val="CCCCCC"/>
              </a:buClr>
              <a:buSzPts val="1800"/>
              <a:buChar char="■"/>
              <a:defRPr i="1">
                <a:solidFill>
                  <a:srgbClr val="CCCCCC"/>
                </a:solidFill>
              </a:defRPr>
            </a:lvl9pPr>
          </a:lstStyle>
          <a:p/>
        </p:txBody>
      </p:sp>
      <p:sp>
        <p:nvSpPr>
          <p:cNvPr id="20" name="Google Shape;20;p4"/>
          <p:cNvSpPr txBox="1"/>
          <p:nvPr/>
        </p:nvSpPr>
        <p:spPr>
          <a:xfrm>
            <a:off x="3853200" y="293593"/>
            <a:ext cx="14376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latin typeface="Montserrat"/>
                <a:ea typeface="Montserrat"/>
                <a:cs typeface="Montserrat"/>
                <a:sym typeface="Montserrat"/>
              </a:rPr>
              <a:t>“</a:t>
            </a:r>
            <a:endParaRPr sz="9600">
              <a:solidFill>
                <a:schemeClr val="accent1"/>
              </a:solidFill>
              <a:latin typeface="Montserrat"/>
              <a:ea typeface="Montserrat"/>
              <a:cs typeface="Montserrat"/>
              <a:sym typeface="Montserrat"/>
            </a:endParaRPr>
          </a:p>
        </p:txBody>
      </p:sp>
      <p:sp>
        <p:nvSpPr>
          <p:cNvPr id="21" name="Google Shape;21;p4"/>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chemeClr val="accent1"/>
            </a:solidFill>
            <a:prstDash val="solid"/>
            <a:miter lim="8000"/>
            <a:headEnd len="med" w="med" type="none"/>
            <a:tailEnd len="med" w="med" type="none"/>
          </a:ln>
        </p:spPr>
      </p:sp>
      <p:sp>
        <p:nvSpPr>
          <p:cNvPr id="24" name="Google Shape;24;p5"/>
          <p:cNvSpPr txBox="1"/>
          <p:nvPr>
            <p:ph type="title"/>
          </p:nvPr>
        </p:nvSpPr>
        <p:spPr>
          <a:xfrm>
            <a:off x="3241650" y="99105"/>
            <a:ext cx="2660700" cy="360300"/>
          </a:xfrm>
          <a:prstGeom prst="rect">
            <a:avLst/>
          </a:prstGeom>
        </p:spPr>
        <p:txBody>
          <a:bodyPr anchorCtr="0" anchor="ctr" bIns="0" lIns="0" spcFirstLastPara="1" rIns="0" wrap="square" tIns="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5" name="Google Shape;25;p5"/>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sz="2400"/>
            </a:lvl4pPr>
            <a:lvl5pPr indent="-381000" lvl="4" marL="2286000" rtl="0">
              <a:spcBef>
                <a:spcPts val="0"/>
              </a:spcBef>
              <a:spcAft>
                <a:spcPts val="0"/>
              </a:spcAft>
              <a:buSzPts val="2400"/>
              <a:buChar char="○"/>
              <a:defRPr sz="2400"/>
            </a:lvl5pPr>
            <a:lvl6pPr indent="-381000" lvl="5" marL="2743200" rtl="0">
              <a:spcBef>
                <a:spcPts val="0"/>
              </a:spcBef>
              <a:spcAft>
                <a:spcPts val="0"/>
              </a:spcAft>
              <a:buSzPts val="2400"/>
              <a:buChar char="■"/>
              <a:defRPr sz="2400"/>
            </a:lvl6pPr>
            <a:lvl7pPr indent="-381000" lvl="6" marL="3200400" rtl="0">
              <a:spcBef>
                <a:spcPts val="0"/>
              </a:spcBef>
              <a:spcAft>
                <a:spcPts val="0"/>
              </a:spcAft>
              <a:buSzPts val="2400"/>
              <a:buChar char="●"/>
              <a:defRPr sz="2400"/>
            </a:lvl7pPr>
            <a:lvl8pPr indent="-381000" lvl="7" marL="3657600" rtl="0">
              <a:spcBef>
                <a:spcPts val="0"/>
              </a:spcBef>
              <a:spcAft>
                <a:spcPts val="0"/>
              </a:spcAft>
              <a:buSzPts val="2400"/>
              <a:buChar char="○"/>
              <a:defRPr sz="2400"/>
            </a:lvl8pPr>
            <a:lvl9pPr indent="-381000" lvl="8" marL="4114800" rtl="0">
              <a:spcBef>
                <a:spcPts val="0"/>
              </a:spcBef>
              <a:spcAft>
                <a:spcPts val="0"/>
              </a:spcAft>
              <a:buSzPts val="2400"/>
              <a:buChar char="■"/>
              <a:defRPr sz="2400"/>
            </a:lvl9pPr>
          </a:lstStyle>
          <a:p/>
        </p:txBody>
      </p:sp>
      <p:sp>
        <p:nvSpPr>
          <p:cNvPr id="26" name="Google Shape;26;p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sp>
        <p:nvSpPr>
          <p:cNvPr id="28" name="Google Shape;28;p6"/>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chemeClr val="accent1"/>
            </a:solidFill>
            <a:prstDash val="solid"/>
            <a:miter lim="8000"/>
            <a:headEnd len="med" w="med" type="none"/>
            <a:tailEnd len="med" w="med" type="none"/>
          </a:ln>
        </p:spPr>
      </p:sp>
      <p:sp>
        <p:nvSpPr>
          <p:cNvPr id="29" name="Google Shape;29;p6"/>
          <p:cNvSpPr txBox="1"/>
          <p:nvPr>
            <p:ph type="title"/>
          </p:nvPr>
        </p:nvSpPr>
        <p:spPr>
          <a:xfrm>
            <a:off x="3241650" y="99105"/>
            <a:ext cx="2660700" cy="360300"/>
          </a:xfrm>
          <a:prstGeom prst="rect">
            <a:avLst/>
          </a:prstGeom>
        </p:spPr>
        <p:txBody>
          <a:bodyPr anchorCtr="0" anchor="ctr" bIns="0" lIns="0" spcFirstLastPara="1" rIns="0" wrap="square" tIns="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0" name="Google Shape;30;p6"/>
          <p:cNvSpPr txBox="1"/>
          <p:nvPr>
            <p:ph idx="1" type="body"/>
          </p:nvPr>
        </p:nvSpPr>
        <p:spPr>
          <a:xfrm>
            <a:off x="840975" y="956004"/>
            <a:ext cx="3621900" cy="29655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1" name="Google Shape;31;p6"/>
          <p:cNvSpPr txBox="1"/>
          <p:nvPr>
            <p:ph idx="2" type="body"/>
          </p:nvPr>
        </p:nvSpPr>
        <p:spPr>
          <a:xfrm>
            <a:off x="4681053" y="956004"/>
            <a:ext cx="3621900" cy="29655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2" name="Google Shape;32;p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sp>
        <p:nvSpPr>
          <p:cNvPr id="34" name="Google Shape;34;p7"/>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chemeClr val="accent1"/>
            </a:solidFill>
            <a:prstDash val="solid"/>
            <a:miter lim="8000"/>
            <a:headEnd len="med" w="med" type="none"/>
            <a:tailEnd len="med" w="med" type="none"/>
          </a:ln>
        </p:spPr>
      </p:sp>
      <p:sp>
        <p:nvSpPr>
          <p:cNvPr id="35" name="Google Shape;35;p7"/>
          <p:cNvSpPr txBox="1"/>
          <p:nvPr>
            <p:ph type="title"/>
          </p:nvPr>
        </p:nvSpPr>
        <p:spPr>
          <a:xfrm>
            <a:off x="3241650" y="99105"/>
            <a:ext cx="2660700" cy="360300"/>
          </a:xfrm>
          <a:prstGeom prst="rect">
            <a:avLst/>
          </a:prstGeom>
        </p:spPr>
        <p:txBody>
          <a:bodyPr anchorCtr="0" anchor="ctr" bIns="0" lIns="0" spcFirstLastPara="1" rIns="0" wrap="square" tIns="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6" name="Google Shape;36;p7"/>
          <p:cNvSpPr txBox="1"/>
          <p:nvPr>
            <p:ph idx="1" type="body"/>
          </p:nvPr>
        </p:nvSpPr>
        <p:spPr>
          <a:xfrm>
            <a:off x="753900"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7" name="Google Shape;37;p7"/>
          <p:cNvSpPr txBox="1"/>
          <p:nvPr>
            <p:ph idx="2" type="body"/>
          </p:nvPr>
        </p:nvSpPr>
        <p:spPr>
          <a:xfrm>
            <a:off x="3319596"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8" name="Google Shape;38;p7"/>
          <p:cNvSpPr txBox="1"/>
          <p:nvPr>
            <p:ph idx="3" type="body"/>
          </p:nvPr>
        </p:nvSpPr>
        <p:spPr>
          <a:xfrm>
            <a:off x="5885292"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9" name="Google Shape;39;p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8"/>
          <p:cNvSpPr txBox="1"/>
          <p:nvPr>
            <p:ph type="title"/>
          </p:nvPr>
        </p:nvSpPr>
        <p:spPr>
          <a:xfrm>
            <a:off x="3241650" y="99105"/>
            <a:ext cx="2660700" cy="360300"/>
          </a:xfrm>
          <a:prstGeom prst="rect">
            <a:avLst/>
          </a:prstGeom>
        </p:spPr>
        <p:txBody>
          <a:bodyPr anchorCtr="0" anchor="ctr" bIns="0" lIns="0" spcFirstLastPara="1" rIns="0" wrap="square" tIns="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2" name="Google Shape;42;p8"/>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chemeClr val="accent1"/>
            </a:solidFill>
            <a:prstDash val="solid"/>
            <a:miter lim="8000"/>
            <a:headEnd len="med" w="med" type="none"/>
            <a:tailEnd len="med" w="med" type="none"/>
          </a:ln>
        </p:spPr>
      </p:sp>
      <p:sp>
        <p:nvSpPr>
          <p:cNvPr id="43" name="Google Shape;43;p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9"/>
          <p:cNvSpPr/>
          <p:nvPr/>
        </p:nvSpPr>
        <p:spPr>
          <a:xfrm flipH="1" rot="10800000">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chemeClr val="accent1"/>
            </a:solidFill>
            <a:prstDash val="solid"/>
            <a:miter lim="8000"/>
            <a:headEnd len="med" w="med" type="none"/>
            <a:tailEnd len="med" w="med" type="none"/>
          </a:ln>
        </p:spPr>
      </p:sp>
      <p:sp>
        <p:nvSpPr>
          <p:cNvPr id="46" name="Google Shape;46;p9"/>
          <p:cNvSpPr txBox="1"/>
          <p:nvPr>
            <p:ph idx="1" type="body"/>
          </p:nvPr>
        </p:nvSpPr>
        <p:spPr>
          <a:xfrm>
            <a:off x="3104100" y="4513082"/>
            <a:ext cx="2935800" cy="519600"/>
          </a:xfrm>
          <a:prstGeom prst="rect">
            <a:avLst/>
          </a:prstGeom>
        </p:spPr>
        <p:txBody>
          <a:bodyPr anchorCtr="0" anchor="b" bIns="91425" lIns="91425" spcFirstLastPara="1" rIns="91425" wrap="square" tIns="91425">
            <a:noAutofit/>
          </a:bodyPr>
          <a:lstStyle>
            <a:lvl1pPr indent="-228600" lvl="0" marL="457200" rtl="0" algn="ctr">
              <a:spcBef>
                <a:spcPts val="360"/>
              </a:spcBef>
              <a:spcAft>
                <a:spcPts val="0"/>
              </a:spcAft>
              <a:buSzPts val="1200"/>
              <a:buNone/>
              <a:defRPr i="1" sz="1200">
                <a:solidFill>
                  <a:schemeClr val="dk2"/>
                </a:solidFill>
              </a:defRPr>
            </a:lvl1pPr>
          </a:lstStyle>
          <a:p/>
        </p:txBody>
      </p:sp>
      <p:sp>
        <p:nvSpPr>
          <p:cNvPr id="47" name="Google Shape;47;p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0"/>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chemeClr val="accent1"/>
            </a:solidFill>
            <a:prstDash val="solid"/>
            <a:miter lim="8000"/>
            <a:headEnd len="med" w="med" type="none"/>
            <a:tailEnd len="med" w="med" type="none"/>
          </a:ln>
        </p:spPr>
      </p:sp>
      <p:sp>
        <p:nvSpPr>
          <p:cNvPr id="50" name="Google Shape;50;p10"/>
          <p:cNvSpPr txBox="1"/>
          <p:nvPr>
            <p:ph idx="12" type="sldNum"/>
          </p:nvPr>
        </p:nvSpPr>
        <p:spPr>
          <a:xfrm>
            <a:off x="-125" y="4593050"/>
            <a:ext cx="9144000" cy="5505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1.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41650" y="99105"/>
            <a:ext cx="2660700" cy="3603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1pPr>
            <a:lvl2pPr lvl="1"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2pPr>
            <a:lvl3pPr lvl="2"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3pPr>
            <a:lvl4pPr lvl="3"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4pPr>
            <a:lvl5pPr lvl="4"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5pPr>
            <a:lvl6pPr lvl="5"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6pPr>
            <a:lvl7pPr lvl="6"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7pPr>
            <a:lvl8pPr lvl="7"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8pPr>
            <a:lvl9pPr lvl="8"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9pPr>
          </a:lstStyle>
          <a:p/>
        </p:txBody>
      </p:sp>
      <p:sp>
        <p:nvSpPr>
          <p:cNvPr id="7" name="Google Shape;7;p1"/>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Clr>
                <a:schemeClr val="dk2"/>
              </a:buClr>
              <a:buSzPts val="2400"/>
              <a:buFont typeface="Droid Serif"/>
              <a:buChar char="⊡"/>
              <a:defRPr sz="3000">
                <a:solidFill>
                  <a:schemeClr val="dk1"/>
                </a:solidFill>
                <a:latin typeface="Droid Serif"/>
                <a:ea typeface="Droid Serif"/>
                <a:cs typeface="Droid Serif"/>
                <a:sym typeface="Droid Serif"/>
              </a:defRPr>
            </a:lvl1pPr>
            <a:lvl2pPr indent="-342900" lvl="1" marL="914400" rtl="0">
              <a:spcBef>
                <a:spcPts val="0"/>
              </a:spcBef>
              <a:spcAft>
                <a:spcPts val="0"/>
              </a:spcAft>
              <a:buClr>
                <a:schemeClr val="dk2"/>
              </a:buClr>
              <a:buSzPts val="1800"/>
              <a:buFont typeface="Droid Serif"/>
              <a:buChar char="□"/>
              <a:defRPr sz="2400">
                <a:solidFill>
                  <a:schemeClr val="dk1"/>
                </a:solidFill>
                <a:latin typeface="Droid Serif"/>
                <a:ea typeface="Droid Serif"/>
                <a:cs typeface="Droid Serif"/>
                <a:sym typeface="Droid Serif"/>
              </a:defRPr>
            </a:lvl2pPr>
            <a:lvl3pPr indent="-381000" lvl="2" marL="1371600" rtl="0">
              <a:spcBef>
                <a:spcPts val="0"/>
              </a:spcBef>
              <a:spcAft>
                <a:spcPts val="0"/>
              </a:spcAft>
              <a:buClr>
                <a:schemeClr val="dk2"/>
              </a:buClr>
              <a:buSzPts val="2400"/>
              <a:buFont typeface="Droid Serif"/>
              <a:buChar char="■"/>
              <a:defRPr sz="2400">
                <a:solidFill>
                  <a:schemeClr val="dk1"/>
                </a:solidFill>
                <a:latin typeface="Droid Serif"/>
                <a:ea typeface="Droid Serif"/>
                <a:cs typeface="Droid Serif"/>
                <a:sym typeface="Droid Serif"/>
              </a:defRPr>
            </a:lvl3pPr>
            <a:lvl4pPr indent="-342900" lvl="3" marL="1828800" rtl="0">
              <a:spcBef>
                <a:spcPts val="0"/>
              </a:spcBef>
              <a:spcAft>
                <a:spcPts val="0"/>
              </a:spcAft>
              <a:buClr>
                <a:schemeClr val="dk2"/>
              </a:buClr>
              <a:buSzPts val="1800"/>
              <a:buFont typeface="Droid Serif"/>
              <a:buChar char="●"/>
              <a:defRPr sz="1800">
                <a:solidFill>
                  <a:schemeClr val="dk1"/>
                </a:solidFill>
                <a:latin typeface="Droid Serif"/>
                <a:ea typeface="Droid Serif"/>
                <a:cs typeface="Droid Serif"/>
                <a:sym typeface="Droid Serif"/>
              </a:defRPr>
            </a:lvl4pPr>
            <a:lvl5pPr indent="-342900" lvl="4" marL="2286000" rtl="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5pPr>
            <a:lvl6pPr indent="-342900" lvl="5" marL="2743200" rtl="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6pPr>
            <a:lvl7pPr indent="-342900" lvl="6" marL="3200400" rtl="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7pPr>
            <a:lvl8pPr indent="-342900" lvl="7" marL="3657600" rtl="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8pPr>
            <a:lvl9pPr indent="-342900" lvl="8" marL="4114800" rtl="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9pPr>
          </a:lstStyle>
          <a:p/>
        </p:txBody>
      </p:sp>
      <p:sp>
        <p:nvSpPr>
          <p:cNvPr id="8" name="Google Shape;8;p1"/>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lvl1pPr lvl="0" rtl="0" algn="ctr">
              <a:buNone/>
              <a:defRPr b="1" sz="800">
                <a:solidFill>
                  <a:schemeClr val="accent1"/>
                </a:solidFill>
                <a:latin typeface="Montserrat"/>
                <a:ea typeface="Montserrat"/>
                <a:cs typeface="Montserrat"/>
                <a:sym typeface="Montserrat"/>
              </a:defRPr>
            </a:lvl1pPr>
            <a:lvl2pPr lvl="1" rtl="0" algn="ctr">
              <a:buNone/>
              <a:defRPr b="1" sz="800">
                <a:solidFill>
                  <a:schemeClr val="accent1"/>
                </a:solidFill>
                <a:latin typeface="Montserrat"/>
                <a:ea typeface="Montserrat"/>
                <a:cs typeface="Montserrat"/>
                <a:sym typeface="Montserrat"/>
              </a:defRPr>
            </a:lvl2pPr>
            <a:lvl3pPr lvl="2" rtl="0" algn="ctr">
              <a:buNone/>
              <a:defRPr b="1" sz="800">
                <a:solidFill>
                  <a:schemeClr val="accent1"/>
                </a:solidFill>
                <a:latin typeface="Montserrat"/>
                <a:ea typeface="Montserrat"/>
                <a:cs typeface="Montserrat"/>
                <a:sym typeface="Montserrat"/>
              </a:defRPr>
            </a:lvl3pPr>
            <a:lvl4pPr lvl="3" rtl="0" algn="ctr">
              <a:buNone/>
              <a:defRPr b="1" sz="800">
                <a:solidFill>
                  <a:schemeClr val="accent1"/>
                </a:solidFill>
                <a:latin typeface="Montserrat"/>
                <a:ea typeface="Montserrat"/>
                <a:cs typeface="Montserrat"/>
                <a:sym typeface="Montserrat"/>
              </a:defRPr>
            </a:lvl4pPr>
            <a:lvl5pPr lvl="4" rtl="0" algn="ctr">
              <a:buNone/>
              <a:defRPr b="1" sz="800">
                <a:solidFill>
                  <a:schemeClr val="accent1"/>
                </a:solidFill>
                <a:latin typeface="Montserrat"/>
                <a:ea typeface="Montserrat"/>
                <a:cs typeface="Montserrat"/>
                <a:sym typeface="Montserrat"/>
              </a:defRPr>
            </a:lvl5pPr>
            <a:lvl6pPr lvl="5" rtl="0" algn="ctr">
              <a:buNone/>
              <a:defRPr b="1" sz="800">
                <a:solidFill>
                  <a:schemeClr val="accent1"/>
                </a:solidFill>
                <a:latin typeface="Montserrat"/>
                <a:ea typeface="Montserrat"/>
                <a:cs typeface="Montserrat"/>
                <a:sym typeface="Montserrat"/>
              </a:defRPr>
            </a:lvl6pPr>
            <a:lvl7pPr lvl="6" rtl="0" algn="ctr">
              <a:buNone/>
              <a:defRPr b="1" sz="800">
                <a:solidFill>
                  <a:schemeClr val="accent1"/>
                </a:solidFill>
                <a:latin typeface="Montserrat"/>
                <a:ea typeface="Montserrat"/>
                <a:cs typeface="Montserrat"/>
                <a:sym typeface="Montserrat"/>
              </a:defRPr>
            </a:lvl7pPr>
            <a:lvl8pPr lvl="7" rtl="0" algn="ctr">
              <a:buNone/>
              <a:defRPr b="1" sz="800">
                <a:solidFill>
                  <a:schemeClr val="accent1"/>
                </a:solidFill>
                <a:latin typeface="Montserrat"/>
                <a:ea typeface="Montserrat"/>
                <a:cs typeface="Montserrat"/>
                <a:sym typeface="Montserrat"/>
              </a:defRPr>
            </a:lvl8pPr>
            <a:lvl9pPr lvl="8" rtl="0" algn="ctr">
              <a:buNone/>
              <a:defRPr b="1" sz="800">
                <a:solidFill>
                  <a:schemeClr val="accent1"/>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4" name="Shape 54"/>
        <p:cNvGrpSpPr/>
        <p:nvPr/>
      </p:nvGrpSpPr>
      <p:grpSpPr>
        <a:xfrm>
          <a:off x="0" y="0"/>
          <a:ext cx="0" cy="0"/>
          <a:chOff x="0" y="0"/>
          <a:chExt cx="0" cy="0"/>
        </a:xfrm>
      </p:grpSpPr>
      <p:sp>
        <p:nvSpPr>
          <p:cNvPr id="55" name="Google Shape;55;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6" name="Google Shape;56;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7" name="Google Shape;5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19.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20.png"/><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19.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12.png"/><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 Id="rId3" Type="http://schemas.openxmlformats.org/officeDocument/2006/relationships/image" Target="../media/image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19.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8.png"/><Relationship Id="rId4" Type="http://schemas.openxmlformats.org/officeDocument/2006/relationships/image" Target="../media/image1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2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 Id="rId3" Type="http://schemas.openxmlformats.org/officeDocument/2006/relationships/image" Target="../media/image1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 Id="rId3" Type="http://schemas.openxmlformats.org/officeDocument/2006/relationships/image" Target="../media/image17.png"/><Relationship Id="rId4" Type="http://schemas.openxmlformats.org/officeDocument/2006/relationships/image" Target="../media/image2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 Id="rId3" Type="http://schemas.openxmlformats.org/officeDocument/2006/relationships/image" Target="../media/image1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 Id="rId3" Type="http://schemas.openxmlformats.org/officeDocument/2006/relationships/image" Target="../media/image19.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 Id="rId3" Type="http://schemas.openxmlformats.org/officeDocument/2006/relationships/image" Target="../media/image17.png"/><Relationship Id="rId4" Type="http://schemas.openxmlformats.org/officeDocument/2006/relationships/image" Target="../media/image2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 Id="rId3" Type="http://schemas.openxmlformats.org/officeDocument/2006/relationships/image" Target="../media/image1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 Id="rId3" Type="http://schemas.openxmlformats.org/officeDocument/2006/relationships/image" Target="../media/image2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9.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4"/>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COMM 204: </a:t>
            </a:r>
            <a:r>
              <a:rPr lang="en" sz="1800"/>
              <a:t>LOGISTICS AND OPERATIONS MANAGEMENT</a:t>
            </a:r>
            <a:endParaRPr sz="1800"/>
          </a:p>
          <a:p>
            <a:pPr indent="0" lvl="0" marL="0" rtl="0" algn="ctr">
              <a:spcBef>
                <a:spcPts val="0"/>
              </a:spcBef>
              <a:spcAft>
                <a:spcPts val="0"/>
              </a:spcAft>
              <a:buNone/>
            </a:pPr>
            <a:r>
              <a:rPr lang="en"/>
              <a:t> </a:t>
            </a:r>
            <a:endParaRPr/>
          </a:p>
          <a:p>
            <a:pPr indent="0" lvl="0" marL="0" rtl="0" algn="ctr">
              <a:spcBef>
                <a:spcPts val="0"/>
              </a:spcBef>
              <a:spcAft>
                <a:spcPts val="0"/>
              </a:spcAft>
              <a:buNone/>
            </a:pPr>
            <a:r>
              <a:rPr lang="en"/>
              <a:t>2022W MIDTERM REVIEW SESSION</a:t>
            </a:r>
            <a:endParaRPr/>
          </a:p>
          <a:p>
            <a:pPr indent="0" lvl="0" marL="0" rtl="0" algn="ctr">
              <a:spcBef>
                <a:spcPts val="0"/>
              </a:spcBef>
              <a:spcAft>
                <a:spcPts val="0"/>
              </a:spcAft>
              <a:buNone/>
            </a:pPr>
            <a:r>
              <a:t/>
            </a:r>
            <a:endParaRPr sz="1400">
              <a:solidFill>
                <a:schemeClr val="lt1"/>
              </a:solidFill>
            </a:endParaRPr>
          </a:p>
        </p:txBody>
      </p:sp>
      <p:sp>
        <p:nvSpPr>
          <p:cNvPr id="104" name="Google Shape;104;p24"/>
          <p:cNvSpPr/>
          <p:nvPr/>
        </p:nvSpPr>
        <p:spPr>
          <a:xfrm>
            <a:off x="4255105" y="512098"/>
            <a:ext cx="633840" cy="57650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Process troubles</a:t>
            </a:r>
            <a:endParaRPr/>
          </a:p>
        </p:txBody>
      </p:sp>
      <p:sp>
        <p:nvSpPr>
          <p:cNvPr id="172" name="Google Shape;172;p33"/>
          <p:cNvSpPr txBox="1"/>
          <p:nvPr>
            <p:ph idx="1" type="body"/>
          </p:nvPr>
        </p:nvSpPr>
        <p:spPr>
          <a:xfrm>
            <a:off x="840975" y="956004"/>
            <a:ext cx="3621900" cy="296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Blocked process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First step: 60/ hour </a:t>
            </a:r>
            <a:endParaRPr/>
          </a:p>
          <a:p>
            <a:pPr indent="0" lvl="0" marL="0" rtl="0" algn="l">
              <a:spcBef>
                <a:spcPts val="600"/>
              </a:spcBef>
              <a:spcAft>
                <a:spcPts val="0"/>
              </a:spcAft>
              <a:buNone/>
            </a:pPr>
            <a:r>
              <a:rPr lang="en"/>
              <a:t>Second step: 40/ hour </a:t>
            </a:r>
            <a:endParaRPr/>
          </a:p>
          <a:p>
            <a:pPr indent="0" lvl="0" marL="0" rtl="0" algn="l">
              <a:spcBef>
                <a:spcPts val="600"/>
              </a:spcBef>
              <a:spcAft>
                <a:spcPts val="0"/>
              </a:spcAft>
              <a:buNone/>
            </a:pPr>
            <a:r>
              <a:t/>
            </a:r>
            <a:endParaRPr/>
          </a:p>
        </p:txBody>
      </p:sp>
      <p:sp>
        <p:nvSpPr>
          <p:cNvPr id="173" name="Google Shape;173;p33"/>
          <p:cNvSpPr txBox="1"/>
          <p:nvPr>
            <p:ph idx="2" type="body"/>
          </p:nvPr>
        </p:nvSpPr>
        <p:spPr>
          <a:xfrm>
            <a:off x="5521978" y="956004"/>
            <a:ext cx="3621900" cy="296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Starved process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First step: 40/hour </a:t>
            </a:r>
            <a:endParaRPr/>
          </a:p>
          <a:p>
            <a:pPr indent="0" lvl="0" marL="0" rtl="0" algn="l">
              <a:spcBef>
                <a:spcPts val="600"/>
              </a:spcBef>
              <a:spcAft>
                <a:spcPts val="0"/>
              </a:spcAft>
              <a:buNone/>
            </a:pPr>
            <a:r>
              <a:rPr lang="en"/>
              <a:t>Second step: 60/hour</a:t>
            </a:r>
            <a:endParaRPr/>
          </a:p>
        </p:txBody>
      </p:sp>
      <p:sp>
        <p:nvSpPr>
          <p:cNvPr id="174" name="Google Shape;174;p33"/>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75" name="Google Shape;175;p33"/>
          <p:cNvPicPr preferRelativeResize="0"/>
          <p:nvPr/>
        </p:nvPicPr>
        <p:blipFill>
          <a:blip r:embed="rId3">
            <a:alphaModFix/>
          </a:blip>
          <a:stretch>
            <a:fillRect/>
          </a:stretch>
        </p:blipFill>
        <p:spPr>
          <a:xfrm>
            <a:off x="3706250" y="459400"/>
            <a:ext cx="1448750" cy="4684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How to increase capacity rate </a:t>
            </a:r>
            <a:endParaRPr/>
          </a:p>
        </p:txBody>
      </p:sp>
      <p:sp>
        <p:nvSpPr>
          <p:cNvPr id="181" name="Google Shape;181;p34"/>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Increase the size of the resource pool. (add a worker or machine) </a:t>
            </a:r>
            <a:endParaRPr sz="650">
              <a:solidFill>
                <a:srgbClr val="000000"/>
              </a:solidFill>
              <a:latin typeface="Arial"/>
              <a:ea typeface="Arial"/>
              <a:cs typeface="Arial"/>
              <a:sym typeface="Arial"/>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Decrease the unit load ( with better technology)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t>
            </a:r>
            <a:r>
              <a:rPr lang="en" sz="2100">
                <a:highlight>
                  <a:srgbClr val="FFFF00"/>
                </a:highlight>
              </a:rPr>
              <a:t>applying either of these to a resource that is not a bottleneck will not increase capacity rate</a:t>
            </a:r>
            <a:endParaRPr sz="2100">
              <a:highlight>
                <a:srgbClr val="FFFF00"/>
              </a:highlight>
            </a:endParaRPr>
          </a:p>
        </p:txBody>
      </p:sp>
      <p:sp>
        <p:nvSpPr>
          <p:cNvPr id="182" name="Google Shape;182;p34"/>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400">
                <a:solidFill>
                  <a:schemeClr val="dk1"/>
                </a:solidFill>
                <a:latin typeface="Droid Serif"/>
                <a:ea typeface="Droid Serif"/>
                <a:cs typeface="Droid Serif"/>
                <a:sym typeface="Droid Serif"/>
              </a:rPr>
              <a:t>Practice Question</a:t>
            </a:r>
            <a:endParaRPr/>
          </a:p>
        </p:txBody>
      </p:sp>
      <p:sp>
        <p:nvSpPr>
          <p:cNvPr id="188" name="Google Shape;188;p35"/>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Char char="⊡"/>
            </a:pPr>
            <a:r>
              <a:rPr lang="en" sz="1700"/>
              <a:t>Identify the bottleneck, capacity rate, </a:t>
            </a:r>
            <a:r>
              <a:rPr lang="en" sz="1700"/>
              <a:t>theoretical</a:t>
            </a:r>
            <a:r>
              <a:rPr lang="en" sz="1700"/>
              <a:t> flow time. </a:t>
            </a:r>
            <a:endParaRPr sz="1700"/>
          </a:p>
          <a:p>
            <a:pPr indent="-336550" lvl="0" marL="457200" rtl="0" algn="l">
              <a:spcBef>
                <a:spcPts val="0"/>
              </a:spcBef>
              <a:spcAft>
                <a:spcPts val="0"/>
              </a:spcAft>
              <a:buSzPts val="1700"/>
              <a:buChar char="⊡"/>
            </a:pPr>
            <a:r>
              <a:rPr lang="en" sz="1700"/>
              <a:t>Provide one suggestion on how you could reduce capacity rate in this process.</a:t>
            </a:r>
            <a:endParaRPr sz="1700"/>
          </a:p>
        </p:txBody>
      </p:sp>
      <p:sp>
        <p:nvSpPr>
          <p:cNvPr id="189" name="Google Shape;189;p3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190" name="Google Shape;190;p35"/>
          <p:cNvGraphicFramePr/>
          <p:nvPr/>
        </p:nvGraphicFramePr>
        <p:xfrm>
          <a:off x="952500" y="2398825"/>
          <a:ext cx="3000000" cy="3000000"/>
        </p:xfrm>
        <a:graphic>
          <a:graphicData uri="http://schemas.openxmlformats.org/drawingml/2006/table">
            <a:tbl>
              <a:tblPr>
                <a:noFill/>
                <a:tableStyleId>{107A80B2-C663-4926-B36E-1F8D5C9AD88A}</a:tableStyleId>
              </a:tblPr>
              <a:tblGrid>
                <a:gridCol w="1218450"/>
                <a:gridCol w="1218450"/>
                <a:gridCol w="1218450"/>
                <a:gridCol w="1218450"/>
                <a:gridCol w="1218450"/>
                <a:gridCol w="1218450"/>
              </a:tblGrid>
              <a:tr h="381000">
                <a:tc>
                  <a:txBody>
                    <a:bodyPr/>
                    <a:lstStyle/>
                    <a:p>
                      <a:pPr indent="0" lvl="0" marL="0" rtl="0" algn="l">
                        <a:spcBef>
                          <a:spcPts val="0"/>
                        </a:spcBef>
                        <a:spcAft>
                          <a:spcPts val="0"/>
                        </a:spcAft>
                        <a:buNone/>
                      </a:pPr>
                      <a:r>
                        <a:rPr b="1" lang="en"/>
                        <a:t>CASHIER </a:t>
                      </a:r>
                      <a:endParaRPr b="1"/>
                    </a:p>
                  </a:txBody>
                  <a:tcPr marT="91425" marB="91425" marR="91425" marL="91425"/>
                </a:tc>
                <a:tc>
                  <a:txBody>
                    <a:bodyPr/>
                    <a:lstStyle/>
                    <a:p>
                      <a:pPr indent="0" lvl="0" marL="0" rtl="0" algn="l">
                        <a:spcBef>
                          <a:spcPts val="0"/>
                        </a:spcBef>
                        <a:spcAft>
                          <a:spcPts val="0"/>
                        </a:spcAft>
                        <a:buNone/>
                      </a:pPr>
                      <a:r>
                        <a:rPr b="1" lang="en"/>
                        <a:t>WORKER 1</a:t>
                      </a:r>
                      <a:endParaRPr b="1"/>
                    </a:p>
                  </a:txBody>
                  <a:tcPr marT="91425" marB="91425" marR="91425" marL="91425"/>
                </a:tc>
                <a:tc>
                  <a:txBody>
                    <a:bodyPr/>
                    <a:lstStyle/>
                    <a:p>
                      <a:pPr indent="0" lvl="0" marL="0" rtl="0" algn="l">
                        <a:spcBef>
                          <a:spcPts val="0"/>
                        </a:spcBef>
                        <a:spcAft>
                          <a:spcPts val="0"/>
                        </a:spcAft>
                        <a:buNone/>
                      </a:pPr>
                      <a:r>
                        <a:rPr b="1" lang="en"/>
                        <a:t>WORKER 2</a:t>
                      </a:r>
                      <a:endParaRPr b="1"/>
                    </a:p>
                  </a:txBody>
                  <a:tcPr marT="91425" marB="91425" marR="91425" marL="91425"/>
                </a:tc>
                <a:tc>
                  <a:txBody>
                    <a:bodyPr/>
                    <a:lstStyle/>
                    <a:p>
                      <a:pPr indent="0" lvl="0" marL="0" rtl="0" algn="l">
                        <a:spcBef>
                          <a:spcPts val="0"/>
                        </a:spcBef>
                        <a:spcAft>
                          <a:spcPts val="0"/>
                        </a:spcAft>
                        <a:buNone/>
                      </a:pPr>
                      <a:r>
                        <a:rPr b="1" lang="en"/>
                        <a:t>WORKER 3 </a:t>
                      </a:r>
                      <a:endParaRPr b="1"/>
                    </a:p>
                  </a:txBody>
                  <a:tcPr marT="91425" marB="91425" marR="91425" marL="91425"/>
                </a:tc>
                <a:tc>
                  <a:txBody>
                    <a:bodyPr/>
                    <a:lstStyle/>
                    <a:p>
                      <a:pPr indent="0" lvl="0" marL="0" rtl="0" algn="l">
                        <a:spcBef>
                          <a:spcPts val="0"/>
                        </a:spcBef>
                        <a:spcAft>
                          <a:spcPts val="0"/>
                        </a:spcAft>
                        <a:buNone/>
                      </a:pPr>
                      <a:r>
                        <a:rPr b="1" lang="en"/>
                        <a:t>WORKER 4</a:t>
                      </a:r>
                      <a:endParaRPr b="1"/>
                    </a:p>
                  </a:txBody>
                  <a:tcPr marT="91425" marB="91425" marR="91425" marL="91425"/>
                </a:tc>
                <a:tc>
                  <a:txBody>
                    <a:bodyPr/>
                    <a:lstStyle/>
                    <a:p>
                      <a:pPr indent="0" lvl="0" marL="0" rtl="0" algn="l">
                        <a:spcBef>
                          <a:spcPts val="0"/>
                        </a:spcBef>
                        <a:spcAft>
                          <a:spcPts val="0"/>
                        </a:spcAft>
                        <a:buNone/>
                      </a:pPr>
                      <a:r>
                        <a:rPr b="1" lang="en"/>
                        <a:t>WORKER 5 </a:t>
                      </a:r>
                      <a:endParaRPr b="1"/>
                    </a:p>
                  </a:txBody>
                  <a:tcPr marT="91425" marB="91425" marR="91425" marL="91425"/>
                </a:tc>
              </a:tr>
              <a:tr h="381000">
                <a:tc>
                  <a:txBody>
                    <a:bodyPr/>
                    <a:lstStyle/>
                    <a:p>
                      <a:pPr indent="0" lvl="0" marL="0" rtl="0" algn="l">
                        <a:spcBef>
                          <a:spcPts val="0"/>
                        </a:spcBef>
                        <a:spcAft>
                          <a:spcPts val="0"/>
                        </a:spcAft>
                        <a:buNone/>
                      </a:pPr>
                      <a:r>
                        <a:rPr lang="en"/>
                        <a:t>10 SEC</a:t>
                      </a:r>
                      <a:endParaRPr/>
                    </a:p>
                  </a:txBody>
                  <a:tcPr marT="91425" marB="91425" marR="91425" marL="91425"/>
                </a:tc>
                <a:tc>
                  <a:txBody>
                    <a:bodyPr/>
                    <a:lstStyle/>
                    <a:p>
                      <a:pPr indent="0" lvl="0" marL="0" rtl="0" algn="l">
                        <a:spcBef>
                          <a:spcPts val="0"/>
                        </a:spcBef>
                        <a:spcAft>
                          <a:spcPts val="0"/>
                        </a:spcAft>
                        <a:buNone/>
                      </a:pPr>
                      <a:r>
                        <a:rPr lang="en"/>
                        <a:t>5 SEC</a:t>
                      </a:r>
                      <a:endParaRPr/>
                    </a:p>
                  </a:txBody>
                  <a:tcPr marT="91425" marB="91425" marR="91425" marL="91425"/>
                </a:tc>
                <a:tc>
                  <a:txBody>
                    <a:bodyPr/>
                    <a:lstStyle/>
                    <a:p>
                      <a:pPr indent="0" lvl="0" marL="0" rtl="0" algn="l">
                        <a:spcBef>
                          <a:spcPts val="0"/>
                        </a:spcBef>
                        <a:spcAft>
                          <a:spcPts val="0"/>
                        </a:spcAft>
                        <a:buNone/>
                      </a:pPr>
                      <a:r>
                        <a:rPr lang="en"/>
                        <a:t>15 SEC</a:t>
                      </a:r>
                      <a:endParaRPr/>
                    </a:p>
                  </a:txBody>
                  <a:tcPr marT="91425" marB="91425" marR="91425" marL="91425"/>
                </a:tc>
                <a:tc>
                  <a:txBody>
                    <a:bodyPr/>
                    <a:lstStyle/>
                    <a:p>
                      <a:pPr indent="0" lvl="0" marL="0" rtl="0" algn="l">
                        <a:spcBef>
                          <a:spcPts val="0"/>
                        </a:spcBef>
                        <a:spcAft>
                          <a:spcPts val="0"/>
                        </a:spcAft>
                        <a:buNone/>
                      </a:pPr>
                      <a:r>
                        <a:rPr lang="en"/>
                        <a:t>8 SEC</a:t>
                      </a:r>
                      <a:endParaRPr/>
                    </a:p>
                  </a:txBody>
                  <a:tcPr marT="91425" marB="91425" marR="91425" marL="91425"/>
                </a:tc>
                <a:tc>
                  <a:txBody>
                    <a:bodyPr/>
                    <a:lstStyle/>
                    <a:p>
                      <a:pPr indent="0" lvl="0" marL="0" rtl="0" algn="l">
                        <a:spcBef>
                          <a:spcPts val="0"/>
                        </a:spcBef>
                        <a:spcAft>
                          <a:spcPts val="0"/>
                        </a:spcAft>
                        <a:buNone/>
                      </a:pPr>
                      <a:r>
                        <a:rPr lang="en"/>
                        <a:t>6 SEC</a:t>
                      </a:r>
                      <a:endParaRPr/>
                    </a:p>
                  </a:txBody>
                  <a:tcPr marT="91425" marB="91425" marR="91425" marL="91425"/>
                </a:tc>
                <a:tc>
                  <a:txBody>
                    <a:bodyPr/>
                    <a:lstStyle/>
                    <a:p>
                      <a:pPr indent="0" lvl="0" marL="0" rtl="0" algn="l">
                        <a:spcBef>
                          <a:spcPts val="0"/>
                        </a:spcBef>
                        <a:spcAft>
                          <a:spcPts val="0"/>
                        </a:spcAft>
                        <a:buNone/>
                      </a:pPr>
                      <a:r>
                        <a:rPr lang="en"/>
                        <a:t>12 SEC</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400">
                <a:solidFill>
                  <a:schemeClr val="dk1"/>
                </a:solidFill>
                <a:latin typeface="Droid Serif"/>
                <a:ea typeface="Droid Serif"/>
                <a:cs typeface="Droid Serif"/>
                <a:sym typeface="Droid Serif"/>
              </a:rPr>
              <a:t>Answer</a:t>
            </a:r>
            <a:endParaRPr/>
          </a:p>
        </p:txBody>
      </p:sp>
      <p:sp>
        <p:nvSpPr>
          <p:cNvPr id="196" name="Google Shape;196;p36"/>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700"/>
              <a:t>Identify the bottleneck, capacity rate, theoretical flow time. </a:t>
            </a:r>
            <a:endParaRPr sz="1700"/>
          </a:p>
          <a:p>
            <a:pPr indent="0" lvl="0" marL="0" rtl="0" algn="l">
              <a:spcBef>
                <a:spcPts val="600"/>
              </a:spcBef>
              <a:spcAft>
                <a:spcPts val="0"/>
              </a:spcAft>
              <a:buNone/>
            </a:pPr>
            <a:r>
              <a:rPr lang="en" sz="1700"/>
              <a:t>Provide one suggestion on how you could reduce capacity rate in this process</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rPr lang="en" sz="1700"/>
              <a:t>Capacity Rate: 4/ min </a:t>
            </a:r>
            <a:endParaRPr sz="1700"/>
          </a:p>
          <a:p>
            <a:pPr indent="0" lvl="0" marL="0" rtl="0" algn="l">
              <a:spcBef>
                <a:spcPts val="600"/>
              </a:spcBef>
              <a:spcAft>
                <a:spcPts val="0"/>
              </a:spcAft>
              <a:buNone/>
            </a:pPr>
            <a:r>
              <a:rPr lang="en" sz="1700"/>
              <a:t>Bottleneck: worker 2 </a:t>
            </a:r>
            <a:endParaRPr sz="1700"/>
          </a:p>
          <a:p>
            <a:pPr indent="0" lvl="0" marL="0" rtl="0" algn="l">
              <a:spcBef>
                <a:spcPts val="600"/>
              </a:spcBef>
              <a:spcAft>
                <a:spcPts val="0"/>
              </a:spcAft>
              <a:buNone/>
            </a:pPr>
            <a:r>
              <a:rPr lang="en" sz="1700"/>
              <a:t>Theoretical flow time: 56 seconds </a:t>
            </a:r>
            <a:endParaRPr sz="1700"/>
          </a:p>
        </p:txBody>
      </p:sp>
      <p:sp>
        <p:nvSpPr>
          <p:cNvPr id="197" name="Google Shape;197;p3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198" name="Google Shape;198;p36"/>
          <p:cNvGraphicFramePr/>
          <p:nvPr/>
        </p:nvGraphicFramePr>
        <p:xfrm>
          <a:off x="952500" y="2398825"/>
          <a:ext cx="3000000" cy="3000000"/>
        </p:xfrm>
        <a:graphic>
          <a:graphicData uri="http://schemas.openxmlformats.org/drawingml/2006/table">
            <a:tbl>
              <a:tblPr>
                <a:noFill/>
                <a:tableStyleId>{107A80B2-C663-4926-B36E-1F8D5C9AD88A}</a:tableStyleId>
              </a:tblPr>
              <a:tblGrid>
                <a:gridCol w="1218450"/>
                <a:gridCol w="1218450"/>
                <a:gridCol w="1218450"/>
                <a:gridCol w="1218450"/>
                <a:gridCol w="1218450"/>
                <a:gridCol w="1218450"/>
              </a:tblGrid>
              <a:tr h="381000">
                <a:tc>
                  <a:txBody>
                    <a:bodyPr/>
                    <a:lstStyle/>
                    <a:p>
                      <a:pPr indent="0" lvl="0" marL="0" rtl="0" algn="l">
                        <a:spcBef>
                          <a:spcPts val="0"/>
                        </a:spcBef>
                        <a:spcAft>
                          <a:spcPts val="0"/>
                        </a:spcAft>
                        <a:buNone/>
                      </a:pPr>
                      <a:r>
                        <a:rPr b="1" lang="en"/>
                        <a:t>CASHIER </a:t>
                      </a:r>
                      <a:endParaRPr b="1"/>
                    </a:p>
                  </a:txBody>
                  <a:tcPr marT="91425" marB="91425" marR="91425" marL="91425"/>
                </a:tc>
                <a:tc>
                  <a:txBody>
                    <a:bodyPr/>
                    <a:lstStyle/>
                    <a:p>
                      <a:pPr indent="0" lvl="0" marL="0" rtl="0" algn="l">
                        <a:spcBef>
                          <a:spcPts val="0"/>
                        </a:spcBef>
                        <a:spcAft>
                          <a:spcPts val="0"/>
                        </a:spcAft>
                        <a:buNone/>
                      </a:pPr>
                      <a:r>
                        <a:rPr b="1" lang="en"/>
                        <a:t>WORKER 1</a:t>
                      </a:r>
                      <a:endParaRPr b="1"/>
                    </a:p>
                  </a:txBody>
                  <a:tcPr marT="91425" marB="91425" marR="91425" marL="91425"/>
                </a:tc>
                <a:tc>
                  <a:txBody>
                    <a:bodyPr/>
                    <a:lstStyle/>
                    <a:p>
                      <a:pPr indent="0" lvl="0" marL="0" rtl="0" algn="l">
                        <a:spcBef>
                          <a:spcPts val="0"/>
                        </a:spcBef>
                        <a:spcAft>
                          <a:spcPts val="0"/>
                        </a:spcAft>
                        <a:buNone/>
                      </a:pPr>
                      <a:r>
                        <a:rPr b="1" lang="en"/>
                        <a:t>WORKER 2</a:t>
                      </a:r>
                      <a:endParaRPr b="1"/>
                    </a:p>
                  </a:txBody>
                  <a:tcPr marT="91425" marB="91425" marR="91425" marL="91425"/>
                </a:tc>
                <a:tc>
                  <a:txBody>
                    <a:bodyPr/>
                    <a:lstStyle/>
                    <a:p>
                      <a:pPr indent="0" lvl="0" marL="0" rtl="0" algn="l">
                        <a:spcBef>
                          <a:spcPts val="0"/>
                        </a:spcBef>
                        <a:spcAft>
                          <a:spcPts val="0"/>
                        </a:spcAft>
                        <a:buNone/>
                      </a:pPr>
                      <a:r>
                        <a:rPr b="1" lang="en"/>
                        <a:t>WORKER 3 </a:t>
                      </a:r>
                      <a:endParaRPr b="1"/>
                    </a:p>
                  </a:txBody>
                  <a:tcPr marT="91425" marB="91425" marR="91425" marL="91425"/>
                </a:tc>
                <a:tc>
                  <a:txBody>
                    <a:bodyPr/>
                    <a:lstStyle/>
                    <a:p>
                      <a:pPr indent="0" lvl="0" marL="0" rtl="0" algn="l">
                        <a:spcBef>
                          <a:spcPts val="0"/>
                        </a:spcBef>
                        <a:spcAft>
                          <a:spcPts val="0"/>
                        </a:spcAft>
                        <a:buNone/>
                      </a:pPr>
                      <a:r>
                        <a:rPr b="1" lang="en"/>
                        <a:t>WORKER 4</a:t>
                      </a:r>
                      <a:endParaRPr b="1"/>
                    </a:p>
                  </a:txBody>
                  <a:tcPr marT="91425" marB="91425" marR="91425" marL="91425"/>
                </a:tc>
                <a:tc>
                  <a:txBody>
                    <a:bodyPr/>
                    <a:lstStyle/>
                    <a:p>
                      <a:pPr indent="0" lvl="0" marL="0" rtl="0" algn="l">
                        <a:spcBef>
                          <a:spcPts val="0"/>
                        </a:spcBef>
                        <a:spcAft>
                          <a:spcPts val="0"/>
                        </a:spcAft>
                        <a:buNone/>
                      </a:pPr>
                      <a:r>
                        <a:rPr b="1" lang="en"/>
                        <a:t>WORKER 5 </a:t>
                      </a:r>
                      <a:endParaRPr b="1"/>
                    </a:p>
                  </a:txBody>
                  <a:tcPr marT="91425" marB="91425" marR="91425" marL="91425"/>
                </a:tc>
              </a:tr>
              <a:tr h="381000">
                <a:tc>
                  <a:txBody>
                    <a:bodyPr/>
                    <a:lstStyle/>
                    <a:p>
                      <a:pPr indent="0" lvl="0" marL="0" rtl="0" algn="l">
                        <a:spcBef>
                          <a:spcPts val="0"/>
                        </a:spcBef>
                        <a:spcAft>
                          <a:spcPts val="0"/>
                        </a:spcAft>
                        <a:buNone/>
                      </a:pPr>
                      <a:r>
                        <a:rPr lang="en"/>
                        <a:t>10 SEC</a:t>
                      </a:r>
                      <a:endParaRPr/>
                    </a:p>
                  </a:txBody>
                  <a:tcPr marT="91425" marB="91425" marR="91425" marL="91425"/>
                </a:tc>
                <a:tc>
                  <a:txBody>
                    <a:bodyPr/>
                    <a:lstStyle/>
                    <a:p>
                      <a:pPr indent="0" lvl="0" marL="0" rtl="0" algn="l">
                        <a:spcBef>
                          <a:spcPts val="0"/>
                        </a:spcBef>
                        <a:spcAft>
                          <a:spcPts val="0"/>
                        </a:spcAft>
                        <a:buNone/>
                      </a:pPr>
                      <a:r>
                        <a:rPr lang="en"/>
                        <a:t>5 SEC</a:t>
                      </a:r>
                      <a:endParaRPr/>
                    </a:p>
                  </a:txBody>
                  <a:tcPr marT="91425" marB="91425" marR="91425" marL="91425"/>
                </a:tc>
                <a:tc>
                  <a:txBody>
                    <a:bodyPr/>
                    <a:lstStyle/>
                    <a:p>
                      <a:pPr indent="0" lvl="0" marL="0" rtl="0" algn="l">
                        <a:spcBef>
                          <a:spcPts val="0"/>
                        </a:spcBef>
                        <a:spcAft>
                          <a:spcPts val="0"/>
                        </a:spcAft>
                        <a:buNone/>
                      </a:pPr>
                      <a:r>
                        <a:rPr lang="en"/>
                        <a:t>15 SEC</a:t>
                      </a:r>
                      <a:endParaRPr/>
                    </a:p>
                  </a:txBody>
                  <a:tcPr marT="91425" marB="91425" marR="91425" marL="91425"/>
                </a:tc>
                <a:tc>
                  <a:txBody>
                    <a:bodyPr/>
                    <a:lstStyle/>
                    <a:p>
                      <a:pPr indent="0" lvl="0" marL="0" rtl="0" algn="l">
                        <a:spcBef>
                          <a:spcPts val="0"/>
                        </a:spcBef>
                        <a:spcAft>
                          <a:spcPts val="0"/>
                        </a:spcAft>
                        <a:buNone/>
                      </a:pPr>
                      <a:r>
                        <a:rPr lang="en"/>
                        <a:t>8 SEC</a:t>
                      </a:r>
                      <a:endParaRPr/>
                    </a:p>
                  </a:txBody>
                  <a:tcPr marT="91425" marB="91425" marR="91425" marL="91425"/>
                </a:tc>
                <a:tc>
                  <a:txBody>
                    <a:bodyPr/>
                    <a:lstStyle/>
                    <a:p>
                      <a:pPr indent="0" lvl="0" marL="0" rtl="0" algn="l">
                        <a:spcBef>
                          <a:spcPts val="0"/>
                        </a:spcBef>
                        <a:spcAft>
                          <a:spcPts val="0"/>
                        </a:spcAft>
                        <a:buNone/>
                      </a:pPr>
                      <a:r>
                        <a:rPr lang="en"/>
                        <a:t>6 SEC</a:t>
                      </a:r>
                      <a:endParaRPr/>
                    </a:p>
                  </a:txBody>
                  <a:tcPr marT="91425" marB="91425" marR="91425" marL="91425"/>
                </a:tc>
                <a:tc>
                  <a:txBody>
                    <a:bodyPr/>
                    <a:lstStyle/>
                    <a:p>
                      <a:pPr indent="0" lvl="0" marL="0" rtl="0" algn="l">
                        <a:spcBef>
                          <a:spcPts val="0"/>
                        </a:spcBef>
                        <a:spcAft>
                          <a:spcPts val="0"/>
                        </a:spcAft>
                        <a:buNone/>
                      </a:pPr>
                      <a:r>
                        <a:rPr lang="en"/>
                        <a:t>12 SEC</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400">
                <a:solidFill>
                  <a:schemeClr val="dk1"/>
                </a:solidFill>
                <a:latin typeface="Droid Serif"/>
                <a:ea typeface="Droid Serif"/>
                <a:cs typeface="Droid Serif"/>
                <a:sym typeface="Droid Serif"/>
              </a:rPr>
              <a:t>Question!</a:t>
            </a:r>
            <a:endParaRPr/>
          </a:p>
        </p:txBody>
      </p:sp>
      <p:sp>
        <p:nvSpPr>
          <p:cNvPr id="204" name="Google Shape;204;p37"/>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700"/>
              <a:t>What happens if someone wants to skip worker 2s job? Ex: it is adding cheese to a patty, and you are lactose intolerant. </a:t>
            </a:r>
            <a:r>
              <a:rPr lang="en" sz="1700"/>
              <a:t>What is new throughput rate, capacity rate, bottleneck resource and theoretical flow time?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p:txBody>
      </p:sp>
      <p:sp>
        <p:nvSpPr>
          <p:cNvPr id="205" name="Google Shape;205;p3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206" name="Google Shape;206;p37"/>
          <p:cNvGraphicFramePr/>
          <p:nvPr/>
        </p:nvGraphicFramePr>
        <p:xfrm>
          <a:off x="952500" y="2398825"/>
          <a:ext cx="3000000" cy="3000000"/>
        </p:xfrm>
        <a:graphic>
          <a:graphicData uri="http://schemas.openxmlformats.org/drawingml/2006/table">
            <a:tbl>
              <a:tblPr>
                <a:noFill/>
                <a:tableStyleId>{107A80B2-C663-4926-B36E-1F8D5C9AD88A}</a:tableStyleId>
              </a:tblPr>
              <a:tblGrid>
                <a:gridCol w="1218450"/>
                <a:gridCol w="1218450"/>
                <a:gridCol w="1218450"/>
                <a:gridCol w="1218450"/>
                <a:gridCol w="1218450"/>
                <a:gridCol w="1218450"/>
              </a:tblGrid>
              <a:tr h="381000">
                <a:tc>
                  <a:txBody>
                    <a:bodyPr/>
                    <a:lstStyle/>
                    <a:p>
                      <a:pPr indent="0" lvl="0" marL="0" rtl="0" algn="l">
                        <a:spcBef>
                          <a:spcPts val="0"/>
                        </a:spcBef>
                        <a:spcAft>
                          <a:spcPts val="0"/>
                        </a:spcAft>
                        <a:buNone/>
                      </a:pPr>
                      <a:r>
                        <a:rPr b="1" lang="en"/>
                        <a:t>CASHIER </a:t>
                      </a:r>
                      <a:endParaRPr b="1"/>
                    </a:p>
                  </a:txBody>
                  <a:tcPr marT="91425" marB="91425" marR="91425" marL="91425"/>
                </a:tc>
                <a:tc>
                  <a:txBody>
                    <a:bodyPr/>
                    <a:lstStyle/>
                    <a:p>
                      <a:pPr indent="0" lvl="0" marL="0" rtl="0" algn="l">
                        <a:spcBef>
                          <a:spcPts val="0"/>
                        </a:spcBef>
                        <a:spcAft>
                          <a:spcPts val="0"/>
                        </a:spcAft>
                        <a:buNone/>
                      </a:pPr>
                      <a:r>
                        <a:rPr b="1" lang="en"/>
                        <a:t>WORKER 1</a:t>
                      </a:r>
                      <a:endParaRPr b="1"/>
                    </a:p>
                  </a:txBody>
                  <a:tcPr marT="91425" marB="91425" marR="91425" marL="91425"/>
                </a:tc>
                <a:tc>
                  <a:txBody>
                    <a:bodyPr/>
                    <a:lstStyle/>
                    <a:p>
                      <a:pPr indent="0" lvl="0" marL="0" rtl="0" algn="l">
                        <a:spcBef>
                          <a:spcPts val="0"/>
                        </a:spcBef>
                        <a:spcAft>
                          <a:spcPts val="0"/>
                        </a:spcAft>
                        <a:buNone/>
                      </a:pPr>
                      <a:r>
                        <a:rPr b="1" lang="en"/>
                        <a:t>WORKER 2</a:t>
                      </a:r>
                      <a:endParaRPr b="1"/>
                    </a:p>
                  </a:txBody>
                  <a:tcPr marT="91425" marB="91425" marR="91425" marL="91425">
                    <a:solidFill>
                      <a:srgbClr val="FFFF00"/>
                    </a:solidFill>
                  </a:tcPr>
                </a:tc>
                <a:tc>
                  <a:txBody>
                    <a:bodyPr/>
                    <a:lstStyle/>
                    <a:p>
                      <a:pPr indent="0" lvl="0" marL="0" rtl="0" algn="l">
                        <a:spcBef>
                          <a:spcPts val="0"/>
                        </a:spcBef>
                        <a:spcAft>
                          <a:spcPts val="0"/>
                        </a:spcAft>
                        <a:buNone/>
                      </a:pPr>
                      <a:r>
                        <a:rPr b="1" lang="en"/>
                        <a:t>WORKER 3 </a:t>
                      </a:r>
                      <a:endParaRPr b="1"/>
                    </a:p>
                  </a:txBody>
                  <a:tcPr marT="91425" marB="91425" marR="91425" marL="91425"/>
                </a:tc>
                <a:tc>
                  <a:txBody>
                    <a:bodyPr/>
                    <a:lstStyle/>
                    <a:p>
                      <a:pPr indent="0" lvl="0" marL="0" rtl="0" algn="l">
                        <a:spcBef>
                          <a:spcPts val="0"/>
                        </a:spcBef>
                        <a:spcAft>
                          <a:spcPts val="0"/>
                        </a:spcAft>
                        <a:buNone/>
                      </a:pPr>
                      <a:r>
                        <a:rPr b="1" lang="en"/>
                        <a:t>WORKER 4</a:t>
                      </a:r>
                      <a:endParaRPr b="1"/>
                    </a:p>
                  </a:txBody>
                  <a:tcPr marT="91425" marB="91425" marR="91425" marL="91425"/>
                </a:tc>
                <a:tc>
                  <a:txBody>
                    <a:bodyPr/>
                    <a:lstStyle/>
                    <a:p>
                      <a:pPr indent="0" lvl="0" marL="0" rtl="0" algn="l">
                        <a:spcBef>
                          <a:spcPts val="0"/>
                        </a:spcBef>
                        <a:spcAft>
                          <a:spcPts val="0"/>
                        </a:spcAft>
                        <a:buNone/>
                      </a:pPr>
                      <a:r>
                        <a:rPr b="1" lang="en"/>
                        <a:t>WORKER 5 </a:t>
                      </a:r>
                      <a:endParaRPr b="1"/>
                    </a:p>
                  </a:txBody>
                  <a:tcPr marT="91425" marB="91425" marR="91425" marL="91425"/>
                </a:tc>
              </a:tr>
              <a:tr h="381000">
                <a:tc>
                  <a:txBody>
                    <a:bodyPr/>
                    <a:lstStyle/>
                    <a:p>
                      <a:pPr indent="0" lvl="0" marL="0" rtl="0" algn="l">
                        <a:spcBef>
                          <a:spcPts val="0"/>
                        </a:spcBef>
                        <a:spcAft>
                          <a:spcPts val="0"/>
                        </a:spcAft>
                        <a:buNone/>
                      </a:pPr>
                      <a:r>
                        <a:rPr lang="en"/>
                        <a:t>10 SEC</a:t>
                      </a:r>
                      <a:endParaRPr/>
                    </a:p>
                  </a:txBody>
                  <a:tcPr marT="91425" marB="91425" marR="91425" marL="91425"/>
                </a:tc>
                <a:tc>
                  <a:txBody>
                    <a:bodyPr/>
                    <a:lstStyle/>
                    <a:p>
                      <a:pPr indent="0" lvl="0" marL="0" rtl="0" algn="l">
                        <a:spcBef>
                          <a:spcPts val="0"/>
                        </a:spcBef>
                        <a:spcAft>
                          <a:spcPts val="0"/>
                        </a:spcAft>
                        <a:buNone/>
                      </a:pPr>
                      <a:r>
                        <a:rPr lang="en"/>
                        <a:t>5 SEC</a:t>
                      </a:r>
                      <a:endParaRPr/>
                    </a:p>
                  </a:txBody>
                  <a:tcPr marT="91425" marB="91425" marR="91425" marL="91425"/>
                </a:tc>
                <a:tc>
                  <a:txBody>
                    <a:bodyPr/>
                    <a:lstStyle/>
                    <a:p>
                      <a:pPr indent="0" lvl="0" marL="0" rtl="0" algn="l">
                        <a:spcBef>
                          <a:spcPts val="0"/>
                        </a:spcBef>
                        <a:spcAft>
                          <a:spcPts val="0"/>
                        </a:spcAft>
                        <a:buNone/>
                      </a:pPr>
                      <a:r>
                        <a:rPr lang="en"/>
                        <a:t>15 SEC</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8 SEC</a:t>
                      </a:r>
                      <a:endParaRPr/>
                    </a:p>
                  </a:txBody>
                  <a:tcPr marT="91425" marB="91425" marR="91425" marL="91425"/>
                </a:tc>
                <a:tc>
                  <a:txBody>
                    <a:bodyPr/>
                    <a:lstStyle/>
                    <a:p>
                      <a:pPr indent="0" lvl="0" marL="0" rtl="0" algn="l">
                        <a:spcBef>
                          <a:spcPts val="0"/>
                        </a:spcBef>
                        <a:spcAft>
                          <a:spcPts val="0"/>
                        </a:spcAft>
                        <a:buNone/>
                      </a:pPr>
                      <a:r>
                        <a:rPr lang="en"/>
                        <a:t>6 SEC</a:t>
                      </a:r>
                      <a:endParaRPr/>
                    </a:p>
                  </a:txBody>
                  <a:tcPr marT="91425" marB="91425" marR="91425" marL="91425"/>
                </a:tc>
                <a:tc>
                  <a:txBody>
                    <a:bodyPr/>
                    <a:lstStyle/>
                    <a:p>
                      <a:pPr indent="0" lvl="0" marL="0" rtl="0" algn="l">
                        <a:spcBef>
                          <a:spcPts val="0"/>
                        </a:spcBef>
                        <a:spcAft>
                          <a:spcPts val="0"/>
                        </a:spcAft>
                        <a:buNone/>
                      </a:pPr>
                      <a:r>
                        <a:rPr lang="en"/>
                        <a:t>12 SEC</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400">
                <a:solidFill>
                  <a:schemeClr val="dk1"/>
                </a:solidFill>
                <a:latin typeface="Droid Serif"/>
                <a:ea typeface="Droid Serif"/>
                <a:cs typeface="Droid Serif"/>
                <a:sym typeface="Droid Serif"/>
              </a:rPr>
              <a:t>Answer</a:t>
            </a:r>
            <a:endParaRPr/>
          </a:p>
        </p:txBody>
      </p:sp>
      <p:sp>
        <p:nvSpPr>
          <p:cNvPr id="212" name="Google Shape;212;p38"/>
          <p:cNvSpPr txBox="1"/>
          <p:nvPr>
            <p:ph idx="1" type="body"/>
          </p:nvPr>
        </p:nvSpPr>
        <p:spPr>
          <a:xfrm>
            <a:off x="916525" y="67760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700"/>
              <a:t>What happens if someone wants to skip worker 2s job? Ex: it is adding cheese to a patty, and you are lactose intolerant.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rPr lang="en" sz="1700"/>
              <a:t>Capacity rate: 5/ min </a:t>
            </a:r>
            <a:endParaRPr sz="1700"/>
          </a:p>
          <a:p>
            <a:pPr indent="0" lvl="0" marL="0" rtl="0" algn="l">
              <a:spcBef>
                <a:spcPts val="600"/>
              </a:spcBef>
              <a:spcAft>
                <a:spcPts val="0"/>
              </a:spcAft>
              <a:buNone/>
            </a:pPr>
            <a:r>
              <a:rPr lang="en" sz="1700"/>
              <a:t>Theoretical flow time: 41 sec </a:t>
            </a:r>
            <a:endParaRPr sz="1700"/>
          </a:p>
          <a:p>
            <a:pPr indent="0" lvl="0" marL="0" rtl="0" algn="l">
              <a:spcBef>
                <a:spcPts val="600"/>
              </a:spcBef>
              <a:spcAft>
                <a:spcPts val="0"/>
              </a:spcAft>
              <a:buNone/>
            </a:pPr>
            <a:r>
              <a:rPr lang="en" sz="1700"/>
              <a:t>Bottleneck: worker 5 </a:t>
            </a:r>
            <a:endParaRPr sz="1700"/>
          </a:p>
          <a:p>
            <a:pPr indent="0" lvl="0" marL="0" rtl="0" algn="l">
              <a:spcBef>
                <a:spcPts val="600"/>
              </a:spcBef>
              <a:spcAft>
                <a:spcPts val="0"/>
              </a:spcAft>
              <a:buNone/>
            </a:pPr>
            <a:r>
              <a:rPr lang="en" sz="1700"/>
              <a:t>Throughput rate: 5 / min</a:t>
            </a:r>
            <a:endParaRPr sz="1700"/>
          </a:p>
          <a:p>
            <a:pPr indent="0" lvl="0" marL="0" rtl="0" algn="l">
              <a:spcBef>
                <a:spcPts val="600"/>
              </a:spcBef>
              <a:spcAft>
                <a:spcPts val="0"/>
              </a:spcAft>
              <a:buNone/>
            </a:pPr>
            <a:r>
              <a:t/>
            </a:r>
            <a:endParaRPr sz="1700"/>
          </a:p>
        </p:txBody>
      </p:sp>
      <p:sp>
        <p:nvSpPr>
          <p:cNvPr id="213" name="Google Shape;213;p3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214" name="Google Shape;214;p38"/>
          <p:cNvGraphicFramePr/>
          <p:nvPr/>
        </p:nvGraphicFramePr>
        <p:xfrm>
          <a:off x="952500" y="2398825"/>
          <a:ext cx="3000000" cy="3000000"/>
        </p:xfrm>
        <a:graphic>
          <a:graphicData uri="http://schemas.openxmlformats.org/drawingml/2006/table">
            <a:tbl>
              <a:tblPr>
                <a:noFill/>
                <a:tableStyleId>{107A80B2-C663-4926-B36E-1F8D5C9AD88A}</a:tableStyleId>
              </a:tblPr>
              <a:tblGrid>
                <a:gridCol w="1218450"/>
                <a:gridCol w="1218450"/>
                <a:gridCol w="1218450"/>
                <a:gridCol w="1218450"/>
                <a:gridCol w="1218450"/>
                <a:gridCol w="1218450"/>
              </a:tblGrid>
              <a:tr h="381000">
                <a:tc>
                  <a:txBody>
                    <a:bodyPr/>
                    <a:lstStyle/>
                    <a:p>
                      <a:pPr indent="0" lvl="0" marL="0" rtl="0" algn="l">
                        <a:spcBef>
                          <a:spcPts val="0"/>
                        </a:spcBef>
                        <a:spcAft>
                          <a:spcPts val="0"/>
                        </a:spcAft>
                        <a:buNone/>
                      </a:pPr>
                      <a:r>
                        <a:rPr b="1" lang="en"/>
                        <a:t>CASHIER </a:t>
                      </a:r>
                      <a:endParaRPr b="1"/>
                    </a:p>
                  </a:txBody>
                  <a:tcPr marT="91425" marB="91425" marR="91425" marL="91425"/>
                </a:tc>
                <a:tc>
                  <a:txBody>
                    <a:bodyPr/>
                    <a:lstStyle/>
                    <a:p>
                      <a:pPr indent="0" lvl="0" marL="0" rtl="0" algn="l">
                        <a:spcBef>
                          <a:spcPts val="0"/>
                        </a:spcBef>
                        <a:spcAft>
                          <a:spcPts val="0"/>
                        </a:spcAft>
                        <a:buNone/>
                      </a:pPr>
                      <a:r>
                        <a:rPr b="1" lang="en"/>
                        <a:t>WORKER 1</a:t>
                      </a:r>
                      <a:endParaRPr b="1"/>
                    </a:p>
                  </a:txBody>
                  <a:tcPr marT="91425" marB="91425" marR="91425" marL="91425"/>
                </a:tc>
                <a:tc>
                  <a:txBody>
                    <a:bodyPr/>
                    <a:lstStyle/>
                    <a:p>
                      <a:pPr indent="0" lvl="0" marL="0" rtl="0" algn="l">
                        <a:spcBef>
                          <a:spcPts val="0"/>
                        </a:spcBef>
                        <a:spcAft>
                          <a:spcPts val="0"/>
                        </a:spcAft>
                        <a:buNone/>
                      </a:pPr>
                      <a:r>
                        <a:rPr b="1" lang="en"/>
                        <a:t>WORKER 2</a:t>
                      </a:r>
                      <a:endParaRPr b="1"/>
                    </a:p>
                  </a:txBody>
                  <a:tcPr marT="91425" marB="91425" marR="91425" marL="91425">
                    <a:solidFill>
                      <a:srgbClr val="FFFF00"/>
                    </a:solidFill>
                  </a:tcPr>
                </a:tc>
                <a:tc>
                  <a:txBody>
                    <a:bodyPr/>
                    <a:lstStyle/>
                    <a:p>
                      <a:pPr indent="0" lvl="0" marL="0" rtl="0" algn="l">
                        <a:spcBef>
                          <a:spcPts val="0"/>
                        </a:spcBef>
                        <a:spcAft>
                          <a:spcPts val="0"/>
                        </a:spcAft>
                        <a:buNone/>
                      </a:pPr>
                      <a:r>
                        <a:rPr b="1" lang="en"/>
                        <a:t>WORKER 3 </a:t>
                      </a:r>
                      <a:endParaRPr b="1"/>
                    </a:p>
                  </a:txBody>
                  <a:tcPr marT="91425" marB="91425" marR="91425" marL="91425"/>
                </a:tc>
                <a:tc>
                  <a:txBody>
                    <a:bodyPr/>
                    <a:lstStyle/>
                    <a:p>
                      <a:pPr indent="0" lvl="0" marL="0" rtl="0" algn="l">
                        <a:spcBef>
                          <a:spcPts val="0"/>
                        </a:spcBef>
                        <a:spcAft>
                          <a:spcPts val="0"/>
                        </a:spcAft>
                        <a:buNone/>
                      </a:pPr>
                      <a:r>
                        <a:rPr b="1" lang="en"/>
                        <a:t>WORKER 4</a:t>
                      </a:r>
                      <a:endParaRPr b="1"/>
                    </a:p>
                  </a:txBody>
                  <a:tcPr marT="91425" marB="91425" marR="91425" marL="91425"/>
                </a:tc>
                <a:tc>
                  <a:txBody>
                    <a:bodyPr/>
                    <a:lstStyle/>
                    <a:p>
                      <a:pPr indent="0" lvl="0" marL="0" rtl="0" algn="l">
                        <a:spcBef>
                          <a:spcPts val="0"/>
                        </a:spcBef>
                        <a:spcAft>
                          <a:spcPts val="0"/>
                        </a:spcAft>
                        <a:buNone/>
                      </a:pPr>
                      <a:r>
                        <a:rPr b="1" lang="en"/>
                        <a:t>WORKER 5 </a:t>
                      </a:r>
                      <a:endParaRPr b="1"/>
                    </a:p>
                  </a:txBody>
                  <a:tcPr marT="91425" marB="91425" marR="91425" marL="91425"/>
                </a:tc>
              </a:tr>
              <a:tr h="381000">
                <a:tc>
                  <a:txBody>
                    <a:bodyPr/>
                    <a:lstStyle/>
                    <a:p>
                      <a:pPr indent="0" lvl="0" marL="0" rtl="0" algn="l">
                        <a:spcBef>
                          <a:spcPts val="0"/>
                        </a:spcBef>
                        <a:spcAft>
                          <a:spcPts val="0"/>
                        </a:spcAft>
                        <a:buNone/>
                      </a:pPr>
                      <a:r>
                        <a:rPr lang="en"/>
                        <a:t>10 SEC</a:t>
                      </a:r>
                      <a:endParaRPr/>
                    </a:p>
                  </a:txBody>
                  <a:tcPr marT="91425" marB="91425" marR="91425" marL="91425"/>
                </a:tc>
                <a:tc>
                  <a:txBody>
                    <a:bodyPr/>
                    <a:lstStyle/>
                    <a:p>
                      <a:pPr indent="0" lvl="0" marL="0" rtl="0" algn="l">
                        <a:spcBef>
                          <a:spcPts val="0"/>
                        </a:spcBef>
                        <a:spcAft>
                          <a:spcPts val="0"/>
                        </a:spcAft>
                        <a:buNone/>
                      </a:pPr>
                      <a:r>
                        <a:rPr lang="en"/>
                        <a:t>5 SEC</a:t>
                      </a:r>
                      <a:endParaRPr/>
                    </a:p>
                  </a:txBody>
                  <a:tcPr marT="91425" marB="91425" marR="91425" marL="91425"/>
                </a:tc>
                <a:tc>
                  <a:txBody>
                    <a:bodyPr/>
                    <a:lstStyle/>
                    <a:p>
                      <a:pPr indent="0" lvl="0" marL="0" rtl="0" algn="l">
                        <a:spcBef>
                          <a:spcPts val="0"/>
                        </a:spcBef>
                        <a:spcAft>
                          <a:spcPts val="0"/>
                        </a:spcAft>
                        <a:buNone/>
                      </a:pPr>
                      <a:r>
                        <a:rPr lang="en"/>
                        <a:t>15 SEC</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8 SEC</a:t>
                      </a:r>
                      <a:endParaRPr/>
                    </a:p>
                  </a:txBody>
                  <a:tcPr marT="91425" marB="91425" marR="91425" marL="91425"/>
                </a:tc>
                <a:tc>
                  <a:txBody>
                    <a:bodyPr/>
                    <a:lstStyle/>
                    <a:p>
                      <a:pPr indent="0" lvl="0" marL="0" rtl="0" algn="l">
                        <a:spcBef>
                          <a:spcPts val="0"/>
                        </a:spcBef>
                        <a:spcAft>
                          <a:spcPts val="0"/>
                        </a:spcAft>
                        <a:buNone/>
                      </a:pPr>
                      <a:r>
                        <a:rPr lang="en"/>
                        <a:t>6 SEC</a:t>
                      </a:r>
                      <a:endParaRPr/>
                    </a:p>
                  </a:txBody>
                  <a:tcPr marT="91425" marB="91425" marR="91425" marL="91425"/>
                </a:tc>
                <a:tc>
                  <a:txBody>
                    <a:bodyPr/>
                    <a:lstStyle/>
                    <a:p>
                      <a:pPr indent="0" lvl="0" marL="0" rtl="0" algn="l">
                        <a:spcBef>
                          <a:spcPts val="0"/>
                        </a:spcBef>
                        <a:spcAft>
                          <a:spcPts val="0"/>
                        </a:spcAft>
                        <a:buNone/>
                      </a:pPr>
                      <a:r>
                        <a:rPr lang="en"/>
                        <a:t>12 SEC</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1800"/>
              <a:t>Visualizing Terms </a:t>
            </a:r>
            <a:endParaRPr b="0" sz="1800"/>
          </a:p>
        </p:txBody>
      </p:sp>
      <p:sp>
        <p:nvSpPr>
          <p:cNvPr id="220" name="Google Shape;220;p3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21" name="Google Shape;221;p39"/>
          <p:cNvPicPr preferRelativeResize="0"/>
          <p:nvPr/>
        </p:nvPicPr>
        <p:blipFill>
          <a:blip r:embed="rId3">
            <a:alphaModFix/>
          </a:blip>
          <a:stretch>
            <a:fillRect/>
          </a:stretch>
        </p:blipFill>
        <p:spPr>
          <a:xfrm>
            <a:off x="5127425" y="909638"/>
            <a:ext cx="2835449" cy="3509350"/>
          </a:xfrm>
          <a:prstGeom prst="rect">
            <a:avLst/>
          </a:prstGeom>
          <a:noFill/>
          <a:ln>
            <a:noFill/>
          </a:ln>
        </p:spPr>
      </p:pic>
      <p:sp>
        <p:nvSpPr>
          <p:cNvPr id="222" name="Google Shape;222;p39"/>
          <p:cNvSpPr txBox="1"/>
          <p:nvPr/>
        </p:nvSpPr>
        <p:spPr>
          <a:xfrm>
            <a:off x="914400" y="1008175"/>
            <a:ext cx="35874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Droid Serif"/>
                <a:ea typeface="Droid Serif"/>
                <a:cs typeface="Droid Serif"/>
                <a:sym typeface="Droid Serif"/>
              </a:rPr>
              <a:t>Throughput Rate:</a:t>
            </a:r>
            <a:r>
              <a:rPr lang="en" sz="1700">
                <a:latin typeface="Droid Serif"/>
                <a:ea typeface="Droid Serif"/>
                <a:cs typeface="Droid Serif"/>
                <a:sym typeface="Droid Serif"/>
              </a:rPr>
              <a:t> actual output rate </a:t>
            </a:r>
            <a:endParaRPr sz="1700">
              <a:latin typeface="Droid Serif"/>
              <a:ea typeface="Droid Serif"/>
              <a:cs typeface="Droid Serif"/>
              <a:sym typeface="Droid Serif"/>
            </a:endParaRPr>
          </a:p>
          <a:p>
            <a:pPr indent="0" lvl="0" marL="0" rtl="0" algn="l">
              <a:spcBef>
                <a:spcPts val="0"/>
              </a:spcBef>
              <a:spcAft>
                <a:spcPts val="0"/>
              </a:spcAft>
              <a:buNone/>
            </a:pPr>
            <a:r>
              <a:t/>
            </a:r>
            <a:endParaRPr sz="1700">
              <a:latin typeface="Droid Serif"/>
              <a:ea typeface="Droid Serif"/>
              <a:cs typeface="Droid Serif"/>
              <a:sym typeface="Droid Serif"/>
            </a:endParaRPr>
          </a:p>
          <a:p>
            <a:pPr indent="0" lvl="0" marL="0" rtl="0" algn="l">
              <a:spcBef>
                <a:spcPts val="0"/>
              </a:spcBef>
              <a:spcAft>
                <a:spcPts val="0"/>
              </a:spcAft>
              <a:buNone/>
            </a:pPr>
            <a:r>
              <a:rPr b="1" lang="en" sz="1700">
                <a:latin typeface="Droid Serif"/>
                <a:ea typeface="Droid Serif"/>
                <a:cs typeface="Droid Serif"/>
                <a:sym typeface="Droid Serif"/>
              </a:rPr>
              <a:t>Input Rate</a:t>
            </a:r>
            <a:r>
              <a:rPr lang="en" sz="1700">
                <a:latin typeface="Droid Serif"/>
                <a:ea typeface="Droid Serif"/>
                <a:cs typeface="Droid Serif"/>
                <a:sym typeface="Droid Serif"/>
              </a:rPr>
              <a:t>: Rate at </a:t>
            </a:r>
            <a:r>
              <a:rPr lang="en" sz="1700">
                <a:latin typeface="Droid Serif"/>
                <a:ea typeface="Droid Serif"/>
                <a:cs typeface="Droid Serif"/>
                <a:sym typeface="Droid Serif"/>
              </a:rPr>
              <a:t>which</a:t>
            </a:r>
            <a:r>
              <a:rPr lang="en" sz="1700">
                <a:latin typeface="Droid Serif"/>
                <a:ea typeface="Droid Serif"/>
                <a:cs typeface="Droid Serif"/>
                <a:sym typeface="Droid Serif"/>
              </a:rPr>
              <a:t> flow units arrive at the process</a:t>
            </a:r>
            <a:endParaRPr sz="1700">
              <a:latin typeface="Droid Serif"/>
              <a:ea typeface="Droid Serif"/>
              <a:cs typeface="Droid Serif"/>
              <a:sym typeface="Droid Serif"/>
            </a:endParaRPr>
          </a:p>
          <a:p>
            <a:pPr indent="0" lvl="0" marL="0" rtl="0" algn="l">
              <a:spcBef>
                <a:spcPts val="0"/>
              </a:spcBef>
              <a:spcAft>
                <a:spcPts val="0"/>
              </a:spcAft>
              <a:buNone/>
            </a:pPr>
            <a:r>
              <a:rPr lang="en" sz="1700">
                <a:latin typeface="Droid Serif"/>
                <a:ea typeface="Droid Serif"/>
                <a:cs typeface="Droid Serif"/>
                <a:sym typeface="Droid Serif"/>
              </a:rPr>
              <a:t>Flow time: average time for a unit to move </a:t>
            </a:r>
            <a:r>
              <a:rPr lang="en" sz="1700">
                <a:latin typeface="Droid Serif"/>
                <a:ea typeface="Droid Serif"/>
                <a:cs typeface="Droid Serif"/>
                <a:sym typeface="Droid Serif"/>
              </a:rPr>
              <a:t>through</a:t>
            </a:r>
            <a:r>
              <a:rPr lang="en" sz="1700">
                <a:latin typeface="Droid Serif"/>
                <a:ea typeface="Droid Serif"/>
                <a:cs typeface="Droid Serif"/>
                <a:sym typeface="Droid Serif"/>
              </a:rPr>
              <a:t> the system </a:t>
            </a:r>
            <a:endParaRPr sz="1700">
              <a:latin typeface="Droid Serif"/>
              <a:ea typeface="Droid Serif"/>
              <a:cs typeface="Droid Serif"/>
              <a:sym typeface="Droid Serif"/>
            </a:endParaRPr>
          </a:p>
          <a:p>
            <a:pPr indent="0" lvl="0" marL="0" rtl="0" algn="l">
              <a:spcBef>
                <a:spcPts val="0"/>
              </a:spcBef>
              <a:spcAft>
                <a:spcPts val="0"/>
              </a:spcAft>
              <a:buNone/>
            </a:pPr>
            <a:r>
              <a:t/>
            </a:r>
            <a:endParaRPr sz="1700">
              <a:latin typeface="Droid Serif"/>
              <a:ea typeface="Droid Serif"/>
              <a:cs typeface="Droid Serif"/>
              <a:sym typeface="Droid Serif"/>
            </a:endParaRPr>
          </a:p>
          <a:p>
            <a:pPr indent="0" lvl="0" marL="0" rtl="0" algn="l">
              <a:spcBef>
                <a:spcPts val="0"/>
              </a:spcBef>
              <a:spcAft>
                <a:spcPts val="0"/>
              </a:spcAft>
              <a:buNone/>
            </a:pPr>
            <a:r>
              <a:rPr b="1" lang="en" sz="1700">
                <a:latin typeface="Droid Serif"/>
                <a:ea typeface="Droid Serif"/>
                <a:cs typeface="Droid Serif"/>
                <a:sym typeface="Droid Serif"/>
              </a:rPr>
              <a:t>Cycle Time:</a:t>
            </a:r>
            <a:r>
              <a:rPr lang="en" sz="1700">
                <a:latin typeface="Droid Serif"/>
                <a:ea typeface="Droid Serif"/>
                <a:cs typeface="Droid Serif"/>
                <a:sym typeface="Droid Serif"/>
              </a:rPr>
              <a:t> average time between completion of </a:t>
            </a:r>
            <a:r>
              <a:rPr lang="en" sz="1700">
                <a:latin typeface="Droid Serif"/>
                <a:ea typeface="Droid Serif"/>
                <a:cs typeface="Droid Serif"/>
                <a:sym typeface="Droid Serif"/>
              </a:rPr>
              <a:t>units </a:t>
            </a:r>
            <a:endParaRPr sz="1700">
              <a:latin typeface="Droid Serif"/>
              <a:ea typeface="Droid Serif"/>
              <a:cs typeface="Droid Serif"/>
              <a:sym typeface="Droid Serif"/>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200"/>
              <a:t>Utilization</a:t>
            </a:r>
            <a:endParaRPr sz="2200"/>
          </a:p>
        </p:txBody>
      </p:sp>
      <p:sp>
        <p:nvSpPr>
          <p:cNvPr id="228" name="Google Shape;228;p4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29" name="Google Shape;229;p40"/>
          <p:cNvSpPr txBox="1"/>
          <p:nvPr/>
        </p:nvSpPr>
        <p:spPr>
          <a:xfrm>
            <a:off x="1023350" y="937850"/>
            <a:ext cx="76752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Droid Serif"/>
                <a:ea typeface="Droid Serif"/>
                <a:cs typeface="Droid Serif"/>
                <a:sym typeface="Droid Serif"/>
              </a:rPr>
              <a:t>Utilization how “used” a </a:t>
            </a:r>
            <a:r>
              <a:rPr lang="en" sz="1800">
                <a:latin typeface="Droid Serif"/>
                <a:ea typeface="Droid Serif"/>
                <a:cs typeface="Droid Serif"/>
                <a:sym typeface="Droid Serif"/>
              </a:rPr>
              <a:t>resource is</a:t>
            </a:r>
            <a:endParaRPr sz="1800">
              <a:latin typeface="Droid Serif"/>
              <a:ea typeface="Droid Serif"/>
              <a:cs typeface="Droid Serif"/>
              <a:sym typeface="Droid Serif"/>
            </a:endParaRPr>
          </a:p>
          <a:p>
            <a:pPr indent="0" lvl="0" marL="0" rtl="0" algn="l">
              <a:spcBef>
                <a:spcPts val="0"/>
              </a:spcBef>
              <a:spcAft>
                <a:spcPts val="0"/>
              </a:spcAft>
              <a:buNone/>
            </a:pPr>
            <a:r>
              <a:t/>
            </a:r>
            <a:endParaRPr sz="1600">
              <a:latin typeface="Droid Serif"/>
              <a:ea typeface="Droid Serif"/>
              <a:cs typeface="Droid Serif"/>
              <a:sym typeface="Droid Serif"/>
            </a:endParaRPr>
          </a:p>
          <a:p>
            <a:pPr indent="0" lvl="0" marL="0" rtl="0" algn="l">
              <a:spcBef>
                <a:spcPts val="0"/>
              </a:spcBef>
              <a:spcAft>
                <a:spcPts val="0"/>
              </a:spcAft>
              <a:buNone/>
            </a:pPr>
            <a:r>
              <a:t/>
            </a:r>
            <a:endParaRPr sz="1600">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sz="2200">
                <a:highlight>
                  <a:srgbClr val="D5A6BD"/>
                </a:highlight>
                <a:latin typeface="Droid Serif"/>
                <a:ea typeface="Droid Serif"/>
                <a:cs typeface="Droid Serif"/>
                <a:sym typeface="Droid Serif"/>
              </a:rPr>
              <a:t>Throughput Rate / Capacity Rate</a:t>
            </a:r>
            <a:r>
              <a:rPr lang="en" sz="2200">
                <a:latin typeface="Droid Serif"/>
                <a:ea typeface="Droid Serif"/>
                <a:cs typeface="Droid Serif"/>
                <a:sym typeface="Droid Serif"/>
              </a:rPr>
              <a:t> </a:t>
            </a:r>
            <a:r>
              <a:rPr b="1" lang="en" sz="2200">
                <a:latin typeface="Droid Serif"/>
                <a:ea typeface="Droid Serif"/>
                <a:cs typeface="Droid Serif"/>
                <a:sym typeface="Droid Serif"/>
              </a:rPr>
              <a:t>AKA</a:t>
            </a:r>
            <a:endParaRPr b="1" sz="2200">
              <a:latin typeface="Droid Serif"/>
              <a:ea typeface="Droid Serif"/>
              <a:cs typeface="Droid Serif"/>
              <a:sym typeface="Droid Serif"/>
            </a:endParaRPr>
          </a:p>
          <a:p>
            <a:pPr indent="0" lvl="0" marL="0" rtl="0" algn="l">
              <a:spcBef>
                <a:spcPts val="0"/>
              </a:spcBef>
              <a:spcAft>
                <a:spcPts val="0"/>
              </a:spcAft>
              <a:buNone/>
            </a:pPr>
            <a:r>
              <a:t/>
            </a:r>
            <a:endParaRPr sz="2200">
              <a:latin typeface="Droid Serif"/>
              <a:ea typeface="Droid Serif"/>
              <a:cs typeface="Droid Serif"/>
              <a:sym typeface="Droid Serif"/>
            </a:endParaRPr>
          </a:p>
          <a:p>
            <a:pPr indent="0" lvl="0" marL="0" rtl="0" algn="l">
              <a:spcBef>
                <a:spcPts val="0"/>
              </a:spcBef>
              <a:spcAft>
                <a:spcPts val="0"/>
              </a:spcAft>
              <a:buNone/>
            </a:pPr>
            <a:r>
              <a:rPr lang="en" sz="2200">
                <a:highlight>
                  <a:srgbClr val="F9CB9C"/>
                </a:highlight>
                <a:latin typeface="Droid Serif"/>
                <a:ea typeface="Droid Serif"/>
                <a:cs typeface="Droid Serif"/>
                <a:sym typeface="Droid Serif"/>
              </a:rPr>
              <a:t>Actual Output Rate / Maximum Output Rate</a:t>
            </a:r>
            <a:endParaRPr sz="2200">
              <a:highlight>
                <a:srgbClr val="F9CB9C"/>
              </a:highlight>
              <a:latin typeface="Droid Serif"/>
              <a:ea typeface="Droid Serif"/>
              <a:cs typeface="Droid Serif"/>
              <a:sym typeface="Droid Serif"/>
            </a:endParaRPr>
          </a:p>
          <a:p>
            <a:pPr indent="0" lvl="0" marL="0" rtl="0" algn="l">
              <a:spcBef>
                <a:spcPts val="0"/>
              </a:spcBef>
              <a:spcAft>
                <a:spcPts val="0"/>
              </a:spcAft>
              <a:buNone/>
            </a:pPr>
            <a:r>
              <a:t/>
            </a:r>
            <a:endParaRPr sz="2200">
              <a:highlight>
                <a:srgbClr val="F9CB9C"/>
              </a:highlight>
              <a:latin typeface="Droid Serif"/>
              <a:ea typeface="Droid Serif"/>
              <a:cs typeface="Droid Serif"/>
              <a:sym typeface="Droid Serif"/>
            </a:endParaRPr>
          </a:p>
          <a:p>
            <a:pPr indent="0" lvl="0" marL="0" rtl="0" algn="l">
              <a:spcBef>
                <a:spcPts val="0"/>
              </a:spcBef>
              <a:spcAft>
                <a:spcPts val="0"/>
              </a:spcAft>
              <a:buNone/>
            </a:pPr>
            <a:r>
              <a:rPr lang="en" sz="2200">
                <a:latin typeface="Droid Serif"/>
                <a:ea typeface="Droid Serif"/>
                <a:cs typeface="Droid Serif"/>
                <a:sym typeface="Droid Serif"/>
              </a:rPr>
              <a:t>*Maximum 100% </a:t>
            </a:r>
            <a:endParaRPr sz="2200">
              <a:latin typeface="Droid Serif"/>
              <a:ea typeface="Droid Serif"/>
              <a:cs typeface="Droid Serif"/>
              <a:sym typeface="Droid Serif"/>
            </a:endParaRPr>
          </a:p>
          <a:p>
            <a:pPr indent="0" lvl="0" marL="0" rtl="0" algn="l">
              <a:spcBef>
                <a:spcPts val="0"/>
              </a:spcBef>
              <a:spcAft>
                <a:spcPts val="0"/>
              </a:spcAft>
              <a:buNone/>
            </a:pPr>
            <a:r>
              <a:t/>
            </a:r>
            <a:endParaRPr sz="2200">
              <a:latin typeface="Droid Serif"/>
              <a:ea typeface="Droid Serif"/>
              <a:cs typeface="Droid Serif"/>
              <a:sym typeface="Droid Serif"/>
            </a:endParaRPr>
          </a:p>
          <a:p>
            <a:pPr indent="0" lvl="0" marL="0" rtl="0" algn="l">
              <a:spcBef>
                <a:spcPts val="0"/>
              </a:spcBef>
              <a:spcAft>
                <a:spcPts val="0"/>
              </a:spcAft>
              <a:buNone/>
            </a:pPr>
            <a:r>
              <a:rPr lang="en" sz="2200">
                <a:latin typeface="Droid Serif"/>
                <a:ea typeface="Droid Serif"/>
                <a:cs typeface="Droid Serif"/>
                <a:sym typeface="Droid Serif"/>
              </a:rPr>
              <a:t>What is utilization of worker who gets through 4 units per  hour when they could get through 6 per hour? </a:t>
            </a:r>
            <a:endParaRPr sz="2200">
              <a:latin typeface="Droid Serif"/>
              <a:ea typeface="Droid Serif"/>
              <a:cs typeface="Droid Serif"/>
              <a:sym typeface="Droid Serif"/>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800"/>
              <a:t>Implied Utilization </a:t>
            </a:r>
            <a:endParaRPr sz="1800"/>
          </a:p>
        </p:txBody>
      </p:sp>
      <p:sp>
        <p:nvSpPr>
          <p:cNvPr id="235" name="Google Shape;235;p41"/>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Captures the idea of overtime/ excess demand in the short run</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Input Rate / Capacity Rate</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Maximum CAN be over 100% in the short run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 temp holiday employee labour</a:t>
            </a:r>
            <a:endParaRPr/>
          </a:p>
        </p:txBody>
      </p:sp>
      <p:sp>
        <p:nvSpPr>
          <p:cNvPr id="236" name="Google Shape;236;p4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Your turn!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5"/>
          <p:cNvSpPr txBox="1"/>
          <p:nvPr>
            <p:ph idx="4294967295" type="ctrTitle"/>
          </p:nvPr>
        </p:nvSpPr>
        <p:spPr>
          <a:xfrm>
            <a:off x="3913025" y="323400"/>
            <a:ext cx="1317900" cy="445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800"/>
              <a:t>COMM204</a:t>
            </a:r>
            <a:endParaRPr sz="1800"/>
          </a:p>
        </p:txBody>
      </p:sp>
      <p:sp>
        <p:nvSpPr>
          <p:cNvPr id="110" name="Google Shape;110;p25"/>
          <p:cNvSpPr txBox="1"/>
          <p:nvPr>
            <p:ph idx="4294967295" type="subTitle"/>
          </p:nvPr>
        </p:nvSpPr>
        <p:spPr>
          <a:xfrm>
            <a:off x="1275150" y="768888"/>
            <a:ext cx="6593700" cy="784800"/>
          </a:xfrm>
          <a:prstGeom prst="rect">
            <a:avLst/>
          </a:prstGeom>
        </p:spPr>
        <p:txBody>
          <a:bodyPr anchorCtr="0" anchor="b" bIns="91425" lIns="91425" spcFirstLastPara="1" rIns="91425" wrap="square" tIns="91425">
            <a:noAutofit/>
          </a:bodyPr>
          <a:lstStyle/>
          <a:p>
            <a:pPr indent="0" lvl="0" marL="0" rtl="0" algn="ctr">
              <a:spcBef>
                <a:spcPts val="600"/>
              </a:spcBef>
              <a:spcAft>
                <a:spcPts val="0"/>
              </a:spcAft>
              <a:buNone/>
            </a:pPr>
            <a:r>
              <a:rPr b="1" lang="en"/>
              <a:t>Today's</a:t>
            </a:r>
            <a:r>
              <a:rPr b="1" lang="en"/>
              <a:t> session: </a:t>
            </a:r>
            <a:endParaRPr b="1"/>
          </a:p>
        </p:txBody>
      </p:sp>
      <p:sp>
        <p:nvSpPr>
          <p:cNvPr id="111" name="Google Shape;111;p25"/>
          <p:cNvSpPr txBox="1"/>
          <p:nvPr>
            <p:ph idx="4294967295" type="body"/>
          </p:nvPr>
        </p:nvSpPr>
        <p:spPr>
          <a:xfrm>
            <a:off x="865825" y="1624775"/>
            <a:ext cx="65937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t>Process Analysis</a:t>
            </a:r>
            <a:endParaRPr sz="1800"/>
          </a:p>
          <a:p>
            <a:pPr indent="0" lvl="0" marL="0" rtl="0" algn="ctr">
              <a:spcBef>
                <a:spcPts val="600"/>
              </a:spcBef>
              <a:spcAft>
                <a:spcPts val="0"/>
              </a:spcAft>
              <a:buNone/>
            </a:pPr>
            <a:r>
              <a:rPr lang="en" sz="1800"/>
              <a:t>Little’s Law </a:t>
            </a:r>
            <a:endParaRPr sz="1800"/>
          </a:p>
          <a:p>
            <a:pPr indent="0" lvl="0" marL="0" rtl="0" algn="ctr">
              <a:spcBef>
                <a:spcPts val="600"/>
              </a:spcBef>
              <a:spcAft>
                <a:spcPts val="0"/>
              </a:spcAft>
              <a:buNone/>
            </a:pPr>
            <a:r>
              <a:rPr lang="en" sz="1800"/>
              <a:t>Variability</a:t>
            </a:r>
            <a:endParaRPr sz="1800"/>
          </a:p>
          <a:p>
            <a:pPr indent="0" lvl="0" marL="0" rtl="0" algn="ctr">
              <a:spcBef>
                <a:spcPts val="600"/>
              </a:spcBef>
              <a:spcAft>
                <a:spcPts val="0"/>
              </a:spcAft>
              <a:buNone/>
            </a:pPr>
            <a:r>
              <a:rPr lang="en" sz="1800"/>
              <a:t>*OM Triangle</a:t>
            </a:r>
            <a:endParaRPr sz="1800"/>
          </a:p>
          <a:p>
            <a:pPr indent="0" lvl="0" marL="0" rtl="0" algn="ctr">
              <a:spcBef>
                <a:spcPts val="600"/>
              </a:spcBef>
              <a:spcAft>
                <a:spcPts val="0"/>
              </a:spcAft>
              <a:buNone/>
            </a:pPr>
            <a:r>
              <a:rPr lang="en" sz="1800"/>
              <a:t>Queuing </a:t>
            </a:r>
            <a:r>
              <a:rPr lang="en" sz="1800"/>
              <a:t>Theory</a:t>
            </a:r>
            <a:endParaRPr sz="1800"/>
          </a:p>
          <a:p>
            <a:pPr indent="0" lvl="0" marL="0" rtl="0" algn="ctr">
              <a:spcBef>
                <a:spcPts val="600"/>
              </a:spcBef>
              <a:spcAft>
                <a:spcPts val="0"/>
              </a:spcAft>
              <a:buNone/>
            </a:pPr>
            <a:r>
              <a:rPr lang="en" sz="1800"/>
              <a:t>*Pk formula </a:t>
            </a:r>
            <a:endParaRPr sz="1800"/>
          </a:p>
          <a:p>
            <a:pPr indent="0" lvl="0" marL="0" rtl="0" algn="ctr">
              <a:spcBef>
                <a:spcPts val="600"/>
              </a:spcBef>
              <a:spcAft>
                <a:spcPts val="0"/>
              </a:spcAft>
              <a:buNone/>
            </a:pPr>
            <a:r>
              <a:rPr lang="en" sz="1500"/>
              <a:t>+stick around for my top 204 study tips</a:t>
            </a:r>
            <a:endParaRPr sz="1500"/>
          </a:p>
        </p:txBody>
      </p:sp>
      <p:sp>
        <p:nvSpPr>
          <p:cNvPr id="112" name="Google Shape;112;p25"/>
          <p:cNvSpPr txBox="1"/>
          <p:nvPr>
            <p:ph idx="12" type="sldNum"/>
          </p:nvPr>
        </p:nvSpPr>
        <p:spPr>
          <a:xfrm>
            <a:off x="-125" y="4593050"/>
            <a:ext cx="9144000" cy="55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241650" y="57965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300"/>
              <a:t>Calculate the long term utilization! </a:t>
            </a:r>
            <a:endParaRPr sz="2300"/>
          </a:p>
        </p:txBody>
      </p:sp>
      <p:sp>
        <p:nvSpPr>
          <p:cNvPr id="247" name="Google Shape;247;p43"/>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248" name="Google Shape;248;p43"/>
          <p:cNvGraphicFramePr/>
          <p:nvPr/>
        </p:nvGraphicFramePr>
        <p:xfrm>
          <a:off x="952500" y="2000250"/>
          <a:ext cx="3000000" cy="3000000"/>
        </p:xfrm>
        <a:graphic>
          <a:graphicData uri="http://schemas.openxmlformats.org/drawingml/2006/table">
            <a:tbl>
              <a:tblPr>
                <a:noFill/>
                <a:tableStyleId>{107A80B2-C663-4926-B36E-1F8D5C9AD88A}</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Throughput Rate</a:t>
                      </a:r>
                      <a:endParaRPr/>
                    </a:p>
                  </a:txBody>
                  <a:tcPr marT="91425" marB="91425" marR="91425" marL="91425"/>
                </a:tc>
                <a:tc>
                  <a:txBody>
                    <a:bodyPr/>
                    <a:lstStyle/>
                    <a:p>
                      <a:pPr indent="0" lvl="0" marL="0" rtl="0" algn="l">
                        <a:spcBef>
                          <a:spcPts val="0"/>
                        </a:spcBef>
                        <a:spcAft>
                          <a:spcPts val="0"/>
                        </a:spcAft>
                        <a:buNone/>
                      </a:pPr>
                      <a:r>
                        <a:rPr lang="en"/>
                        <a:t>Capacity Rate</a:t>
                      </a:r>
                      <a:endParaRPr/>
                    </a:p>
                  </a:txBody>
                  <a:tcPr marT="91425" marB="91425" marR="91425" marL="91425"/>
                </a:tc>
                <a:tc>
                  <a:txBody>
                    <a:bodyPr/>
                    <a:lstStyle/>
                    <a:p>
                      <a:pPr indent="0" lvl="0" marL="0" rtl="0" algn="l">
                        <a:spcBef>
                          <a:spcPts val="0"/>
                        </a:spcBef>
                        <a:spcAft>
                          <a:spcPts val="0"/>
                        </a:spcAft>
                        <a:buNone/>
                      </a:pPr>
                      <a:r>
                        <a:rPr lang="en"/>
                        <a:t>u</a:t>
                      </a:r>
                      <a:r>
                        <a:rPr lang="en"/>
                        <a:t>tilization as a %</a:t>
                      </a:r>
                      <a:endParaRPr/>
                    </a:p>
                  </a:txBody>
                  <a:tcPr marT="91425" marB="91425" marR="91425" marL="91425"/>
                </a:tc>
              </a:tr>
              <a:tr h="381000">
                <a:tc>
                  <a:txBody>
                    <a:bodyPr/>
                    <a:lstStyle/>
                    <a:p>
                      <a:pPr indent="0" lvl="0" marL="0" rtl="0" algn="l">
                        <a:spcBef>
                          <a:spcPts val="0"/>
                        </a:spcBef>
                        <a:spcAft>
                          <a:spcPts val="0"/>
                        </a:spcAft>
                        <a:buNone/>
                      </a:pPr>
                      <a:r>
                        <a:rPr lang="en"/>
                        <a:t>Cashier</a:t>
                      </a:r>
                      <a:r>
                        <a:rPr lang="en"/>
                        <a:t> 1</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Cashier 2</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Cashier 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241650" y="57965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300"/>
              <a:t>Calculate the long term utilization! </a:t>
            </a:r>
            <a:endParaRPr sz="2300"/>
          </a:p>
        </p:txBody>
      </p:sp>
      <p:sp>
        <p:nvSpPr>
          <p:cNvPr id="254" name="Google Shape;254;p44"/>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255" name="Google Shape;255;p44"/>
          <p:cNvGraphicFramePr/>
          <p:nvPr/>
        </p:nvGraphicFramePr>
        <p:xfrm>
          <a:off x="952500" y="2000250"/>
          <a:ext cx="3000000" cy="3000000"/>
        </p:xfrm>
        <a:graphic>
          <a:graphicData uri="http://schemas.openxmlformats.org/drawingml/2006/table">
            <a:tbl>
              <a:tblPr>
                <a:noFill/>
                <a:tableStyleId>{107A80B2-C663-4926-B36E-1F8D5C9AD88A}</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Throughput Rate</a:t>
                      </a:r>
                      <a:endParaRPr/>
                    </a:p>
                  </a:txBody>
                  <a:tcPr marT="91425" marB="91425" marR="91425" marL="91425"/>
                </a:tc>
                <a:tc>
                  <a:txBody>
                    <a:bodyPr/>
                    <a:lstStyle/>
                    <a:p>
                      <a:pPr indent="0" lvl="0" marL="0" rtl="0" algn="l">
                        <a:spcBef>
                          <a:spcPts val="0"/>
                        </a:spcBef>
                        <a:spcAft>
                          <a:spcPts val="0"/>
                        </a:spcAft>
                        <a:buNone/>
                      </a:pPr>
                      <a:r>
                        <a:rPr lang="en"/>
                        <a:t>Capacity Rate</a:t>
                      </a:r>
                      <a:endParaRPr/>
                    </a:p>
                  </a:txBody>
                  <a:tcPr marT="91425" marB="91425" marR="91425" marL="91425"/>
                </a:tc>
                <a:tc>
                  <a:txBody>
                    <a:bodyPr/>
                    <a:lstStyle/>
                    <a:p>
                      <a:pPr indent="0" lvl="0" marL="0" rtl="0" algn="l">
                        <a:spcBef>
                          <a:spcPts val="0"/>
                        </a:spcBef>
                        <a:spcAft>
                          <a:spcPts val="0"/>
                        </a:spcAft>
                        <a:buNone/>
                      </a:pPr>
                      <a:r>
                        <a:rPr lang="en"/>
                        <a:t>utilization as a %</a:t>
                      </a:r>
                      <a:endParaRPr/>
                    </a:p>
                  </a:txBody>
                  <a:tcPr marT="91425" marB="91425" marR="91425" marL="91425"/>
                </a:tc>
              </a:tr>
              <a:tr h="381000">
                <a:tc>
                  <a:txBody>
                    <a:bodyPr/>
                    <a:lstStyle/>
                    <a:p>
                      <a:pPr indent="0" lvl="0" marL="0" rtl="0" algn="l">
                        <a:spcBef>
                          <a:spcPts val="0"/>
                        </a:spcBef>
                        <a:spcAft>
                          <a:spcPts val="0"/>
                        </a:spcAft>
                        <a:buNone/>
                      </a:pPr>
                      <a:r>
                        <a:rPr lang="en"/>
                        <a:t>Cashier 1</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80%</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lang="en"/>
                        <a:t>Cashier 2</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60%</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lang="en"/>
                        <a:t>Cashier 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66.6%</a:t>
                      </a:r>
                      <a:endParaRPr/>
                    </a:p>
                  </a:txBody>
                  <a:tcPr marT="91425" marB="91425" marR="91425" marL="91425">
                    <a:solidFill>
                      <a:srgbClr val="FFFF00"/>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Inventory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Inventory build up </a:t>
            </a:r>
            <a:endParaRPr/>
          </a:p>
        </p:txBody>
      </p:sp>
      <p:sp>
        <p:nvSpPr>
          <p:cNvPr id="266" name="Google Shape;266;p4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7" name="Google Shape;267;p46"/>
          <p:cNvSpPr txBox="1"/>
          <p:nvPr/>
        </p:nvSpPr>
        <p:spPr>
          <a:xfrm>
            <a:off x="820625" y="726825"/>
            <a:ext cx="76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Inventory buildup occurs as a result of short run input rate &gt; short run capacity rate </a:t>
            </a:r>
            <a:endParaRPr>
              <a:latin typeface="Droid Serif"/>
              <a:ea typeface="Droid Serif"/>
              <a:cs typeface="Droid Serif"/>
              <a:sym typeface="Droid Serif"/>
            </a:endParaRPr>
          </a:p>
        </p:txBody>
      </p:sp>
      <p:pic>
        <p:nvPicPr>
          <p:cNvPr id="268" name="Google Shape;268;p46"/>
          <p:cNvPicPr preferRelativeResize="0"/>
          <p:nvPr/>
        </p:nvPicPr>
        <p:blipFill>
          <a:blip r:embed="rId3">
            <a:alphaModFix/>
          </a:blip>
          <a:stretch>
            <a:fillRect/>
          </a:stretch>
        </p:blipFill>
        <p:spPr>
          <a:xfrm>
            <a:off x="2198226" y="1394450"/>
            <a:ext cx="3885975" cy="2996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7"/>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Average Inventory Build Up </a:t>
            </a:r>
            <a:endParaRPr/>
          </a:p>
        </p:txBody>
      </p:sp>
      <p:sp>
        <p:nvSpPr>
          <p:cNvPr id="274" name="Google Shape;274;p4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5" name="Google Shape;275;p47"/>
          <p:cNvSpPr txBox="1"/>
          <p:nvPr/>
        </p:nvSpPr>
        <p:spPr>
          <a:xfrm>
            <a:off x="820625" y="726825"/>
            <a:ext cx="76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Average Inventory: Sum of inventory build up/ number of time slots. </a:t>
            </a:r>
            <a:endParaRPr>
              <a:highlight>
                <a:srgbClr val="FFFF00"/>
              </a:highlight>
              <a:latin typeface="Droid Serif"/>
              <a:ea typeface="Droid Serif"/>
              <a:cs typeface="Droid Serif"/>
              <a:sym typeface="Droid Serif"/>
            </a:endParaRPr>
          </a:p>
        </p:txBody>
      </p:sp>
      <p:pic>
        <p:nvPicPr>
          <p:cNvPr id="276" name="Google Shape;276;p47"/>
          <p:cNvPicPr preferRelativeResize="0"/>
          <p:nvPr/>
        </p:nvPicPr>
        <p:blipFill>
          <a:blip r:embed="rId3">
            <a:alphaModFix/>
          </a:blip>
          <a:stretch>
            <a:fillRect/>
          </a:stretch>
        </p:blipFill>
        <p:spPr>
          <a:xfrm>
            <a:off x="600651" y="1607350"/>
            <a:ext cx="3885975" cy="2996950"/>
          </a:xfrm>
          <a:prstGeom prst="rect">
            <a:avLst/>
          </a:prstGeom>
          <a:noFill/>
          <a:ln>
            <a:noFill/>
          </a:ln>
        </p:spPr>
      </p:pic>
      <p:sp>
        <p:nvSpPr>
          <p:cNvPr id="277" name="Google Shape;277;p47"/>
          <p:cNvSpPr txBox="1"/>
          <p:nvPr/>
        </p:nvSpPr>
        <p:spPr>
          <a:xfrm>
            <a:off x="5400550" y="1661700"/>
            <a:ext cx="285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FFFF00"/>
                </a:highlight>
                <a:latin typeface="Droid Serif"/>
                <a:ea typeface="Droid Serif"/>
                <a:cs typeface="Droid Serif"/>
                <a:sym typeface="Droid Serif"/>
              </a:rPr>
              <a:t>What is </a:t>
            </a:r>
            <a:r>
              <a:rPr b="1" lang="en">
                <a:highlight>
                  <a:srgbClr val="FFFF00"/>
                </a:highlight>
                <a:latin typeface="Droid Serif"/>
                <a:ea typeface="Droid Serif"/>
                <a:cs typeface="Droid Serif"/>
                <a:sym typeface="Droid Serif"/>
              </a:rPr>
              <a:t>average</a:t>
            </a:r>
            <a:r>
              <a:rPr b="1" lang="en">
                <a:highlight>
                  <a:srgbClr val="FFFF00"/>
                </a:highlight>
                <a:latin typeface="Droid Serif"/>
                <a:ea typeface="Droid Serif"/>
                <a:cs typeface="Droid Serif"/>
                <a:sym typeface="Droid Serif"/>
              </a:rPr>
              <a:t> inventory in this case? </a:t>
            </a:r>
            <a:endParaRPr b="1">
              <a:highlight>
                <a:srgbClr val="FFFF00"/>
              </a:highlight>
              <a:latin typeface="Droid Serif"/>
              <a:ea typeface="Droid Serif"/>
              <a:cs typeface="Droid Serif"/>
              <a:sym typeface="Droid Serif"/>
            </a:endParaRPr>
          </a:p>
          <a:p>
            <a:pPr indent="0" lvl="0" marL="0" rtl="0" algn="l">
              <a:spcBef>
                <a:spcPts val="0"/>
              </a:spcBef>
              <a:spcAft>
                <a:spcPts val="0"/>
              </a:spcAft>
              <a:buNone/>
            </a:pPr>
            <a:r>
              <a:t/>
            </a:r>
            <a:endParaRPr b="1">
              <a:latin typeface="Droid Serif"/>
              <a:ea typeface="Droid Serif"/>
              <a:cs typeface="Droid Serif"/>
              <a:sym typeface="Droid Serif"/>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Average Inventory Build Up </a:t>
            </a:r>
            <a:endParaRPr/>
          </a:p>
        </p:txBody>
      </p:sp>
      <p:sp>
        <p:nvSpPr>
          <p:cNvPr id="283" name="Google Shape;283;p4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84" name="Google Shape;284;p48"/>
          <p:cNvSpPr txBox="1"/>
          <p:nvPr/>
        </p:nvSpPr>
        <p:spPr>
          <a:xfrm>
            <a:off x="820625" y="726825"/>
            <a:ext cx="76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Average Inventory: Sum of inventory build up/ number of time slots. </a:t>
            </a:r>
            <a:endParaRPr>
              <a:highlight>
                <a:srgbClr val="FFFF00"/>
              </a:highlight>
              <a:latin typeface="Droid Serif"/>
              <a:ea typeface="Droid Serif"/>
              <a:cs typeface="Droid Serif"/>
              <a:sym typeface="Droid Serif"/>
            </a:endParaRPr>
          </a:p>
        </p:txBody>
      </p:sp>
      <p:pic>
        <p:nvPicPr>
          <p:cNvPr id="285" name="Google Shape;285;p48"/>
          <p:cNvPicPr preferRelativeResize="0"/>
          <p:nvPr/>
        </p:nvPicPr>
        <p:blipFill>
          <a:blip r:embed="rId3">
            <a:alphaModFix/>
          </a:blip>
          <a:stretch>
            <a:fillRect/>
          </a:stretch>
        </p:blipFill>
        <p:spPr>
          <a:xfrm>
            <a:off x="600651" y="1607350"/>
            <a:ext cx="3885975" cy="2996950"/>
          </a:xfrm>
          <a:prstGeom prst="rect">
            <a:avLst/>
          </a:prstGeom>
          <a:noFill/>
          <a:ln>
            <a:noFill/>
          </a:ln>
        </p:spPr>
      </p:pic>
      <p:sp>
        <p:nvSpPr>
          <p:cNvPr id="286" name="Google Shape;286;p48"/>
          <p:cNvSpPr txBox="1"/>
          <p:nvPr/>
        </p:nvSpPr>
        <p:spPr>
          <a:xfrm>
            <a:off x="5400550" y="1661700"/>
            <a:ext cx="285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FFFF00"/>
                </a:highlight>
                <a:latin typeface="Droid Serif"/>
                <a:ea typeface="Droid Serif"/>
                <a:cs typeface="Droid Serif"/>
                <a:sym typeface="Droid Serif"/>
              </a:rPr>
              <a:t>What is average inventory in this case? </a:t>
            </a:r>
            <a:endParaRPr b="1">
              <a:highlight>
                <a:srgbClr val="FFFF00"/>
              </a:highlight>
              <a:latin typeface="Droid Serif"/>
              <a:ea typeface="Droid Serif"/>
              <a:cs typeface="Droid Serif"/>
              <a:sym typeface="Droid Serif"/>
            </a:endParaRPr>
          </a:p>
          <a:p>
            <a:pPr indent="0" lvl="0" marL="0" rtl="0" algn="l">
              <a:spcBef>
                <a:spcPts val="0"/>
              </a:spcBef>
              <a:spcAft>
                <a:spcPts val="0"/>
              </a:spcAft>
              <a:buNone/>
            </a:pPr>
            <a:r>
              <a:t/>
            </a:r>
            <a:endParaRPr b="1">
              <a:latin typeface="Droid Serif"/>
              <a:ea typeface="Droid Serif"/>
              <a:cs typeface="Droid Serif"/>
              <a:sym typeface="Droid Serif"/>
            </a:endParaRPr>
          </a:p>
        </p:txBody>
      </p:sp>
      <p:sp>
        <p:nvSpPr>
          <p:cNvPr id="287" name="Google Shape;287;p48"/>
          <p:cNvSpPr txBox="1"/>
          <p:nvPr/>
        </p:nvSpPr>
        <p:spPr>
          <a:xfrm>
            <a:off x="5410475" y="2651850"/>
            <a:ext cx="2429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(0+0+0+0+0+1+0+4+11+13+11+7+4+0+0+0) / 16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 3.1875</a:t>
            </a:r>
            <a:endParaRPr>
              <a:latin typeface="Droid Serif"/>
              <a:ea typeface="Droid Serif"/>
              <a:cs typeface="Droid Serif"/>
              <a:sym typeface="Droid Serif"/>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200"/>
              <a:t>Inventory</a:t>
            </a:r>
            <a:r>
              <a:rPr lang="en"/>
              <a:t> </a:t>
            </a:r>
            <a:endParaRPr/>
          </a:p>
        </p:txBody>
      </p:sp>
      <p:sp>
        <p:nvSpPr>
          <p:cNvPr id="293" name="Google Shape;293;p4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4" name="Google Shape;294;p49"/>
          <p:cNvSpPr txBox="1"/>
          <p:nvPr/>
        </p:nvSpPr>
        <p:spPr>
          <a:xfrm>
            <a:off x="1412625" y="1201625"/>
            <a:ext cx="67056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Droid Serif"/>
                <a:ea typeface="Droid Serif"/>
                <a:cs typeface="Droid Serif"/>
                <a:sym typeface="Droid Serif"/>
              </a:rPr>
              <a:t>Discrete</a:t>
            </a:r>
            <a:r>
              <a:rPr lang="en" sz="1900">
                <a:latin typeface="Droid Serif"/>
                <a:ea typeface="Droid Serif"/>
                <a:cs typeface="Droid Serif"/>
                <a:sym typeface="Droid Serif"/>
              </a:rPr>
              <a:t> Average Inventory: Start Inventory + Ending Inventory / 2 </a:t>
            </a:r>
            <a:endParaRPr sz="1900">
              <a:latin typeface="Droid Serif"/>
              <a:ea typeface="Droid Serif"/>
              <a:cs typeface="Droid Serif"/>
              <a:sym typeface="Droid Serif"/>
            </a:endParaRPr>
          </a:p>
          <a:p>
            <a:pPr indent="0" lvl="0" marL="0" rtl="0" algn="l">
              <a:spcBef>
                <a:spcPts val="0"/>
              </a:spcBef>
              <a:spcAft>
                <a:spcPts val="0"/>
              </a:spcAft>
              <a:buNone/>
            </a:pPr>
            <a:r>
              <a:t/>
            </a:r>
            <a:endParaRPr sz="1900">
              <a:latin typeface="Droid Serif"/>
              <a:ea typeface="Droid Serif"/>
              <a:cs typeface="Droid Serif"/>
              <a:sym typeface="Droid Serif"/>
            </a:endParaRPr>
          </a:p>
          <a:p>
            <a:pPr indent="0" lvl="0" marL="0" rtl="0" algn="l">
              <a:spcBef>
                <a:spcPts val="0"/>
              </a:spcBef>
              <a:spcAft>
                <a:spcPts val="0"/>
              </a:spcAft>
              <a:buNone/>
            </a:pPr>
            <a:r>
              <a:rPr lang="en" sz="1900">
                <a:latin typeface="Droid Serif"/>
                <a:ea typeface="Droid Serif"/>
                <a:cs typeface="Droid Serif"/>
                <a:sym typeface="Droid Serif"/>
              </a:rPr>
              <a:t>Days in </a:t>
            </a:r>
            <a:r>
              <a:rPr lang="en" sz="1900">
                <a:latin typeface="Droid Serif"/>
                <a:ea typeface="Droid Serif"/>
                <a:cs typeface="Droid Serif"/>
                <a:sym typeface="Droid Serif"/>
              </a:rPr>
              <a:t>inventory: 365/ inventory turnover  </a:t>
            </a:r>
            <a:endParaRPr sz="1900">
              <a:latin typeface="Droid Serif"/>
              <a:ea typeface="Droid Serif"/>
              <a:cs typeface="Droid Serif"/>
              <a:sym typeface="Droid Serif"/>
            </a:endParaRPr>
          </a:p>
          <a:p>
            <a:pPr indent="0" lvl="0" marL="0" rtl="0" algn="l">
              <a:spcBef>
                <a:spcPts val="0"/>
              </a:spcBef>
              <a:spcAft>
                <a:spcPts val="0"/>
              </a:spcAft>
              <a:buNone/>
            </a:pPr>
            <a:r>
              <a:t/>
            </a:r>
            <a:endParaRPr sz="1900">
              <a:latin typeface="Droid Serif"/>
              <a:ea typeface="Droid Serif"/>
              <a:cs typeface="Droid Serif"/>
              <a:sym typeface="Droid Serif"/>
            </a:endParaRPr>
          </a:p>
          <a:p>
            <a:pPr indent="0" lvl="0" marL="0" rtl="0" algn="l">
              <a:spcBef>
                <a:spcPts val="0"/>
              </a:spcBef>
              <a:spcAft>
                <a:spcPts val="0"/>
              </a:spcAft>
              <a:buNone/>
            </a:pPr>
            <a:r>
              <a:rPr lang="en" sz="1900">
                <a:latin typeface="Droid Serif"/>
                <a:ea typeface="Droid Serif"/>
                <a:cs typeface="Droid Serif"/>
                <a:sym typeface="Droid Serif"/>
              </a:rPr>
              <a:t>Inventory turnover:  Cost of Goods Sold / Average</a:t>
            </a:r>
            <a:br>
              <a:rPr lang="en" sz="1900">
                <a:latin typeface="Droid Serif"/>
                <a:ea typeface="Droid Serif"/>
                <a:cs typeface="Droid Serif"/>
                <a:sym typeface="Droid Serif"/>
              </a:rPr>
            </a:br>
            <a:r>
              <a:rPr lang="en" sz="1900">
                <a:latin typeface="Droid Serif"/>
                <a:ea typeface="Droid Serif"/>
                <a:cs typeface="Droid Serif"/>
                <a:sym typeface="Droid Serif"/>
              </a:rPr>
              <a:t>Inventory</a:t>
            </a:r>
            <a:r>
              <a:rPr lang="en" sz="1900">
                <a:latin typeface="Droid Serif"/>
                <a:ea typeface="Droid Serif"/>
                <a:cs typeface="Droid Serif"/>
                <a:sym typeface="Droid Serif"/>
              </a:rPr>
              <a:t> </a:t>
            </a:r>
            <a:endParaRPr sz="1900">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highlight>
                  <a:srgbClr val="FFFF00"/>
                </a:highlight>
                <a:latin typeface="Droid Serif"/>
                <a:ea typeface="Droid Serif"/>
                <a:cs typeface="Droid Serif"/>
                <a:sym typeface="Droid Serif"/>
              </a:rPr>
              <a:t>Think comm 293**</a:t>
            </a:r>
            <a:endParaRPr>
              <a:highlight>
                <a:srgbClr val="FFFF00"/>
              </a:highlight>
              <a:latin typeface="Droid Serif"/>
              <a:ea typeface="Droid Serif"/>
              <a:cs typeface="Droid Serif"/>
              <a:sym typeface="Droid Serif"/>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0"/>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300" name="Google Shape;300;p50"/>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Who has the lower inventory turnover, how many days are goods spent in inventory?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Sarah: $15,000 goods sold, with average inventory of 670.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Claire: 60000 goods sold, average inventory of 780. </a:t>
            </a:r>
            <a:endParaRPr/>
          </a:p>
        </p:txBody>
      </p:sp>
      <p:sp>
        <p:nvSpPr>
          <p:cNvPr id="301" name="Google Shape;301;p5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307" name="Google Shape;307;p51"/>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Who has the faster inventory turnover, how many days are goods spent in inventory?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800"/>
              <a:t>Sarah: $15,000 goods sold, with average inventory of 670. </a:t>
            </a:r>
            <a:endParaRPr sz="1800"/>
          </a:p>
          <a:p>
            <a:pPr indent="0" lvl="0" marL="0" rtl="0" algn="l">
              <a:spcBef>
                <a:spcPts val="600"/>
              </a:spcBef>
              <a:spcAft>
                <a:spcPts val="0"/>
              </a:spcAft>
              <a:buNone/>
            </a:pPr>
            <a:r>
              <a:rPr lang="en" sz="1800">
                <a:solidFill>
                  <a:srgbClr val="0000FF"/>
                </a:solidFill>
              </a:rPr>
              <a:t>Inventory turnover -15000/ 670 = 22.38</a:t>
            </a:r>
            <a:endParaRPr sz="1800">
              <a:solidFill>
                <a:srgbClr val="0000FF"/>
              </a:solidFill>
            </a:endParaRPr>
          </a:p>
          <a:p>
            <a:pPr indent="0" lvl="0" marL="0" rtl="0" algn="l">
              <a:spcBef>
                <a:spcPts val="600"/>
              </a:spcBef>
              <a:spcAft>
                <a:spcPts val="0"/>
              </a:spcAft>
              <a:buNone/>
            </a:pPr>
            <a:r>
              <a:rPr lang="en" sz="1800">
                <a:solidFill>
                  <a:srgbClr val="0000FF"/>
                </a:solidFill>
              </a:rPr>
              <a:t>Days in inventory- 365/ 22.38 = 16.3</a:t>
            </a:r>
            <a:endParaRPr sz="1800">
              <a:solidFill>
                <a:srgbClr val="0000FF"/>
              </a:solidFill>
            </a:endParaRPr>
          </a:p>
          <a:p>
            <a:pPr indent="0" lvl="0" marL="0" rtl="0" algn="l">
              <a:spcBef>
                <a:spcPts val="600"/>
              </a:spcBef>
              <a:spcAft>
                <a:spcPts val="0"/>
              </a:spcAft>
              <a:buNone/>
            </a:pPr>
            <a:r>
              <a:t/>
            </a:r>
            <a:endParaRPr sz="1800"/>
          </a:p>
          <a:p>
            <a:pPr indent="0" lvl="0" marL="0" rtl="0" algn="l">
              <a:spcBef>
                <a:spcPts val="600"/>
              </a:spcBef>
              <a:spcAft>
                <a:spcPts val="0"/>
              </a:spcAft>
              <a:buNone/>
            </a:pPr>
            <a:r>
              <a:rPr lang="en" sz="1800"/>
              <a:t>Claire: 60000 goods sold, average inventory of 780. </a:t>
            </a:r>
            <a:endParaRPr sz="1800"/>
          </a:p>
          <a:p>
            <a:pPr indent="0" lvl="0" marL="0" rtl="0" algn="l">
              <a:spcBef>
                <a:spcPts val="600"/>
              </a:spcBef>
              <a:spcAft>
                <a:spcPts val="0"/>
              </a:spcAft>
              <a:buNone/>
            </a:pPr>
            <a:r>
              <a:rPr lang="en" sz="1800">
                <a:solidFill>
                  <a:srgbClr val="0000FF"/>
                </a:solidFill>
              </a:rPr>
              <a:t>Inventory Turnover 60000 / 780 = 76.9  </a:t>
            </a:r>
            <a:endParaRPr sz="1800">
              <a:solidFill>
                <a:srgbClr val="0000FF"/>
              </a:solidFill>
            </a:endParaRPr>
          </a:p>
          <a:p>
            <a:pPr indent="0" lvl="0" marL="0" rtl="0" algn="l">
              <a:spcBef>
                <a:spcPts val="600"/>
              </a:spcBef>
              <a:spcAft>
                <a:spcPts val="0"/>
              </a:spcAft>
              <a:buNone/>
            </a:pPr>
            <a:r>
              <a:rPr lang="en" sz="1800">
                <a:solidFill>
                  <a:srgbClr val="0000FF"/>
                </a:solidFill>
              </a:rPr>
              <a:t>Days in inventory 365/76.9= 4.75</a:t>
            </a:r>
            <a:endParaRPr sz="1800">
              <a:solidFill>
                <a:srgbClr val="0000FF"/>
              </a:solidFill>
            </a:endParaRPr>
          </a:p>
        </p:txBody>
      </p:sp>
      <p:sp>
        <p:nvSpPr>
          <p:cNvPr id="308" name="Google Shape;308;p5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2"/>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Process Analysis Summary </a:t>
            </a:r>
            <a:endParaRPr/>
          </a:p>
        </p:txBody>
      </p:sp>
      <p:sp>
        <p:nvSpPr>
          <p:cNvPr id="314" name="Google Shape;314;p52"/>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Understand how to identify unit load, capacity rates, bottleneck</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-Be able to figure out ways to shorten/ balance out processes (increase capacity rate)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-Identifying and calculating Inventory data </a:t>
            </a:r>
            <a:endParaRPr/>
          </a:p>
          <a:p>
            <a:pPr indent="0" lvl="0" marL="0" rtl="0" algn="l">
              <a:spcBef>
                <a:spcPts val="600"/>
              </a:spcBef>
              <a:spcAft>
                <a:spcPts val="0"/>
              </a:spcAft>
              <a:buNone/>
            </a:pPr>
            <a:r>
              <a:t/>
            </a:r>
            <a:endParaRPr/>
          </a:p>
        </p:txBody>
      </p:sp>
      <p:sp>
        <p:nvSpPr>
          <p:cNvPr id="315" name="Google Shape;315;p52"/>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idx="1" type="subTitle"/>
          </p:nvPr>
        </p:nvSpPr>
        <p:spPr>
          <a:xfrm>
            <a:off x="685800" y="1642726"/>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Process Analysis</a:t>
            </a:r>
            <a:endParaRPr sz="5000"/>
          </a:p>
        </p:txBody>
      </p:sp>
      <p:sp>
        <p:nvSpPr>
          <p:cNvPr id="118" name="Google Shape;118;p26"/>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1</a:t>
            </a:r>
            <a:endParaRPr b="1" sz="2400">
              <a:solidFill>
                <a:srgbClr val="FFFFFF"/>
              </a:solidFill>
              <a:latin typeface="Montserrat"/>
              <a:ea typeface="Montserrat"/>
              <a:cs typeface="Montserrat"/>
              <a:sym typeface="Montserrat"/>
            </a:endParaRPr>
          </a:p>
        </p:txBody>
      </p:sp>
      <p:sp>
        <p:nvSpPr>
          <p:cNvPr id="119" name="Google Shape;119;p26"/>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3"/>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321" name="Google Shape;321;p53"/>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322" name="Google Shape;322;p5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4"/>
          <p:cNvSpPr txBox="1"/>
          <p:nvPr>
            <p:ph idx="1" type="subTitle"/>
          </p:nvPr>
        </p:nvSpPr>
        <p:spPr>
          <a:xfrm>
            <a:off x="685800" y="213075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Little’s Law</a:t>
            </a:r>
            <a:endParaRPr sz="2600"/>
          </a:p>
        </p:txBody>
      </p:sp>
      <p:sp>
        <p:nvSpPr>
          <p:cNvPr id="328" name="Google Shape;328;p54"/>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2</a:t>
            </a:r>
            <a:endParaRPr b="1" sz="2400">
              <a:solidFill>
                <a:srgbClr val="FFFFFF"/>
              </a:solidFill>
              <a:latin typeface="Montserrat"/>
              <a:ea typeface="Montserrat"/>
              <a:cs typeface="Montserrat"/>
              <a:sym typeface="Montserrat"/>
            </a:endParaRPr>
          </a:p>
        </p:txBody>
      </p:sp>
      <p:sp>
        <p:nvSpPr>
          <p:cNvPr id="329" name="Google Shape;329;p54"/>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5"/>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800"/>
              <a:t>Little’s Law</a:t>
            </a:r>
            <a:endParaRPr sz="1800"/>
          </a:p>
        </p:txBody>
      </p:sp>
      <p:sp>
        <p:nvSpPr>
          <p:cNvPr id="335" name="Google Shape;335;p55"/>
          <p:cNvSpPr txBox="1"/>
          <p:nvPr>
            <p:ph idx="1" type="body"/>
          </p:nvPr>
        </p:nvSpPr>
        <p:spPr>
          <a:xfrm>
            <a:off x="916650" y="1047150"/>
            <a:ext cx="7310700" cy="3049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I = R*T</a:t>
            </a:r>
            <a:endParaRPr/>
          </a:p>
          <a:p>
            <a:pPr indent="0" lvl="0" marL="457200" rtl="0" algn="l">
              <a:spcBef>
                <a:spcPts val="600"/>
              </a:spcBef>
              <a:spcAft>
                <a:spcPts val="0"/>
              </a:spcAft>
              <a:buNone/>
            </a:pPr>
            <a:r>
              <a:rPr lang="en"/>
              <a:t>I- Average Inventory </a:t>
            </a:r>
            <a:endParaRPr/>
          </a:p>
          <a:p>
            <a:pPr indent="0" lvl="0" marL="457200" rtl="0" algn="l">
              <a:spcBef>
                <a:spcPts val="600"/>
              </a:spcBef>
              <a:spcAft>
                <a:spcPts val="0"/>
              </a:spcAft>
              <a:buNone/>
            </a:pPr>
            <a:r>
              <a:rPr lang="en"/>
              <a:t>R- Average Throughput Rate </a:t>
            </a:r>
            <a:endParaRPr/>
          </a:p>
          <a:p>
            <a:pPr indent="0" lvl="0" marL="457200" rtl="0" algn="l">
              <a:spcBef>
                <a:spcPts val="600"/>
              </a:spcBef>
              <a:spcAft>
                <a:spcPts val="0"/>
              </a:spcAft>
              <a:buNone/>
            </a:pPr>
            <a:r>
              <a:rPr lang="en"/>
              <a:t>T- </a:t>
            </a:r>
            <a:r>
              <a:rPr lang="en"/>
              <a:t>Average</a:t>
            </a:r>
            <a:r>
              <a:rPr lang="en"/>
              <a:t> Flow Time </a:t>
            </a:r>
            <a:endParaRPr/>
          </a:p>
          <a:p>
            <a:pPr indent="0" lvl="0" marL="457200" rtl="0" algn="l">
              <a:spcBef>
                <a:spcPts val="600"/>
              </a:spcBef>
              <a:spcAft>
                <a:spcPts val="0"/>
              </a:spcAft>
              <a:buNone/>
            </a:pPr>
            <a:r>
              <a:rPr lang="en" sz="1600"/>
              <a:t>Be careful not to mix up R and T! </a:t>
            </a:r>
            <a:endParaRPr sz="1600"/>
          </a:p>
          <a:p>
            <a:pPr indent="0" lvl="0" marL="45720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457200" rtl="0" algn="l">
              <a:spcBef>
                <a:spcPts val="600"/>
              </a:spcBef>
              <a:spcAft>
                <a:spcPts val="0"/>
              </a:spcAft>
              <a:buNone/>
            </a:pPr>
            <a:r>
              <a:t/>
            </a:r>
            <a:endParaRPr sz="1600"/>
          </a:p>
          <a:p>
            <a:pPr indent="0" lvl="0" marL="457200" rtl="0" algn="l">
              <a:spcBef>
                <a:spcPts val="600"/>
              </a:spcBef>
              <a:spcAft>
                <a:spcPts val="0"/>
              </a:spcAft>
              <a:buNone/>
            </a:pPr>
            <a:r>
              <a:t/>
            </a:r>
            <a:endParaRPr sz="1600"/>
          </a:p>
          <a:p>
            <a:pPr indent="0" lvl="0" marL="457200" rtl="0" algn="l">
              <a:spcBef>
                <a:spcPts val="600"/>
              </a:spcBef>
              <a:spcAft>
                <a:spcPts val="0"/>
              </a:spcAft>
              <a:buNone/>
            </a:pPr>
            <a:r>
              <a:t/>
            </a:r>
            <a:endParaRPr sz="16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336" name="Google Shape;336;p5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000"/>
              <a:t>Practice Questions </a:t>
            </a:r>
            <a:endParaRPr sz="2000"/>
          </a:p>
        </p:txBody>
      </p:sp>
      <p:sp>
        <p:nvSpPr>
          <p:cNvPr id="342" name="Google Shape;342;p56"/>
          <p:cNvSpPr txBox="1"/>
          <p:nvPr>
            <p:ph idx="1" type="body"/>
          </p:nvPr>
        </p:nvSpPr>
        <p:spPr>
          <a:xfrm>
            <a:off x="840975" y="955999"/>
            <a:ext cx="3621900" cy="3333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a:t>At Lions Gate </a:t>
            </a:r>
            <a:r>
              <a:rPr lang="en"/>
              <a:t>hospital</a:t>
            </a:r>
            <a:r>
              <a:rPr lang="en"/>
              <a:t>, there are 15 births a day.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75% of deliveries require a 1 day stay. 25% of deliveries require a 3 day stay. </a:t>
            </a:r>
            <a:endParaRPr/>
          </a:p>
          <a:p>
            <a:pPr indent="0" lvl="0" marL="0" rtl="0" algn="l">
              <a:spcBef>
                <a:spcPts val="600"/>
              </a:spcBef>
              <a:spcAft>
                <a:spcPts val="0"/>
              </a:spcAft>
              <a:buNone/>
            </a:pPr>
            <a:r>
              <a:rPr lang="en"/>
              <a:t>What is average occupancy of delivery floor?  </a:t>
            </a:r>
            <a:endParaRPr/>
          </a:p>
        </p:txBody>
      </p:sp>
      <p:sp>
        <p:nvSpPr>
          <p:cNvPr id="343" name="Google Shape;343;p56"/>
          <p:cNvSpPr txBox="1"/>
          <p:nvPr>
            <p:ph idx="2" type="body"/>
          </p:nvPr>
        </p:nvSpPr>
        <p:spPr>
          <a:xfrm>
            <a:off x="4681050" y="955999"/>
            <a:ext cx="3621900" cy="3822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a:t>On average, there are 50 people waiting for a given surgery.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On average, 10 surgeries are performed a year.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With the assumption that no </a:t>
            </a:r>
            <a:r>
              <a:rPr lang="en"/>
              <a:t>patients</a:t>
            </a:r>
            <a:r>
              <a:rPr lang="en"/>
              <a:t> die, how long do patients wait?</a:t>
            </a:r>
            <a:endParaRPr/>
          </a:p>
        </p:txBody>
      </p:sp>
      <p:sp>
        <p:nvSpPr>
          <p:cNvPr id="344" name="Google Shape;344;p5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000"/>
              <a:t>Practice Answers </a:t>
            </a:r>
            <a:endParaRPr sz="2000"/>
          </a:p>
        </p:txBody>
      </p:sp>
      <p:sp>
        <p:nvSpPr>
          <p:cNvPr id="350" name="Google Shape;350;p57"/>
          <p:cNvSpPr txBox="1"/>
          <p:nvPr>
            <p:ph idx="1" type="body"/>
          </p:nvPr>
        </p:nvSpPr>
        <p:spPr>
          <a:xfrm>
            <a:off x="840975" y="956004"/>
            <a:ext cx="3621900" cy="29655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a:t>R = 15 births/day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 = 1*0.75 + 3*0.25 = 1.5 average flow time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 = 15 * 1.5 = 22.5 patients in the occupancy on average</a:t>
            </a:r>
            <a:endParaRPr/>
          </a:p>
        </p:txBody>
      </p:sp>
      <p:sp>
        <p:nvSpPr>
          <p:cNvPr id="351" name="Google Shape;351;p57"/>
          <p:cNvSpPr txBox="1"/>
          <p:nvPr>
            <p:ph idx="2" type="body"/>
          </p:nvPr>
        </p:nvSpPr>
        <p:spPr>
          <a:xfrm>
            <a:off x="4681053" y="956004"/>
            <a:ext cx="3621900" cy="29655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a:t>I =50 patients waiting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 = 10  surgeries/ year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 = 5 years </a:t>
            </a:r>
            <a:endParaRPr/>
          </a:p>
        </p:txBody>
      </p:sp>
      <p:sp>
        <p:nvSpPr>
          <p:cNvPr id="352" name="Google Shape;352;p5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700"/>
              <a:t>Little’s Law summary </a:t>
            </a:r>
            <a:endParaRPr sz="1700"/>
          </a:p>
        </p:txBody>
      </p:sp>
      <p:sp>
        <p:nvSpPr>
          <p:cNvPr id="358" name="Google Shape;358;p58"/>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 = R*T </a:t>
            </a:r>
            <a:endParaRPr/>
          </a:p>
          <a:p>
            <a:pPr indent="0" lvl="0" marL="0" rtl="0" algn="l">
              <a:spcBef>
                <a:spcPts val="600"/>
              </a:spcBef>
              <a:spcAft>
                <a:spcPts val="0"/>
              </a:spcAft>
              <a:buNone/>
            </a:pPr>
            <a:r>
              <a:rPr lang="en"/>
              <a:t>R = I/T </a:t>
            </a:r>
            <a:endParaRPr/>
          </a:p>
          <a:p>
            <a:pPr indent="0" lvl="0" marL="0" rtl="0" algn="l">
              <a:spcBef>
                <a:spcPts val="600"/>
              </a:spcBef>
              <a:spcAft>
                <a:spcPts val="0"/>
              </a:spcAft>
              <a:buNone/>
            </a:pPr>
            <a:r>
              <a:rPr lang="en"/>
              <a:t>T = I/R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-correctly identify variables</a:t>
            </a:r>
            <a:endParaRPr/>
          </a:p>
          <a:p>
            <a:pPr indent="0" lvl="0" marL="0" rtl="0" algn="l">
              <a:spcBef>
                <a:spcPts val="600"/>
              </a:spcBef>
              <a:spcAft>
                <a:spcPts val="0"/>
              </a:spcAft>
              <a:buNone/>
            </a:pPr>
            <a:r>
              <a:rPr lang="en"/>
              <a:t>-remember this is all “average”</a:t>
            </a:r>
            <a:endParaRPr/>
          </a:p>
          <a:p>
            <a:pPr indent="0" lvl="0" marL="0" rtl="0" algn="l">
              <a:spcBef>
                <a:spcPts val="600"/>
              </a:spcBef>
              <a:spcAft>
                <a:spcPts val="0"/>
              </a:spcAft>
              <a:buNone/>
            </a:pPr>
            <a:r>
              <a:rPr lang="en"/>
              <a:t>-keep an eye out for units </a:t>
            </a:r>
            <a:endParaRPr/>
          </a:p>
        </p:txBody>
      </p:sp>
      <p:sp>
        <p:nvSpPr>
          <p:cNvPr id="359" name="Google Shape;359;p5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9"/>
          <p:cNvSpPr txBox="1"/>
          <p:nvPr>
            <p:ph idx="1" type="subTitle"/>
          </p:nvPr>
        </p:nvSpPr>
        <p:spPr>
          <a:xfrm>
            <a:off x="685800" y="1779076"/>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Variability in Processes</a:t>
            </a:r>
            <a:endParaRPr sz="3600"/>
          </a:p>
        </p:txBody>
      </p:sp>
      <p:sp>
        <p:nvSpPr>
          <p:cNvPr id="365" name="Google Shape;365;p59"/>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3</a:t>
            </a:r>
            <a:endParaRPr b="1" sz="2400">
              <a:solidFill>
                <a:srgbClr val="FFFFFF"/>
              </a:solidFill>
              <a:latin typeface="Montserrat"/>
              <a:ea typeface="Montserrat"/>
              <a:cs typeface="Montserrat"/>
              <a:sym typeface="Montserrat"/>
            </a:endParaRPr>
          </a:p>
        </p:txBody>
      </p:sp>
      <p:sp>
        <p:nvSpPr>
          <p:cNvPr id="366" name="Google Shape;366;p59"/>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0"/>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900"/>
              <a:t>Variability </a:t>
            </a:r>
            <a:endParaRPr sz="1900"/>
          </a:p>
        </p:txBody>
      </p:sp>
      <p:sp>
        <p:nvSpPr>
          <p:cNvPr id="372" name="Google Shape;372;p60"/>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Variable Inputs: ex: not knowing exactly when </a:t>
            </a:r>
            <a:r>
              <a:rPr lang="en"/>
              <a:t>customers</a:t>
            </a:r>
            <a:r>
              <a:rPr lang="en"/>
              <a:t> will show up to your store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Variable Capacity: not </a:t>
            </a:r>
            <a:r>
              <a:rPr lang="en"/>
              <a:t>knowing</a:t>
            </a:r>
            <a:r>
              <a:rPr lang="en"/>
              <a:t> what your capacity will be. Ex: farmers producing crops. </a:t>
            </a:r>
            <a:endParaRPr/>
          </a:p>
        </p:txBody>
      </p:sp>
      <p:sp>
        <p:nvSpPr>
          <p:cNvPr id="373" name="Google Shape;373;p6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Types of Variability </a:t>
            </a:r>
            <a:endParaRPr/>
          </a:p>
        </p:txBody>
      </p:sp>
      <p:sp>
        <p:nvSpPr>
          <p:cNvPr id="379" name="Google Shape;379;p61"/>
          <p:cNvSpPr txBox="1"/>
          <p:nvPr>
            <p:ph idx="1" type="body"/>
          </p:nvPr>
        </p:nvSpPr>
        <p:spPr>
          <a:xfrm>
            <a:off x="840975" y="956004"/>
            <a:ext cx="3621900" cy="296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Predictable: knowable changes in an input and/or capacity rates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 Advent Calendar sales will go up during christmas time.  </a:t>
            </a:r>
            <a:endParaRPr/>
          </a:p>
        </p:txBody>
      </p:sp>
      <p:sp>
        <p:nvSpPr>
          <p:cNvPr id="380" name="Google Shape;380;p61"/>
          <p:cNvSpPr txBox="1"/>
          <p:nvPr>
            <p:ph idx="2" type="body"/>
          </p:nvPr>
        </p:nvSpPr>
        <p:spPr>
          <a:xfrm>
            <a:off x="4681053" y="956004"/>
            <a:ext cx="3621900" cy="296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Unpredictable: unknowable changes in input and/or capacity rates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 how much will advent calendar sales increase during Christmas time?.  </a:t>
            </a:r>
            <a:endParaRPr/>
          </a:p>
        </p:txBody>
      </p:sp>
      <p:sp>
        <p:nvSpPr>
          <p:cNvPr id="381" name="Google Shape;381;p6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2"/>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Your turn!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Process Analysis</a:t>
            </a:r>
            <a:endParaRPr/>
          </a:p>
        </p:txBody>
      </p:sp>
      <p:sp>
        <p:nvSpPr>
          <p:cNvPr id="125" name="Google Shape;125;p27"/>
          <p:cNvSpPr txBox="1"/>
          <p:nvPr>
            <p:ph idx="1" type="body"/>
          </p:nvPr>
        </p:nvSpPr>
        <p:spPr>
          <a:xfrm>
            <a:off x="468925" y="459400"/>
            <a:ext cx="8346900" cy="42063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Core Concepts: Flow Time, Capacity Rate, Bottlenecks </a:t>
            </a:r>
            <a:endParaRPr/>
          </a:p>
          <a:p>
            <a:pPr indent="0" lvl="0" marL="457200" rtl="0" algn="l">
              <a:spcBef>
                <a:spcPts val="600"/>
              </a:spcBef>
              <a:spcAft>
                <a:spcPts val="0"/>
              </a:spcAft>
              <a:buNone/>
            </a:pPr>
            <a:r>
              <a:t/>
            </a:r>
            <a:endParaRPr/>
          </a:p>
          <a:p>
            <a:pPr indent="-323850" lvl="0" marL="457200" rtl="0" algn="l">
              <a:lnSpc>
                <a:spcPct val="115000"/>
              </a:lnSpc>
              <a:spcBef>
                <a:spcPts val="600"/>
              </a:spcBef>
              <a:spcAft>
                <a:spcPts val="0"/>
              </a:spcAft>
              <a:buSzPts val="1500"/>
              <a:buChar char="⊡"/>
            </a:pPr>
            <a:r>
              <a:rPr lang="en" sz="1500"/>
              <a:t>Flow time (Throughput time): lengths of time a unit spends in a cycle. </a:t>
            </a:r>
            <a:endParaRPr sz="1500"/>
          </a:p>
          <a:p>
            <a:pPr indent="-323850" lvl="0" marL="457200" rtl="0" algn="l">
              <a:lnSpc>
                <a:spcPct val="115000"/>
              </a:lnSpc>
              <a:spcBef>
                <a:spcPts val="0"/>
              </a:spcBef>
              <a:spcAft>
                <a:spcPts val="0"/>
              </a:spcAft>
              <a:buSzPts val="1500"/>
              <a:buChar char="⊡"/>
            </a:pPr>
            <a:r>
              <a:rPr lang="en" sz="1500"/>
              <a:t>Capacity</a:t>
            </a:r>
            <a:r>
              <a:rPr lang="en" sz="1500"/>
              <a:t> Rate: maximum rate at which units can flow through a process</a:t>
            </a:r>
            <a:endParaRPr sz="1500"/>
          </a:p>
          <a:p>
            <a:pPr indent="-323850" lvl="0" marL="457200" rtl="0" algn="l">
              <a:lnSpc>
                <a:spcPct val="115000"/>
              </a:lnSpc>
              <a:spcBef>
                <a:spcPts val="0"/>
              </a:spcBef>
              <a:spcAft>
                <a:spcPts val="0"/>
              </a:spcAft>
              <a:buSzPts val="1500"/>
              <a:buChar char="⊡"/>
            </a:pPr>
            <a:r>
              <a:rPr lang="en" sz="1500"/>
              <a:t>Bottleneck: the “slowest” resource of the process- can determine the capacity rate of the process. </a:t>
            </a:r>
            <a:endParaRPr sz="1500"/>
          </a:p>
          <a:p>
            <a:pPr indent="0" lvl="0" marL="0" rtl="0" algn="l">
              <a:lnSpc>
                <a:spcPct val="115000"/>
              </a:lnSpc>
              <a:spcBef>
                <a:spcPts val="600"/>
              </a:spcBef>
              <a:spcAft>
                <a:spcPts val="0"/>
              </a:spcAft>
              <a:buNone/>
            </a:pPr>
            <a:r>
              <a:rPr b="1" lang="en" sz="1500"/>
              <a:t>Starbucks Barista Crafting Beverage Process: </a:t>
            </a:r>
            <a:endParaRPr b="1" sz="1500"/>
          </a:p>
          <a:p>
            <a:pPr indent="0" lvl="0" marL="0" rtl="0" algn="l">
              <a:lnSpc>
                <a:spcPct val="115000"/>
              </a:lnSpc>
              <a:spcBef>
                <a:spcPts val="600"/>
              </a:spcBef>
              <a:spcAft>
                <a:spcPts val="0"/>
              </a:spcAft>
              <a:buNone/>
            </a:pPr>
            <a:r>
              <a:rPr lang="en" sz="1500"/>
              <a:t>Flow time: how long it takes to make the drink. </a:t>
            </a:r>
            <a:endParaRPr sz="1500"/>
          </a:p>
          <a:p>
            <a:pPr indent="0" lvl="0" marL="0" rtl="0" algn="l">
              <a:lnSpc>
                <a:spcPct val="115000"/>
              </a:lnSpc>
              <a:spcBef>
                <a:spcPts val="600"/>
              </a:spcBef>
              <a:spcAft>
                <a:spcPts val="0"/>
              </a:spcAft>
              <a:buNone/>
            </a:pPr>
            <a:r>
              <a:rPr lang="en" sz="1500"/>
              <a:t>Capacity rate: maximum rate at which drinks can be made (usually either in a minute or hour) </a:t>
            </a:r>
            <a:endParaRPr sz="1500"/>
          </a:p>
          <a:p>
            <a:pPr indent="0" lvl="0" marL="0" rtl="0" algn="l">
              <a:lnSpc>
                <a:spcPct val="115000"/>
              </a:lnSpc>
              <a:spcBef>
                <a:spcPts val="600"/>
              </a:spcBef>
              <a:spcAft>
                <a:spcPts val="0"/>
              </a:spcAft>
              <a:buNone/>
            </a:pPr>
            <a:r>
              <a:rPr lang="en" sz="1500"/>
              <a:t>Bottleneck: which part of the beveraging crafting process slows the process down the most? </a:t>
            </a:r>
            <a:endParaRPr sz="1500"/>
          </a:p>
          <a:p>
            <a:pPr indent="0" lvl="0" marL="0" rtl="0" algn="l">
              <a:spcBef>
                <a:spcPts val="600"/>
              </a:spcBef>
              <a:spcAft>
                <a:spcPts val="0"/>
              </a:spcAft>
              <a:buNone/>
            </a:pPr>
            <a:r>
              <a:t/>
            </a:r>
            <a:endParaRPr sz="1500"/>
          </a:p>
        </p:txBody>
      </p:sp>
      <p:sp>
        <p:nvSpPr>
          <p:cNvPr id="126" name="Google Shape;126;p2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3"/>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500"/>
              <a:t>Examples: Predictable or </a:t>
            </a:r>
            <a:r>
              <a:rPr lang="en" sz="1500"/>
              <a:t>Unpredictable</a:t>
            </a:r>
            <a:r>
              <a:rPr lang="en" sz="1500"/>
              <a:t> </a:t>
            </a:r>
            <a:endParaRPr sz="1500"/>
          </a:p>
        </p:txBody>
      </p:sp>
      <p:sp>
        <p:nvSpPr>
          <p:cNvPr id="392" name="Google Shape;392;p63"/>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Categorize these examples as knowable or </a:t>
            </a:r>
            <a:r>
              <a:rPr lang="en"/>
              <a:t>unknowable</a:t>
            </a:r>
            <a:r>
              <a:rPr lang="en"/>
              <a:t> information.</a:t>
            </a:r>
            <a:endParaRPr/>
          </a:p>
          <a:p>
            <a:pPr indent="0" lvl="0" marL="457200" rtl="0" algn="l">
              <a:lnSpc>
                <a:spcPct val="150000"/>
              </a:lnSpc>
              <a:spcBef>
                <a:spcPts val="600"/>
              </a:spcBef>
              <a:spcAft>
                <a:spcPts val="0"/>
              </a:spcAft>
              <a:buNone/>
            </a:pPr>
            <a:r>
              <a:t/>
            </a:r>
            <a:endParaRPr/>
          </a:p>
          <a:p>
            <a:pPr indent="-355600" lvl="0" marL="457200" rtl="0" algn="l">
              <a:lnSpc>
                <a:spcPct val="150000"/>
              </a:lnSpc>
              <a:spcBef>
                <a:spcPts val="600"/>
              </a:spcBef>
              <a:spcAft>
                <a:spcPts val="0"/>
              </a:spcAft>
              <a:buSzPts val="2000"/>
              <a:buChar char="⊡"/>
            </a:pPr>
            <a:r>
              <a:rPr lang="en" sz="2000"/>
              <a:t>D</a:t>
            </a:r>
            <a:r>
              <a:rPr lang="en" sz="2000"/>
              <a:t>emand of chocolates going up during Valentines day.</a:t>
            </a:r>
            <a:endParaRPr sz="2000"/>
          </a:p>
          <a:p>
            <a:pPr indent="-355600" lvl="0" marL="457200" rtl="0" algn="l">
              <a:lnSpc>
                <a:spcPct val="150000"/>
              </a:lnSpc>
              <a:spcBef>
                <a:spcPts val="0"/>
              </a:spcBef>
              <a:spcAft>
                <a:spcPts val="0"/>
              </a:spcAft>
              <a:buSzPts val="2000"/>
              <a:buChar char="⊡"/>
            </a:pPr>
            <a:r>
              <a:rPr lang="en" sz="2000"/>
              <a:t>Power outage of all processing plants. </a:t>
            </a:r>
            <a:endParaRPr sz="2000"/>
          </a:p>
          <a:p>
            <a:pPr indent="-355600" lvl="0" marL="457200" rtl="0" algn="l">
              <a:lnSpc>
                <a:spcPct val="150000"/>
              </a:lnSpc>
              <a:spcBef>
                <a:spcPts val="0"/>
              </a:spcBef>
              <a:spcAft>
                <a:spcPts val="0"/>
              </a:spcAft>
              <a:buSzPts val="2000"/>
              <a:buChar char="⊡"/>
            </a:pPr>
            <a:r>
              <a:rPr lang="en" sz="2000"/>
              <a:t>New Machines breaking down. </a:t>
            </a:r>
            <a:endParaRPr sz="2000"/>
          </a:p>
          <a:p>
            <a:pPr indent="-355600" lvl="0" marL="457200" rtl="0" algn="l">
              <a:lnSpc>
                <a:spcPct val="150000"/>
              </a:lnSpc>
              <a:spcBef>
                <a:spcPts val="0"/>
              </a:spcBef>
              <a:spcAft>
                <a:spcPts val="0"/>
              </a:spcAft>
              <a:buSzPts val="2000"/>
              <a:buChar char="⊡"/>
            </a:pPr>
            <a:r>
              <a:rPr lang="en" sz="2000"/>
              <a:t>Employees not showing up for shifts. </a:t>
            </a:r>
            <a:endParaRPr sz="2000"/>
          </a:p>
          <a:p>
            <a:pPr indent="-355600" lvl="0" marL="457200" rtl="0" algn="l">
              <a:lnSpc>
                <a:spcPct val="150000"/>
              </a:lnSpc>
              <a:spcBef>
                <a:spcPts val="0"/>
              </a:spcBef>
              <a:spcAft>
                <a:spcPts val="0"/>
              </a:spcAft>
              <a:buSzPts val="2000"/>
              <a:buChar char="⊡"/>
            </a:pPr>
            <a:r>
              <a:rPr lang="en" sz="2000"/>
              <a:t>Employees taking time off during exam season.  </a:t>
            </a:r>
            <a:endParaRPr sz="2000"/>
          </a:p>
          <a:p>
            <a:pPr indent="0" lvl="0" marL="457200" rtl="0" algn="l">
              <a:spcBef>
                <a:spcPts val="600"/>
              </a:spcBef>
              <a:spcAft>
                <a:spcPts val="0"/>
              </a:spcAft>
              <a:buNone/>
            </a:pPr>
            <a:r>
              <a:t/>
            </a:r>
            <a:endParaRPr sz="1900"/>
          </a:p>
        </p:txBody>
      </p:sp>
      <p:sp>
        <p:nvSpPr>
          <p:cNvPr id="393" name="Google Shape;393;p63"/>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4"/>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500"/>
              <a:t>Examples: Predictable or Unpredictable </a:t>
            </a:r>
            <a:endParaRPr sz="1500"/>
          </a:p>
        </p:txBody>
      </p:sp>
      <p:sp>
        <p:nvSpPr>
          <p:cNvPr id="399" name="Google Shape;399;p64"/>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Categorize these examples as knowable or unknowable information.</a:t>
            </a:r>
            <a:endParaRPr/>
          </a:p>
          <a:p>
            <a:pPr indent="0" lvl="0" marL="457200" rtl="0" algn="l">
              <a:lnSpc>
                <a:spcPct val="150000"/>
              </a:lnSpc>
              <a:spcBef>
                <a:spcPts val="600"/>
              </a:spcBef>
              <a:spcAft>
                <a:spcPts val="0"/>
              </a:spcAft>
              <a:buNone/>
            </a:pPr>
            <a:r>
              <a:t/>
            </a:r>
            <a:endParaRPr/>
          </a:p>
          <a:p>
            <a:pPr indent="-355600" lvl="0" marL="457200" rtl="0" algn="l">
              <a:lnSpc>
                <a:spcPct val="150000"/>
              </a:lnSpc>
              <a:spcBef>
                <a:spcPts val="600"/>
              </a:spcBef>
              <a:spcAft>
                <a:spcPts val="0"/>
              </a:spcAft>
              <a:buSzPts val="2000"/>
              <a:buChar char="⊡"/>
            </a:pPr>
            <a:r>
              <a:rPr lang="en" sz="2000">
                <a:highlight>
                  <a:srgbClr val="C27BA0"/>
                </a:highlight>
              </a:rPr>
              <a:t>Demand of chocolates going up during Valentines day.</a:t>
            </a:r>
            <a:endParaRPr sz="2000">
              <a:highlight>
                <a:srgbClr val="C27BA0"/>
              </a:highlight>
            </a:endParaRPr>
          </a:p>
          <a:p>
            <a:pPr indent="-355600" lvl="0" marL="457200" rtl="0" algn="l">
              <a:lnSpc>
                <a:spcPct val="150000"/>
              </a:lnSpc>
              <a:spcBef>
                <a:spcPts val="0"/>
              </a:spcBef>
              <a:spcAft>
                <a:spcPts val="0"/>
              </a:spcAft>
              <a:buSzPts val="2000"/>
              <a:buChar char="⊡"/>
            </a:pPr>
            <a:r>
              <a:rPr lang="en" sz="2000">
                <a:highlight>
                  <a:srgbClr val="9FC5E8"/>
                </a:highlight>
              </a:rPr>
              <a:t>Power outage of all processing plants. </a:t>
            </a:r>
            <a:endParaRPr sz="2000">
              <a:highlight>
                <a:srgbClr val="9FC5E8"/>
              </a:highlight>
            </a:endParaRPr>
          </a:p>
          <a:p>
            <a:pPr indent="-355600" lvl="0" marL="457200" rtl="0" algn="l">
              <a:lnSpc>
                <a:spcPct val="150000"/>
              </a:lnSpc>
              <a:spcBef>
                <a:spcPts val="0"/>
              </a:spcBef>
              <a:spcAft>
                <a:spcPts val="0"/>
              </a:spcAft>
              <a:buSzPts val="2000"/>
              <a:buChar char="⊡"/>
            </a:pPr>
            <a:r>
              <a:rPr lang="en" sz="2000">
                <a:highlight>
                  <a:srgbClr val="9FC5E8"/>
                </a:highlight>
              </a:rPr>
              <a:t>New Machines breaking down. </a:t>
            </a:r>
            <a:endParaRPr sz="2000">
              <a:highlight>
                <a:srgbClr val="9FC5E8"/>
              </a:highlight>
            </a:endParaRPr>
          </a:p>
          <a:p>
            <a:pPr indent="-355600" lvl="0" marL="457200" rtl="0" algn="l">
              <a:lnSpc>
                <a:spcPct val="150000"/>
              </a:lnSpc>
              <a:spcBef>
                <a:spcPts val="0"/>
              </a:spcBef>
              <a:spcAft>
                <a:spcPts val="0"/>
              </a:spcAft>
              <a:buSzPts val="2000"/>
              <a:buChar char="⊡"/>
            </a:pPr>
            <a:r>
              <a:rPr lang="en" sz="2000">
                <a:highlight>
                  <a:srgbClr val="9FC5E8"/>
                </a:highlight>
              </a:rPr>
              <a:t>Employees not showing up for shifts. </a:t>
            </a:r>
            <a:endParaRPr sz="2000">
              <a:highlight>
                <a:srgbClr val="9FC5E8"/>
              </a:highlight>
            </a:endParaRPr>
          </a:p>
          <a:p>
            <a:pPr indent="-355600" lvl="0" marL="457200" rtl="0" algn="l">
              <a:lnSpc>
                <a:spcPct val="150000"/>
              </a:lnSpc>
              <a:spcBef>
                <a:spcPts val="0"/>
              </a:spcBef>
              <a:spcAft>
                <a:spcPts val="0"/>
              </a:spcAft>
              <a:buSzPts val="2000"/>
              <a:buChar char="⊡"/>
            </a:pPr>
            <a:r>
              <a:rPr lang="en" sz="2000">
                <a:highlight>
                  <a:srgbClr val="C27BA0"/>
                </a:highlight>
              </a:rPr>
              <a:t>Employees taking time off during exam season.  </a:t>
            </a:r>
            <a:endParaRPr sz="2000">
              <a:highlight>
                <a:srgbClr val="C27BA0"/>
              </a:highlight>
            </a:endParaRPr>
          </a:p>
          <a:p>
            <a:pPr indent="0" lvl="0" marL="457200" rtl="0" algn="l">
              <a:spcBef>
                <a:spcPts val="600"/>
              </a:spcBef>
              <a:spcAft>
                <a:spcPts val="0"/>
              </a:spcAft>
              <a:buNone/>
            </a:pPr>
            <a:r>
              <a:t/>
            </a:r>
            <a:endParaRPr sz="1900"/>
          </a:p>
        </p:txBody>
      </p:sp>
      <p:sp>
        <p:nvSpPr>
          <p:cNvPr id="400" name="Google Shape;400;p64"/>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5"/>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900"/>
              <a:t>Variability </a:t>
            </a:r>
            <a:endParaRPr sz="1900"/>
          </a:p>
        </p:txBody>
      </p:sp>
      <p:sp>
        <p:nvSpPr>
          <p:cNvPr id="406" name="Google Shape;406;p65"/>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Controlling Variability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Predictable: making changes to the system.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Unpredictable: result of </a:t>
            </a:r>
            <a:r>
              <a:rPr lang="en"/>
              <a:t>lack of information. Reduce by getting info!! </a:t>
            </a:r>
            <a:endParaRPr/>
          </a:p>
        </p:txBody>
      </p:sp>
      <p:sp>
        <p:nvSpPr>
          <p:cNvPr id="407" name="Google Shape;407;p6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700"/>
              <a:t>OM Triangle </a:t>
            </a:r>
            <a:endParaRPr sz="1700"/>
          </a:p>
        </p:txBody>
      </p:sp>
      <p:sp>
        <p:nvSpPr>
          <p:cNvPr id="413" name="Google Shape;413;p66"/>
          <p:cNvSpPr txBox="1"/>
          <p:nvPr>
            <p:ph idx="1" type="body"/>
          </p:nvPr>
        </p:nvSpPr>
        <p:spPr>
          <a:xfrm>
            <a:off x="483475" y="950850"/>
            <a:ext cx="46875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Helps OM experts </a:t>
            </a:r>
            <a:r>
              <a:rPr lang="en"/>
              <a:t>capitalize</a:t>
            </a:r>
            <a:r>
              <a:rPr lang="en"/>
              <a:t> their strengths when facing random demand.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You cannot have low inventory, capacity and information. There is a trade off to pursuing </a:t>
            </a:r>
            <a:r>
              <a:rPr lang="en"/>
              <a:t>capitalization</a:t>
            </a:r>
            <a:r>
              <a:rPr lang="en"/>
              <a:t> of strengths. </a:t>
            </a:r>
            <a:endParaRPr/>
          </a:p>
        </p:txBody>
      </p:sp>
      <p:sp>
        <p:nvSpPr>
          <p:cNvPr id="414" name="Google Shape;414;p6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15" name="Google Shape;415;p66"/>
          <p:cNvPicPr preferRelativeResize="0"/>
          <p:nvPr/>
        </p:nvPicPr>
        <p:blipFill>
          <a:blip r:embed="rId3">
            <a:alphaModFix/>
          </a:blip>
          <a:stretch>
            <a:fillRect/>
          </a:stretch>
        </p:blipFill>
        <p:spPr>
          <a:xfrm>
            <a:off x="5479825" y="940288"/>
            <a:ext cx="3124200" cy="34480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7"/>
          <p:cNvSpPr txBox="1"/>
          <p:nvPr>
            <p:ph idx="1" type="subTitle"/>
          </p:nvPr>
        </p:nvSpPr>
        <p:spPr>
          <a:xfrm>
            <a:off x="685725" y="969226"/>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Queuing Theory</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rPr lang="en" sz="2700"/>
              <a:t>Pk-Formula</a:t>
            </a:r>
            <a:endParaRPr sz="2700"/>
          </a:p>
        </p:txBody>
      </p:sp>
      <p:sp>
        <p:nvSpPr>
          <p:cNvPr id="421" name="Google Shape;421;p67"/>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4</a:t>
            </a:r>
            <a:endParaRPr b="1" sz="2400">
              <a:solidFill>
                <a:srgbClr val="FFFFFF"/>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Queuing</a:t>
            </a:r>
            <a:r>
              <a:rPr lang="en"/>
              <a:t> Theory </a:t>
            </a:r>
            <a:endParaRPr/>
          </a:p>
        </p:txBody>
      </p:sp>
      <p:sp>
        <p:nvSpPr>
          <p:cNvPr id="427" name="Google Shape;427;p68"/>
          <p:cNvSpPr txBox="1"/>
          <p:nvPr>
            <p:ph idx="1" type="body"/>
          </p:nvPr>
        </p:nvSpPr>
        <p:spPr>
          <a:xfrm>
            <a:off x="476550" y="459400"/>
            <a:ext cx="50661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Iq: Average queue length </a:t>
            </a:r>
            <a:endParaRPr sz="1400"/>
          </a:p>
          <a:p>
            <a:pPr indent="0" lvl="0" marL="0" rtl="0" algn="l">
              <a:spcBef>
                <a:spcPts val="600"/>
              </a:spcBef>
              <a:spcAft>
                <a:spcPts val="0"/>
              </a:spcAft>
              <a:buNone/>
            </a:pPr>
            <a:r>
              <a:rPr lang="en" sz="1400"/>
              <a:t>Is: Average number of customers being served</a:t>
            </a:r>
            <a:endParaRPr sz="1400"/>
          </a:p>
          <a:p>
            <a:pPr indent="0" lvl="0" marL="0" rtl="0" algn="l">
              <a:spcBef>
                <a:spcPts val="600"/>
              </a:spcBef>
              <a:spcAft>
                <a:spcPts val="0"/>
              </a:spcAft>
              <a:buNone/>
            </a:pPr>
            <a:r>
              <a:rPr lang="en" sz="1400"/>
              <a:t>I: Average number of customers in the process  = Is + Iq</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Ts: Average time spent at server </a:t>
            </a:r>
            <a:endParaRPr sz="1400"/>
          </a:p>
          <a:p>
            <a:pPr indent="0" lvl="0" marL="0" rtl="0" algn="l">
              <a:spcBef>
                <a:spcPts val="600"/>
              </a:spcBef>
              <a:spcAft>
                <a:spcPts val="0"/>
              </a:spcAft>
              <a:buNone/>
            </a:pPr>
            <a:r>
              <a:rPr lang="en" sz="1400"/>
              <a:t>Tq: Average time spent waiting in queue </a:t>
            </a:r>
            <a:endParaRPr sz="1400"/>
          </a:p>
          <a:p>
            <a:pPr indent="0" lvl="0" marL="0" rtl="0" algn="l">
              <a:spcBef>
                <a:spcPts val="600"/>
              </a:spcBef>
              <a:spcAft>
                <a:spcPts val="0"/>
              </a:spcAft>
              <a:buNone/>
            </a:pPr>
            <a:r>
              <a:rPr lang="en" sz="1400"/>
              <a:t>Ts= Ts+Tq total  average time spent in queue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b="1" sz="1400"/>
          </a:p>
        </p:txBody>
      </p:sp>
      <p:sp>
        <p:nvSpPr>
          <p:cNvPr id="428" name="Google Shape;428;p6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29" name="Google Shape;429;p68"/>
          <p:cNvPicPr preferRelativeResize="0"/>
          <p:nvPr/>
        </p:nvPicPr>
        <p:blipFill>
          <a:blip r:embed="rId3">
            <a:alphaModFix/>
          </a:blip>
          <a:stretch>
            <a:fillRect/>
          </a:stretch>
        </p:blipFill>
        <p:spPr>
          <a:xfrm>
            <a:off x="1605925" y="2671931"/>
            <a:ext cx="4635225" cy="205696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Little’s Law x Pk Formula </a:t>
            </a:r>
            <a:endParaRPr/>
          </a:p>
        </p:txBody>
      </p:sp>
      <p:sp>
        <p:nvSpPr>
          <p:cNvPr id="435" name="Google Shape;435;p69"/>
          <p:cNvSpPr txBox="1"/>
          <p:nvPr>
            <p:ph idx="1" type="body"/>
          </p:nvPr>
        </p:nvSpPr>
        <p:spPr>
          <a:xfrm>
            <a:off x="916525"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Little’s Law: Average Inventory = Avg Flow Time * Avg Throughput</a:t>
            </a:r>
            <a:endParaRPr/>
          </a:p>
        </p:txBody>
      </p:sp>
      <p:sp>
        <p:nvSpPr>
          <p:cNvPr id="436" name="Google Shape;436;p6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37" name="Google Shape;437;p69"/>
          <p:cNvPicPr preferRelativeResize="0"/>
          <p:nvPr/>
        </p:nvPicPr>
        <p:blipFill rotWithShape="1">
          <a:blip r:embed="rId3">
            <a:alphaModFix/>
          </a:blip>
          <a:srcRect b="0" l="3260" r="0" t="0"/>
          <a:stretch/>
        </p:blipFill>
        <p:spPr>
          <a:xfrm>
            <a:off x="2795175" y="2241725"/>
            <a:ext cx="3225025" cy="21907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43" name="Google Shape;443;p70"/>
          <p:cNvPicPr preferRelativeResize="0"/>
          <p:nvPr/>
        </p:nvPicPr>
        <p:blipFill>
          <a:blip r:embed="rId3">
            <a:alphaModFix/>
          </a:blip>
          <a:stretch>
            <a:fillRect/>
          </a:stretch>
        </p:blipFill>
        <p:spPr>
          <a:xfrm>
            <a:off x="2869429" y="815211"/>
            <a:ext cx="3405146" cy="3698213"/>
          </a:xfrm>
          <a:prstGeom prst="rect">
            <a:avLst/>
          </a:prstGeom>
          <a:noFill/>
          <a:ln>
            <a:noFill/>
          </a:ln>
        </p:spPr>
      </p:pic>
      <p:sp>
        <p:nvSpPr>
          <p:cNvPr id="444" name="Google Shape;444;p70"/>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Queuing Theory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POLLACZEK-KHINCHIN (PK) FORMULA</a:t>
            </a:r>
            <a:endParaRPr/>
          </a:p>
        </p:txBody>
      </p:sp>
      <p:sp>
        <p:nvSpPr>
          <p:cNvPr id="450" name="Google Shape;450;p71"/>
          <p:cNvSpPr txBox="1"/>
          <p:nvPr>
            <p:ph idx="1" type="body"/>
          </p:nvPr>
        </p:nvSpPr>
        <p:spPr>
          <a:xfrm>
            <a:off x="539700" y="1062700"/>
            <a:ext cx="8222100" cy="2710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t>Used to calculated average queue length (Iq). Ex: number of customers in line at Starbucks</a:t>
            </a:r>
            <a:endParaRPr sz="1500"/>
          </a:p>
          <a:p>
            <a:pPr indent="0" lvl="0" marL="0" rtl="0" algn="l">
              <a:spcBef>
                <a:spcPts val="600"/>
              </a:spcBef>
              <a:spcAft>
                <a:spcPts val="0"/>
              </a:spcAft>
              <a:buNone/>
            </a:pPr>
            <a:r>
              <a:t/>
            </a:r>
            <a:endParaRPr sz="1500"/>
          </a:p>
          <a:p>
            <a:pPr indent="0" lvl="0" marL="0" rtl="0" algn="l">
              <a:spcBef>
                <a:spcPts val="600"/>
              </a:spcBef>
              <a:spcAft>
                <a:spcPts val="0"/>
              </a:spcAft>
              <a:buNone/>
            </a:pPr>
            <a:r>
              <a:rPr b="1" lang="en" sz="1500"/>
              <a:t>Assumptions:</a:t>
            </a:r>
            <a:endParaRPr sz="1500"/>
          </a:p>
          <a:p>
            <a:pPr indent="-323850" lvl="0" marL="457200" rtl="0" algn="l">
              <a:spcBef>
                <a:spcPts val="600"/>
              </a:spcBef>
              <a:spcAft>
                <a:spcPts val="0"/>
              </a:spcAft>
              <a:buSzPts val="1500"/>
              <a:buChar char="⊡"/>
            </a:pPr>
            <a:r>
              <a:rPr lang="en" sz="1500"/>
              <a:t>single queue</a:t>
            </a:r>
            <a:endParaRPr sz="1500"/>
          </a:p>
          <a:p>
            <a:pPr indent="-323850" lvl="0" marL="457200" rtl="0" algn="l">
              <a:spcBef>
                <a:spcPts val="0"/>
              </a:spcBef>
              <a:spcAft>
                <a:spcPts val="0"/>
              </a:spcAft>
              <a:buSzPts val="1500"/>
              <a:buChar char="⊡"/>
            </a:pPr>
            <a:r>
              <a:rPr lang="en" sz="1500"/>
              <a:t>no limit on queue length</a:t>
            </a:r>
            <a:endParaRPr sz="1500"/>
          </a:p>
          <a:p>
            <a:pPr indent="-323850" lvl="0" marL="457200" rtl="0" algn="l">
              <a:spcBef>
                <a:spcPts val="0"/>
              </a:spcBef>
              <a:spcAft>
                <a:spcPts val="0"/>
              </a:spcAft>
              <a:buSzPts val="1500"/>
              <a:buChar char="⊡"/>
            </a:pPr>
            <a:r>
              <a:rPr lang="en" sz="1500"/>
              <a:t>all units that arrive enter the queue</a:t>
            </a:r>
            <a:endParaRPr sz="1500"/>
          </a:p>
          <a:p>
            <a:pPr indent="-323850" lvl="0" marL="457200" rtl="0" algn="l">
              <a:spcBef>
                <a:spcPts val="0"/>
              </a:spcBef>
              <a:spcAft>
                <a:spcPts val="0"/>
              </a:spcAft>
              <a:buSzPts val="1500"/>
              <a:buChar char="⊡"/>
            </a:pPr>
            <a:r>
              <a:rPr lang="en" sz="1500"/>
              <a:t>any unit that enters queue stays in system</a:t>
            </a:r>
            <a:endParaRPr sz="1500"/>
          </a:p>
          <a:p>
            <a:pPr indent="-323850" lvl="0" marL="457200" rtl="0" algn="l">
              <a:spcBef>
                <a:spcPts val="0"/>
              </a:spcBef>
              <a:spcAft>
                <a:spcPts val="0"/>
              </a:spcAft>
              <a:buSzPts val="1500"/>
              <a:buChar char="⊡"/>
            </a:pPr>
            <a:r>
              <a:rPr lang="en" sz="1500"/>
              <a:t>FIFO</a:t>
            </a:r>
            <a:endParaRPr sz="1500"/>
          </a:p>
          <a:p>
            <a:pPr indent="-323850" lvl="0" marL="457200" rtl="0" algn="l">
              <a:spcBef>
                <a:spcPts val="0"/>
              </a:spcBef>
              <a:spcAft>
                <a:spcPts val="0"/>
              </a:spcAft>
              <a:buSzPts val="1500"/>
              <a:buChar char="⊡"/>
            </a:pPr>
            <a:r>
              <a:rPr lang="en" sz="1500"/>
              <a:t>all units arrive independently of each other</a:t>
            </a:r>
            <a:endParaRPr sz="1500"/>
          </a:p>
          <a:p>
            <a:pPr indent="-323850" lvl="0" marL="457200" rtl="0" algn="l">
              <a:spcBef>
                <a:spcPts val="0"/>
              </a:spcBef>
              <a:spcAft>
                <a:spcPts val="0"/>
              </a:spcAft>
              <a:buSzPts val="1500"/>
              <a:buChar char="⊡"/>
            </a:pPr>
            <a:r>
              <a:rPr lang="en" sz="1500"/>
              <a:t>Single server: we assume there is a single server unless other</a:t>
            </a:r>
            <a:endParaRPr sz="1500"/>
          </a:p>
          <a:p>
            <a:pPr indent="0" lvl="0" marL="0" rtl="0" algn="l">
              <a:spcBef>
                <a:spcPts val="600"/>
              </a:spcBef>
              <a:spcAft>
                <a:spcPts val="0"/>
              </a:spcAft>
              <a:buNone/>
            </a:pPr>
            <a:r>
              <a:t/>
            </a:r>
            <a:endParaRPr sz="15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2"/>
          <p:cNvSpPr txBox="1"/>
          <p:nvPr>
            <p:ph type="ctrTitle"/>
          </p:nvPr>
        </p:nvSpPr>
        <p:spPr>
          <a:xfrm>
            <a:off x="1933200" y="2189999"/>
            <a:ext cx="5277600" cy="447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a:t>SINGLE SERVER</a:t>
            </a:r>
            <a:endParaRPr b="1"/>
          </a:p>
        </p:txBody>
      </p:sp>
      <p:sp>
        <p:nvSpPr>
          <p:cNvPr id="456" name="Google Shape;456;p72"/>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Process Analysis</a:t>
            </a:r>
            <a:endParaRPr/>
          </a:p>
        </p:txBody>
      </p:sp>
      <p:sp>
        <p:nvSpPr>
          <p:cNvPr id="132" name="Google Shape;132;p28"/>
          <p:cNvSpPr txBox="1"/>
          <p:nvPr>
            <p:ph idx="1" type="body"/>
          </p:nvPr>
        </p:nvSpPr>
        <p:spPr>
          <a:xfrm>
            <a:off x="351700" y="351700"/>
            <a:ext cx="8346900" cy="429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200"/>
              <a:t>Process </a:t>
            </a:r>
            <a:r>
              <a:rPr b="1" lang="en" sz="2200"/>
              <a:t>Entities</a:t>
            </a:r>
            <a:r>
              <a:rPr b="1" lang="en" sz="2200"/>
              <a:t> </a:t>
            </a:r>
            <a:endParaRPr b="1"/>
          </a:p>
          <a:p>
            <a:pPr indent="-342900" lvl="0" marL="457200" rtl="0" algn="l">
              <a:lnSpc>
                <a:spcPct val="150000"/>
              </a:lnSpc>
              <a:spcBef>
                <a:spcPts val="600"/>
              </a:spcBef>
              <a:spcAft>
                <a:spcPts val="0"/>
              </a:spcAft>
              <a:buSzPts val="1800"/>
              <a:buChar char="⊡"/>
            </a:pPr>
            <a:r>
              <a:rPr lang="en" sz="1800"/>
              <a:t>Flow Units: The items that flow through the process</a:t>
            </a:r>
            <a:endParaRPr sz="1800"/>
          </a:p>
          <a:p>
            <a:pPr indent="-342900" lvl="0" marL="457200" rtl="0" algn="l">
              <a:lnSpc>
                <a:spcPct val="150000"/>
              </a:lnSpc>
              <a:spcBef>
                <a:spcPts val="0"/>
              </a:spcBef>
              <a:spcAft>
                <a:spcPts val="0"/>
              </a:spcAft>
              <a:buSzPts val="1800"/>
              <a:buChar char="⊡"/>
            </a:pPr>
            <a:r>
              <a:rPr lang="en" sz="1800"/>
              <a:t>Activities: the transformation steps in the process</a:t>
            </a:r>
            <a:endParaRPr sz="1800"/>
          </a:p>
          <a:p>
            <a:pPr indent="-342900" lvl="0" marL="457200" rtl="0" algn="l">
              <a:lnSpc>
                <a:spcPct val="150000"/>
              </a:lnSpc>
              <a:spcBef>
                <a:spcPts val="0"/>
              </a:spcBef>
              <a:spcAft>
                <a:spcPts val="0"/>
              </a:spcAft>
              <a:buSzPts val="1800"/>
              <a:buChar char="⊡"/>
            </a:pPr>
            <a:r>
              <a:rPr lang="en" sz="1800"/>
              <a:t>Resources: what performs the activity- have capacities </a:t>
            </a:r>
            <a:endParaRPr sz="1800"/>
          </a:p>
          <a:p>
            <a:pPr indent="-342900" lvl="0" marL="457200" rtl="0" algn="l">
              <a:lnSpc>
                <a:spcPct val="150000"/>
              </a:lnSpc>
              <a:spcBef>
                <a:spcPts val="0"/>
              </a:spcBef>
              <a:spcAft>
                <a:spcPts val="0"/>
              </a:spcAft>
              <a:buSzPts val="1800"/>
              <a:buChar char="⊡"/>
            </a:pPr>
            <a:r>
              <a:rPr lang="en" sz="1800"/>
              <a:t>Buffers: </a:t>
            </a:r>
            <a:r>
              <a:rPr lang="en" sz="1800"/>
              <a:t>storage</a:t>
            </a:r>
            <a:r>
              <a:rPr lang="en" sz="1800"/>
              <a:t> units for flow units- may have finite size, ex: waiting room and queues </a:t>
            </a:r>
            <a:endParaRPr sz="1800"/>
          </a:p>
          <a:p>
            <a:pPr indent="-342900" lvl="0" marL="457200" rtl="0" algn="l">
              <a:lnSpc>
                <a:spcPct val="150000"/>
              </a:lnSpc>
              <a:spcBef>
                <a:spcPts val="0"/>
              </a:spcBef>
              <a:spcAft>
                <a:spcPts val="0"/>
              </a:spcAft>
              <a:buSzPts val="1800"/>
              <a:buChar char="⊡"/>
            </a:pPr>
            <a:r>
              <a:rPr lang="en" sz="1800"/>
              <a:t>Decision points: “forks in the road” </a:t>
            </a:r>
            <a:endParaRPr sz="1800"/>
          </a:p>
          <a:p>
            <a:pPr indent="-342900" lvl="0" marL="457200" rtl="0" algn="l">
              <a:lnSpc>
                <a:spcPct val="150000"/>
              </a:lnSpc>
              <a:spcBef>
                <a:spcPts val="0"/>
              </a:spcBef>
              <a:spcAft>
                <a:spcPts val="0"/>
              </a:spcAft>
              <a:buSzPts val="1800"/>
              <a:buChar char="⊡"/>
            </a:pPr>
            <a:r>
              <a:rPr lang="en" sz="1800"/>
              <a:t>Theoretical Flow Time: amount of time that a flow unit is in the process</a:t>
            </a:r>
            <a:endParaRPr sz="1800"/>
          </a:p>
          <a:p>
            <a:pPr indent="-342900" lvl="0" marL="457200" rtl="0" algn="l">
              <a:lnSpc>
                <a:spcPct val="150000"/>
              </a:lnSpc>
              <a:spcBef>
                <a:spcPts val="0"/>
              </a:spcBef>
              <a:spcAft>
                <a:spcPts val="0"/>
              </a:spcAft>
              <a:buSzPts val="1800"/>
              <a:buChar char="⊡"/>
            </a:pPr>
            <a:r>
              <a:rPr lang="en" sz="1800"/>
              <a:t>Unit load: amount of time that a </a:t>
            </a:r>
            <a:r>
              <a:rPr lang="en" sz="1800"/>
              <a:t>resource</a:t>
            </a:r>
            <a:r>
              <a:rPr lang="en" sz="1800"/>
              <a:t> needs to </a:t>
            </a:r>
            <a:r>
              <a:rPr lang="en" sz="1800"/>
              <a:t>process</a:t>
            </a:r>
            <a:r>
              <a:rPr lang="en" sz="1800"/>
              <a:t> a flow unit</a:t>
            </a:r>
            <a:endParaRPr sz="1800"/>
          </a:p>
          <a:p>
            <a:pPr indent="0" lvl="0" marL="457200" rtl="0" algn="l">
              <a:spcBef>
                <a:spcPts val="600"/>
              </a:spcBef>
              <a:spcAft>
                <a:spcPts val="0"/>
              </a:spcAft>
              <a:buNone/>
            </a:pPr>
            <a:r>
              <a:t/>
            </a:r>
            <a:endParaRPr sz="1800"/>
          </a:p>
        </p:txBody>
      </p:sp>
      <p:sp>
        <p:nvSpPr>
          <p:cNvPr id="133" name="Google Shape;133;p2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3"/>
          <p:cNvSpPr txBox="1"/>
          <p:nvPr>
            <p:ph type="ctrTitle"/>
          </p:nvPr>
        </p:nvSpPr>
        <p:spPr>
          <a:xfrm>
            <a:off x="2296350" y="1070375"/>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General Distribution </a:t>
            </a:r>
            <a:endParaRPr/>
          </a:p>
          <a:p>
            <a:pPr indent="0" lvl="0" marL="0" rtl="0" algn="ctr">
              <a:spcBef>
                <a:spcPts val="0"/>
              </a:spcBef>
              <a:spcAft>
                <a:spcPts val="0"/>
              </a:spcAft>
              <a:buNone/>
            </a:pPr>
            <a:r>
              <a:rPr lang="en"/>
              <a:t>G/G/1</a:t>
            </a:r>
            <a:endParaRPr/>
          </a:p>
        </p:txBody>
      </p:sp>
      <p:sp>
        <p:nvSpPr>
          <p:cNvPr id="462" name="Google Shape;462;p73"/>
          <p:cNvSpPr txBox="1"/>
          <p:nvPr/>
        </p:nvSpPr>
        <p:spPr>
          <a:xfrm>
            <a:off x="1758925" y="2768050"/>
            <a:ext cx="445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roid Serif"/>
              <a:ea typeface="Droid Serif"/>
              <a:cs typeface="Droid Serif"/>
              <a:sym typeface="Droid Serif"/>
            </a:endParaRPr>
          </a:p>
        </p:txBody>
      </p:sp>
      <p:sp>
        <p:nvSpPr>
          <p:cNvPr id="463" name="Google Shape;463;p73"/>
          <p:cNvSpPr txBox="1"/>
          <p:nvPr/>
        </p:nvSpPr>
        <p:spPr>
          <a:xfrm>
            <a:off x="1393600" y="2151525"/>
            <a:ext cx="5769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Generally Distributed Arrival times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Generally Distributed Service Times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1 server</a:t>
            </a:r>
            <a:endParaRPr>
              <a:latin typeface="Droid Serif"/>
              <a:ea typeface="Droid Serif"/>
              <a:cs typeface="Droid Serif"/>
              <a:sym typeface="Droid Serif"/>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4"/>
          <p:cNvSpPr txBox="1"/>
          <p:nvPr>
            <p:ph type="title"/>
          </p:nvPr>
        </p:nvSpPr>
        <p:spPr>
          <a:xfrm>
            <a:off x="3194075" y="725430"/>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Single Server General Distribution Pk Formula</a:t>
            </a:r>
            <a:endParaRPr/>
          </a:p>
        </p:txBody>
      </p:sp>
      <p:sp>
        <p:nvSpPr>
          <p:cNvPr id="469" name="Google Shape;469;p74"/>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70" name="Google Shape;470;p74"/>
          <p:cNvPicPr preferRelativeResize="0"/>
          <p:nvPr/>
        </p:nvPicPr>
        <p:blipFill>
          <a:blip r:embed="rId3">
            <a:alphaModFix/>
          </a:blip>
          <a:stretch>
            <a:fillRect/>
          </a:stretch>
        </p:blipFill>
        <p:spPr>
          <a:xfrm>
            <a:off x="1701200" y="1677975"/>
            <a:ext cx="6127624" cy="1669050"/>
          </a:xfrm>
          <a:prstGeom prst="rect">
            <a:avLst/>
          </a:prstGeom>
          <a:noFill/>
          <a:ln>
            <a:noFill/>
          </a:ln>
        </p:spPr>
      </p:pic>
      <p:sp>
        <p:nvSpPr>
          <p:cNvPr id="471" name="Google Shape;471;p74"/>
          <p:cNvSpPr txBox="1"/>
          <p:nvPr/>
        </p:nvSpPr>
        <p:spPr>
          <a:xfrm>
            <a:off x="654825" y="2055600"/>
            <a:ext cx="989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latin typeface="Droid Serif"/>
                <a:ea typeface="Droid Serif"/>
                <a:cs typeface="Droid Serif"/>
                <a:sym typeface="Droid Serif"/>
              </a:rPr>
              <a:t>Iq=</a:t>
            </a:r>
            <a:endParaRPr b="1" sz="3300">
              <a:latin typeface="Droid Serif"/>
              <a:ea typeface="Droid Serif"/>
              <a:cs typeface="Droid Serif"/>
              <a:sym typeface="Droid Serif"/>
            </a:endParaRPr>
          </a:p>
        </p:txBody>
      </p:sp>
      <p:sp>
        <p:nvSpPr>
          <p:cNvPr id="472" name="Google Shape;472;p74"/>
          <p:cNvSpPr txBox="1"/>
          <p:nvPr/>
        </p:nvSpPr>
        <p:spPr>
          <a:xfrm>
            <a:off x="361175" y="3601675"/>
            <a:ext cx="5797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00">
                <a:solidFill>
                  <a:schemeClr val="dk1"/>
                </a:solidFill>
                <a:latin typeface="Roboto"/>
                <a:ea typeface="Roboto"/>
                <a:cs typeface="Roboto"/>
                <a:sym typeface="Roboto"/>
              </a:rPr>
              <a:t>P</a:t>
            </a:r>
            <a:r>
              <a:rPr lang="en" sz="1600">
                <a:solidFill>
                  <a:schemeClr val="dk1"/>
                </a:solidFill>
                <a:latin typeface="Roboto"/>
                <a:ea typeface="Roboto"/>
                <a:cs typeface="Roboto"/>
                <a:sym typeface="Roboto"/>
              </a:rPr>
              <a:t>: </a:t>
            </a:r>
            <a:r>
              <a:rPr lang="en">
                <a:solidFill>
                  <a:schemeClr val="dk1"/>
                </a:solidFill>
                <a:latin typeface="Roboto"/>
                <a:ea typeface="Roboto"/>
                <a:cs typeface="Roboto"/>
                <a:sym typeface="Roboto"/>
              </a:rPr>
              <a:t>Long Run Average Utilization </a:t>
            </a:r>
            <a:endParaRPr>
              <a:solidFill>
                <a:schemeClr val="dk1"/>
              </a:solidFill>
              <a:latin typeface="Roboto"/>
              <a:ea typeface="Roboto"/>
              <a:cs typeface="Roboto"/>
              <a:sym typeface="Roboto"/>
            </a:endParaRPr>
          </a:p>
          <a:p>
            <a:pPr indent="0" lvl="0" marL="0" rtl="0" algn="l">
              <a:spcBef>
                <a:spcPts val="0"/>
              </a:spcBef>
              <a:spcAft>
                <a:spcPts val="0"/>
              </a:spcAft>
              <a:buNone/>
            </a:pPr>
            <a:r>
              <a:rPr lang="en" sz="1600">
                <a:solidFill>
                  <a:schemeClr val="dk1"/>
                </a:solidFill>
                <a:latin typeface="Roboto"/>
                <a:ea typeface="Roboto"/>
                <a:cs typeface="Roboto"/>
                <a:sym typeface="Roboto"/>
              </a:rPr>
              <a:t>Ca: </a:t>
            </a:r>
            <a:r>
              <a:rPr lang="en">
                <a:solidFill>
                  <a:schemeClr val="dk1"/>
                </a:solidFill>
                <a:latin typeface="Roboto"/>
                <a:ea typeface="Roboto"/>
                <a:cs typeface="Roboto"/>
                <a:sym typeface="Roboto"/>
              </a:rPr>
              <a:t>Coefficient of Variation of Interarrival Times</a:t>
            </a:r>
            <a:endParaRPr>
              <a:solidFill>
                <a:schemeClr val="dk1"/>
              </a:solidFill>
              <a:latin typeface="Roboto"/>
              <a:ea typeface="Roboto"/>
              <a:cs typeface="Roboto"/>
              <a:sym typeface="Roboto"/>
            </a:endParaRPr>
          </a:p>
          <a:p>
            <a:pPr indent="0" lvl="0" marL="0" rtl="0" algn="l">
              <a:spcBef>
                <a:spcPts val="0"/>
              </a:spcBef>
              <a:spcAft>
                <a:spcPts val="0"/>
              </a:spcAft>
              <a:buNone/>
            </a:pPr>
            <a:r>
              <a:rPr lang="en" sz="1600">
                <a:solidFill>
                  <a:schemeClr val="dk1"/>
                </a:solidFill>
                <a:latin typeface="Roboto"/>
                <a:ea typeface="Roboto"/>
                <a:cs typeface="Roboto"/>
                <a:sym typeface="Roboto"/>
              </a:rPr>
              <a:t>Cs: </a:t>
            </a:r>
            <a:r>
              <a:rPr lang="en">
                <a:solidFill>
                  <a:schemeClr val="dk1"/>
                </a:solidFill>
                <a:latin typeface="Roboto"/>
                <a:ea typeface="Roboto"/>
                <a:cs typeface="Roboto"/>
                <a:sym typeface="Roboto"/>
              </a:rPr>
              <a:t>Coefficient of Variation of Service Times</a:t>
            </a:r>
            <a:endParaRPr>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5"/>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478" name="Google Shape;478;p7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79" name="Google Shape;479;p75"/>
          <p:cNvSpPr txBox="1"/>
          <p:nvPr/>
        </p:nvSpPr>
        <p:spPr>
          <a:xfrm>
            <a:off x="427050" y="498375"/>
            <a:ext cx="3000000" cy="404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24242"/>
                </a:solidFill>
                <a:latin typeface="Roboto"/>
                <a:ea typeface="Roboto"/>
                <a:cs typeface="Roboto"/>
                <a:sym typeface="Roboto"/>
              </a:rPr>
              <a:t>P: Long Run Average Utilization. </a:t>
            </a:r>
            <a:endParaRPr b="1">
              <a:solidFill>
                <a:srgbClr val="424242"/>
              </a:solidFill>
              <a:latin typeface="Roboto"/>
              <a:ea typeface="Roboto"/>
              <a:cs typeface="Roboto"/>
              <a:sym typeface="Roboto"/>
            </a:endParaRPr>
          </a:p>
          <a:p>
            <a:pPr indent="0" lvl="0" marL="0" rtl="0" algn="l">
              <a:spcBef>
                <a:spcPts val="0"/>
              </a:spcBef>
              <a:spcAft>
                <a:spcPts val="0"/>
              </a:spcAft>
              <a:buNone/>
            </a:pPr>
            <a:r>
              <a:rPr b="1" lang="en" sz="1800">
                <a:solidFill>
                  <a:srgbClr val="424242"/>
                </a:solidFill>
                <a:latin typeface="Roboto"/>
                <a:ea typeface="Roboto"/>
                <a:cs typeface="Roboto"/>
                <a:sym typeface="Roboto"/>
              </a:rPr>
              <a:t>λ /𝞵</a:t>
            </a:r>
            <a:endParaRPr b="1" sz="1800">
              <a:solidFill>
                <a:srgbClr val="424242"/>
              </a:solidFill>
              <a:latin typeface="Roboto"/>
              <a:ea typeface="Roboto"/>
              <a:cs typeface="Roboto"/>
              <a:sym typeface="Roboto"/>
            </a:endParaRPr>
          </a:p>
          <a:p>
            <a:pPr indent="-304800" lvl="0" marL="457200" rtl="0" algn="l">
              <a:spcBef>
                <a:spcPts val="0"/>
              </a:spcBef>
              <a:spcAft>
                <a:spcPts val="0"/>
              </a:spcAft>
              <a:buClr>
                <a:srgbClr val="424242"/>
              </a:buClr>
              <a:buSzPts val="1200"/>
              <a:buFont typeface="Roboto"/>
              <a:buChar char="●"/>
            </a:pPr>
            <a:r>
              <a:rPr lang="en" sz="1200">
                <a:solidFill>
                  <a:srgbClr val="424242"/>
                </a:solidFill>
                <a:latin typeface="Roboto"/>
                <a:ea typeface="Roboto"/>
                <a:cs typeface="Roboto"/>
                <a:sym typeface="Roboto"/>
              </a:rPr>
              <a:t>Long Run average input rate / long run average processing rate of a server </a:t>
            </a:r>
            <a:endParaRPr sz="1200">
              <a:solidFill>
                <a:srgbClr val="424242"/>
              </a:solidFill>
              <a:latin typeface="Roboto"/>
              <a:ea typeface="Roboto"/>
              <a:cs typeface="Roboto"/>
              <a:sym typeface="Roboto"/>
            </a:endParaRPr>
          </a:p>
          <a:p>
            <a:pPr indent="0" lvl="0" marL="0" rtl="0" algn="l">
              <a:spcBef>
                <a:spcPts val="0"/>
              </a:spcBef>
              <a:spcAft>
                <a:spcPts val="0"/>
              </a:spcAft>
              <a:buNone/>
            </a:pPr>
            <a:r>
              <a:t/>
            </a:r>
            <a:endParaRPr b="1">
              <a:solidFill>
                <a:srgbClr val="424242"/>
              </a:solidFill>
              <a:latin typeface="Roboto"/>
              <a:ea typeface="Roboto"/>
              <a:cs typeface="Roboto"/>
              <a:sym typeface="Roboto"/>
            </a:endParaRPr>
          </a:p>
          <a:p>
            <a:pPr indent="0" lvl="0" marL="0" rtl="0" algn="l">
              <a:spcBef>
                <a:spcPts val="0"/>
              </a:spcBef>
              <a:spcAft>
                <a:spcPts val="0"/>
              </a:spcAft>
              <a:buNone/>
            </a:pPr>
            <a:r>
              <a:rPr b="1" lang="en">
                <a:solidFill>
                  <a:srgbClr val="424242"/>
                </a:solidFill>
                <a:latin typeface="Roboto"/>
                <a:ea typeface="Roboto"/>
                <a:cs typeface="Roboto"/>
                <a:sym typeface="Roboto"/>
              </a:rPr>
              <a:t>Ca: Coefficient of Variation of interarrival times</a:t>
            </a:r>
            <a:endParaRPr b="1">
              <a:solidFill>
                <a:srgbClr val="424242"/>
              </a:solidFill>
              <a:latin typeface="Roboto"/>
              <a:ea typeface="Roboto"/>
              <a:cs typeface="Roboto"/>
              <a:sym typeface="Roboto"/>
            </a:endParaRPr>
          </a:p>
          <a:p>
            <a:pPr indent="0" lvl="0" marL="0" rtl="0" algn="l">
              <a:spcBef>
                <a:spcPts val="0"/>
              </a:spcBef>
              <a:spcAft>
                <a:spcPts val="0"/>
              </a:spcAft>
              <a:buNone/>
            </a:pPr>
            <a:r>
              <a:rPr b="1" lang="en" sz="1800">
                <a:solidFill>
                  <a:srgbClr val="424242"/>
                </a:solidFill>
              </a:rPr>
              <a:t>σ</a:t>
            </a:r>
            <a:r>
              <a:rPr b="1" lang="en" sz="1800">
                <a:solidFill>
                  <a:srgbClr val="424242"/>
                </a:solidFill>
                <a:latin typeface="Roboto"/>
                <a:ea typeface="Roboto"/>
                <a:cs typeface="Roboto"/>
                <a:sym typeface="Roboto"/>
              </a:rPr>
              <a:t>{a}/ E {a}</a:t>
            </a:r>
            <a:endParaRPr b="1" sz="1800">
              <a:solidFill>
                <a:srgbClr val="424242"/>
              </a:solidFill>
              <a:latin typeface="Roboto"/>
              <a:ea typeface="Roboto"/>
              <a:cs typeface="Roboto"/>
              <a:sym typeface="Roboto"/>
            </a:endParaRPr>
          </a:p>
          <a:p>
            <a:pPr indent="-311150" lvl="0" marL="457200" rtl="0" algn="l">
              <a:spcBef>
                <a:spcPts val="0"/>
              </a:spcBef>
              <a:spcAft>
                <a:spcPts val="0"/>
              </a:spcAft>
              <a:buClr>
                <a:srgbClr val="424242"/>
              </a:buClr>
              <a:buSzPts val="1300"/>
              <a:buFont typeface="Roboto"/>
              <a:buChar char="●"/>
            </a:pPr>
            <a:r>
              <a:rPr lang="en" sz="1300">
                <a:solidFill>
                  <a:srgbClr val="424242"/>
                </a:solidFill>
                <a:latin typeface="Roboto"/>
                <a:ea typeface="Roboto"/>
                <a:cs typeface="Roboto"/>
                <a:sym typeface="Roboto"/>
              </a:rPr>
              <a:t>Standard deviation of inter-arrival times / mean of inter-arrival times</a:t>
            </a:r>
            <a:endParaRPr sz="1300">
              <a:solidFill>
                <a:srgbClr val="424242"/>
              </a:solidFill>
              <a:latin typeface="Roboto"/>
              <a:ea typeface="Roboto"/>
              <a:cs typeface="Roboto"/>
              <a:sym typeface="Roboto"/>
            </a:endParaRPr>
          </a:p>
          <a:p>
            <a:pPr indent="0" lvl="0" marL="0" rtl="0" algn="l">
              <a:spcBef>
                <a:spcPts val="0"/>
              </a:spcBef>
              <a:spcAft>
                <a:spcPts val="0"/>
              </a:spcAft>
              <a:buNone/>
            </a:pPr>
            <a:r>
              <a:t/>
            </a:r>
            <a:endParaRPr b="1">
              <a:solidFill>
                <a:srgbClr val="424242"/>
              </a:solidFill>
              <a:latin typeface="Roboto"/>
              <a:ea typeface="Roboto"/>
              <a:cs typeface="Roboto"/>
              <a:sym typeface="Roboto"/>
            </a:endParaRPr>
          </a:p>
          <a:p>
            <a:pPr indent="0" lvl="0" marL="0" rtl="0" algn="l">
              <a:spcBef>
                <a:spcPts val="0"/>
              </a:spcBef>
              <a:spcAft>
                <a:spcPts val="0"/>
              </a:spcAft>
              <a:buNone/>
            </a:pPr>
            <a:r>
              <a:rPr b="1" lang="en">
                <a:solidFill>
                  <a:srgbClr val="424242"/>
                </a:solidFill>
                <a:latin typeface="Roboto"/>
                <a:ea typeface="Roboto"/>
                <a:cs typeface="Roboto"/>
                <a:sym typeface="Roboto"/>
              </a:rPr>
              <a:t>Cs: Coefficient of variation of service times</a:t>
            </a:r>
            <a:endParaRPr b="1">
              <a:solidFill>
                <a:srgbClr val="424242"/>
              </a:solidFill>
              <a:latin typeface="Roboto"/>
              <a:ea typeface="Roboto"/>
              <a:cs typeface="Roboto"/>
              <a:sym typeface="Roboto"/>
            </a:endParaRPr>
          </a:p>
          <a:p>
            <a:pPr indent="0" lvl="0" marL="0" rtl="0" algn="l">
              <a:spcBef>
                <a:spcPts val="0"/>
              </a:spcBef>
              <a:spcAft>
                <a:spcPts val="0"/>
              </a:spcAft>
              <a:buNone/>
            </a:pPr>
            <a:r>
              <a:rPr b="1" lang="en" sz="1800">
                <a:solidFill>
                  <a:srgbClr val="424242"/>
                </a:solidFill>
              </a:rPr>
              <a:t>σ</a:t>
            </a:r>
            <a:r>
              <a:rPr b="1" lang="en" sz="1800">
                <a:solidFill>
                  <a:srgbClr val="424242"/>
                </a:solidFill>
                <a:latin typeface="Roboto"/>
                <a:ea typeface="Roboto"/>
                <a:cs typeface="Roboto"/>
                <a:sym typeface="Roboto"/>
              </a:rPr>
              <a:t>{s} / E {s}</a:t>
            </a:r>
            <a:endParaRPr b="1" sz="1800">
              <a:solidFill>
                <a:srgbClr val="424242"/>
              </a:solidFill>
              <a:latin typeface="Roboto"/>
              <a:ea typeface="Roboto"/>
              <a:cs typeface="Roboto"/>
              <a:sym typeface="Roboto"/>
            </a:endParaRPr>
          </a:p>
          <a:p>
            <a:pPr indent="-304800" lvl="0" marL="457200" rtl="0" algn="l">
              <a:spcBef>
                <a:spcPts val="0"/>
              </a:spcBef>
              <a:spcAft>
                <a:spcPts val="0"/>
              </a:spcAft>
              <a:buClr>
                <a:srgbClr val="424242"/>
              </a:buClr>
              <a:buSzPts val="1200"/>
              <a:buFont typeface="Roboto"/>
              <a:buChar char="●"/>
            </a:pPr>
            <a:r>
              <a:rPr lang="en" sz="1200">
                <a:solidFill>
                  <a:srgbClr val="424242"/>
                </a:solidFill>
                <a:latin typeface="Roboto"/>
                <a:ea typeface="Roboto"/>
                <a:cs typeface="Roboto"/>
                <a:sym typeface="Roboto"/>
              </a:rPr>
              <a:t>Standard deviation of service times / mean of service times </a:t>
            </a:r>
            <a:endParaRPr sz="1200">
              <a:solidFill>
                <a:srgbClr val="424242"/>
              </a:solidFill>
              <a:latin typeface="Roboto"/>
              <a:ea typeface="Roboto"/>
              <a:cs typeface="Roboto"/>
              <a:sym typeface="Roboto"/>
            </a:endParaRPr>
          </a:p>
        </p:txBody>
      </p:sp>
      <p:pic>
        <p:nvPicPr>
          <p:cNvPr id="480" name="Google Shape;480;p75"/>
          <p:cNvPicPr preferRelativeResize="0"/>
          <p:nvPr/>
        </p:nvPicPr>
        <p:blipFill>
          <a:blip r:embed="rId3">
            <a:alphaModFix/>
          </a:blip>
          <a:stretch>
            <a:fillRect/>
          </a:stretch>
        </p:blipFill>
        <p:spPr>
          <a:xfrm>
            <a:off x="3427050" y="994725"/>
            <a:ext cx="5336924" cy="14536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Example: Starbucks Line </a:t>
            </a:r>
            <a:endParaRPr/>
          </a:p>
        </p:txBody>
      </p:sp>
      <p:sp>
        <p:nvSpPr>
          <p:cNvPr id="486" name="Google Shape;486;p76"/>
          <p:cNvSpPr txBox="1"/>
          <p:nvPr>
            <p:ph idx="1" type="body"/>
          </p:nvPr>
        </p:nvSpPr>
        <p:spPr>
          <a:xfrm>
            <a:off x="3426000" y="673225"/>
            <a:ext cx="5232300" cy="27102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Char char="⊡"/>
            </a:pPr>
            <a:r>
              <a:rPr lang="en" sz="1700"/>
              <a:t>Customers arrive at a rate of 4/ hour with a mean service time 12 minutes. </a:t>
            </a:r>
            <a:endParaRPr sz="1700"/>
          </a:p>
          <a:p>
            <a:pPr indent="-336550" lvl="0" marL="457200" rtl="0" algn="l">
              <a:spcBef>
                <a:spcPts val="0"/>
              </a:spcBef>
              <a:spcAft>
                <a:spcPts val="0"/>
              </a:spcAft>
              <a:buSzPts val="1700"/>
              <a:buChar char="⊡"/>
            </a:pPr>
            <a:r>
              <a:rPr lang="en" sz="1700"/>
              <a:t>Assume standard deviation of interarrival time is 4 minutes, and the standard deviation of service time is 3 minutes. </a:t>
            </a:r>
            <a:endParaRPr sz="1700"/>
          </a:p>
          <a:p>
            <a:pPr indent="-336550" lvl="0" marL="457200" rtl="0" algn="l">
              <a:spcBef>
                <a:spcPts val="0"/>
              </a:spcBef>
              <a:spcAft>
                <a:spcPts val="0"/>
              </a:spcAft>
              <a:buSzPts val="1700"/>
              <a:buChar char="⊡"/>
            </a:pPr>
            <a:r>
              <a:rPr lang="en" sz="1700"/>
              <a:t>Assume one server</a:t>
            </a:r>
            <a:endParaRPr sz="1700"/>
          </a:p>
          <a:p>
            <a:pPr indent="-336550" lvl="0" marL="457200" rtl="0" algn="l">
              <a:spcBef>
                <a:spcPts val="0"/>
              </a:spcBef>
              <a:spcAft>
                <a:spcPts val="0"/>
              </a:spcAft>
              <a:buSzPts val="1700"/>
              <a:buChar char="⊡"/>
            </a:pPr>
            <a:r>
              <a:rPr lang="en" sz="1700"/>
              <a:t>What is the average queue length? </a:t>
            </a:r>
            <a:endParaRPr sz="1700"/>
          </a:p>
        </p:txBody>
      </p:sp>
      <p:pic>
        <p:nvPicPr>
          <p:cNvPr id="487" name="Google Shape;487;p76"/>
          <p:cNvPicPr preferRelativeResize="0"/>
          <p:nvPr/>
        </p:nvPicPr>
        <p:blipFill>
          <a:blip r:embed="rId3">
            <a:alphaModFix/>
          </a:blip>
          <a:stretch>
            <a:fillRect/>
          </a:stretch>
        </p:blipFill>
        <p:spPr>
          <a:xfrm>
            <a:off x="567828" y="1978040"/>
            <a:ext cx="2592275" cy="25922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7"/>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Answer: Starbucks Line</a:t>
            </a:r>
            <a:endParaRPr/>
          </a:p>
        </p:txBody>
      </p:sp>
      <p:sp>
        <p:nvSpPr>
          <p:cNvPr id="493" name="Google Shape;493;p77"/>
          <p:cNvSpPr txBox="1"/>
          <p:nvPr>
            <p:ph idx="1" type="body"/>
          </p:nvPr>
        </p:nvSpPr>
        <p:spPr>
          <a:xfrm>
            <a:off x="427400" y="1216050"/>
            <a:ext cx="3230100" cy="3002100"/>
          </a:xfrm>
          <a:prstGeom prst="rect">
            <a:avLst/>
          </a:prstGeom>
          <a:ln cap="flat" cmpd="sng" w="762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200000"/>
              </a:lnSpc>
              <a:spcBef>
                <a:spcPts val="600"/>
              </a:spcBef>
              <a:spcAft>
                <a:spcPts val="0"/>
              </a:spcAft>
              <a:buNone/>
            </a:pPr>
            <a:r>
              <a:rPr b="1" lang="en" sz="1200">
                <a:solidFill>
                  <a:schemeClr val="dk1"/>
                </a:solidFill>
              </a:rPr>
              <a:t>λ  = 4 customers/ hour </a:t>
            </a:r>
            <a:endParaRPr b="1" sz="1200">
              <a:solidFill>
                <a:schemeClr val="dk1"/>
              </a:solidFill>
            </a:endParaRPr>
          </a:p>
          <a:p>
            <a:pPr indent="0" lvl="0" marL="0" rtl="0" algn="l">
              <a:lnSpc>
                <a:spcPct val="200000"/>
              </a:lnSpc>
              <a:spcBef>
                <a:spcPts val="600"/>
              </a:spcBef>
              <a:spcAft>
                <a:spcPts val="0"/>
              </a:spcAft>
              <a:buNone/>
            </a:pPr>
            <a:r>
              <a:rPr b="1" lang="en" sz="1200">
                <a:solidFill>
                  <a:schemeClr val="dk1"/>
                </a:solidFill>
              </a:rPr>
              <a:t>𝞵  = 5 customers/ hour </a:t>
            </a:r>
            <a:endParaRPr b="1" sz="1200">
              <a:solidFill>
                <a:schemeClr val="dk1"/>
              </a:solidFill>
            </a:endParaRPr>
          </a:p>
          <a:p>
            <a:pPr indent="0" lvl="0" marL="0" rtl="0" algn="l">
              <a:lnSpc>
                <a:spcPct val="200000"/>
              </a:lnSpc>
              <a:spcBef>
                <a:spcPts val="600"/>
              </a:spcBef>
              <a:spcAft>
                <a:spcPts val="0"/>
              </a:spcAft>
              <a:buNone/>
            </a:pPr>
            <a:r>
              <a:rPr b="1" lang="en" sz="1200">
                <a:solidFill>
                  <a:schemeClr val="dk1"/>
                </a:solidFill>
              </a:rPr>
              <a:t>Ⲣ = 4/5 </a:t>
            </a:r>
            <a:endParaRPr b="1" sz="1200">
              <a:solidFill>
                <a:schemeClr val="dk1"/>
              </a:solidFill>
            </a:endParaRPr>
          </a:p>
          <a:p>
            <a:pPr indent="0" lvl="0" marL="0" rtl="0" algn="l">
              <a:lnSpc>
                <a:spcPct val="200000"/>
              </a:lnSpc>
              <a:spcBef>
                <a:spcPts val="600"/>
              </a:spcBef>
              <a:spcAft>
                <a:spcPts val="0"/>
              </a:spcAft>
              <a:buNone/>
            </a:pPr>
            <a:r>
              <a:rPr b="1" lang="en" sz="1200">
                <a:solidFill>
                  <a:schemeClr val="dk1"/>
                </a:solidFill>
                <a:latin typeface="Arial"/>
                <a:ea typeface="Arial"/>
                <a:cs typeface="Arial"/>
                <a:sym typeface="Arial"/>
              </a:rPr>
              <a:t>σ</a:t>
            </a:r>
            <a:r>
              <a:rPr b="1" lang="en" sz="1200">
                <a:solidFill>
                  <a:schemeClr val="dk1"/>
                </a:solidFill>
              </a:rPr>
              <a:t>{a}= 4 minutes (1/15 of an hour) </a:t>
            </a:r>
            <a:endParaRPr b="1" sz="1200">
              <a:solidFill>
                <a:schemeClr val="dk1"/>
              </a:solidFill>
            </a:endParaRPr>
          </a:p>
          <a:p>
            <a:pPr indent="0" lvl="0" marL="0" rtl="0" algn="l">
              <a:lnSpc>
                <a:spcPct val="200000"/>
              </a:lnSpc>
              <a:spcBef>
                <a:spcPts val="600"/>
              </a:spcBef>
              <a:spcAft>
                <a:spcPts val="0"/>
              </a:spcAft>
              <a:buNone/>
            </a:pPr>
            <a:r>
              <a:rPr b="1" lang="en" sz="1200">
                <a:solidFill>
                  <a:schemeClr val="dk1"/>
                </a:solidFill>
                <a:latin typeface="Arial"/>
                <a:ea typeface="Arial"/>
                <a:cs typeface="Arial"/>
                <a:sym typeface="Arial"/>
              </a:rPr>
              <a:t>σ</a:t>
            </a:r>
            <a:r>
              <a:rPr b="1" lang="en" sz="1200">
                <a:solidFill>
                  <a:schemeClr val="dk1"/>
                </a:solidFill>
              </a:rPr>
              <a:t>{s}= 3 minutes (1/20 of an hour) </a:t>
            </a:r>
            <a:endParaRPr b="1" sz="1200">
              <a:solidFill>
                <a:schemeClr val="dk1"/>
              </a:solidFill>
            </a:endParaRPr>
          </a:p>
          <a:p>
            <a:pPr indent="0" lvl="0" marL="0" rtl="0" algn="l">
              <a:lnSpc>
                <a:spcPct val="200000"/>
              </a:lnSpc>
              <a:spcBef>
                <a:spcPts val="600"/>
              </a:spcBef>
              <a:spcAft>
                <a:spcPts val="0"/>
              </a:spcAft>
              <a:buNone/>
            </a:pPr>
            <a:r>
              <a:rPr b="1" lang="en" sz="1200">
                <a:solidFill>
                  <a:schemeClr val="dk1"/>
                </a:solidFill>
              </a:rPr>
              <a:t>E {a}= 15 minutes (¼ of an hour)</a:t>
            </a:r>
            <a:endParaRPr b="1" sz="1200">
              <a:solidFill>
                <a:schemeClr val="dk1"/>
              </a:solidFill>
            </a:endParaRPr>
          </a:p>
          <a:p>
            <a:pPr indent="0" lvl="0" marL="0" rtl="0" algn="l">
              <a:lnSpc>
                <a:spcPct val="200000"/>
              </a:lnSpc>
              <a:spcBef>
                <a:spcPts val="600"/>
              </a:spcBef>
              <a:spcAft>
                <a:spcPts val="0"/>
              </a:spcAft>
              <a:buNone/>
            </a:pPr>
            <a:r>
              <a:rPr b="1" lang="en" sz="1200">
                <a:solidFill>
                  <a:schemeClr val="dk1"/>
                </a:solidFill>
              </a:rPr>
              <a:t>E {s}= 12 minutes (⅕ of an hour) </a:t>
            </a:r>
            <a:endParaRPr b="1" sz="1200">
              <a:solidFill>
                <a:schemeClr val="dk1"/>
              </a:solidFill>
            </a:endParaRPr>
          </a:p>
          <a:p>
            <a:pPr indent="0" lvl="0" marL="0" rtl="0" algn="l">
              <a:lnSpc>
                <a:spcPct val="200000"/>
              </a:lnSpc>
              <a:spcBef>
                <a:spcPts val="600"/>
              </a:spcBef>
              <a:spcAft>
                <a:spcPts val="0"/>
              </a:spcAft>
              <a:buNone/>
            </a:pPr>
            <a:r>
              <a:rPr b="1" lang="en" sz="1200">
                <a:solidFill>
                  <a:schemeClr val="dk1"/>
                </a:solidFill>
              </a:rPr>
              <a:t> </a:t>
            </a:r>
            <a:endParaRPr b="1" sz="1200">
              <a:solidFill>
                <a:schemeClr val="dk1"/>
              </a:solidFill>
            </a:endParaRPr>
          </a:p>
          <a:p>
            <a:pPr indent="0" lvl="0" marL="0" rtl="0" algn="l">
              <a:lnSpc>
                <a:spcPct val="100000"/>
              </a:lnSpc>
              <a:spcBef>
                <a:spcPts val="600"/>
              </a:spcBef>
              <a:spcAft>
                <a:spcPts val="0"/>
              </a:spcAft>
              <a:buNone/>
            </a:pPr>
            <a:r>
              <a:t/>
            </a:r>
            <a:endParaRPr b="1" sz="1200">
              <a:solidFill>
                <a:schemeClr val="dk1"/>
              </a:solidFill>
            </a:endParaRPr>
          </a:p>
          <a:p>
            <a:pPr indent="0" lvl="0" marL="0" rtl="0" algn="l">
              <a:lnSpc>
                <a:spcPct val="100000"/>
              </a:lnSpc>
              <a:spcBef>
                <a:spcPts val="600"/>
              </a:spcBef>
              <a:spcAft>
                <a:spcPts val="0"/>
              </a:spcAft>
              <a:buNone/>
            </a:pPr>
            <a:r>
              <a:t/>
            </a:r>
            <a:endParaRPr b="1" sz="1200">
              <a:solidFill>
                <a:schemeClr val="dk1"/>
              </a:solidFill>
            </a:endParaRPr>
          </a:p>
          <a:p>
            <a:pPr indent="0" lvl="0" marL="0" rtl="0" algn="l">
              <a:lnSpc>
                <a:spcPct val="100000"/>
              </a:lnSpc>
              <a:spcBef>
                <a:spcPts val="600"/>
              </a:spcBef>
              <a:spcAft>
                <a:spcPts val="0"/>
              </a:spcAft>
              <a:buNone/>
            </a:pPr>
            <a:r>
              <a:t/>
            </a:r>
            <a:endParaRPr b="1" sz="1200">
              <a:solidFill>
                <a:schemeClr val="dk1"/>
              </a:solidFill>
            </a:endParaRPr>
          </a:p>
          <a:p>
            <a:pPr indent="0" lvl="0" marL="0" rtl="0" algn="l">
              <a:spcBef>
                <a:spcPts val="600"/>
              </a:spcBef>
              <a:spcAft>
                <a:spcPts val="0"/>
              </a:spcAft>
              <a:buNone/>
            </a:pPr>
            <a:r>
              <a:t/>
            </a:r>
            <a:endParaRPr sz="1200">
              <a:solidFill>
                <a:schemeClr val="dk1"/>
              </a:solidFill>
            </a:endParaRPr>
          </a:p>
        </p:txBody>
      </p:sp>
      <p:pic>
        <p:nvPicPr>
          <p:cNvPr id="494" name="Google Shape;494;p77"/>
          <p:cNvPicPr preferRelativeResize="0"/>
          <p:nvPr/>
        </p:nvPicPr>
        <p:blipFill>
          <a:blip r:embed="rId3">
            <a:alphaModFix/>
          </a:blip>
          <a:stretch>
            <a:fillRect/>
          </a:stretch>
        </p:blipFill>
        <p:spPr>
          <a:xfrm>
            <a:off x="4048950" y="653550"/>
            <a:ext cx="2590174" cy="1049825"/>
          </a:xfrm>
          <a:prstGeom prst="rect">
            <a:avLst/>
          </a:prstGeom>
          <a:noFill/>
          <a:ln>
            <a:noFill/>
          </a:ln>
        </p:spPr>
      </p:pic>
      <p:sp>
        <p:nvSpPr>
          <p:cNvPr id="495" name="Google Shape;495;p77"/>
          <p:cNvSpPr txBox="1"/>
          <p:nvPr/>
        </p:nvSpPr>
        <p:spPr>
          <a:xfrm>
            <a:off x="4253625" y="1813950"/>
            <a:ext cx="4146900" cy="923400"/>
          </a:xfrm>
          <a:prstGeom prst="rect">
            <a:avLst/>
          </a:prstGeom>
          <a:noFill/>
          <a:ln cap="flat" cmpd="sng" w="7620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1155CC"/>
                </a:solidFill>
                <a:latin typeface="Roboto"/>
                <a:ea typeface="Roboto"/>
                <a:cs typeface="Roboto"/>
                <a:sym typeface="Roboto"/>
              </a:rPr>
              <a:t>Ca= (1/15) / (¼)  = 4/15</a:t>
            </a:r>
            <a:endParaRPr sz="1600">
              <a:solidFill>
                <a:srgbClr val="1155CC"/>
              </a:solidFill>
              <a:latin typeface="Roboto"/>
              <a:ea typeface="Roboto"/>
              <a:cs typeface="Roboto"/>
              <a:sym typeface="Roboto"/>
            </a:endParaRPr>
          </a:p>
          <a:p>
            <a:pPr indent="0" lvl="0" marL="0" rtl="0" algn="l">
              <a:spcBef>
                <a:spcPts val="0"/>
              </a:spcBef>
              <a:spcAft>
                <a:spcPts val="0"/>
              </a:spcAft>
              <a:buNone/>
            </a:pPr>
            <a:r>
              <a:t/>
            </a:r>
            <a:endParaRPr sz="1600">
              <a:solidFill>
                <a:srgbClr val="1155CC"/>
              </a:solidFill>
              <a:latin typeface="Roboto"/>
              <a:ea typeface="Roboto"/>
              <a:cs typeface="Roboto"/>
              <a:sym typeface="Roboto"/>
            </a:endParaRPr>
          </a:p>
          <a:p>
            <a:pPr indent="0" lvl="0" marL="0" rtl="0" algn="l">
              <a:spcBef>
                <a:spcPts val="0"/>
              </a:spcBef>
              <a:spcAft>
                <a:spcPts val="0"/>
              </a:spcAft>
              <a:buNone/>
            </a:pPr>
            <a:r>
              <a:rPr lang="en" sz="1600">
                <a:solidFill>
                  <a:srgbClr val="1155CC"/>
                </a:solidFill>
                <a:latin typeface="Roboto"/>
                <a:ea typeface="Roboto"/>
                <a:cs typeface="Roboto"/>
                <a:sym typeface="Roboto"/>
              </a:rPr>
              <a:t>Cs= (1/20) / (⅕) = 1/4</a:t>
            </a:r>
            <a:endParaRPr sz="1600">
              <a:solidFill>
                <a:srgbClr val="1155CC"/>
              </a:solidFill>
              <a:latin typeface="Roboto"/>
              <a:ea typeface="Roboto"/>
              <a:cs typeface="Roboto"/>
              <a:sym typeface="Roboto"/>
            </a:endParaRPr>
          </a:p>
        </p:txBody>
      </p:sp>
      <p:pic>
        <p:nvPicPr>
          <p:cNvPr id="496" name="Google Shape;496;p77"/>
          <p:cNvPicPr preferRelativeResize="0"/>
          <p:nvPr/>
        </p:nvPicPr>
        <p:blipFill>
          <a:blip r:embed="rId4">
            <a:alphaModFix/>
          </a:blip>
          <a:stretch>
            <a:fillRect/>
          </a:stretch>
        </p:blipFill>
        <p:spPr>
          <a:xfrm>
            <a:off x="3979000" y="3063725"/>
            <a:ext cx="3402136" cy="1418900"/>
          </a:xfrm>
          <a:prstGeom prst="rect">
            <a:avLst/>
          </a:prstGeom>
          <a:noFill/>
          <a:ln>
            <a:noFill/>
          </a:ln>
        </p:spPr>
      </p:pic>
      <p:sp>
        <p:nvSpPr>
          <p:cNvPr id="497" name="Google Shape;497;p77"/>
          <p:cNvSpPr txBox="1"/>
          <p:nvPr/>
        </p:nvSpPr>
        <p:spPr>
          <a:xfrm>
            <a:off x="6504325" y="4050450"/>
            <a:ext cx="2131500" cy="6465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1155CC"/>
                </a:solidFill>
                <a:latin typeface="Roboto"/>
                <a:ea typeface="Roboto"/>
                <a:cs typeface="Roboto"/>
                <a:sym typeface="Roboto"/>
              </a:rPr>
              <a:t>= 0.214</a:t>
            </a:r>
            <a:endParaRPr sz="27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8"/>
          <p:cNvSpPr txBox="1"/>
          <p:nvPr>
            <p:ph type="ctrTitle"/>
          </p:nvPr>
        </p:nvSpPr>
        <p:spPr>
          <a:xfrm>
            <a:off x="2296350" y="985925"/>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600"/>
              <a:t>Exponential/ Poisson</a:t>
            </a:r>
            <a:r>
              <a:rPr lang="en" sz="2600"/>
              <a:t> Distribution </a:t>
            </a:r>
            <a:endParaRPr sz="2600"/>
          </a:p>
          <a:p>
            <a:pPr indent="0" lvl="0" marL="0" rtl="0" algn="ctr">
              <a:spcBef>
                <a:spcPts val="0"/>
              </a:spcBef>
              <a:spcAft>
                <a:spcPts val="0"/>
              </a:spcAft>
              <a:buNone/>
            </a:pPr>
            <a:r>
              <a:rPr lang="en" sz="2600"/>
              <a:t>M/M/1</a:t>
            </a:r>
            <a:endParaRPr sz="2600"/>
          </a:p>
        </p:txBody>
      </p:sp>
      <p:sp>
        <p:nvSpPr>
          <p:cNvPr id="503" name="Google Shape;503;p78"/>
          <p:cNvSpPr txBox="1"/>
          <p:nvPr/>
        </p:nvSpPr>
        <p:spPr>
          <a:xfrm>
            <a:off x="1404500" y="2533800"/>
            <a:ext cx="5950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Exponential Distributed Arrival Times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Exponential Distributed Service Times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1 Server </a:t>
            </a:r>
            <a:endParaRPr>
              <a:latin typeface="Droid Serif"/>
              <a:ea typeface="Droid Serif"/>
              <a:cs typeface="Droid Serif"/>
              <a:sym typeface="Droid Serif"/>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Single Server Poisson Distribution Pk formula</a:t>
            </a:r>
            <a:endParaRPr/>
          </a:p>
        </p:txBody>
      </p:sp>
      <p:sp>
        <p:nvSpPr>
          <p:cNvPr id="509" name="Google Shape;509;p7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10" name="Google Shape;510;p79"/>
          <p:cNvPicPr preferRelativeResize="0"/>
          <p:nvPr/>
        </p:nvPicPr>
        <p:blipFill>
          <a:blip r:embed="rId3">
            <a:alphaModFix/>
          </a:blip>
          <a:stretch>
            <a:fillRect/>
          </a:stretch>
        </p:blipFill>
        <p:spPr>
          <a:xfrm>
            <a:off x="1459650" y="1735750"/>
            <a:ext cx="6224700" cy="1672000"/>
          </a:xfrm>
          <a:prstGeom prst="rect">
            <a:avLst/>
          </a:prstGeom>
          <a:noFill/>
          <a:ln>
            <a:noFill/>
          </a:ln>
        </p:spPr>
      </p:pic>
      <p:sp>
        <p:nvSpPr>
          <p:cNvPr id="511" name="Google Shape;511;p79"/>
          <p:cNvSpPr txBox="1"/>
          <p:nvPr/>
        </p:nvSpPr>
        <p:spPr>
          <a:xfrm>
            <a:off x="947250" y="3520225"/>
            <a:ext cx="2294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Droid Serif"/>
                <a:ea typeface="Droid Serif"/>
                <a:cs typeface="Droid Serif"/>
                <a:sym typeface="Droid Serif"/>
              </a:rPr>
              <a:t>***Cs and Ca each </a:t>
            </a:r>
            <a:r>
              <a:rPr lang="en" sz="1800">
                <a:latin typeface="Droid Serif"/>
                <a:ea typeface="Droid Serif"/>
                <a:cs typeface="Droid Serif"/>
                <a:sym typeface="Droid Serif"/>
              </a:rPr>
              <a:t>equal 1 in this case</a:t>
            </a:r>
            <a:endParaRPr sz="1800">
              <a:latin typeface="Droid Serif"/>
              <a:ea typeface="Droid Serif"/>
              <a:cs typeface="Droid Serif"/>
              <a:sym typeface="Droid Serif"/>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0"/>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Example: Starbucks Line </a:t>
            </a:r>
            <a:endParaRPr/>
          </a:p>
        </p:txBody>
      </p:sp>
      <p:sp>
        <p:nvSpPr>
          <p:cNvPr id="517" name="Google Shape;517;p80"/>
          <p:cNvSpPr txBox="1"/>
          <p:nvPr>
            <p:ph idx="1" type="body"/>
          </p:nvPr>
        </p:nvSpPr>
        <p:spPr>
          <a:xfrm>
            <a:off x="3426000" y="673225"/>
            <a:ext cx="5232300" cy="27102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Char char="⊡"/>
            </a:pPr>
            <a:r>
              <a:rPr lang="en" sz="1700"/>
              <a:t>Customers arrive at a rate of 3/ hour with a mean service time 6 minutes. </a:t>
            </a:r>
            <a:endParaRPr sz="1700"/>
          </a:p>
          <a:p>
            <a:pPr indent="0" lvl="0" marL="0" rtl="0" algn="l">
              <a:spcBef>
                <a:spcPts val="600"/>
              </a:spcBef>
              <a:spcAft>
                <a:spcPts val="0"/>
              </a:spcAft>
              <a:buNone/>
            </a:pPr>
            <a:r>
              <a:t/>
            </a:r>
            <a:endParaRPr sz="1700"/>
          </a:p>
          <a:p>
            <a:pPr indent="-336550" lvl="0" marL="457200" rtl="0" algn="l">
              <a:spcBef>
                <a:spcPts val="600"/>
              </a:spcBef>
              <a:spcAft>
                <a:spcPts val="0"/>
              </a:spcAft>
              <a:buSzPts val="1700"/>
              <a:buChar char="⊡"/>
            </a:pPr>
            <a:r>
              <a:rPr lang="en" sz="1700"/>
              <a:t>Assume one server</a:t>
            </a:r>
            <a:endParaRPr sz="1700"/>
          </a:p>
          <a:p>
            <a:pPr indent="0" lvl="0" marL="0" rtl="0" algn="l">
              <a:spcBef>
                <a:spcPts val="600"/>
              </a:spcBef>
              <a:spcAft>
                <a:spcPts val="0"/>
              </a:spcAft>
              <a:buNone/>
            </a:pPr>
            <a:r>
              <a:t/>
            </a:r>
            <a:endParaRPr sz="1700"/>
          </a:p>
          <a:p>
            <a:pPr indent="-336550" lvl="0" marL="457200" rtl="0" algn="l">
              <a:spcBef>
                <a:spcPts val="600"/>
              </a:spcBef>
              <a:spcAft>
                <a:spcPts val="0"/>
              </a:spcAft>
              <a:buSzPts val="1700"/>
              <a:buChar char="⊡"/>
            </a:pPr>
            <a:r>
              <a:rPr lang="en" sz="1700"/>
              <a:t>What is the total time spent in the process? </a:t>
            </a:r>
            <a:endParaRPr sz="1700"/>
          </a:p>
          <a:p>
            <a:pPr indent="0" lvl="0" marL="0" rtl="0" algn="l">
              <a:spcBef>
                <a:spcPts val="600"/>
              </a:spcBef>
              <a:spcAft>
                <a:spcPts val="0"/>
              </a:spcAft>
              <a:buNone/>
            </a:pPr>
            <a:r>
              <a:t/>
            </a:r>
            <a:endParaRPr sz="1700"/>
          </a:p>
        </p:txBody>
      </p:sp>
      <p:pic>
        <p:nvPicPr>
          <p:cNvPr id="518" name="Google Shape;518;p80"/>
          <p:cNvPicPr preferRelativeResize="0"/>
          <p:nvPr/>
        </p:nvPicPr>
        <p:blipFill>
          <a:blip r:embed="rId3">
            <a:alphaModFix/>
          </a:blip>
          <a:stretch>
            <a:fillRect/>
          </a:stretch>
        </p:blipFill>
        <p:spPr>
          <a:xfrm>
            <a:off x="567828" y="1978040"/>
            <a:ext cx="2592275" cy="25922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Example: Starbucks Line </a:t>
            </a:r>
            <a:endParaRPr/>
          </a:p>
        </p:txBody>
      </p:sp>
      <p:sp>
        <p:nvSpPr>
          <p:cNvPr id="524" name="Google Shape;524;p81"/>
          <p:cNvSpPr txBox="1"/>
          <p:nvPr/>
        </p:nvSpPr>
        <p:spPr>
          <a:xfrm>
            <a:off x="640700" y="569525"/>
            <a:ext cx="3000000" cy="3386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600"/>
              </a:spcBef>
              <a:spcAft>
                <a:spcPts val="0"/>
              </a:spcAft>
              <a:buNone/>
            </a:pPr>
            <a:r>
              <a:rPr b="1" lang="en" sz="1200">
                <a:solidFill>
                  <a:schemeClr val="dk1"/>
                </a:solidFill>
                <a:latin typeface="Droid Serif"/>
                <a:ea typeface="Droid Serif"/>
                <a:cs typeface="Droid Serif"/>
                <a:sym typeface="Droid Serif"/>
              </a:rPr>
              <a:t>λ  = 3 customers/ hour </a:t>
            </a:r>
            <a:endParaRPr b="1" sz="1200">
              <a:solidFill>
                <a:schemeClr val="dk1"/>
              </a:solidFill>
              <a:latin typeface="Droid Serif"/>
              <a:ea typeface="Droid Serif"/>
              <a:cs typeface="Droid Serif"/>
              <a:sym typeface="Droid Serif"/>
            </a:endParaRPr>
          </a:p>
          <a:p>
            <a:pPr indent="0" lvl="0" marL="0" rtl="0" algn="l">
              <a:lnSpc>
                <a:spcPct val="200000"/>
              </a:lnSpc>
              <a:spcBef>
                <a:spcPts val="600"/>
              </a:spcBef>
              <a:spcAft>
                <a:spcPts val="0"/>
              </a:spcAft>
              <a:buNone/>
            </a:pPr>
            <a:r>
              <a:rPr b="1" lang="en" sz="1200">
                <a:solidFill>
                  <a:schemeClr val="dk1"/>
                </a:solidFill>
                <a:latin typeface="Droid Serif"/>
                <a:ea typeface="Droid Serif"/>
                <a:cs typeface="Droid Serif"/>
                <a:sym typeface="Droid Serif"/>
              </a:rPr>
              <a:t>𝞵  = 10 customers/ hour </a:t>
            </a:r>
            <a:endParaRPr b="1" sz="1200">
              <a:solidFill>
                <a:schemeClr val="dk1"/>
              </a:solidFill>
              <a:latin typeface="Droid Serif"/>
              <a:ea typeface="Droid Serif"/>
              <a:cs typeface="Droid Serif"/>
              <a:sym typeface="Droid Serif"/>
            </a:endParaRPr>
          </a:p>
          <a:p>
            <a:pPr indent="0" lvl="0" marL="0" rtl="0" algn="l">
              <a:lnSpc>
                <a:spcPct val="200000"/>
              </a:lnSpc>
              <a:spcBef>
                <a:spcPts val="600"/>
              </a:spcBef>
              <a:spcAft>
                <a:spcPts val="0"/>
              </a:spcAft>
              <a:buNone/>
            </a:pPr>
            <a:r>
              <a:rPr b="1" lang="en" sz="1200">
                <a:solidFill>
                  <a:schemeClr val="dk1"/>
                </a:solidFill>
                <a:latin typeface="Droid Serif"/>
                <a:ea typeface="Droid Serif"/>
                <a:cs typeface="Droid Serif"/>
                <a:sym typeface="Droid Serif"/>
              </a:rPr>
              <a:t>Ⲣ = 3/10</a:t>
            </a:r>
            <a:endParaRPr b="1" sz="1200">
              <a:solidFill>
                <a:schemeClr val="dk1"/>
              </a:solidFill>
              <a:latin typeface="Droid Serif"/>
              <a:ea typeface="Droid Serif"/>
              <a:cs typeface="Droid Serif"/>
              <a:sym typeface="Droid Serif"/>
            </a:endParaRPr>
          </a:p>
          <a:p>
            <a:pPr indent="0" lvl="0" marL="0" rtl="0" algn="l">
              <a:lnSpc>
                <a:spcPct val="200000"/>
              </a:lnSpc>
              <a:spcBef>
                <a:spcPts val="600"/>
              </a:spcBef>
              <a:spcAft>
                <a:spcPts val="0"/>
              </a:spcAft>
              <a:buNone/>
            </a:pPr>
            <a:r>
              <a:t/>
            </a:r>
            <a:endParaRPr b="1" sz="1200">
              <a:solidFill>
                <a:schemeClr val="dk1"/>
              </a:solidFill>
              <a:latin typeface="Droid Serif"/>
              <a:ea typeface="Droid Serif"/>
              <a:cs typeface="Droid Serif"/>
              <a:sym typeface="Droid Serif"/>
            </a:endParaRPr>
          </a:p>
          <a:p>
            <a:pPr indent="0" lvl="0" marL="0" rtl="0" algn="l">
              <a:lnSpc>
                <a:spcPct val="200000"/>
              </a:lnSpc>
              <a:spcBef>
                <a:spcPts val="600"/>
              </a:spcBef>
              <a:spcAft>
                <a:spcPts val="0"/>
              </a:spcAft>
              <a:buNone/>
            </a:pPr>
            <a:r>
              <a:rPr b="1" lang="en" sz="1200">
                <a:solidFill>
                  <a:schemeClr val="dk1"/>
                </a:solidFill>
                <a:latin typeface="Droid Serif"/>
                <a:ea typeface="Droid Serif"/>
                <a:cs typeface="Droid Serif"/>
                <a:sym typeface="Droid Serif"/>
              </a:rPr>
              <a:t> </a:t>
            </a:r>
            <a:endParaRPr b="1" sz="1200">
              <a:solidFill>
                <a:schemeClr val="dk1"/>
              </a:solidFill>
              <a:latin typeface="Droid Serif"/>
              <a:ea typeface="Droid Serif"/>
              <a:cs typeface="Droid Serif"/>
              <a:sym typeface="Droid Serif"/>
            </a:endParaRPr>
          </a:p>
          <a:p>
            <a:pPr indent="0" lvl="0" marL="0" rtl="0" algn="l">
              <a:spcBef>
                <a:spcPts val="600"/>
              </a:spcBef>
              <a:spcAft>
                <a:spcPts val="0"/>
              </a:spcAft>
              <a:buNone/>
            </a:pPr>
            <a:r>
              <a:t/>
            </a:r>
            <a:endParaRPr b="1" sz="1200">
              <a:solidFill>
                <a:schemeClr val="dk1"/>
              </a:solidFill>
              <a:latin typeface="Droid Serif"/>
              <a:ea typeface="Droid Serif"/>
              <a:cs typeface="Droid Serif"/>
              <a:sym typeface="Droid Serif"/>
            </a:endParaRPr>
          </a:p>
          <a:p>
            <a:pPr indent="0" lvl="0" marL="0" rtl="0" algn="l">
              <a:spcBef>
                <a:spcPts val="600"/>
              </a:spcBef>
              <a:spcAft>
                <a:spcPts val="0"/>
              </a:spcAft>
              <a:buNone/>
            </a:pPr>
            <a:r>
              <a:t/>
            </a:r>
            <a:endParaRPr b="1" sz="1200">
              <a:solidFill>
                <a:schemeClr val="dk1"/>
              </a:solidFill>
              <a:latin typeface="Droid Serif"/>
              <a:ea typeface="Droid Serif"/>
              <a:cs typeface="Droid Serif"/>
              <a:sym typeface="Droid Serif"/>
            </a:endParaRPr>
          </a:p>
          <a:p>
            <a:pPr indent="0" lvl="0" marL="0" rtl="0" algn="l">
              <a:spcBef>
                <a:spcPts val="600"/>
              </a:spcBef>
              <a:spcAft>
                <a:spcPts val="0"/>
              </a:spcAft>
              <a:buNone/>
            </a:pPr>
            <a:r>
              <a:t/>
            </a:r>
            <a:endParaRPr b="1" sz="1200">
              <a:solidFill>
                <a:schemeClr val="dk1"/>
              </a:solidFill>
              <a:latin typeface="Droid Serif"/>
              <a:ea typeface="Droid Serif"/>
              <a:cs typeface="Droid Serif"/>
              <a:sym typeface="Droid Serif"/>
            </a:endParaRPr>
          </a:p>
          <a:p>
            <a:pPr indent="0" lvl="0" marL="0" rtl="0" algn="l">
              <a:spcBef>
                <a:spcPts val="600"/>
              </a:spcBef>
              <a:spcAft>
                <a:spcPts val="0"/>
              </a:spcAft>
              <a:buNone/>
            </a:pPr>
            <a:r>
              <a:t/>
            </a:r>
            <a:endParaRPr sz="1200">
              <a:solidFill>
                <a:schemeClr val="dk1"/>
              </a:solidFill>
              <a:latin typeface="Droid Serif"/>
              <a:ea typeface="Droid Serif"/>
              <a:cs typeface="Droid Serif"/>
              <a:sym typeface="Droid Serif"/>
            </a:endParaRPr>
          </a:p>
        </p:txBody>
      </p:sp>
      <p:pic>
        <p:nvPicPr>
          <p:cNvPr id="525" name="Google Shape;525;p81"/>
          <p:cNvPicPr preferRelativeResize="0"/>
          <p:nvPr/>
        </p:nvPicPr>
        <p:blipFill>
          <a:blip r:embed="rId3">
            <a:alphaModFix/>
          </a:blip>
          <a:stretch>
            <a:fillRect/>
          </a:stretch>
        </p:blipFill>
        <p:spPr>
          <a:xfrm>
            <a:off x="3029650" y="631575"/>
            <a:ext cx="6224700" cy="1672000"/>
          </a:xfrm>
          <a:prstGeom prst="rect">
            <a:avLst/>
          </a:prstGeom>
          <a:noFill/>
          <a:ln>
            <a:noFill/>
          </a:ln>
        </p:spPr>
      </p:pic>
      <p:sp>
        <p:nvSpPr>
          <p:cNvPr id="526" name="Google Shape;526;p81"/>
          <p:cNvSpPr txBox="1"/>
          <p:nvPr/>
        </p:nvSpPr>
        <p:spPr>
          <a:xfrm>
            <a:off x="640700" y="2389525"/>
            <a:ext cx="39594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rgbClr val="A64D79"/>
              </a:solidFill>
              <a:latin typeface="Droid Serif"/>
              <a:ea typeface="Droid Serif"/>
              <a:cs typeface="Droid Serif"/>
              <a:sym typeface="Droid Serif"/>
            </a:endParaRPr>
          </a:p>
          <a:p>
            <a:pPr indent="0" lvl="0" marL="0" rtl="0" algn="l">
              <a:spcBef>
                <a:spcPts val="0"/>
              </a:spcBef>
              <a:spcAft>
                <a:spcPts val="0"/>
              </a:spcAft>
              <a:buNone/>
            </a:pPr>
            <a:r>
              <a:rPr lang="en" sz="1700">
                <a:solidFill>
                  <a:srgbClr val="A64D79"/>
                </a:solidFill>
                <a:latin typeface="Droid Serif"/>
                <a:ea typeface="Droid Serif"/>
                <a:cs typeface="Droid Serif"/>
                <a:sym typeface="Droid Serif"/>
              </a:rPr>
              <a:t>Is = 3/10 </a:t>
            </a:r>
            <a:endParaRPr sz="1700">
              <a:solidFill>
                <a:srgbClr val="A64D79"/>
              </a:solidFill>
              <a:latin typeface="Droid Serif"/>
              <a:ea typeface="Droid Serif"/>
              <a:cs typeface="Droid Serif"/>
              <a:sym typeface="Droid Serif"/>
            </a:endParaRPr>
          </a:p>
          <a:p>
            <a:pPr indent="0" lvl="0" marL="0" rtl="0" algn="l">
              <a:spcBef>
                <a:spcPts val="0"/>
              </a:spcBef>
              <a:spcAft>
                <a:spcPts val="0"/>
              </a:spcAft>
              <a:buNone/>
            </a:pPr>
            <a:r>
              <a:t/>
            </a:r>
            <a:endParaRPr sz="1700">
              <a:solidFill>
                <a:srgbClr val="A64D79"/>
              </a:solidFill>
              <a:latin typeface="Droid Serif"/>
              <a:ea typeface="Droid Serif"/>
              <a:cs typeface="Droid Serif"/>
              <a:sym typeface="Droid Serif"/>
            </a:endParaRPr>
          </a:p>
          <a:p>
            <a:pPr indent="0" lvl="0" marL="0" rtl="0" algn="l">
              <a:spcBef>
                <a:spcPts val="0"/>
              </a:spcBef>
              <a:spcAft>
                <a:spcPts val="0"/>
              </a:spcAft>
              <a:buNone/>
            </a:pPr>
            <a:r>
              <a:t/>
            </a:r>
            <a:endParaRPr sz="1700">
              <a:solidFill>
                <a:srgbClr val="A64D79"/>
              </a:solidFill>
              <a:latin typeface="Droid Serif"/>
              <a:ea typeface="Droid Serif"/>
              <a:cs typeface="Droid Serif"/>
              <a:sym typeface="Droid Serif"/>
            </a:endParaRPr>
          </a:p>
          <a:p>
            <a:pPr indent="0" lvl="0" marL="0" rtl="0" algn="l">
              <a:spcBef>
                <a:spcPts val="0"/>
              </a:spcBef>
              <a:spcAft>
                <a:spcPts val="0"/>
              </a:spcAft>
              <a:buNone/>
            </a:pPr>
            <a:r>
              <a:t/>
            </a:r>
            <a:endParaRPr sz="1700">
              <a:solidFill>
                <a:srgbClr val="A64D79"/>
              </a:solidFill>
              <a:latin typeface="Droid Serif"/>
              <a:ea typeface="Droid Serif"/>
              <a:cs typeface="Droid Serif"/>
              <a:sym typeface="Droid Serif"/>
            </a:endParaRPr>
          </a:p>
        </p:txBody>
      </p:sp>
      <p:pic>
        <p:nvPicPr>
          <p:cNvPr id="527" name="Google Shape;527;p81"/>
          <p:cNvPicPr preferRelativeResize="0"/>
          <p:nvPr/>
        </p:nvPicPr>
        <p:blipFill rotWithShape="1">
          <a:blip r:embed="rId4">
            <a:alphaModFix/>
          </a:blip>
          <a:srcRect b="0" l="3260" r="0" t="0"/>
          <a:stretch/>
        </p:blipFill>
        <p:spPr>
          <a:xfrm>
            <a:off x="534850" y="3353950"/>
            <a:ext cx="2121050" cy="1440825"/>
          </a:xfrm>
          <a:prstGeom prst="rect">
            <a:avLst/>
          </a:prstGeom>
          <a:noFill/>
          <a:ln>
            <a:noFill/>
          </a:ln>
        </p:spPr>
      </p:pic>
      <p:sp>
        <p:nvSpPr>
          <p:cNvPr id="528" name="Google Shape;528;p81"/>
          <p:cNvSpPr txBox="1"/>
          <p:nvPr/>
        </p:nvSpPr>
        <p:spPr>
          <a:xfrm>
            <a:off x="3906400" y="2121850"/>
            <a:ext cx="2708700" cy="19395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Droid Serif"/>
                <a:ea typeface="Droid Serif"/>
                <a:cs typeface="Droid Serif"/>
                <a:sym typeface="Droid Serif"/>
              </a:rPr>
              <a:t>Tq = 6</a:t>
            </a:r>
            <a:endParaRPr sz="1900">
              <a:latin typeface="Droid Serif"/>
              <a:ea typeface="Droid Serif"/>
              <a:cs typeface="Droid Serif"/>
              <a:sym typeface="Droid Serif"/>
            </a:endParaRPr>
          </a:p>
          <a:p>
            <a:pPr indent="0" lvl="0" marL="0" rtl="0" algn="l">
              <a:spcBef>
                <a:spcPts val="0"/>
              </a:spcBef>
              <a:spcAft>
                <a:spcPts val="0"/>
              </a:spcAft>
              <a:buNone/>
            </a:pPr>
            <a:r>
              <a:rPr lang="en" sz="1900">
                <a:latin typeface="Droid Serif"/>
                <a:ea typeface="Droid Serif"/>
                <a:cs typeface="Droid Serif"/>
                <a:sym typeface="Droid Serif"/>
              </a:rPr>
              <a:t>Ts = 1/ </a:t>
            </a:r>
            <a:r>
              <a:rPr i="1" lang="en" sz="1900">
                <a:latin typeface="Droid Serif"/>
                <a:ea typeface="Droid Serif"/>
                <a:cs typeface="Droid Serif"/>
                <a:sym typeface="Droid Serif"/>
              </a:rPr>
              <a:t>u</a:t>
            </a:r>
            <a:r>
              <a:rPr lang="en" sz="1900">
                <a:latin typeface="Droid Serif"/>
                <a:ea typeface="Droid Serif"/>
                <a:cs typeface="Droid Serif"/>
                <a:sym typeface="Droid Serif"/>
              </a:rPr>
              <a:t> = 1/10 = 6.01</a:t>
            </a:r>
            <a:endParaRPr sz="1900">
              <a:latin typeface="Droid Serif"/>
              <a:ea typeface="Droid Serif"/>
              <a:cs typeface="Droid Serif"/>
              <a:sym typeface="Droid Serif"/>
            </a:endParaRPr>
          </a:p>
          <a:p>
            <a:pPr indent="0" lvl="0" marL="0" rtl="0" algn="l">
              <a:spcBef>
                <a:spcPts val="0"/>
              </a:spcBef>
              <a:spcAft>
                <a:spcPts val="0"/>
              </a:spcAft>
              <a:buNone/>
            </a:pPr>
            <a:r>
              <a:rPr lang="en" sz="1900">
                <a:latin typeface="Droid Serif"/>
                <a:ea typeface="Droid Serif"/>
                <a:cs typeface="Droid Serif"/>
                <a:sym typeface="Droid Serif"/>
              </a:rPr>
              <a:t> </a:t>
            </a:r>
            <a:endParaRPr sz="1900">
              <a:latin typeface="Droid Serif"/>
              <a:ea typeface="Droid Serif"/>
              <a:cs typeface="Droid Serif"/>
              <a:sym typeface="Droid Serif"/>
            </a:endParaRPr>
          </a:p>
          <a:p>
            <a:pPr indent="0" lvl="0" marL="0" rtl="0" algn="l">
              <a:spcBef>
                <a:spcPts val="0"/>
              </a:spcBef>
              <a:spcAft>
                <a:spcPts val="0"/>
              </a:spcAft>
              <a:buNone/>
            </a:pPr>
            <a:r>
              <a:rPr lang="en" sz="1900">
                <a:latin typeface="Droid Serif"/>
                <a:ea typeface="Droid Serif"/>
                <a:cs typeface="Droid Serif"/>
                <a:sym typeface="Droid Serif"/>
              </a:rPr>
              <a:t>T = 6.01 minutes</a:t>
            </a:r>
            <a:endParaRPr sz="1900">
              <a:latin typeface="Droid Serif"/>
              <a:ea typeface="Droid Serif"/>
              <a:cs typeface="Droid Serif"/>
              <a:sym typeface="Droid Serif"/>
            </a:endParaRPr>
          </a:p>
          <a:p>
            <a:pPr indent="0" lvl="0" marL="0" rtl="0" algn="l">
              <a:spcBef>
                <a:spcPts val="0"/>
              </a:spcBef>
              <a:spcAft>
                <a:spcPts val="0"/>
              </a:spcAft>
              <a:buNone/>
            </a:pPr>
            <a:r>
              <a:rPr lang="en" sz="1900">
                <a:latin typeface="Droid Serif"/>
                <a:ea typeface="Droid Serif"/>
                <a:cs typeface="Droid Serif"/>
                <a:sym typeface="Droid Serif"/>
              </a:rPr>
              <a:t>Total time spent in system</a:t>
            </a:r>
            <a:endParaRPr sz="1900">
              <a:latin typeface="Droid Serif"/>
              <a:ea typeface="Droid Serif"/>
              <a:cs typeface="Droid Serif"/>
              <a:sym typeface="Droid Serif"/>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82"/>
          <p:cNvSpPr txBox="1"/>
          <p:nvPr>
            <p:ph type="ctrTitle"/>
          </p:nvPr>
        </p:nvSpPr>
        <p:spPr>
          <a:xfrm>
            <a:off x="2296350" y="1223725"/>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500"/>
              <a:t>Exponential/ Deterministic Distribution </a:t>
            </a:r>
            <a:endParaRPr sz="2500"/>
          </a:p>
          <a:p>
            <a:pPr indent="0" lvl="0" marL="0" rtl="0" algn="ctr">
              <a:spcBef>
                <a:spcPts val="0"/>
              </a:spcBef>
              <a:spcAft>
                <a:spcPts val="0"/>
              </a:spcAft>
              <a:buNone/>
            </a:pPr>
            <a:r>
              <a:rPr lang="en" sz="2500"/>
              <a:t>M/D/1</a:t>
            </a:r>
            <a:endParaRPr sz="2500"/>
          </a:p>
        </p:txBody>
      </p:sp>
      <p:sp>
        <p:nvSpPr>
          <p:cNvPr id="534" name="Google Shape;534;p82"/>
          <p:cNvSpPr txBox="1"/>
          <p:nvPr/>
        </p:nvSpPr>
        <p:spPr>
          <a:xfrm>
            <a:off x="1053375" y="2761550"/>
            <a:ext cx="4242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Exponential</a:t>
            </a:r>
            <a:r>
              <a:rPr lang="en">
                <a:latin typeface="Droid Serif"/>
                <a:ea typeface="Droid Serif"/>
                <a:cs typeface="Droid Serif"/>
                <a:sym typeface="Droid Serif"/>
              </a:rPr>
              <a:t> Distributed Arrival Times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Determined Service Times- constant service times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1 Server </a:t>
            </a:r>
            <a:endParaRPr>
              <a:latin typeface="Droid Serif"/>
              <a:ea typeface="Droid Serif"/>
              <a:cs typeface="Droid Serif"/>
              <a:sym typeface="Droid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400">
                <a:solidFill>
                  <a:schemeClr val="dk1"/>
                </a:solidFill>
                <a:latin typeface="Droid Serif"/>
                <a:ea typeface="Droid Serif"/>
                <a:cs typeface="Droid Serif"/>
                <a:sym typeface="Droid Serif"/>
              </a:rPr>
              <a:t>Analysis Presentation</a:t>
            </a:r>
            <a:endParaRPr/>
          </a:p>
        </p:txBody>
      </p:sp>
      <p:sp>
        <p:nvSpPr>
          <p:cNvPr id="139" name="Google Shape;139;p29"/>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Linear Flow Diagram</a:t>
            </a:r>
            <a:endParaRPr/>
          </a:p>
          <a:p>
            <a:pPr indent="0" lvl="0" marL="0" rtl="0" algn="l">
              <a:spcBef>
                <a:spcPts val="600"/>
              </a:spcBef>
              <a:spcAft>
                <a:spcPts val="0"/>
              </a:spcAft>
              <a:buNone/>
            </a:pPr>
            <a:r>
              <a:t/>
            </a:r>
            <a:endParaRPr sz="2000">
              <a:highlight>
                <a:srgbClr val="FFFF00"/>
              </a:highlight>
            </a:endParaRPr>
          </a:p>
          <a:p>
            <a:pPr indent="0" lvl="0" marL="0" rtl="0" algn="l">
              <a:spcBef>
                <a:spcPts val="600"/>
              </a:spcBef>
              <a:spcAft>
                <a:spcPts val="0"/>
              </a:spcAft>
              <a:buNone/>
            </a:pPr>
            <a:r>
              <a:rPr lang="en" sz="2000">
                <a:highlight>
                  <a:srgbClr val="FFFF00"/>
                </a:highlight>
              </a:rPr>
              <a:t>Note the shapes! </a:t>
            </a:r>
            <a:endParaRPr sz="2000">
              <a:highlight>
                <a:srgbClr val="FFFF00"/>
              </a:highlight>
            </a:endParaRPr>
          </a:p>
          <a:p>
            <a:pPr indent="0" lvl="0" marL="0" rtl="0" algn="l">
              <a:spcBef>
                <a:spcPts val="600"/>
              </a:spcBef>
              <a:spcAft>
                <a:spcPts val="0"/>
              </a:spcAft>
              <a:buNone/>
            </a:pPr>
            <a:r>
              <a:rPr lang="en" sz="2000"/>
              <a:t>Square- Activities</a:t>
            </a:r>
            <a:endParaRPr sz="2000"/>
          </a:p>
          <a:p>
            <a:pPr indent="0" lvl="0" marL="0" rtl="0" algn="l">
              <a:spcBef>
                <a:spcPts val="600"/>
              </a:spcBef>
              <a:spcAft>
                <a:spcPts val="0"/>
              </a:spcAft>
              <a:buNone/>
            </a:pPr>
            <a:r>
              <a:rPr lang="en" sz="2000"/>
              <a:t>Triangle- buffers</a:t>
            </a:r>
            <a:endParaRPr sz="2000"/>
          </a:p>
          <a:p>
            <a:pPr indent="0" lvl="0" marL="0" rtl="0" algn="l">
              <a:spcBef>
                <a:spcPts val="600"/>
              </a:spcBef>
              <a:spcAft>
                <a:spcPts val="0"/>
              </a:spcAft>
              <a:buNone/>
            </a:pPr>
            <a:r>
              <a:rPr lang="en" sz="2000"/>
              <a:t>Diamond- decision points</a:t>
            </a:r>
            <a:endParaRPr sz="2000"/>
          </a:p>
          <a:p>
            <a:pPr indent="0" lvl="0" marL="0" rtl="0" algn="l">
              <a:spcBef>
                <a:spcPts val="600"/>
              </a:spcBef>
              <a:spcAft>
                <a:spcPts val="0"/>
              </a:spcAft>
              <a:buNone/>
            </a:pPr>
            <a:r>
              <a:rPr lang="en" sz="2000"/>
              <a:t>Arrow- flow of materials</a:t>
            </a:r>
            <a:endParaRPr sz="2000"/>
          </a:p>
        </p:txBody>
      </p:sp>
      <p:sp>
        <p:nvSpPr>
          <p:cNvPr id="140" name="Google Shape;140;p2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41" name="Google Shape;141;p29"/>
          <p:cNvPicPr preferRelativeResize="0"/>
          <p:nvPr/>
        </p:nvPicPr>
        <p:blipFill>
          <a:blip r:embed="rId3">
            <a:alphaModFix/>
          </a:blip>
          <a:stretch>
            <a:fillRect/>
          </a:stretch>
        </p:blipFill>
        <p:spPr>
          <a:xfrm>
            <a:off x="6754246" y="0"/>
            <a:ext cx="1590858" cy="514350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83"/>
          <p:cNvSpPr txBox="1"/>
          <p:nvPr>
            <p:ph type="title"/>
          </p:nvPr>
        </p:nvSpPr>
        <p:spPr>
          <a:xfrm>
            <a:off x="3516850" y="89599"/>
            <a:ext cx="2660700" cy="45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Exponential</a:t>
            </a:r>
            <a:r>
              <a:rPr lang="en"/>
              <a:t> Arrival and Determined Service Time</a:t>
            </a:r>
            <a:endParaRPr/>
          </a:p>
        </p:txBody>
      </p:sp>
      <p:sp>
        <p:nvSpPr>
          <p:cNvPr id="540" name="Google Shape;540;p83"/>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41" name="Google Shape;541;p83"/>
          <p:cNvPicPr preferRelativeResize="0"/>
          <p:nvPr/>
        </p:nvPicPr>
        <p:blipFill rotWithShape="1">
          <a:blip r:embed="rId3">
            <a:alphaModFix/>
          </a:blip>
          <a:srcRect b="0" l="0" r="10881" t="0"/>
          <a:stretch/>
        </p:blipFill>
        <p:spPr>
          <a:xfrm>
            <a:off x="555475" y="1423475"/>
            <a:ext cx="5261800" cy="1889450"/>
          </a:xfrm>
          <a:prstGeom prst="rect">
            <a:avLst/>
          </a:prstGeom>
          <a:noFill/>
          <a:ln>
            <a:noFill/>
          </a:ln>
        </p:spPr>
      </p:pic>
      <p:sp>
        <p:nvSpPr>
          <p:cNvPr id="542" name="Google Shape;542;p83"/>
          <p:cNvSpPr txBox="1"/>
          <p:nvPr/>
        </p:nvSpPr>
        <p:spPr>
          <a:xfrm>
            <a:off x="947250" y="3520225"/>
            <a:ext cx="4386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Droid Serif"/>
                <a:ea typeface="Droid Serif"/>
                <a:cs typeface="Droid Serif"/>
                <a:sym typeface="Droid Serif"/>
              </a:rPr>
              <a:t>Ca = 1</a:t>
            </a:r>
            <a:endParaRPr sz="1800">
              <a:latin typeface="Droid Serif"/>
              <a:ea typeface="Droid Serif"/>
              <a:cs typeface="Droid Serif"/>
              <a:sym typeface="Droid Serif"/>
            </a:endParaRPr>
          </a:p>
          <a:p>
            <a:pPr indent="0" lvl="0" marL="0" rtl="0" algn="l">
              <a:spcBef>
                <a:spcPts val="0"/>
              </a:spcBef>
              <a:spcAft>
                <a:spcPts val="0"/>
              </a:spcAft>
              <a:buNone/>
            </a:pPr>
            <a:r>
              <a:rPr lang="en" sz="1800">
                <a:latin typeface="Droid Serif"/>
                <a:ea typeface="Droid Serif"/>
                <a:cs typeface="Droid Serif"/>
                <a:sym typeface="Droid Serif"/>
              </a:rPr>
              <a:t>Cs = 0 </a:t>
            </a:r>
            <a:r>
              <a:rPr lang="en">
                <a:latin typeface="Droid Serif"/>
                <a:ea typeface="Droid Serif"/>
                <a:cs typeface="Droid Serif"/>
                <a:sym typeface="Droid Serif"/>
              </a:rPr>
              <a:t>(because there is no variation as it is a </a:t>
            </a:r>
            <a:r>
              <a:rPr lang="en">
                <a:latin typeface="Droid Serif"/>
                <a:ea typeface="Droid Serif"/>
                <a:cs typeface="Droid Serif"/>
                <a:sym typeface="Droid Serif"/>
              </a:rPr>
              <a:t>determined</a:t>
            </a:r>
            <a:r>
              <a:rPr lang="en">
                <a:latin typeface="Droid Serif"/>
                <a:ea typeface="Droid Serif"/>
                <a:cs typeface="Droid Serif"/>
                <a:sym typeface="Droid Serif"/>
              </a:rPr>
              <a:t> service time)</a:t>
            </a:r>
            <a:endParaRPr>
              <a:latin typeface="Droid Serif"/>
              <a:ea typeface="Droid Serif"/>
              <a:cs typeface="Droid Serif"/>
              <a:sym typeface="Droid Serif"/>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84"/>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Example: Starbucks Line </a:t>
            </a:r>
            <a:endParaRPr/>
          </a:p>
        </p:txBody>
      </p:sp>
      <p:sp>
        <p:nvSpPr>
          <p:cNvPr id="548" name="Google Shape;548;p84"/>
          <p:cNvSpPr txBox="1"/>
          <p:nvPr>
            <p:ph idx="1" type="body"/>
          </p:nvPr>
        </p:nvSpPr>
        <p:spPr>
          <a:xfrm>
            <a:off x="3426000" y="673225"/>
            <a:ext cx="5232300" cy="27102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Char char="⊡"/>
            </a:pPr>
            <a:r>
              <a:rPr lang="en" sz="1700"/>
              <a:t>Customers arrive at a rate of 6/ hour with a determined service time of 4 minutes. </a:t>
            </a:r>
            <a:endParaRPr sz="1700"/>
          </a:p>
          <a:p>
            <a:pPr indent="-336550" lvl="0" marL="457200" rtl="0" algn="l">
              <a:spcBef>
                <a:spcPts val="0"/>
              </a:spcBef>
              <a:spcAft>
                <a:spcPts val="0"/>
              </a:spcAft>
              <a:buSzPts val="1700"/>
              <a:buChar char="⊡"/>
            </a:pPr>
            <a:r>
              <a:rPr lang="en" sz="1700"/>
              <a:t>Assume one server</a:t>
            </a:r>
            <a:endParaRPr sz="1700"/>
          </a:p>
          <a:p>
            <a:pPr indent="-336550" lvl="0" marL="457200" rtl="0" algn="l">
              <a:spcBef>
                <a:spcPts val="0"/>
              </a:spcBef>
              <a:spcAft>
                <a:spcPts val="0"/>
              </a:spcAft>
              <a:buSzPts val="1700"/>
              <a:buChar char="⊡"/>
            </a:pPr>
            <a:r>
              <a:rPr lang="en" sz="1700"/>
              <a:t>What is the average amount of people in the process? </a:t>
            </a:r>
            <a:endParaRPr sz="1700"/>
          </a:p>
          <a:p>
            <a:pPr indent="0" lvl="0" marL="0" rtl="0" algn="l">
              <a:spcBef>
                <a:spcPts val="600"/>
              </a:spcBef>
              <a:spcAft>
                <a:spcPts val="0"/>
              </a:spcAft>
              <a:buNone/>
            </a:pPr>
            <a:r>
              <a:t/>
            </a:r>
            <a:endParaRPr sz="1700"/>
          </a:p>
        </p:txBody>
      </p:sp>
      <p:pic>
        <p:nvPicPr>
          <p:cNvPr id="549" name="Google Shape;549;p84"/>
          <p:cNvPicPr preferRelativeResize="0"/>
          <p:nvPr/>
        </p:nvPicPr>
        <p:blipFill>
          <a:blip r:embed="rId3">
            <a:alphaModFix/>
          </a:blip>
          <a:stretch>
            <a:fillRect/>
          </a:stretch>
        </p:blipFill>
        <p:spPr>
          <a:xfrm>
            <a:off x="567828" y="1978040"/>
            <a:ext cx="2592275" cy="25922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85"/>
          <p:cNvSpPr txBox="1"/>
          <p:nvPr>
            <p:ph type="title"/>
          </p:nvPr>
        </p:nvSpPr>
        <p:spPr>
          <a:xfrm>
            <a:off x="3241650" y="1753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800"/>
              <a:t>Example: Starbucks Line </a:t>
            </a:r>
            <a:endParaRPr sz="1800"/>
          </a:p>
        </p:txBody>
      </p:sp>
      <p:sp>
        <p:nvSpPr>
          <p:cNvPr id="555" name="Google Shape;555;p85"/>
          <p:cNvSpPr txBox="1"/>
          <p:nvPr/>
        </p:nvSpPr>
        <p:spPr>
          <a:xfrm>
            <a:off x="685200" y="658525"/>
            <a:ext cx="3000000" cy="2940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600"/>
              </a:spcBef>
              <a:spcAft>
                <a:spcPts val="0"/>
              </a:spcAft>
              <a:buNone/>
            </a:pPr>
            <a:r>
              <a:rPr b="1" lang="en" sz="1200">
                <a:solidFill>
                  <a:schemeClr val="dk1"/>
                </a:solidFill>
                <a:latin typeface="Droid Serif"/>
                <a:ea typeface="Droid Serif"/>
                <a:cs typeface="Droid Serif"/>
                <a:sym typeface="Droid Serif"/>
              </a:rPr>
              <a:t>λ  = 6 customers/ hour </a:t>
            </a:r>
            <a:endParaRPr b="1" sz="1200">
              <a:solidFill>
                <a:schemeClr val="dk1"/>
              </a:solidFill>
              <a:latin typeface="Droid Serif"/>
              <a:ea typeface="Droid Serif"/>
              <a:cs typeface="Droid Serif"/>
              <a:sym typeface="Droid Serif"/>
            </a:endParaRPr>
          </a:p>
          <a:p>
            <a:pPr indent="0" lvl="0" marL="0" rtl="0" algn="l">
              <a:lnSpc>
                <a:spcPct val="200000"/>
              </a:lnSpc>
              <a:spcBef>
                <a:spcPts val="600"/>
              </a:spcBef>
              <a:spcAft>
                <a:spcPts val="0"/>
              </a:spcAft>
              <a:buNone/>
            </a:pPr>
            <a:r>
              <a:rPr b="1" lang="en" sz="1200">
                <a:solidFill>
                  <a:schemeClr val="dk1"/>
                </a:solidFill>
                <a:latin typeface="Droid Serif"/>
                <a:ea typeface="Droid Serif"/>
                <a:cs typeface="Droid Serif"/>
                <a:sym typeface="Droid Serif"/>
              </a:rPr>
              <a:t>𝞵  = 15 customers/ hour </a:t>
            </a:r>
            <a:endParaRPr b="1" sz="1200">
              <a:solidFill>
                <a:schemeClr val="dk1"/>
              </a:solidFill>
              <a:latin typeface="Droid Serif"/>
              <a:ea typeface="Droid Serif"/>
              <a:cs typeface="Droid Serif"/>
              <a:sym typeface="Droid Serif"/>
            </a:endParaRPr>
          </a:p>
          <a:p>
            <a:pPr indent="0" lvl="0" marL="0" rtl="0" algn="l">
              <a:lnSpc>
                <a:spcPct val="200000"/>
              </a:lnSpc>
              <a:spcBef>
                <a:spcPts val="600"/>
              </a:spcBef>
              <a:spcAft>
                <a:spcPts val="0"/>
              </a:spcAft>
              <a:buNone/>
            </a:pPr>
            <a:r>
              <a:rPr b="1" lang="en" sz="1200">
                <a:solidFill>
                  <a:schemeClr val="dk1"/>
                </a:solidFill>
                <a:latin typeface="Droid Serif"/>
                <a:ea typeface="Droid Serif"/>
                <a:cs typeface="Droid Serif"/>
                <a:sym typeface="Droid Serif"/>
              </a:rPr>
              <a:t>Ⲣ = 6/15 </a:t>
            </a:r>
            <a:endParaRPr b="1" sz="1200">
              <a:solidFill>
                <a:schemeClr val="dk1"/>
              </a:solidFill>
              <a:latin typeface="Droid Serif"/>
              <a:ea typeface="Droid Serif"/>
              <a:cs typeface="Droid Serif"/>
              <a:sym typeface="Droid Serif"/>
            </a:endParaRPr>
          </a:p>
          <a:p>
            <a:pPr indent="0" lvl="0" marL="0" rtl="0" algn="l">
              <a:lnSpc>
                <a:spcPct val="200000"/>
              </a:lnSpc>
              <a:spcBef>
                <a:spcPts val="600"/>
              </a:spcBef>
              <a:spcAft>
                <a:spcPts val="0"/>
              </a:spcAft>
              <a:buNone/>
            </a:pPr>
            <a:r>
              <a:rPr b="1" lang="en" sz="1200">
                <a:solidFill>
                  <a:schemeClr val="dk1"/>
                </a:solidFill>
                <a:latin typeface="Droid Serif"/>
                <a:ea typeface="Droid Serif"/>
                <a:cs typeface="Droid Serif"/>
                <a:sym typeface="Droid Serif"/>
              </a:rPr>
              <a:t> </a:t>
            </a:r>
            <a:endParaRPr b="1" sz="1200">
              <a:solidFill>
                <a:schemeClr val="dk1"/>
              </a:solidFill>
              <a:latin typeface="Droid Serif"/>
              <a:ea typeface="Droid Serif"/>
              <a:cs typeface="Droid Serif"/>
              <a:sym typeface="Droid Serif"/>
            </a:endParaRPr>
          </a:p>
          <a:p>
            <a:pPr indent="0" lvl="0" marL="0" rtl="0" algn="l">
              <a:spcBef>
                <a:spcPts val="600"/>
              </a:spcBef>
              <a:spcAft>
                <a:spcPts val="0"/>
              </a:spcAft>
              <a:buNone/>
            </a:pPr>
            <a:r>
              <a:t/>
            </a:r>
            <a:endParaRPr b="1" sz="1200">
              <a:solidFill>
                <a:schemeClr val="dk1"/>
              </a:solidFill>
              <a:latin typeface="Droid Serif"/>
              <a:ea typeface="Droid Serif"/>
              <a:cs typeface="Droid Serif"/>
              <a:sym typeface="Droid Serif"/>
            </a:endParaRPr>
          </a:p>
          <a:p>
            <a:pPr indent="0" lvl="0" marL="0" rtl="0" algn="l">
              <a:spcBef>
                <a:spcPts val="600"/>
              </a:spcBef>
              <a:spcAft>
                <a:spcPts val="0"/>
              </a:spcAft>
              <a:buNone/>
            </a:pPr>
            <a:r>
              <a:t/>
            </a:r>
            <a:endParaRPr b="1" sz="1200">
              <a:solidFill>
                <a:schemeClr val="dk1"/>
              </a:solidFill>
              <a:latin typeface="Droid Serif"/>
              <a:ea typeface="Droid Serif"/>
              <a:cs typeface="Droid Serif"/>
              <a:sym typeface="Droid Serif"/>
            </a:endParaRPr>
          </a:p>
          <a:p>
            <a:pPr indent="0" lvl="0" marL="0" rtl="0" algn="l">
              <a:spcBef>
                <a:spcPts val="600"/>
              </a:spcBef>
              <a:spcAft>
                <a:spcPts val="0"/>
              </a:spcAft>
              <a:buNone/>
            </a:pPr>
            <a:r>
              <a:t/>
            </a:r>
            <a:endParaRPr b="1" sz="1200">
              <a:solidFill>
                <a:schemeClr val="dk1"/>
              </a:solidFill>
              <a:latin typeface="Droid Serif"/>
              <a:ea typeface="Droid Serif"/>
              <a:cs typeface="Droid Serif"/>
              <a:sym typeface="Droid Serif"/>
            </a:endParaRPr>
          </a:p>
          <a:p>
            <a:pPr indent="0" lvl="0" marL="0" rtl="0" algn="l">
              <a:spcBef>
                <a:spcPts val="600"/>
              </a:spcBef>
              <a:spcAft>
                <a:spcPts val="0"/>
              </a:spcAft>
              <a:buNone/>
            </a:pPr>
            <a:r>
              <a:t/>
            </a:r>
            <a:endParaRPr sz="1200">
              <a:solidFill>
                <a:schemeClr val="dk1"/>
              </a:solidFill>
              <a:latin typeface="Droid Serif"/>
              <a:ea typeface="Droid Serif"/>
              <a:cs typeface="Droid Serif"/>
              <a:sym typeface="Droid Serif"/>
            </a:endParaRPr>
          </a:p>
        </p:txBody>
      </p:sp>
      <p:pic>
        <p:nvPicPr>
          <p:cNvPr id="556" name="Google Shape;556;p85"/>
          <p:cNvPicPr preferRelativeResize="0"/>
          <p:nvPr/>
        </p:nvPicPr>
        <p:blipFill rotWithShape="1">
          <a:blip r:embed="rId3">
            <a:alphaModFix/>
          </a:blip>
          <a:srcRect b="0" l="0" r="10881" t="0"/>
          <a:stretch/>
        </p:blipFill>
        <p:spPr>
          <a:xfrm>
            <a:off x="2876888" y="1113238"/>
            <a:ext cx="2786375" cy="1000550"/>
          </a:xfrm>
          <a:prstGeom prst="rect">
            <a:avLst/>
          </a:prstGeom>
          <a:noFill/>
          <a:ln>
            <a:noFill/>
          </a:ln>
        </p:spPr>
      </p:pic>
      <p:sp>
        <p:nvSpPr>
          <p:cNvPr id="557" name="Google Shape;557;p85"/>
          <p:cNvSpPr txBox="1"/>
          <p:nvPr/>
        </p:nvSpPr>
        <p:spPr>
          <a:xfrm>
            <a:off x="3269400" y="2691425"/>
            <a:ext cx="2605200" cy="16623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Droid Serif"/>
                <a:ea typeface="Droid Serif"/>
                <a:cs typeface="Droid Serif"/>
                <a:sym typeface="Droid Serif"/>
              </a:rPr>
              <a:t>Is = 6/15 </a:t>
            </a:r>
            <a:endParaRPr sz="1600">
              <a:latin typeface="Droid Serif"/>
              <a:ea typeface="Droid Serif"/>
              <a:cs typeface="Droid Serif"/>
              <a:sym typeface="Droid Serif"/>
            </a:endParaRPr>
          </a:p>
          <a:p>
            <a:pPr indent="0" lvl="0" marL="0" rtl="0" algn="l">
              <a:spcBef>
                <a:spcPts val="0"/>
              </a:spcBef>
              <a:spcAft>
                <a:spcPts val="0"/>
              </a:spcAft>
              <a:buNone/>
            </a:pPr>
            <a:r>
              <a:rPr lang="en" sz="1600">
                <a:latin typeface="Droid Serif"/>
                <a:ea typeface="Droid Serif"/>
                <a:cs typeface="Droid Serif"/>
                <a:sym typeface="Droid Serif"/>
              </a:rPr>
              <a:t>Iq= 0.1333 </a:t>
            </a:r>
            <a:endParaRPr sz="1600">
              <a:latin typeface="Droid Serif"/>
              <a:ea typeface="Droid Serif"/>
              <a:cs typeface="Droid Serif"/>
              <a:sym typeface="Droid Serif"/>
            </a:endParaRPr>
          </a:p>
          <a:p>
            <a:pPr indent="0" lvl="0" marL="0" rtl="0" algn="l">
              <a:spcBef>
                <a:spcPts val="0"/>
              </a:spcBef>
              <a:spcAft>
                <a:spcPts val="0"/>
              </a:spcAft>
              <a:buNone/>
            </a:pPr>
            <a:r>
              <a:t/>
            </a:r>
            <a:endParaRPr sz="1600">
              <a:latin typeface="Droid Serif"/>
              <a:ea typeface="Droid Serif"/>
              <a:cs typeface="Droid Serif"/>
              <a:sym typeface="Droid Serif"/>
            </a:endParaRPr>
          </a:p>
          <a:p>
            <a:pPr indent="0" lvl="0" marL="0" rtl="0" algn="l">
              <a:spcBef>
                <a:spcPts val="0"/>
              </a:spcBef>
              <a:spcAft>
                <a:spcPts val="0"/>
              </a:spcAft>
              <a:buNone/>
            </a:pPr>
            <a:r>
              <a:rPr lang="en" sz="1600">
                <a:latin typeface="Droid Serif"/>
                <a:ea typeface="Droid Serif"/>
                <a:cs typeface="Droid Serif"/>
                <a:sym typeface="Droid Serif"/>
              </a:rPr>
              <a:t>I = Is+ Iq = </a:t>
            </a:r>
            <a:endParaRPr sz="1600">
              <a:latin typeface="Droid Serif"/>
              <a:ea typeface="Droid Serif"/>
              <a:cs typeface="Droid Serif"/>
              <a:sym typeface="Droid Serif"/>
            </a:endParaRPr>
          </a:p>
          <a:p>
            <a:pPr indent="0" lvl="0" marL="0" rtl="0" algn="l">
              <a:spcBef>
                <a:spcPts val="0"/>
              </a:spcBef>
              <a:spcAft>
                <a:spcPts val="0"/>
              </a:spcAft>
              <a:buNone/>
            </a:pPr>
            <a:r>
              <a:t/>
            </a:r>
            <a:endParaRPr sz="1600">
              <a:latin typeface="Droid Serif"/>
              <a:ea typeface="Droid Serif"/>
              <a:cs typeface="Droid Serif"/>
              <a:sym typeface="Droid Serif"/>
            </a:endParaRPr>
          </a:p>
          <a:p>
            <a:pPr indent="0" lvl="0" marL="0" rtl="0" algn="l">
              <a:spcBef>
                <a:spcPts val="0"/>
              </a:spcBef>
              <a:spcAft>
                <a:spcPts val="0"/>
              </a:spcAft>
              <a:buNone/>
            </a:pPr>
            <a:r>
              <a:rPr lang="en" sz="1600">
                <a:latin typeface="Droid Serif"/>
                <a:ea typeface="Droid Serif"/>
                <a:cs typeface="Droid Serif"/>
                <a:sym typeface="Droid Serif"/>
              </a:rPr>
              <a:t>0.5333</a:t>
            </a:r>
            <a:endParaRPr sz="1600">
              <a:latin typeface="Droid Serif"/>
              <a:ea typeface="Droid Serif"/>
              <a:cs typeface="Droid Serif"/>
              <a:sym typeface="Droid Serif"/>
            </a:endParaRPr>
          </a:p>
        </p:txBody>
      </p:sp>
      <p:pic>
        <p:nvPicPr>
          <p:cNvPr id="558" name="Google Shape;558;p85"/>
          <p:cNvPicPr preferRelativeResize="0"/>
          <p:nvPr/>
        </p:nvPicPr>
        <p:blipFill>
          <a:blip r:embed="rId4">
            <a:alphaModFix/>
          </a:blip>
          <a:stretch>
            <a:fillRect/>
          </a:stretch>
        </p:blipFill>
        <p:spPr>
          <a:xfrm>
            <a:off x="6100349" y="842500"/>
            <a:ext cx="2482925" cy="17145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8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64" name="Google Shape;564;p86"/>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565" name="Google Shape;565;p8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87"/>
          <p:cNvSpPr txBox="1"/>
          <p:nvPr>
            <p:ph type="ctrTitle"/>
          </p:nvPr>
        </p:nvSpPr>
        <p:spPr>
          <a:xfrm>
            <a:off x="1933075" y="1024249"/>
            <a:ext cx="5277600" cy="447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a:t>MULTI-</a:t>
            </a:r>
            <a:r>
              <a:rPr b="1" lang="en"/>
              <a:t>SERVER</a:t>
            </a:r>
            <a:endParaRPr b="1"/>
          </a:p>
        </p:txBody>
      </p:sp>
      <p:sp>
        <p:nvSpPr>
          <p:cNvPr id="571" name="Google Shape;571;p87"/>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72" name="Google Shape;572;p87"/>
          <p:cNvSpPr txBox="1"/>
          <p:nvPr/>
        </p:nvSpPr>
        <p:spPr>
          <a:xfrm>
            <a:off x="1183550" y="1957725"/>
            <a:ext cx="3506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Assumptions:  </a:t>
            </a:r>
            <a:r>
              <a:rPr lang="en">
                <a:highlight>
                  <a:srgbClr val="FFFF00"/>
                </a:highlight>
                <a:latin typeface="Droid Serif"/>
                <a:ea typeface="Droid Serif"/>
                <a:cs typeface="Droid Serif"/>
                <a:sym typeface="Droid Serif"/>
              </a:rPr>
              <a:t>In addition to all the single server assumptions.</a:t>
            </a:r>
            <a:r>
              <a:rPr lang="en">
                <a:latin typeface="Droid Serif"/>
                <a:ea typeface="Droid Serif"/>
                <a:cs typeface="Droid Serif"/>
                <a:sym typeface="Droid Serif"/>
              </a:rPr>
              <a:t>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317500" lvl="0" marL="457200" rtl="0" algn="l">
              <a:spcBef>
                <a:spcPts val="0"/>
              </a:spcBef>
              <a:spcAft>
                <a:spcPts val="0"/>
              </a:spcAft>
              <a:buSzPts val="1400"/>
              <a:buFont typeface="Droid Serif"/>
              <a:buChar char="●"/>
            </a:pPr>
            <a:r>
              <a:rPr lang="en">
                <a:latin typeface="Droid Serif"/>
                <a:ea typeface="Droid Serif"/>
                <a:cs typeface="Droid Serif"/>
                <a:sym typeface="Droid Serif"/>
              </a:rPr>
              <a:t>c = number of servers</a:t>
            </a:r>
            <a:endParaRPr>
              <a:latin typeface="Droid Serif"/>
              <a:ea typeface="Droid Serif"/>
              <a:cs typeface="Droid Serif"/>
              <a:sym typeface="Droid Serif"/>
            </a:endParaRPr>
          </a:p>
          <a:p>
            <a:pPr indent="-317500" lvl="0" marL="457200" rtl="0" algn="l">
              <a:spcBef>
                <a:spcPts val="0"/>
              </a:spcBef>
              <a:spcAft>
                <a:spcPts val="0"/>
              </a:spcAft>
              <a:buSzPts val="1400"/>
              <a:buFont typeface="Droid Serif"/>
              <a:buChar char="●"/>
            </a:pPr>
            <a:r>
              <a:rPr lang="en">
                <a:latin typeface="Droid Serif"/>
                <a:ea typeface="Droid Serif"/>
                <a:cs typeface="Droid Serif"/>
                <a:sym typeface="Droid Serif"/>
              </a:rPr>
              <a:t>The first customer in line will be served by the next available server</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p:txBody>
      </p:sp>
      <p:sp>
        <p:nvSpPr>
          <p:cNvPr id="573" name="Google Shape;573;p87"/>
          <p:cNvSpPr txBox="1"/>
          <p:nvPr/>
        </p:nvSpPr>
        <p:spPr>
          <a:xfrm>
            <a:off x="4861800" y="1957725"/>
            <a:ext cx="350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24242"/>
                </a:solidFill>
                <a:latin typeface="Roboto"/>
                <a:ea typeface="Roboto"/>
                <a:cs typeface="Roboto"/>
                <a:sym typeface="Roboto"/>
              </a:rPr>
              <a:t>P =</a:t>
            </a:r>
            <a:r>
              <a:rPr b="1" lang="en" sz="1800">
                <a:solidFill>
                  <a:srgbClr val="424242"/>
                </a:solidFill>
                <a:latin typeface="Roboto"/>
                <a:ea typeface="Roboto"/>
                <a:cs typeface="Roboto"/>
                <a:sym typeface="Roboto"/>
              </a:rPr>
              <a:t>λ /c𝞵</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8"/>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General Distribution </a:t>
            </a:r>
            <a:endParaRPr/>
          </a:p>
          <a:p>
            <a:pPr indent="0" lvl="0" marL="0" rtl="0" algn="ctr">
              <a:spcBef>
                <a:spcPts val="0"/>
              </a:spcBef>
              <a:spcAft>
                <a:spcPts val="0"/>
              </a:spcAft>
              <a:buNone/>
            </a:pPr>
            <a:r>
              <a:rPr lang="en"/>
              <a:t>G/G/c</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8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84" name="Google Shape;584;p89"/>
          <p:cNvPicPr preferRelativeResize="0"/>
          <p:nvPr/>
        </p:nvPicPr>
        <p:blipFill>
          <a:blip r:embed="rId3">
            <a:alphaModFix/>
          </a:blip>
          <a:stretch>
            <a:fillRect/>
          </a:stretch>
        </p:blipFill>
        <p:spPr>
          <a:xfrm>
            <a:off x="2359300" y="1727500"/>
            <a:ext cx="3867150" cy="1276350"/>
          </a:xfrm>
          <a:prstGeom prst="rect">
            <a:avLst/>
          </a:prstGeom>
          <a:noFill/>
          <a:ln>
            <a:noFill/>
          </a:ln>
        </p:spPr>
      </p:pic>
      <p:sp>
        <p:nvSpPr>
          <p:cNvPr id="585" name="Google Shape;585;p89"/>
          <p:cNvSpPr txBox="1"/>
          <p:nvPr/>
        </p:nvSpPr>
        <p:spPr>
          <a:xfrm>
            <a:off x="3007775" y="106775"/>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Montserrat"/>
                <a:ea typeface="Montserrat"/>
                <a:cs typeface="Montserrat"/>
                <a:sym typeface="Montserrat"/>
              </a:rPr>
              <a:t>Multi-</a:t>
            </a:r>
            <a:r>
              <a:rPr b="1" lang="en">
                <a:solidFill>
                  <a:schemeClr val="dk2"/>
                </a:solidFill>
                <a:latin typeface="Montserrat"/>
                <a:ea typeface="Montserrat"/>
                <a:cs typeface="Montserrat"/>
                <a:sym typeface="Montserrat"/>
              </a:rPr>
              <a:t>Server General Distribution Pk Formula</a:t>
            </a:r>
            <a:endParaRPr b="1">
              <a:solidFill>
                <a:schemeClr val="dk2"/>
              </a:solidFill>
              <a:latin typeface="Montserrat"/>
              <a:ea typeface="Montserrat"/>
              <a:cs typeface="Montserrat"/>
              <a:sym typeface="Montserrat"/>
            </a:endParaRPr>
          </a:p>
        </p:txBody>
      </p:sp>
      <p:sp>
        <p:nvSpPr>
          <p:cNvPr id="586" name="Google Shape;586;p89"/>
          <p:cNvSpPr txBox="1"/>
          <p:nvPr/>
        </p:nvSpPr>
        <p:spPr>
          <a:xfrm>
            <a:off x="2679300" y="917125"/>
            <a:ext cx="3506100" cy="4617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24242"/>
                </a:solidFill>
                <a:latin typeface="Roboto"/>
                <a:ea typeface="Roboto"/>
                <a:cs typeface="Roboto"/>
                <a:sym typeface="Roboto"/>
              </a:rPr>
              <a:t>P =λ /c𝞵</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90"/>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700"/>
              <a:t>G/G/c example</a:t>
            </a:r>
            <a:endParaRPr sz="1700"/>
          </a:p>
        </p:txBody>
      </p:sp>
      <p:sp>
        <p:nvSpPr>
          <p:cNvPr id="592" name="Google Shape;592;p90"/>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Char char="⊡"/>
            </a:pPr>
            <a:r>
              <a:rPr lang="en" sz="1700"/>
              <a:t>Customers arrive at a rate of 4/ hour with a mean service time 12 minutes. </a:t>
            </a:r>
            <a:endParaRPr sz="1700"/>
          </a:p>
          <a:p>
            <a:pPr indent="0" lvl="0" marL="342900" rtl="0" algn="l">
              <a:spcBef>
                <a:spcPts val="600"/>
              </a:spcBef>
              <a:spcAft>
                <a:spcPts val="0"/>
              </a:spcAft>
              <a:buNone/>
            </a:pPr>
            <a:r>
              <a:t/>
            </a:r>
            <a:endParaRPr sz="1700"/>
          </a:p>
          <a:p>
            <a:pPr indent="-336550" lvl="0" marL="457200" rtl="0" algn="l">
              <a:spcBef>
                <a:spcPts val="600"/>
              </a:spcBef>
              <a:spcAft>
                <a:spcPts val="0"/>
              </a:spcAft>
              <a:buSzPts val="1700"/>
              <a:buChar char="⊡"/>
            </a:pPr>
            <a:r>
              <a:rPr lang="en" sz="1700"/>
              <a:t>Assume standard deviation of interarrival time is 5 minutes, and the standard deviation of service time is 2 minutes. </a:t>
            </a:r>
            <a:endParaRPr sz="1700"/>
          </a:p>
          <a:p>
            <a:pPr indent="0" lvl="0" marL="342900" rtl="0" algn="l">
              <a:spcBef>
                <a:spcPts val="600"/>
              </a:spcBef>
              <a:spcAft>
                <a:spcPts val="0"/>
              </a:spcAft>
              <a:buNone/>
            </a:pPr>
            <a:r>
              <a:t/>
            </a:r>
            <a:endParaRPr sz="1700"/>
          </a:p>
          <a:p>
            <a:pPr indent="-336550" lvl="0" marL="457200" rtl="0" algn="l">
              <a:spcBef>
                <a:spcPts val="600"/>
              </a:spcBef>
              <a:spcAft>
                <a:spcPts val="0"/>
              </a:spcAft>
              <a:buSzPts val="1700"/>
              <a:buChar char="⊡"/>
            </a:pPr>
            <a:r>
              <a:rPr lang="en" sz="1700"/>
              <a:t>Assume 3 servers</a:t>
            </a:r>
            <a:endParaRPr sz="1700"/>
          </a:p>
          <a:p>
            <a:pPr indent="0" lvl="0" marL="342900" rtl="0" algn="l">
              <a:spcBef>
                <a:spcPts val="600"/>
              </a:spcBef>
              <a:spcAft>
                <a:spcPts val="0"/>
              </a:spcAft>
              <a:buNone/>
            </a:pPr>
            <a:r>
              <a:t/>
            </a:r>
            <a:endParaRPr sz="1700"/>
          </a:p>
          <a:p>
            <a:pPr indent="-336550" lvl="0" marL="457200" rtl="0" algn="l">
              <a:spcBef>
                <a:spcPts val="600"/>
              </a:spcBef>
              <a:spcAft>
                <a:spcPts val="0"/>
              </a:spcAft>
              <a:buSzPts val="1700"/>
              <a:buChar char="⊡"/>
            </a:pPr>
            <a:r>
              <a:rPr lang="en" sz="1700"/>
              <a:t>What is the average queue length? </a:t>
            </a:r>
            <a:endParaRPr sz="1700"/>
          </a:p>
          <a:p>
            <a:pPr indent="0" lvl="0" marL="0" rtl="0" algn="l">
              <a:spcBef>
                <a:spcPts val="600"/>
              </a:spcBef>
              <a:spcAft>
                <a:spcPts val="0"/>
              </a:spcAft>
              <a:buNone/>
            </a:pPr>
            <a:r>
              <a:t/>
            </a:r>
            <a:endParaRPr/>
          </a:p>
        </p:txBody>
      </p:sp>
      <p:sp>
        <p:nvSpPr>
          <p:cNvPr id="593" name="Google Shape;593;p9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9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500"/>
              <a:t>G/G/c example</a:t>
            </a:r>
            <a:endParaRPr sz="1500"/>
          </a:p>
        </p:txBody>
      </p:sp>
      <p:sp>
        <p:nvSpPr>
          <p:cNvPr id="599" name="Google Shape;599;p91"/>
          <p:cNvSpPr txBox="1"/>
          <p:nvPr>
            <p:ph idx="1" type="body"/>
          </p:nvPr>
        </p:nvSpPr>
        <p:spPr>
          <a:xfrm>
            <a:off x="916650" y="621600"/>
            <a:ext cx="7310700" cy="3241800"/>
          </a:xfrm>
          <a:prstGeom prst="rect">
            <a:avLst/>
          </a:prstGeom>
        </p:spPr>
        <p:txBody>
          <a:bodyPr anchorCtr="0" anchor="t" bIns="91425" lIns="91425" spcFirstLastPara="1" rIns="91425" wrap="square" tIns="91425">
            <a:noAutofit/>
          </a:bodyPr>
          <a:lstStyle/>
          <a:p>
            <a:pPr indent="-260350" lvl="0" marL="342900" rtl="0" algn="l">
              <a:lnSpc>
                <a:spcPct val="200000"/>
              </a:lnSpc>
              <a:spcBef>
                <a:spcPts val="600"/>
              </a:spcBef>
              <a:spcAft>
                <a:spcPts val="0"/>
              </a:spcAft>
              <a:buSzPts val="1700"/>
              <a:buChar char="⊡"/>
            </a:pPr>
            <a:r>
              <a:rPr b="1" lang="en" sz="1200"/>
              <a:t>λ  = 4 customers/ hour </a:t>
            </a:r>
            <a:endParaRPr b="1" sz="1200"/>
          </a:p>
          <a:p>
            <a:pPr indent="-260350" lvl="0" marL="342900" rtl="0" algn="l">
              <a:lnSpc>
                <a:spcPct val="200000"/>
              </a:lnSpc>
              <a:spcBef>
                <a:spcPts val="0"/>
              </a:spcBef>
              <a:spcAft>
                <a:spcPts val="0"/>
              </a:spcAft>
              <a:buSzPts val="1700"/>
              <a:buChar char="⊡"/>
            </a:pPr>
            <a:r>
              <a:rPr b="1" lang="en" sz="1200"/>
              <a:t>𝞵  = 5 customers/ hour </a:t>
            </a:r>
            <a:endParaRPr b="1" sz="1200"/>
          </a:p>
          <a:p>
            <a:pPr indent="-260350" lvl="0" marL="342900" rtl="0" algn="l">
              <a:lnSpc>
                <a:spcPct val="200000"/>
              </a:lnSpc>
              <a:spcBef>
                <a:spcPts val="0"/>
              </a:spcBef>
              <a:spcAft>
                <a:spcPts val="0"/>
              </a:spcAft>
              <a:buSzPts val="1700"/>
              <a:buChar char="⊡"/>
            </a:pPr>
            <a:r>
              <a:rPr b="1" lang="en" sz="1200"/>
              <a:t>Ⲣ = 4/15</a:t>
            </a:r>
            <a:endParaRPr b="1" sz="1200"/>
          </a:p>
          <a:p>
            <a:pPr indent="-260350" lvl="0" marL="342900" rtl="0" algn="l">
              <a:lnSpc>
                <a:spcPct val="200000"/>
              </a:lnSpc>
              <a:spcBef>
                <a:spcPts val="0"/>
              </a:spcBef>
              <a:spcAft>
                <a:spcPts val="0"/>
              </a:spcAft>
              <a:buSzPts val="1700"/>
              <a:buChar char="⊡"/>
            </a:pPr>
            <a:r>
              <a:rPr b="1" lang="en" sz="1200">
                <a:latin typeface="Arial"/>
                <a:ea typeface="Arial"/>
                <a:cs typeface="Arial"/>
                <a:sym typeface="Arial"/>
              </a:rPr>
              <a:t>σ</a:t>
            </a:r>
            <a:r>
              <a:rPr b="1" lang="en" sz="1200"/>
              <a:t>{a}= 5 minutes (1/12 of an hour) </a:t>
            </a:r>
            <a:endParaRPr b="1" sz="1200"/>
          </a:p>
          <a:p>
            <a:pPr indent="-260350" lvl="0" marL="342900" rtl="0" algn="l">
              <a:lnSpc>
                <a:spcPct val="200000"/>
              </a:lnSpc>
              <a:spcBef>
                <a:spcPts val="0"/>
              </a:spcBef>
              <a:spcAft>
                <a:spcPts val="0"/>
              </a:spcAft>
              <a:buSzPts val="1700"/>
              <a:buChar char="⊡"/>
            </a:pPr>
            <a:r>
              <a:rPr b="1" lang="en" sz="1200">
                <a:latin typeface="Arial"/>
                <a:ea typeface="Arial"/>
                <a:cs typeface="Arial"/>
                <a:sym typeface="Arial"/>
              </a:rPr>
              <a:t>σ</a:t>
            </a:r>
            <a:r>
              <a:rPr b="1" lang="en" sz="1200"/>
              <a:t>{s}= 2 minutes (1/30 of an hour) </a:t>
            </a:r>
            <a:endParaRPr b="1" sz="1200"/>
          </a:p>
          <a:p>
            <a:pPr indent="-260350" lvl="0" marL="342900" rtl="0" algn="l">
              <a:lnSpc>
                <a:spcPct val="200000"/>
              </a:lnSpc>
              <a:spcBef>
                <a:spcPts val="0"/>
              </a:spcBef>
              <a:spcAft>
                <a:spcPts val="0"/>
              </a:spcAft>
              <a:buSzPts val="1700"/>
              <a:buChar char="⊡"/>
            </a:pPr>
            <a:r>
              <a:rPr b="1" lang="en" sz="1200"/>
              <a:t>E {a}= 15 minutes (¼ of an hour)</a:t>
            </a:r>
            <a:endParaRPr b="1" sz="1200"/>
          </a:p>
          <a:p>
            <a:pPr indent="-260350" lvl="0" marL="342900" rtl="0" algn="l">
              <a:lnSpc>
                <a:spcPct val="200000"/>
              </a:lnSpc>
              <a:spcBef>
                <a:spcPts val="0"/>
              </a:spcBef>
              <a:spcAft>
                <a:spcPts val="0"/>
              </a:spcAft>
              <a:buSzPts val="1700"/>
              <a:buChar char="⊡"/>
            </a:pPr>
            <a:r>
              <a:rPr b="1" lang="en" sz="1200"/>
              <a:t>E {s}= 12 minutes (⅕ of an hour)</a:t>
            </a:r>
            <a:endParaRPr b="1" sz="1200"/>
          </a:p>
          <a:p>
            <a:pPr indent="-228600" lvl="0" marL="342900" rtl="0" algn="l">
              <a:lnSpc>
                <a:spcPct val="200000"/>
              </a:lnSpc>
              <a:spcBef>
                <a:spcPts val="0"/>
              </a:spcBef>
              <a:spcAft>
                <a:spcPts val="0"/>
              </a:spcAft>
              <a:buSzPts val="1200"/>
              <a:buChar char="⊡"/>
            </a:pPr>
            <a:r>
              <a:rPr b="1" lang="en" sz="1200"/>
              <a:t>C = 3</a:t>
            </a:r>
            <a:endParaRPr b="1" sz="1200"/>
          </a:p>
          <a:p>
            <a:pPr indent="0" lvl="0" marL="0" rtl="0" algn="l">
              <a:spcBef>
                <a:spcPts val="600"/>
              </a:spcBef>
              <a:spcAft>
                <a:spcPts val="0"/>
              </a:spcAft>
              <a:buNone/>
            </a:pPr>
            <a:r>
              <a:t/>
            </a:r>
            <a:endParaRPr/>
          </a:p>
        </p:txBody>
      </p:sp>
      <p:sp>
        <p:nvSpPr>
          <p:cNvPr id="600" name="Google Shape;600;p9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01" name="Google Shape;601;p91"/>
          <p:cNvSpPr txBox="1"/>
          <p:nvPr/>
        </p:nvSpPr>
        <p:spPr>
          <a:xfrm>
            <a:off x="831825" y="381500"/>
            <a:ext cx="350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24242"/>
                </a:solidFill>
                <a:latin typeface="Roboto"/>
                <a:ea typeface="Roboto"/>
                <a:cs typeface="Roboto"/>
                <a:sym typeface="Roboto"/>
              </a:rPr>
              <a:t>P =λ /c𝞵</a:t>
            </a:r>
            <a:endParaRPr/>
          </a:p>
        </p:txBody>
      </p:sp>
      <p:pic>
        <p:nvPicPr>
          <p:cNvPr id="602" name="Google Shape;602;p91"/>
          <p:cNvPicPr preferRelativeResize="0"/>
          <p:nvPr/>
        </p:nvPicPr>
        <p:blipFill>
          <a:blip r:embed="rId3">
            <a:alphaModFix/>
          </a:blip>
          <a:stretch>
            <a:fillRect/>
          </a:stretch>
        </p:blipFill>
        <p:spPr>
          <a:xfrm>
            <a:off x="4950100" y="508300"/>
            <a:ext cx="3867150" cy="1276350"/>
          </a:xfrm>
          <a:prstGeom prst="rect">
            <a:avLst/>
          </a:prstGeom>
          <a:noFill/>
          <a:ln>
            <a:noFill/>
          </a:ln>
        </p:spPr>
      </p:pic>
      <p:sp>
        <p:nvSpPr>
          <p:cNvPr id="603" name="Google Shape;603;p91"/>
          <p:cNvSpPr txBox="1"/>
          <p:nvPr/>
        </p:nvSpPr>
        <p:spPr>
          <a:xfrm>
            <a:off x="4589250" y="3881875"/>
            <a:ext cx="1449300" cy="4464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Droid Serif"/>
                <a:ea typeface="Droid Serif"/>
                <a:cs typeface="Droid Serif"/>
                <a:sym typeface="Droid Serif"/>
              </a:rPr>
              <a:t>Iq = 0.0081</a:t>
            </a:r>
            <a:endParaRPr sz="1700">
              <a:latin typeface="Droid Serif"/>
              <a:ea typeface="Droid Serif"/>
              <a:cs typeface="Droid Serif"/>
              <a:sym typeface="Droid Serif"/>
            </a:endParaRPr>
          </a:p>
        </p:txBody>
      </p:sp>
      <p:pic>
        <p:nvPicPr>
          <p:cNvPr id="604" name="Google Shape;604;p91"/>
          <p:cNvPicPr preferRelativeResize="0"/>
          <p:nvPr/>
        </p:nvPicPr>
        <p:blipFill>
          <a:blip r:embed="rId4">
            <a:alphaModFix/>
          </a:blip>
          <a:stretch>
            <a:fillRect/>
          </a:stretch>
        </p:blipFill>
        <p:spPr>
          <a:xfrm>
            <a:off x="4950100" y="2072825"/>
            <a:ext cx="3431200" cy="13127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92"/>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Exponential/ Poisson Distribution </a:t>
            </a:r>
            <a:endParaRPr/>
          </a:p>
          <a:p>
            <a:pPr indent="0" lvl="0" marL="0" rtl="0" algn="ctr">
              <a:spcBef>
                <a:spcPts val="0"/>
              </a:spcBef>
              <a:spcAft>
                <a:spcPts val="0"/>
              </a:spcAft>
              <a:buNone/>
            </a:pPr>
            <a:r>
              <a:rPr lang="en"/>
              <a:t>M/M/c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0"/>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400">
                <a:solidFill>
                  <a:schemeClr val="dk1"/>
                </a:solidFill>
                <a:latin typeface="Droid Serif"/>
                <a:ea typeface="Droid Serif"/>
                <a:cs typeface="Droid Serif"/>
                <a:sym typeface="Droid Serif"/>
              </a:rPr>
              <a:t>Analysis Presentation</a:t>
            </a:r>
            <a:endParaRPr/>
          </a:p>
        </p:txBody>
      </p:sp>
      <p:sp>
        <p:nvSpPr>
          <p:cNvPr id="147" name="Google Shape;147;p30"/>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Swim Lane Flow Diagram</a:t>
            </a:r>
            <a:endParaRPr/>
          </a:p>
          <a:p>
            <a:pPr indent="0" lvl="0" marL="0" rtl="0" algn="l">
              <a:spcBef>
                <a:spcPts val="600"/>
              </a:spcBef>
              <a:spcAft>
                <a:spcPts val="0"/>
              </a:spcAft>
              <a:buNone/>
            </a:pPr>
            <a:r>
              <a:t/>
            </a:r>
            <a:endParaRPr/>
          </a:p>
        </p:txBody>
      </p:sp>
      <p:sp>
        <p:nvSpPr>
          <p:cNvPr id="148" name="Google Shape;148;p3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49" name="Google Shape;149;p30"/>
          <p:cNvPicPr preferRelativeResize="0"/>
          <p:nvPr/>
        </p:nvPicPr>
        <p:blipFill>
          <a:blip r:embed="rId3">
            <a:alphaModFix/>
          </a:blip>
          <a:stretch>
            <a:fillRect/>
          </a:stretch>
        </p:blipFill>
        <p:spPr>
          <a:xfrm>
            <a:off x="1805350" y="1839900"/>
            <a:ext cx="4931749" cy="26537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93"/>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15" name="Google Shape;615;p93"/>
          <p:cNvPicPr preferRelativeResize="0"/>
          <p:nvPr/>
        </p:nvPicPr>
        <p:blipFill rotWithShape="1">
          <a:blip r:embed="rId3">
            <a:alphaModFix/>
          </a:blip>
          <a:srcRect b="17812" l="4805" r="43189" t="-4875"/>
          <a:stretch/>
        </p:blipFill>
        <p:spPr>
          <a:xfrm>
            <a:off x="2868825" y="1651700"/>
            <a:ext cx="2776425" cy="1534075"/>
          </a:xfrm>
          <a:prstGeom prst="rect">
            <a:avLst/>
          </a:prstGeom>
          <a:noFill/>
          <a:ln>
            <a:noFill/>
          </a:ln>
        </p:spPr>
      </p:pic>
      <p:sp>
        <p:nvSpPr>
          <p:cNvPr id="616" name="Google Shape;616;p93"/>
          <p:cNvSpPr txBox="1"/>
          <p:nvPr/>
        </p:nvSpPr>
        <p:spPr>
          <a:xfrm>
            <a:off x="3267775" y="9915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2"/>
                </a:solidFill>
                <a:latin typeface="Montserrat"/>
                <a:ea typeface="Montserrat"/>
                <a:cs typeface="Montserrat"/>
                <a:sym typeface="Montserrat"/>
              </a:rPr>
              <a:t>Multi-Server Exponential</a:t>
            </a:r>
            <a:r>
              <a:rPr b="1" lang="en" sz="1500">
                <a:solidFill>
                  <a:schemeClr val="dk2"/>
                </a:solidFill>
                <a:latin typeface="Montserrat"/>
                <a:ea typeface="Montserrat"/>
                <a:cs typeface="Montserrat"/>
                <a:sym typeface="Montserrat"/>
              </a:rPr>
              <a:t> Distribution Pk Formula</a:t>
            </a:r>
            <a:endParaRPr b="1" sz="1500">
              <a:solidFill>
                <a:schemeClr val="dk2"/>
              </a:solidFill>
              <a:latin typeface="Montserrat"/>
              <a:ea typeface="Montserrat"/>
              <a:cs typeface="Montserrat"/>
              <a:sym typeface="Montserrat"/>
            </a:endParaRPr>
          </a:p>
        </p:txBody>
      </p:sp>
      <p:sp>
        <p:nvSpPr>
          <p:cNvPr id="617" name="Google Shape;617;p93"/>
          <p:cNvSpPr txBox="1"/>
          <p:nvPr/>
        </p:nvSpPr>
        <p:spPr>
          <a:xfrm>
            <a:off x="3153400" y="1014450"/>
            <a:ext cx="3506100" cy="4617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24242"/>
                </a:solidFill>
                <a:latin typeface="Roboto"/>
                <a:ea typeface="Roboto"/>
                <a:cs typeface="Roboto"/>
                <a:sym typeface="Roboto"/>
              </a:rPr>
              <a:t>P =λ /c𝞵</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94"/>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Example: Starbucks Line </a:t>
            </a:r>
            <a:endParaRPr/>
          </a:p>
        </p:txBody>
      </p:sp>
      <p:sp>
        <p:nvSpPr>
          <p:cNvPr id="623" name="Google Shape;623;p94"/>
          <p:cNvSpPr txBox="1"/>
          <p:nvPr>
            <p:ph idx="1" type="body"/>
          </p:nvPr>
        </p:nvSpPr>
        <p:spPr>
          <a:xfrm>
            <a:off x="3426000" y="673225"/>
            <a:ext cx="5232300" cy="27102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Char char="⊡"/>
            </a:pPr>
            <a:r>
              <a:rPr lang="en" sz="1700"/>
              <a:t>Customers arrive at a rate of 6/ hour with a service time of 5 minutes. </a:t>
            </a:r>
            <a:endParaRPr sz="1700"/>
          </a:p>
          <a:p>
            <a:pPr indent="0" lvl="0" marL="0" rtl="0" algn="l">
              <a:spcBef>
                <a:spcPts val="600"/>
              </a:spcBef>
              <a:spcAft>
                <a:spcPts val="0"/>
              </a:spcAft>
              <a:buNone/>
            </a:pPr>
            <a:r>
              <a:t/>
            </a:r>
            <a:endParaRPr sz="1700"/>
          </a:p>
          <a:p>
            <a:pPr indent="-336550" lvl="0" marL="457200" rtl="0" algn="l">
              <a:spcBef>
                <a:spcPts val="600"/>
              </a:spcBef>
              <a:spcAft>
                <a:spcPts val="0"/>
              </a:spcAft>
              <a:buSzPts val="1700"/>
              <a:buChar char="⊡"/>
            </a:pPr>
            <a:r>
              <a:rPr lang="en" sz="1700"/>
              <a:t>Assume 2 servers</a:t>
            </a:r>
            <a:endParaRPr sz="1700"/>
          </a:p>
          <a:p>
            <a:pPr indent="0" lvl="0" marL="0" rtl="0" algn="l">
              <a:spcBef>
                <a:spcPts val="600"/>
              </a:spcBef>
              <a:spcAft>
                <a:spcPts val="0"/>
              </a:spcAft>
              <a:buNone/>
            </a:pPr>
            <a:r>
              <a:t/>
            </a:r>
            <a:endParaRPr sz="1700"/>
          </a:p>
          <a:p>
            <a:pPr indent="-336550" lvl="0" marL="457200" rtl="0" algn="l">
              <a:spcBef>
                <a:spcPts val="600"/>
              </a:spcBef>
              <a:spcAft>
                <a:spcPts val="0"/>
              </a:spcAft>
              <a:buSzPts val="1700"/>
              <a:buChar char="⊡"/>
            </a:pPr>
            <a:r>
              <a:rPr lang="en" sz="1700"/>
              <a:t>What is the average amount of people in the queue? </a:t>
            </a:r>
            <a:endParaRPr sz="1700"/>
          </a:p>
          <a:p>
            <a:pPr indent="0" lvl="0" marL="0" rtl="0" algn="l">
              <a:spcBef>
                <a:spcPts val="600"/>
              </a:spcBef>
              <a:spcAft>
                <a:spcPts val="0"/>
              </a:spcAft>
              <a:buNone/>
            </a:pPr>
            <a:r>
              <a:t/>
            </a:r>
            <a:endParaRPr sz="1700"/>
          </a:p>
        </p:txBody>
      </p:sp>
      <p:pic>
        <p:nvPicPr>
          <p:cNvPr id="624" name="Google Shape;624;p94"/>
          <p:cNvPicPr preferRelativeResize="0"/>
          <p:nvPr/>
        </p:nvPicPr>
        <p:blipFill>
          <a:blip r:embed="rId3">
            <a:alphaModFix/>
          </a:blip>
          <a:stretch>
            <a:fillRect/>
          </a:stretch>
        </p:blipFill>
        <p:spPr>
          <a:xfrm>
            <a:off x="567828" y="1978040"/>
            <a:ext cx="2592275" cy="25922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95"/>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Example: Starbucks Line </a:t>
            </a:r>
            <a:endParaRPr/>
          </a:p>
        </p:txBody>
      </p:sp>
      <p:sp>
        <p:nvSpPr>
          <p:cNvPr id="630" name="Google Shape;630;p95"/>
          <p:cNvSpPr txBox="1"/>
          <p:nvPr/>
        </p:nvSpPr>
        <p:spPr>
          <a:xfrm>
            <a:off x="587325" y="578400"/>
            <a:ext cx="3000000" cy="3386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600"/>
              </a:spcBef>
              <a:spcAft>
                <a:spcPts val="0"/>
              </a:spcAft>
              <a:buNone/>
            </a:pPr>
            <a:r>
              <a:rPr b="1" lang="en" sz="1200">
                <a:solidFill>
                  <a:schemeClr val="dk1"/>
                </a:solidFill>
                <a:latin typeface="Droid Serif"/>
                <a:ea typeface="Droid Serif"/>
                <a:cs typeface="Droid Serif"/>
                <a:sym typeface="Droid Serif"/>
              </a:rPr>
              <a:t>λ  = 6 customers/ hour </a:t>
            </a:r>
            <a:endParaRPr b="1" sz="1200">
              <a:solidFill>
                <a:schemeClr val="dk1"/>
              </a:solidFill>
              <a:latin typeface="Droid Serif"/>
              <a:ea typeface="Droid Serif"/>
              <a:cs typeface="Droid Serif"/>
              <a:sym typeface="Droid Serif"/>
            </a:endParaRPr>
          </a:p>
          <a:p>
            <a:pPr indent="0" lvl="0" marL="0" rtl="0" algn="l">
              <a:lnSpc>
                <a:spcPct val="200000"/>
              </a:lnSpc>
              <a:spcBef>
                <a:spcPts val="600"/>
              </a:spcBef>
              <a:spcAft>
                <a:spcPts val="0"/>
              </a:spcAft>
              <a:buNone/>
            </a:pPr>
            <a:r>
              <a:rPr b="1" lang="en" sz="1200">
                <a:solidFill>
                  <a:schemeClr val="dk1"/>
                </a:solidFill>
                <a:latin typeface="Droid Serif"/>
                <a:ea typeface="Droid Serif"/>
                <a:cs typeface="Droid Serif"/>
                <a:sym typeface="Droid Serif"/>
              </a:rPr>
              <a:t>𝞵  = 12 customers / hour </a:t>
            </a:r>
            <a:endParaRPr b="1" sz="1200">
              <a:solidFill>
                <a:schemeClr val="dk1"/>
              </a:solidFill>
              <a:latin typeface="Droid Serif"/>
              <a:ea typeface="Droid Serif"/>
              <a:cs typeface="Droid Serif"/>
              <a:sym typeface="Droid Serif"/>
            </a:endParaRPr>
          </a:p>
          <a:p>
            <a:pPr indent="0" lvl="0" marL="0" rtl="0" algn="l">
              <a:lnSpc>
                <a:spcPct val="200000"/>
              </a:lnSpc>
              <a:spcBef>
                <a:spcPts val="600"/>
              </a:spcBef>
              <a:spcAft>
                <a:spcPts val="0"/>
              </a:spcAft>
              <a:buNone/>
            </a:pPr>
            <a:r>
              <a:rPr b="1" lang="en" sz="1200">
                <a:solidFill>
                  <a:schemeClr val="dk1"/>
                </a:solidFill>
                <a:latin typeface="Droid Serif"/>
                <a:ea typeface="Droid Serif"/>
                <a:cs typeface="Droid Serif"/>
                <a:sym typeface="Droid Serif"/>
              </a:rPr>
              <a:t>Ⲣ = 6 / 24</a:t>
            </a:r>
            <a:endParaRPr b="1" sz="1200">
              <a:solidFill>
                <a:schemeClr val="dk1"/>
              </a:solidFill>
              <a:latin typeface="Droid Serif"/>
              <a:ea typeface="Droid Serif"/>
              <a:cs typeface="Droid Serif"/>
              <a:sym typeface="Droid Serif"/>
            </a:endParaRPr>
          </a:p>
          <a:p>
            <a:pPr indent="0" lvl="0" marL="0" rtl="0" algn="l">
              <a:lnSpc>
                <a:spcPct val="200000"/>
              </a:lnSpc>
              <a:spcBef>
                <a:spcPts val="600"/>
              </a:spcBef>
              <a:spcAft>
                <a:spcPts val="0"/>
              </a:spcAft>
              <a:buNone/>
            </a:pPr>
            <a:r>
              <a:rPr b="1" lang="en" sz="1200">
                <a:solidFill>
                  <a:schemeClr val="dk1"/>
                </a:solidFill>
              </a:rPr>
              <a:t>C = 2 </a:t>
            </a:r>
            <a:endParaRPr b="1" sz="1200">
              <a:solidFill>
                <a:schemeClr val="dk1"/>
              </a:solidFill>
              <a:latin typeface="Droid Serif"/>
              <a:ea typeface="Droid Serif"/>
              <a:cs typeface="Droid Serif"/>
              <a:sym typeface="Droid Serif"/>
            </a:endParaRPr>
          </a:p>
          <a:p>
            <a:pPr indent="0" lvl="0" marL="0" rtl="0" algn="l">
              <a:lnSpc>
                <a:spcPct val="200000"/>
              </a:lnSpc>
              <a:spcBef>
                <a:spcPts val="600"/>
              </a:spcBef>
              <a:spcAft>
                <a:spcPts val="0"/>
              </a:spcAft>
              <a:buNone/>
            </a:pPr>
            <a:r>
              <a:rPr b="1" lang="en" sz="1200">
                <a:solidFill>
                  <a:schemeClr val="dk1"/>
                </a:solidFill>
                <a:latin typeface="Droid Serif"/>
                <a:ea typeface="Droid Serif"/>
                <a:cs typeface="Droid Serif"/>
                <a:sym typeface="Droid Serif"/>
              </a:rPr>
              <a:t> </a:t>
            </a:r>
            <a:endParaRPr b="1" sz="1200">
              <a:solidFill>
                <a:schemeClr val="dk1"/>
              </a:solidFill>
              <a:latin typeface="Droid Serif"/>
              <a:ea typeface="Droid Serif"/>
              <a:cs typeface="Droid Serif"/>
              <a:sym typeface="Droid Serif"/>
            </a:endParaRPr>
          </a:p>
          <a:p>
            <a:pPr indent="0" lvl="0" marL="0" rtl="0" algn="l">
              <a:spcBef>
                <a:spcPts val="600"/>
              </a:spcBef>
              <a:spcAft>
                <a:spcPts val="0"/>
              </a:spcAft>
              <a:buNone/>
            </a:pPr>
            <a:r>
              <a:t/>
            </a:r>
            <a:endParaRPr b="1" sz="1200">
              <a:solidFill>
                <a:schemeClr val="dk1"/>
              </a:solidFill>
              <a:latin typeface="Droid Serif"/>
              <a:ea typeface="Droid Serif"/>
              <a:cs typeface="Droid Serif"/>
              <a:sym typeface="Droid Serif"/>
            </a:endParaRPr>
          </a:p>
          <a:p>
            <a:pPr indent="0" lvl="0" marL="0" rtl="0" algn="l">
              <a:spcBef>
                <a:spcPts val="600"/>
              </a:spcBef>
              <a:spcAft>
                <a:spcPts val="0"/>
              </a:spcAft>
              <a:buNone/>
            </a:pPr>
            <a:r>
              <a:t/>
            </a:r>
            <a:endParaRPr b="1" sz="1200">
              <a:solidFill>
                <a:schemeClr val="dk1"/>
              </a:solidFill>
              <a:latin typeface="Droid Serif"/>
              <a:ea typeface="Droid Serif"/>
              <a:cs typeface="Droid Serif"/>
              <a:sym typeface="Droid Serif"/>
            </a:endParaRPr>
          </a:p>
          <a:p>
            <a:pPr indent="0" lvl="0" marL="0" rtl="0" algn="l">
              <a:spcBef>
                <a:spcPts val="600"/>
              </a:spcBef>
              <a:spcAft>
                <a:spcPts val="0"/>
              </a:spcAft>
              <a:buNone/>
            </a:pPr>
            <a:r>
              <a:t/>
            </a:r>
            <a:endParaRPr b="1" sz="1200">
              <a:solidFill>
                <a:schemeClr val="dk1"/>
              </a:solidFill>
              <a:latin typeface="Droid Serif"/>
              <a:ea typeface="Droid Serif"/>
              <a:cs typeface="Droid Serif"/>
              <a:sym typeface="Droid Serif"/>
            </a:endParaRPr>
          </a:p>
          <a:p>
            <a:pPr indent="0" lvl="0" marL="0" rtl="0" algn="l">
              <a:spcBef>
                <a:spcPts val="600"/>
              </a:spcBef>
              <a:spcAft>
                <a:spcPts val="0"/>
              </a:spcAft>
              <a:buNone/>
            </a:pPr>
            <a:r>
              <a:t/>
            </a:r>
            <a:endParaRPr sz="1200">
              <a:solidFill>
                <a:schemeClr val="dk1"/>
              </a:solidFill>
              <a:latin typeface="Droid Serif"/>
              <a:ea typeface="Droid Serif"/>
              <a:cs typeface="Droid Serif"/>
              <a:sym typeface="Droid Serif"/>
            </a:endParaRPr>
          </a:p>
        </p:txBody>
      </p:sp>
      <p:sp>
        <p:nvSpPr>
          <p:cNvPr id="631" name="Google Shape;631;p95"/>
          <p:cNvSpPr txBox="1"/>
          <p:nvPr/>
        </p:nvSpPr>
        <p:spPr>
          <a:xfrm>
            <a:off x="474700" y="2340900"/>
            <a:ext cx="350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24242"/>
                </a:solidFill>
                <a:latin typeface="Roboto"/>
                <a:ea typeface="Roboto"/>
                <a:cs typeface="Roboto"/>
                <a:sym typeface="Roboto"/>
              </a:rPr>
              <a:t>P =λ /c𝞵</a:t>
            </a:r>
            <a:endParaRPr/>
          </a:p>
        </p:txBody>
      </p:sp>
      <p:pic>
        <p:nvPicPr>
          <p:cNvPr id="632" name="Google Shape;632;p95"/>
          <p:cNvPicPr preferRelativeResize="0"/>
          <p:nvPr/>
        </p:nvPicPr>
        <p:blipFill rotWithShape="1">
          <a:blip r:embed="rId3">
            <a:alphaModFix/>
          </a:blip>
          <a:srcRect b="17812" l="4805" r="43189" t="-4875"/>
          <a:stretch/>
        </p:blipFill>
        <p:spPr>
          <a:xfrm>
            <a:off x="4240425" y="806825"/>
            <a:ext cx="2776425" cy="1534075"/>
          </a:xfrm>
          <a:prstGeom prst="rect">
            <a:avLst/>
          </a:prstGeom>
          <a:noFill/>
          <a:ln>
            <a:noFill/>
          </a:ln>
        </p:spPr>
      </p:pic>
      <p:sp>
        <p:nvSpPr>
          <p:cNvPr id="633" name="Google Shape;633;p95"/>
          <p:cNvSpPr txBox="1"/>
          <p:nvPr/>
        </p:nvSpPr>
        <p:spPr>
          <a:xfrm>
            <a:off x="4951575" y="3410700"/>
            <a:ext cx="2191200" cy="5541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Droid Serif"/>
                <a:ea typeface="Droid Serif"/>
                <a:cs typeface="Droid Serif"/>
                <a:sym typeface="Droid Serif"/>
              </a:rPr>
              <a:t>Iq = 0.04468</a:t>
            </a:r>
            <a:endParaRPr sz="2400">
              <a:latin typeface="Droid Serif"/>
              <a:ea typeface="Droid Serif"/>
              <a:cs typeface="Droid Serif"/>
              <a:sym typeface="Droid Serif"/>
            </a:endParaRPr>
          </a:p>
        </p:txBody>
      </p:sp>
      <p:pic>
        <p:nvPicPr>
          <p:cNvPr id="634" name="Google Shape;634;p95"/>
          <p:cNvPicPr preferRelativeResize="0"/>
          <p:nvPr/>
        </p:nvPicPr>
        <p:blipFill>
          <a:blip r:embed="rId4">
            <a:alphaModFix/>
          </a:blip>
          <a:stretch>
            <a:fillRect/>
          </a:stretch>
        </p:blipFill>
        <p:spPr>
          <a:xfrm>
            <a:off x="714200" y="2953825"/>
            <a:ext cx="3327825" cy="1578144"/>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96"/>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Exponential / </a:t>
            </a:r>
            <a:r>
              <a:rPr lang="en"/>
              <a:t> Deterministic Distribution </a:t>
            </a:r>
            <a:endParaRPr/>
          </a:p>
          <a:p>
            <a:pPr indent="0" lvl="0" marL="0" rtl="0" algn="ctr">
              <a:spcBef>
                <a:spcPts val="0"/>
              </a:spcBef>
              <a:spcAft>
                <a:spcPts val="0"/>
              </a:spcAft>
              <a:buNone/>
            </a:pPr>
            <a:r>
              <a:rPr lang="en"/>
              <a:t>M/D/c</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97"/>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Multi</a:t>
            </a:r>
            <a:r>
              <a:rPr lang="en"/>
              <a:t> Server Expo/Determined Distribution Pk Formula</a:t>
            </a:r>
            <a:endParaRPr/>
          </a:p>
        </p:txBody>
      </p:sp>
      <p:sp>
        <p:nvSpPr>
          <p:cNvPr id="645" name="Google Shape;645;p9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46" name="Google Shape;646;p97"/>
          <p:cNvPicPr preferRelativeResize="0"/>
          <p:nvPr/>
        </p:nvPicPr>
        <p:blipFill rotWithShape="1">
          <a:blip r:embed="rId3">
            <a:alphaModFix/>
          </a:blip>
          <a:srcRect b="11758" l="4971" r="43023" t="3402"/>
          <a:stretch/>
        </p:blipFill>
        <p:spPr>
          <a:xfrm>
            <a:off x="1192425" y="1850950"/>
            <a:ext cx="2776425" cy="1495000"/>
          </a:xfrm>
          <a:prstGeom prst="rect">
            <a:avLst/>
          </a:prstGeom>
          <a:noFill/>
          <a:ln>
            <a:noFill/>
          </a:ln>
        </p:spPr>
      </p:pic>
      <p:sp>
        <p:nvSpPr>
          <p:cNvPr id="647" name="Google Shape;647;p97"/>
          <p:cNvSpPr txBox="1"/>
          <p:nvPr/>
        </p:nvSpPr>
        <p:spPr>
          <a:xfrm>
            <a:off x="4262525" y="2229000"/>
            <a:ext cx="1779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x</a:t>
            </a:r>
            <a:r>
              <a:rPr lang="en" sz="3600">
                <a:latin typeface="Droid Serif"/>
                <a:ea typeface="Droid Serif"/>
                <a:cs typeface="Droid Serif"/>
                <a:sym typeface="Droid Serif"/>
              </a:rPr>
              <a:t>  </a:t>
            </a:r>
            <a:endParaRPr sz="3600">
              <a:latin typeface="Droid Serif"/>
              <a:ea typeface="Droid Serif"/>
              <a:cs typeface="Droid Serif"/>
              <a:sym typeface="Droid Serif"/>
            </a:endParaRPr>
          </a:p>
        </p:txBody>
      </p:sp>
      <p:sp>
        <p:nvSpPr>
          <p:cNvPr id="648" name="Google Shape;648;p97"/>
          <p:cNvSpPr txBox="1"/>
          <p:nvPr/>
        </p:nvSpPr>
        <p:spPr>
          <a:xfrm>
            <a:off x="4962275" y="1929750"/>
            <a:ext cx="685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Droid Serif"/>
                <a:ea typeface="Droid Serif"/>
                <a:cs typeface="Droid Serif"/>
                <a:sym typeface="Droid Serif"/>
              </a:rPr>
              <a:t>1</a:t>
            </a:r>
            <a:endParaRPr sz="3000">
              <a:latin typeface="Droid Serif"/>
              <a:ea typeface="Droid Serif"/>
              <a:cs typeface="Droid Serif"/>
              <a:sym typeface="Droid Serif"/>
            </a:endParaRPr>
          </a:p>
        </p:txBody>
      </p:sp>
      <p:cxnSp>
        <p:nvCxnSpPr>
          <p:cNvPr id="649" name="Google Shape;649;p97"/>
          <p:cNvCxnSpPr/>
          <p:nvPr/>
        </p:nvCxnSpPr>
        <p:spPr>
          <a:xfrm>
            <a:off x="4711925" y="2567250"/>
            <a:ext cx="881100" cy="9000"/>
          </a:xfrm>
          <a:prstGeom prst="straightConnector1">
            <a:avLst/>
          </a:prstGeom>
          <a:noFill/>
          <a:ln cap="flat" cmpd="sng" w="38100">
            <a:solidFill>
              <a:srgbClr val="000000"/>
            </a:solidFill>
            <a:prstDash val="solid"/>
            <a:round/>
            <a:headEnd len="med" w="med" type="none"/>
            <a:tailEnd len="med" w="med" type="none"/>
          </a:ln>
        </p:spPr>
      </p:cxnSp>
      <p:sp>
        <p:nvSpPr>
          <p:cNvPr id="650" name="Google Shape;650;p97"/>
          <p:cNvSpPr txBox="1"/>
          <p:nvPr/>
        </p:nvSpPr>
        <p:spPr>
          <a:xfrm>
            <a:off x="4951675" y="2562950"/>
            <a:ext cx="80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Droid Serif"/>
                <a:ea typeface="Droid Serif"/>
                <a:cs typeface="Droid Serif"/>
                <a:sym typeface="Droid Serif"/>
              </a:rPr>
              <a:t>2</a:t>
            </a:r>
            <a:endParaRPr sz="2900">
              <a:latin typeface="Droid Serif"/>
              <a:ea typeface="Droid Serif"/>
              <a:cs typeface="Droid Serif"/>
              <a:sym typeface="Droid Serif"/>
            </a:endParaRPr>
          </a:p>
        </p:txBody>
      </p:sp>
      <p:sp>
        <p:nvSpPr>
          <p:cNvPr id="651" name="Google Shape;651;p97"/>
          <p:cNvSpPr txBox="1"/>
          <p:nvPr/>
        </p:nvSpPr>
        <p:spPr>
          <a:xfrm>
            <a:off x="3238675" y="836475"/>
            <a:ext cx="3506100" cy="4617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24242"/>
                </a:solidFill>
                <a:latin typeface="Roboto"/>
                <a:ea typeface="Roboto"/>
                <a:cs typeface="Roboto"/>
                <a:sym typeface="Roboto"/>
              </a:rPr>
              <a:t>P =λ /c𝞵</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9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600"/>
              <a:t>Product/ </a:t>
            </a:r>
            <a:r>
              <a:rPr lang="en" sz="1600"/>
              <a:t>Process</a:t>
            </a:r>
            <a:r>
              <a:rPr lang="en" sz="1600"/>
              <a:t> Matrix </a:t>
            </a:r>
            <a:endParaRPr sz="1600"/>
          </a:p>
        </p:txBody>
      </p:sp>
      <p:sp>
        <p:nvSpPr>
          <p:cNvPr id="657" name="Google Shape;657;p9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58" name="Google Shape;658;p98"/>
          <p:cNvPicPr preferRelativeResize="0"/>
          <p:nvPr/>
        </p:nvPicPr>
        <p:blipFill>
          <a:blip r:embed="rId3">
            <a:alphaModFix/>
          </a:blip>
          <a:stretch>
            <a:fillRect/>
          </a:stretch>
        </p:blipFill>
        <p:spPr>
          <a:xfrm>
            <a:off x="3912425" y="1219174"/>
            <a:ext cx="4296500" cy="3209225"/>
          </a:xfrm>
          <a:prstGeom prst="rect">
            <a:avLst/>
          </a:prstGeom>
          <a:noFill/>
          <a:ln>
            <a:noFill/>
          </a:ln>
        </p:spPr>
      </p:pic>
      <p:sp>
        <p:nvSpPr>
          <p:cNvPr id="659" name="Google Shape;659;p98"/>
          <p:cNvSpPr txBox="1"/>
          <p:nvPr/>
        </p:nvSpPr>
        <p:spPr>
          <a:xfrm>
            <a:off x="576425" y="1011400"/>
            <a:ext cx="3174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Droid Serif"/>
                <a:ea typeface="Droid Serif"/>
                <a:cs typeface="Droid Serif"/>
                <a:sym typeface="Droid Serif"/>
              </a:rPr>
              <a:t>FLOW SHOP: </a:t>
            </a:r>
            <a:endParaRPr b="1">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-high volume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-standardized product</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-high utilization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Ex: fast food production process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b="1" lang="en">
                <a:latin typeface="Droid Serif"/>
                <a:ea typeface="Droid Serif"/>
                <a:cs typeface="Droid Serif"/>
                <a:sym typeface="Droid Serif"/>
              </a:rPr>
              <a:t>JOB SHOP: </a:t>
            </a:r>
            <a:endParaRPr b="1">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-low volume</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-custom orders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-low utilization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Ex: custom shoes / cars </a:t>
            </a:r>
            <a:endParaRPr>
              <a:latin typeface="Droid Serif"/>
              <a:ea typeface="Droid Serif"/>
              <a:cs typeface="Droid Serif"/>
              <a:sym typeface="Droid Serif"/>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9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665" name="Google Shape;665;p99"/>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Ts= 1/ u : average time spent at server </a:t>
            </a:r>
            <a:endParaRPr/>
          </a:p>
          <a:p>
            <a:pPr indent="0" lvl="0" marL="0" rtl="0" algn="l">
              <a:spcBef>
                <a:spcPts val="600"/>
              </a:spcBef>
              <a:spcAft>
                <a:spcPts val="0"/>
              </a:spcAft>
              <a:buNone/>
            </a:pPr>
            <a:r>
              <a:rPr lang="en"/>
              <a:t>Is = utilization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All corrected material will be posted on the CMP website to look back on. Including recordings. </a:t>
            </a:r>
            <a:endParaRPr/>
          </a:p>
        </p:txBody>
      </p:sp>
      <p:sp>
        <p:nvSpPr>
          <p:cNvPr id="666" name="Google Shape;666;p9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00"/>
          <p:cNvSpPr txBox="1"/>
          <p:nvPr>
            <p:ph idx="1" type="subTitle"/>
          </p:nvPr>
        </p:nvSpPr>
        <p:spPr>
          <a:xfrm>
            <a:off x="685800" y="93245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Sarah’s 204 Study Tips</a:t>
            </a:r>
            <a:endParaRPr sz="2300"/>
          </a:p>
        </p:txBody>
      </p:sp>
      <p:sp>
        <p:nvSpPr>
          <p:cNvPr id="672" name="Google Shape;672;p100"/>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73" name="Google Shape;673;p100"/>
          <p:cNvSpPr txBox="1"/>
          <p:nvPr>
            <p:ph idx="4294967295" type="body"/>
          </p:nvPr>
        </p:nvSpPr>
        <p:spPr>
          <a:xfrm>
            <a:off x="849875" y="1463225"/>
            <a:ext cx="7257000" cy="29655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Char char="⊡"/>
            </a:pPr>
            <a:r>
              <a:rPr lang="en" sz="1700"/>
              <a:t>Know the difference between all the different Pk Formulas. Ex: M/M/1, M/D/1, etc. </a:t>
            </a:r>
            <a:endParaRPr sz="1700"/>
          </a:p>
          <a:p>
            <a:pPr indent="0" lvl="0" marL="0" rtl="0" algn="l">
              <a:spcBef>
                <a:spcPts val="600"/>
              </a:spcBef>
              <a:spcAft>
                <a:spcPts val="0"/>
              </a:spcAft>
              <a:buNone/>
            </a:pPr>
            <a:r>
              <a:t/>
            </a:r>
            <a:endParaRPr sz="1700"/>
          </a:p>
          <a:p>
            <a:pPr indent="-336550" lvl="0" marL="457200" rtl="0" algn="l">
              <a:spcBef>
                <a:spcPts val="600"/>
              </a:spcBef>
              <a:spcAft>
                <a:spcPts val="0"/>
              </a:spcAft>
              <a:buSzPts val="1700"/>
              <a:buChar char="⊡"/>
            </a:pPr>
            <a:r>
              <a:rPr lang="en" sz="1700"/>
              <a:t>Practice problems on practice problems!!!</a:t>
            </a:r>
            <a:endParaRPr sz="1700"/>
          </a:p>
          <a:p>
            <a:pPr indent="0" lvl="0" marL="0" rtl="0" algn="l">
              <a:spcBef>
                <a:spcPts val="600"/>
              </a:spcBef>
              <a:spcAft>
                <a:spcPts val="0"/>
              </a:spcAft>
              <a:buNone/>
            </a:pPr>
            <a:r>
              <a:t/>
            </a:r>
            <a:endParaRPr sz="1700"/>
          </a:p>
          <a:p>
            <a:pPr indent="-336550" lvl="0" marL="457200" rtl="0" algn="l">
              <a:spcBef>
                <a:spcPts val="600"/>
              </a:spcBef>
              <a:spcAft>
                <a:spcPts val="0"/>
              </a:spcAft>
              <a:buSzPts val="1700"/>
              <a:buChar char="⊡"/>
            </a:pPr>
            <a:r>
              <a:rPr lang="en" sz="1700"/>
              <a:t>Go over previous assignments + cases</a:t>
            </a:r>
            <a:endParaRPr sz="1700"/>
          </a:p>
          <a:p>
            <a:pPr indent="0" lvl="0" marL="457200" rtl="0" algn="l">
              <a:spcBef>
                <a:spcPts val="600"/>
              </a:spcBef>
              <a:spcAft>
                <a:spcPts val="0"/>
              </a:spcAft>
              <a:buNone/>
            </a:pPr>
            <a:r>
              <a:t/>
            </a:r>
            <a:endParaRPr sz="1700"/>
          </a:p>
          <a:p>
            <a:pPr indent="-336550" lvl="0" marL="457200" rtl="0" algn="l">
              <a:spcBef>
                <a:spcPts val="600"/>
              </a:spcBef>
              <a:spcAft>
                <a:spcPts val="0"/>
              </a:spcAft>
              <a:buSzPts val="1700"/>
              <a:buChar char="⊡"/>
            </a:pPr>
            <a:r>
              <a:rPr lang="en" sz="1700"/>
              <a:t>Going forward: review material and practice RIGHT after class</a:t>
            </a:r>
            <a:endParaRPr sz="17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101"/>
          <p:cNvSpPr txBox="1"/>
          <p:nvPr>
            <p:ph type="ctrTitle"/>
          </p:nvPr>
        </p:nvSpPr>
        <p:spPr>
          <a:xfrm>
            <a:off x="1933200" y="3035374"/>
            <a:ext cx="5277600" cy="447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a:t>Thank you!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Feel free to stick </a:t>
            </a:r>
            <a:r>
              <a:rPr b="1" lang="en"/>
              <a:t>around</a:t>
            </a:r>
            <a:r>
              <a:rPr b="1" lang="en"/>
              <a:t> to ask some questions</a:t>
            </a:r>
            <a:endParaRPr b="1"/>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pic>
        <p:nvPicPr>
          <p:cNvPr id="683" name="Google Shape;683;p10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400">
                <a:solidFill>
                  <a:schemeClr val="dk1"/>
                </a:solidFill>
                <a:latin typeface="Droid Serif"/>
                <a:ea typeface="Droid Serif"/>
                <a:cs typeface="Droid Serif"/>
                <a:sym typeface="Droid Serif"/>
              </a:rPr>
              <a:t>Analysis Presentation</a:t>
            </a:r>
            <a:endParaRPr/>
          </a:p>
        </p:txBody>
      </p:sp>
      <p:sp>
        <p:nvSpPr>
          <p:cNvPr id="155" name="Google Shape;155;p31"/>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Swim Lane Flow Diagram- </a:t>
            </a:r>
            <a:r>
              <a:rPr lang="en" sz="2000"/>
              <a:t>complex</a:t>
            </a:r>
            <a:r>
              <a:rPr lang="en" sz="2000"/>
              <a:t> </a:t>
            </a:r>
            <a:endParaRPr sz="2000"/>
          </a:p>
        </p:txBody>
      </p:sp>
      <p:sp>
        <p:nvSpPr>
          <p:cNvPr id="156" name="Google Shape;156;p3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57" name="Google Shape;157;p31"/>
          <p:cNvPicPr preferRelativeResize="0"/>
          <p:nvPr/>
        </p:nvPicPr>
        <p:blipFill>
          <a:blip r:embed="rId3">
            <a:alphaModFix/>
          </a:blip>
          <a:stretch>
            <a:fillRect/>
          </a:stretch>
        </p:blipFill>
        <p:spPr>
          <a:xfrm>
            <a:off x="2280375" y="1530575"/>
            <a:ext cx="4278001" cy="2995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2"/>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400">
                <a:solidFill>
                  <a:schemeClr val="dk1"/>
                </a:solidFill>
                <a:latin typeface="Droid Serif"/>
                <a:ea typeface="Droid Serif"/>
                <a:cs typeface="Droid Serif"/>
                <a:sym typeface="Droid Serif"/>
              </a:rPr>
              <a:t>Analysis Presentation</a:t>
            </a:r>
            <a:endParaRPr/>
          </a:p>
        </p:txBody>
      </p:sp>
      <p:sp>
        <p:nvSpPr>
          <p:cNvPr id="163" name="Google Shape;163;p32"/>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Gantt Diagram</a:t>
            </a:r>
            <a:endParaRPr/>
          </a:p>
          <a:p>
            <a:pPr indent="0" lvl="0" marL="0" rtl="0" algn="l">
              <a:spcBef>
                <a:spcPts val="600"/>
              </a:spcBef>
              <a:spcAft>
                <a:spcPts val="0"/>
              </a:spcAft>
              <a:buNone/>
            </a:pPr>
            <a:r>
              <a:rPr lang="en" sz="1700"/>
              <a:t>-often used in project planning </a:t>
            </a:r>
            <a:endParaRPr sz="1700"/>
          </a:p>
          <a:p>
            <a:pPr indent="0" lvl="0" marL="0" rtl="0" algn="l">
              <a:spcBef>
                <a:spcPts val="600"/>
              </a:spcBef>
              <a:spcAft>
                <a:spcPts val="0"/>
              </a:spcAft>
              <a:buNone/>
            </a:pPr>
            <a:r>
              <a:t/>
            </a:r>
            <a:endParaRPr/>
          </a:p>
        </p:txBody>
      </p:sp>
      <p:sp>
        <p:nvSpPr>
          <p:cNvPr id="164" name="Google Shape;164;p32"/>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65" name="Google Shape;165;p32"/>
          <p:cNvPicPr preferRelativeResize="0"/>
          <p:nvPr/>
        </p:nvPicPr>
        <p:blipFill>
          <a:blip r:embed="rId3">
            <a:alphaModFix/>
          </a:blip>
          <a:stretch>
            <a:fillRect/>
          </a:stretch>
        </p:blipFill>
        <p:spPr>
          <a:xfrm>
            <a:off x="4490357" y="1878207"/>
            <a:ext cx="4061375" cy="2702650"/>
          </a:xfrm>
          <a:prstGeom prst="rect">
            <a:avLst/>
          </a:prstGeom>
          <a:noFill/>
          <a:ln>
            <a:noFill/>
          </a:ln>
        </p:spPr>
      </p:pic>
      <p:pic>
        <p:nvPicPr>
          <p:cNvPr id="166" name="Google Shape;166;p32"/>
          <p:cNvPicPr preferRelativeResize="0"/>
          <p:nvPr/>
        </p:nvPicPr>
        <p:blipFill>
          <a:blip r:embed="rId4">
            <a:alphaModFix/>
          </a:blip>
          <a:stretch>
            <a:fillRect/>
          </a:stretch>
        </p:blipFill>
        <p:spPr>
          <a:xfrm>
            <a:off x="1265475" y="2348450"/>
            <a:ext cx="2590800" cy="1762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erdita template">
  <a:themeElements>
    <a:clrScheme name="Custom 347">
      <a:dk1>
        <a:srgbClr val="434343"/>
      </a:dk1>
      <a:lt1>
        <a:srgbClr val="FFFFFF"/>
      </a:lt1>
      <a:dk2>
        <a:srgbClr val="999999"/>
      </a:dk2>
      <a:lt2>
        <a:srgbClr val="EFEFEF"/>
      </a:lt2>
      <a:accent1>
        <a:srgbClr val="FF9E00"/>
      </a:accent1>
      <a:accent2>
        <a:srgbClr val="FF6F00"/>
      </a:accent2>
      <a:accent3>
        <a:srgbClr val="8A827D"/>
      </a:accent3>
      <a:accent4>
        <a:srgbClr val="443F3D"/>
      </a:accent4>
      <a:accent5>
        <a:srgbClr val="A0BEDA"/>
      </a:accent5>
      <a:accent6>
        <a:srgbClr val="5E86AC"/>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