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Roboto"/>
      <p:regular r:id="rId73"/>
      <p:bold r:id="rId74"/>
      <p:italic r:id="rId75"/>
      <p:boldItalic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18948-3D37-4C54-B19D-A4B4B7E9E902}">
  <a:tblStyle styleId="{68318948-3D37-4C54-B19D-A4B4B7E9E9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Montserrat-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italic.fntdata"/><Relationship Id="rId30" Type="http://schemas.openxmlformats.org/officeDocument/2006/relationships/slide" Target="slides/slide24.xml"/><Relationship Id="rId74" Type="http://schemas.openxmlformats.org/officeDocument/2006/relationships/font" Target="fonts/Roboto-bold.fntdata"/><Relationship Id="rId33" Type="http://schemas.openxmlformats.org/officeDocument/2006/relationships/slide" Target="slides/slide27.xml"/><Relationship Id="rId77" Type="http://schemas.openxmlformats.org/officeDocument/2006/relationships/font" Target="fonts/Montserrat-regular.fntdata"/><Relationship Id="rId32" Type="http://schemas.openxmlformats.org/officeDocument/2006/relationships/slide" Target="slides/slide26.xml"/><Relationship Id="rId76" Type="http://schemas.openxmlformats.org/officeDocument/2006/relationships/font" Target="fonts/Roboto-boldItalic.fntdata"/><Relationship Id="rId35" Type="http://schemas.openxmlformats.org/officeDocument/2006/relationships/slide" Target="slides/slide29.xml"/><Relationship Id="rId79" Type="http://schemas.openxmlformats.org/officeDocument/2006/relationships/font" Target="fonts/Montserrat-italic.fntdata"/><Relationship Id="rId34" Type="http://schemas.openxmlformats.org/officeDocument/2006/relationships/slide" Target="slides/slide28.xml"/><Relationship Id="rId78" Type="http://schemas.openxmlformats.org/officeDocument/2006/relationships/font" Target="fonts/Montserrat-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ut in my name, CMP logos and social media information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cc159c32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cc159c3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types of processes that can be </a:t>
            </a:r>
            <a:r>
              <a:rPr lang="en"/>
              <a:t>classified as unbalance and cause processing delays. </a:t>
            </a:r>
            <a:endParaRPr/>
          </a:p>
          <a:p>
            <a:pPr indent="0" lvl="0" marL="0" rtl="0" algn="l">
              <a:spcBef>
                <a:spcPts val="0"/>
              </a:spcBef>
              <a:spcAft>
                <a:spcPts val="0"/>
              </a:spcAft>
              <a:buNone/>
            </a:pPr>
            <a:r>
              <a:rPr lang="en"/>
              <a:t>Unbalanced processes </a:t>
            </a:r>
            <a:endParaRPr/>
          </a:p>
          <a:p>
            <a:pPr indent="0" lvl="0" marL="0" rtl="0" algn="l">
              <a:spcBef>
                <a:spcPts val="0"/>
              </a:spcBef>
              <a:spcAft>
                <a:spcPts val="0"/>
              </a:spcAft>
              <a:buNone/>
            </a:pPr>
            <a:r>
              <a:rPr lang="en"/>
              <a:t>Blocked process- when next stage is busy </a:t>
            </a:r>
            <a:endParaRPr/>
          </a:p>
          <a:p>
            <a:pPr indent="0" lvl="0" marL="0" rtl="0" algn="l">
              <a:spcBef>
                <a:spcPts val="0"/>
              </a:spcBef>
              <a:spcAft>
                <a:spcPts val="0"/>
              </a:spcAft>
              <a:buNone/>
            </a:pPr>
            <a:r>
              <a:rPr lang="en"/>
              <a:t>Starved process- when first stage is taking too long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dc7604d8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dc7604d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of what resource pool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change theoretical flow time (will lower the total flow time) : remind what theoretical flow time 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cc159c321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cc159c3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flow time, capacity rate and bottle neck.</a:t>
            </a:r>
            <a:endParaRPr/>
          </a:p>
          <a:p>
            <a:pPr indent="0" lvl="0" marL="0" rtl="0" algn="l">
              <a:spcBef>
                <a:spcPts val="0"/>
              </a:spcBef>
              <a:spcAft>
                <a:spcPts val="0"/>
              </a:spcAft>
              <a:buNone/>
            </a:pPr>
            <a:r>
              <a:rPr lang="en"/>
              <a:t>-one suggestion for improving process and how you would do it?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dc7604d8b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dc7604d8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370d1a8e2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370d1a8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Capacity</a:t>
            </a:r>
            <a:r>
              <a:rPr lang="en"/>
              <a:t> rate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cc159c32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cc159c3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input rate &gt; capacity rate, capacity rate = throughput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input rate &lt; capacity rate, throughput rate = input rate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cc159c32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cc159c3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this to the funnell </a:t>
            </a:r>
            <a:r>
              <a:rPr lang="en"/>
              <a:t>analogy</a:t>
            </a:r>
            <a:r>
              <a:rPr lang="en"/>
              <a:t> </a:t>
            </a:r>
            <a:endParaRPr/>
          </a:p>
          <a:p>
            <a:pPr indent="0" lvl="0" marL="0" rtl="0" algn="l">
              <a:spcBef>
                <a:spcPts val="0"/>
              </a:spcBef>
              <a:spcAft>
                <a:spcPts val="0"/>
              </a:spcAft>
              <a:buNone/>
            </a:pPr>
            <a:r>
              <a:rPr lang="en"/>
              <a:t>-mention ideal utilization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the resource is actually being utilized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dc7604d8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dc7604d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 the resource is being used in response to customer demand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e28f021ae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e28f021ae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e28f021ae_1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e28f021a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a:t>
            </a:r>
            <a:r>
              <a:rPr lang="en"/>
              <a:t>prove</a:t>
            </a:r>
            <a:r>
              <a:rPr lang="en"/>
              <a:t> to be useful with our pk formula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include breaks every 30 </a:t>
            </a:r>
            <a:r>
              <a:rPr lang="en"/>
              <a:t>minutes</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6cc159c321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6cc159c3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to implied utilization? So what happens if implied is over 100%?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short run is important here, a business cannot operate if long term inputs move faster than long term capacity rates - logical thinking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dc7604d8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dc7604d8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inventory is a calculation we do as a result of having inventory build up. Ths can help with inventory management.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Answer: 3.1875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cc159c321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6cc159c3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dc7604d8b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6dc7604d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6dc7604d8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6dc7604d8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e28f021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e28f021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19cd94b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19cd94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a:t>
            </a:r>
            <a:r>
              <a:rPr lang="en"/>
              <a:t>inventory</a:t>
            </a:r>
            <a:r>
              <a:rPr lang="en"/>
              <a:t>, average throughput rate and average flow time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63ad2f6dd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63ad2f6d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for time </a:t>
            </a:r>
            <a:endParaRPr/>
          </a:p>
          <a:p>
            <a:pPr indent="0" lvl="0" marL="0" rtl="0" algn="l">
              <a:spcBef>
                <a:spcPts val="0"/>
              </a:spcBef>
              <a:spcAft>
                <a:spcPts val="0"/>
              </a:spcAft>
              <a:buNone/>
            </a:pPr>
            <a:r>
              <a:rPr lang="en"/>
              <a:t>R for Rate</a:t>
            </a:r>
            <a:endParaRPr/>
          </a:p>
          <a:p>
            <a:pPr indent="0" lvl="0" marL="0" rtl="0" algn="l">
              <a:spcBef>
                <a:spcPts val="0"/>
              </a:spcBef>
              <a:spcAft>
                <a:spcPts val="0"/>
              </a:spcAft>
              <a:buNone/>
            </a:pPr>
            <a:r>
              <a:rPr lang="en"/>
              <a:t>This is something i always got confused!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AVERAGE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calcuaiotkion but IMPORTANT concept, so dont forget it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63ad2f6dd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63ad2f6d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6dc7604d8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6dc7604d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see average, consider that littles law could assist you through the question. They may not directly state to use the littles law, you may have to use intuitive thinking skills, and reealize this concept could help you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May see questions like lions gate where customers are segmented- more challenging question.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process </a:t>
            </a:r>
            <a:r>
              <a:rPr lang="en"/>
              <a:t>analysis</a:t>
            </a:r>
            <a:r>
              <a:rPr lang="en"/>
              <a:t> is and why we use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inputs into outputs.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 definition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619cd94b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619cd94b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 is bad information in processes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6dc7604d8b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6dc7604d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a:t>
            </a:r>
            <a:r>
              <a:rPr lang="en"/>
              <a:t> in </a:t>
            </a:r>
            <a:r>
              <a:rPr lang="en"/>
              <a:t>processes</a:t>
            </a:r>
            <a:r>
              <a:rPr lang="en"/>
              <a:t> occurs when the process has the potential to not go exactly as planned, and this arises from two variables: inputs and </a:t>
            </a:r>
            <a:r>
              <a:rPr lang="en"/>
              <a:t>capacity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Variability occurs from two things: variable inputs and variable capacity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Crop capacity can vary with weather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Inputs: better forecasting and better </a:t>
            </a:r>
            <a:r>
              <a:rPr lang="en"/>
              <a:t>scheduling</a:t>
            </a:r>
            <a:r>
              <a:rPr lang="en"/>
              <a:t> </a:t>
            </a:r>
            <a:endParaRPr/>
          </a:p>
          <a:p>
            <a:pPr indent="0" lvl="0" marL="0" rtl="0" algn="l">
              <a:spcBef>
                <a:spcPts val="0"/>
              </a:spcBef>
              <a:spcAft>
                <a:spcPts val="0"/>
              </a:spcAft>
              <a:buNone/>
            </a:pPr>
            <a:r>
              <a:rPr lang="en"/>
              <a:t>Process:  reduce process </a:t>
            </a:r>
            <a:r>
              <a:rPr lang="en"/>
              <a:t>variability</a:t>
            </a:r>
            <a:r>
              <a:rPr lang="en"/>
              <a:t>, better quality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dc7604d8b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dc7604d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dc7604d8b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dc7604d8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6dc7604d8b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6dc7604d8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Predictable, unpredictable, unpredictable, unpredictable, predictable. Some of these could be argued with more information, ex: if processing plants are located in a place with storms.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6dc7604d8b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6dc7604d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types of changes we could make in reference to the examples on the last page? </a:t>
            </a:r>
            <a:endParaRPr/>
          </a:p>
          <a:p>
            <a:pPr indent="0" lvl="0" marL="0" rtl="0" algn="l">
              <a:spcBef>
                <a:spcPts val="0"/>
              </a:spcBef>
              <a:spcAft>
                <a:spcPts val="0"/>
              </a:spcAft>
              <a:buNone/>
            </a:pPr>
            <a:r>
              <a:rPr lang="en"/>
              <a:t>What type of information in relation to the last slide?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dc7604d8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dc7604d8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asked the question “ what to do when you are not able to change capacity, or inventory, what do you do? </a:t>
            </a:r>
            <a:r>
              <a:rPr lang="en"/>
              <a:t>Answers</a:t>
            </a:r>
            <a:r>
              <a:rPr lang="en"/>
              <a:t> questions when you have two low spects of the triangle, how can you </a:t>
            </a:r>
            <a:r>
              <a:rPr lang="en"/>
              <a:t>capitalize</a:t>
            </a:r>
            <a:r>
              <a:rPr lang="en"/>
              <a:t> on your one strength?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19cd94b9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619cd94b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that </a:t>
            </a:r>
            <a:r>
              <a:rPr lang="en"/>
              <a:t>variability</a:t>
            </a:r>
            <a:r>
              <a:rPr lang="en"/>
              <a:t> </a:t>
            </a:r>
            <a:r>
              <a:rPr lang="en"/>
              <a:t>occurs</a:t>
            </a:r>
            <a:r>
              <a:rPr lang="en"/>
              <a:t> in processes,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there are 6 different formulas to use, and they are all simple nough to remember, but it is knowing when to use them that is important. </a:t>
            </a:r>
            <a:endParaRPr/>
          </a:p>
          <a:p>
            <a:pPr indent="0" lvl="0" marL="0" rtl="0" algn="l">
              <a:spcBef>
                <a:spcPts val="0"/>
              </a:spcBef>
              <a:spcAft>
                <a:spcPts val="0"/>
              </a:spcAft>
              <a:buNone/>
            </a:pPr>
            <a:r>
              <a:rPr lang="en"/>
              <a:t>Which formula to use will likely be inidtcated in the question, but there is a chance it wont be and you need to be prepared to know which formula to use for a given question.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dc7604d8b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dc7604d8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you can calculate with Pk formula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dc7604d8b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dc7604d8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3ad2f6dd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3ad2f6d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these are the core concepts of process analysis, read slide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6dc7604d8b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6dc7604d8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involved in pk formula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dc7604d8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dc7604d8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pk formula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6dc7604d8b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6dc7604d8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server will be indiciated in the question, so the next three formulas will be one of the ones to use when given  a single server question. These </a:t>
            </a:r>
            <a:r>
              <a:rPr lang="en"/>
              <a:t>questions</a:t>
            </a:r>
            <a:r>
              <a:rPr lang="en"/>
              <a:t> are the same idea as multi=server, but considered easier because theyre easier </a:t>
            </a:r>
            <a:r>
              <a:rPr lang="en"/>
              <a:t>calculation</a:t>
            </a:r>
            <a:r>
              <a:rPr lang="en"/>
              <a:t>. However, at the end of the day, all the problems are are just plugging in numbers into equations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6dc7604d8b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6dc7604d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is based on probability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6dc7604d8b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6dc7604d8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these questions i always write out the variables Iknow- same with littles law. Put all the information in front of you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6dc7604d8b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6dc7604d8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“standard deviations” think general distribution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6e28f021a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6e28f021a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6dc7604d8b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6dc7604d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when we dont know what the distribution is, so we have to make some assumptions </a:t>
            </a:r>
            <a:endParaRPr/>
          </a:p>
          <a:p>
            <a:pPr indent="0" lvl="0" marL="0" rtl="0" algn="l">
              <a:spcBef>
                <a:spcPts val="0"/>
              </a:spcBef>
              <a:spcAft>
                <a:spcPts val="0"/>
              </a:spcAft>
              <a:buNone/>
            </a:pPr>
            <a:r>
              <a:rPr lang="en"/>
              <a:t>-question will say exponential or poission</a:t>
            </a:r>
            <a:endParaRPr/>
          </a:p>
          <a:p>
            <a:pPr indent="0" lvl="0" marL="0" rtl="0" algn="l">
              <a:spcBef>
                <a:spcPts val="0"/>
              </a:spcBef>
              <a:spcAft>
                <a:spcPts val="0"/>
              </a:spcAft>
              <a:buNone/>
            </a:pPr>
            <a:r>
              <a:rPr lang="en"/>
              <a:t>-question will not include standard deviations, if it includes standard deviation (it might be a trick question!!)</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6dc7604d8b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6dc7604d8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Easaier? Just less to calculate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why you 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6e28f021ae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6e28f021ae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Profs may </a:t>
            </a:r>
            <a:r>
              <a:rPr lang="en"/>
              <a:t>confuse</a:t>
            </a:r>
            <a:r>
              <a:rPr lang="en"/>
              <a:t> you by putting a lot of unnecessary information, make sure you can identify the important data that is given in the question and be able to disregard info that doesnt apply to the question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3ad2f6dd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3ad2f6d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of these, and add in the starbucks example and give starbucks related examples</a:t>
            </a:r>
            <a:endParaRPr/>
          </a:p>
          <a:p>
            <a:pPr indent="0" lvl="0" marL="0" rtl="0" algn="l">
              <a:spcBef>
                <a:spcPts val="0"/>
              </a:spcBef>
              <a:spcAft>
                <a:spcPts val="0"/>
              </a:spcAft>
              <a:buNone/>
            </a:pPr>
            <a:r>
              <a:rPr lang="en"/>
              <a:t>-include shapes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dc7604d8b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6dc7604d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gives you the service time, it has been determined and use this formula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6dc7604d8b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6dc7604d8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its ½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e28f021ae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e28f021ae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6e28f021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6e28f021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6dc7604d8b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6dc7604d8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6dc7604d8b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6dc7604d8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6e28f021ae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6e28f021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6e28f021ae_1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6e28f021ae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dc7604d8b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dc7604d8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6e28f021ae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16e28f021a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cc159c32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cc159c3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ARE WE GOING TO SEE THIS INFORMATION”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6e28f021ae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6e28f021ae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6dc7604d8b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6dc7604d8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6e28f021ae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6e28f021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6dc7604d8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6dc7604d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619cd94b90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619cd94b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 good taste of what your professors may try to trick you on</a:t>
            </a:r>
            <a:endParaRPr/>
          </a:p>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e4ecd81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ce4ecd8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6e28f021a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6e28f021a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2nd break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cc159c32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cc159c32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dc7604d8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dc7604d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cc159c321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cc159c32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chemeClr val="lt1"/>
            </a:solidFill>
            <a:prstDash val="solid"/>
            <a:miter lim="8000"/>
            <a:headEnd len="med" w="med" type="none"/>
            <a:tailEnd len="med" w="med" type="none"/>
          </a:ln>
        </p:spPr>
      </p:sp>
      <p:sp>
        <p:nvSpPr>
          <p:cNvPr id="11" name="Google Shape;11;p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chemeClr val="dk1"/>
        </a:solidFill>
      </p:bgPr>
    </p:bg>
    <p:spTree>
      <p:nvGrpSpPr>
        <p:cNvPr id="51" name="Shape 51"/>
        <p:cNvGrpSpPr/>
        <p:nvPr/>
      </p:nvGrpSpPr>
      <p:grpSpPr>
        <a:xfrm>
          <a:off x="0" y="0"/>
          <a:ext cx="0" cy="0"/>
          <a:chOff x="0" y="0"/>
          <a:chExt cx="0" cy="0"/>
        </a:xfrm>
      </p:grpSpPr>
      <p:sp>
        <p:nvSpPr>
          <p:cNvPr id="52" name="Google Shape;52;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lt1"/>
            </a:solidFill>
            <a:prstDash val="solid"/>
            <a:miter lim="8000"/>
            <a:headEnd len="med" w="med" type="none"/>
            <a:tailEnd len="med" w="med" type="none"/>
          </a:ln>
        </p:spPr>
      </p:sp>
      <p:sp>
        <p:nvSpPr>
          <p:cNvPr id="53" name="Google Shape;53;p11"/>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sp>
        <p:nvSpPr>
          <p:cNvPr id="82" name="Google Shape;82;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lt1"/>
            </a:solidFill>
            <a:prstDash val="solid"/>
            <a:miter lim="8000"/>
            <a:headEnd len="med" w="med" type="none"/>
            <a:tailEnd len="med" w="med" type="none"/>
          </a:ln>
        </p:spPr>
      </p:sp>
      <p:sp>
        <p:nvSpPr>
          <p:cNvPr id="14" name="Google Shape;14;p3"/>
          <p:cNvSpPr txBox="1"/>
          <p:nvPr>
            <p:ph type="ctrTitle"/>
          </p:nvPr>
        </p:nvSpPr>
        <p:spPr>
          <a:xfrm>
            <a:off x="1933200" y="2189999"/>
            <a:ext cx="5277600" cy="4476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400"/>
              <a:buNone/>
              <a:defRPr b="0" sz="2400">
                <a:solidFill>
                  <a:schemeClr val="dk1"/>
                </a:solidFill>
              </a:defRPr>
            </a:lvl1pPr>
            <a:lvl2pPr lvl="1" rtl="0" algn="ctr">
              <a:spcBef>
                <a:spcPts val="0"/>
              </a:spcBef>
              <a:spcAft>
                <a:spcPts val="0"/>
              </a:spcAft>
              <a:buClr>
                <a:schemeClr val="dk1"/>
              </a:buClr>
              <a:buSzPts val="2400"/>
              <a:buNone/>
              <a:defRPr b="0" sz="2400">
                <a:solidFill>
                  <a:schemeClr val="dk1"/>
                </a:solidFill>
              </a:defRPr>
            </a:lvl2pPr>
            <a:lvl3pPr lvl="2" rtl="0" algn="ctr">
              <a:spcBef>
                <a:spcPts val="0"/>
              </a:spcBef>
              <a:spcAft>
                <a:spcPts val="0"/>
              </a:spcAft>
              <a:buClr>
                <a:schemeClr val="dk1"/>
              </a:buClr>
              <a:buSzPts val="2400"/>
              <a:buNone/>
              <a:defRPr b="0" sz="2400">
                <a:solidFill>
                  <a:schemeClr val="dk1"/>
                </a:solidFill>
              </a:defRPr>
            </a:lvl3pPr>
            <a:lvl4pPr lvl="3" rtl="0" algn="ctr">
              <a:spcBef>
                <a:spcPts val="0"/>
              </a:spcBef>
              <a:spcAft>
                <a:spcPts val="0"/>
              </a:spcAft>
              <a:buClr>
                <a:schemeClr val="dk1"/>
              </a:buClr>
              <a:buSzPts val="2400"/>
              <a:buNone/>
              <a:defRPr b="0" sz="2400">
                <a:solidFill>
                  <a:schemeClr val="dk1"/>
                </a:solidFill>
              </a:defRPr>
            </a:lvl4pPr>
            <a:lvl5pPr lvl="4" rtl="0" algn="ctr">
              <a:spcBef>
                <a:spcPts val="0"/>
              </a:spcBef>
              <a:spcAft>
                <a:spcPts val="0"/>
              </a:spcAft>
              <a:buClr>
                <a:schemeClr val="dk1"/>
              </a:buClr>
              <a:buSzPts val="2400"/>
              <a:buNone/>
              <a:defRPr b="0" sz="2400">
                <a:solidFill>
                  <a:schemeClr val="dk1"/>
                </a:solidFill>
              </a:defRPr>
            </a:lvl5pPr>
            <a:lvl6pPr lvl="5" rtl="0" algn="ctr">
              <a:spcBef>
                <a:spcPts val="0"/>
              </a:spcBef>
              <a:spcAft>
                <a:spcPts val="0"/>
              </a:spcAft>
              <a:buClr>
                <a:schemeClr val="dk1"/>
              </a:buClr>
              <a:buSzPts val="2400"/>
              <a:buNone/>
              <a:defRPr b="0" sz="2400">
                <a:solidFill>
                  <a:schemeClr val="dk1"/>
                </a:solidFill>
              </a:defRPr>
            </a:lvl6pPr>
            <a:lvl7pPr lvl="6" rtl="0" algn="ctr">
              <a:spcBef>
                <a:spcPts val="0"/>
              </a:spcBef>
              <a:spcAft>
                <a:spcPts val="0"/>
              </a:spcAft>
              <a:buClr>
                <a:schemeClr val="dk1"/>
              </a:buClr>
              <a:buSzPts val="2400"/>
              <a:buNone/>
              <a:defRPr b="0" sz="2400">
                <a:solidFill>
                  <a:schemeClr val="dk1"/>
                </a:solidFill>
              </a:defRPr>
            </a:lvl7pPr>
            <a:lvl8pPr lvl="7" rtl="0" algn="ctr">
              <a:spcBef>
                <a:spcPts val="0"/>
              </a:spcBef>
              <a:spcAft>
                <a:spcPts val="0"/>
              </a:spcAft>
              <a:buClr>
                <a:schemeClr val="dk1"/>
              </a:buClr>
              <a:buSzPts val="2400"/>
              <a:buNone/>
              <a:defRPr b="0" sz="2400">
                <a:solidFill>
                  <a:schemeClr val="dk1"/>
                </a:solidFill>
              </a:defRPr>
            </a:lvl8pPr>
            <a:lvl9pPr lvl="8" rtl="0" algn="ctr">
              <a:spcBef>
                <a:spcPts val="0"/>
              </a:spcBef>
              <a:spcAft>
                <a:spcPts val="0"/>
              </a:spcAft>
              <a:buClr>
                <a:schemeClr val="dk1"/>
              </a:buClr>
              <a:buSzPts val="2400"/>
              <a:buNone/>
              <a:defRPr b="0" sz="2400">
                <a:solidFill>
                  <a:schemeClr val="dk1"/>
                </a:solidFill>
              </a:defRPr>
            </a:lvl9pPr>
          </a:lstStyle>
          <a:p/>
        </p:txBody>
      </p:sp>
      <p:sp>
        <p:nvSpPr>
          <p:cNvPr id="15" name="Google Shape;15;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a:solidFill>
                  <a:schemeClr val="lt1"/>
                </a:solidFill>
              </a:defRPr>
            </a:lvl4pPr>
            <a:lvl5pPr lvl="4" rtl="0" algn="ctr">
              <a:spcBef>
                <a:spcPts val="0"/>
              </a:spcBef>
              <a:spcAft>
                <a:spcPts val="0"/>
              </a:spcAft>
              <a:buClr>
                <a:schemeClr val="lt1"/>
              </a:buClr>
              <a:buSzPts val="1800"/>
              <a:buNone/>
              <a:defRPr>
                <a:solidFill>
                  <a:schemeClr val="lt1"/>
                </a:solidFill>
              </a:defRPr>
            </a:lvl5pPr>
            <a:lvl6pPr lvl="5" rtl="0" algn="ctr">
              <a:spcBef>
                <a:spcPts val="0"/>
              </a:spcBef>
              <a:spcAft>
                <a:spcPts val="0"/>
              </a:spcAft>
              <a:buClr>
                <a:schemeClr val="lt1"/>
              </a:buClr>
              <a:buSzPts val="1800"/>
              <a:buNone/>
              <a:defRPr>
                <a:solidFill>
                  <a:schemeClr val="lt1"/>
                </a:solidFill>
              </a:defRPr>
            </a:lvl6pPr>
            <a:lvl7pPr lvl="6" rtl="0" algn="ctr">
              <a:spcBef>
                <a:spcPts val="0"/>
              </a:spcBef>
              <a:spcAft>
                <a:spcPts val="0"/>
              </a:spcAft>
              <a:buClr>
                <a:schemeClr val="lt1"/>
              </a:buClr>
              <a:buSzPts val="1800"/>
              <a:buNone/>
              <a:defRPr>
                <a:solidFill>
                  <a:schemeClr val="lt1"/>
                </a:solidFill>
              </a:defRPr>
            </a:lvl7pPr>
            <a:lvl8pPr lvl="7" rtl="0" algn="ctr">
              <a:spcBef>
                <a:spcPts val="0"/>
              </a:spcBef>
              <a:spcAft>
                <a:spcPts val="0"/>
              </a:spcAft>
              <a:buClr>
                <a:schemeClr val="lt1"/>
              </a:buClr>
              <a:buSzPts val="1800"/>
              <a:buNone/>
              <a:defRPr>
                <a:solidFill>
                  <a:schemeClr val="lt1"/>
                </a:solidFill>
              </a:defRPr>
            </a:lvl8pPr>
            <a:lvl9pPr lvl="8" rtl="0" algn="ctr">
              <a:spcBef>
                <a:spcPts val="0"/>
              </a:spcBef>
              <a:spcAft>
                <a:spcPts val="0"/>
              </a:spcAft>
              <a:buClr>
                <a:schemeClr val="lt1"/>
              </a:buClr>
              <a:buSzPts val="1800"/>
              <a:buNone/>
              <a:defRPr>
                <a:solidFill>
                  <a:schemeClr val="lt1"/>
                </a:solidFill>
              </a:defRPr>
            </a:lvl9pPr>
          </a:lstStyle>
          <a:p/>
        </p:txBody>
      </p:sp>
      <p:sp>
        <p:nvSpPr>
          <p:cNvPr id="16" name="Google Shape;16;p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5" name="Google Shape;95;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accent1"/>
            </a:solidFill>
            <a:prstDash val="solid"/>
            <a:miter lim="8000"/>
            <a:headEnd len="med" w="med" type="none"/>
            <a:tailEnd len="med" w="med" type="none"/>
          </a:ln>
        </p:spPr>
      </p:sp>
      <p:sp>
        <p:nvSpPr>
          <p:cNvPr id="19" name="Google Shape;19;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rtl="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4" name="Google Shape;24;p5"/>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5" name="Google Shape;25;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26" name="Google Shape;26;p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9" name="Google Shape;29;p6"/>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35" name="Google Shape;35;p7"/>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 name="Google Shape;42;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3" name="Google Shape;43;p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6" name="Google Shape;46;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200"/>
              <a:buNone/>
              <a:defRPr i="1" sz="1200">
                <a:solidFill>
                  <a:schemeClr val="dk2"/>
                </a:solidFill>
              </a:defRPr>
            </a:lvl1pPr>
          </a:lstStyle>
          <a:p/>
        </p:txBody>
      </p:sp>
      <p:sp>
        <p:nvSpPr>
          <p:cNvPr id="47" name="Google Shape;47;p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accent1"/>
            </a:solidFill>
            <a:prstDash val="solid"/>
            <a:miter lim="8000"/>
            <a:headEnd len="med" w="med" type="none"/>
            <a:tailEnd len="med" w="med" type="none"/>
          </a:ln>
        </p:spPr>
      </p:sp>
      <p:sp>
        <p:nvSpPr>
          <p:cNvPr id="50" name="Google Shape;50;p10"/>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1.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9105"/>
            <a:ext cx="2660700" cy="3603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indent="-342900" lvl="1" marL="914400" rtl="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indent="-381000" lvl="2" marL="1371600" rtl="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indent="-342900" lvl="3" marL="1828800" rtl="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indent="-342900" lvl="4" marL="22860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indent="-342900" lvl="5" marL="27432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indent="-342900" lvl="6" marL="32004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indent="-342900" lvl="7" marL="36576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indent="-342900" lvl="8" marL="41148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lvl="0" rtl="0" algn="ctr">
              <a:buNone/>
              <a:defRPr b="1" sz="800">
                <a:solidFill>
                  <a:schemeClr val="accent1"/>
                </a:solidFill>
                <a:latin typeface="Montserrat"/>
                <a:ea typeface="Montserrat"/>
                <a:cs typeface="Montserrat"/>
                <a:sym typeface="Montserrat"/>
              </a:defRPr>
            </a:lvl1pPr>
            <a:lvl2pPr lvl="1" rtl="0" algn="ctr">
              <a:buNone/>
              <a:defRPr b="1" sz="800">
                <a:solidFill>
                  <a:schemeClr val="accent1"/>
                </a:solidFill>
                <a:latin typeface="Montserrat"/>
                <a:ea typeface="Montserrat"/>
                <a:cs typeface="Montserrat"/>
                <a:sym typeface="Montserrat"/>
              </a:defRPr>
            </a:lvl2pPr>
            <a:lvl3pPr lvl="2" rtl="0" algn="ctr">
              <a:buNone/>
              <a:defRPr b="1" sz="800">
                <a:solidFill>
                  <a:schemeClr val="accent1"/>
                </a:solidFill>
                <a:latin typeface="Montserrat"/>
                <a:ea typeface="Montserrat"/>
                <a:cs typeface="Montserrat"/>
                <a:sym typeface="Montserrat"/>
              </a:defRPr>
            </a:lvl3pPr>
            <a:lvl4pPr lvl="3" rtl="0" algn="ctr">
              <a:buNone/>
              <a:defRPr b="1" sz="800">
                <a:solidFill>
                  <a:schemeClr val="accent1"/>
                </a:solidFill>
                <a:latin typeface="Montserrat"/>
                <a:ea typeface="Montserrat"/>
                <a:cs typeface="Montserrat"/>
                <a:sym typeface="Montserrat"/>
              </a:defRPr>
            </a:lvl4pPr>
            <a:lvl5pPr lvl="4" rtl="0" algn="ctr">
              <a:buNone/>
              <a:defRPr b="1" sz="800">
                <a:solidFill>
                  <a:schemeClr val="accent1"/>
                </a:solidFill>
                <a:latin typeface="Montserrat"/>
                <a:ea typeface="Montserrat"/>
                <a:cs typeface="Montserrat"/>
                <a:sym typeface="Montserrat"/>
              </a:defRPr>
            </a:lvl5pPr>
            <a:lvl6pPr lvl="5" rtl="0" algn="ctr">
              <a:buNone/>
              <a:defRPr b="1" sz="800">
                <a:solidFill>
                  <a:schemeClr val="accent1"/>
                </a:solidFill>
                <a:latin typeface="Montserrat"/>
                <a:ea typeface="Montserrat"/>
                <a:cs typeface="Montserrat"/>
                <a:sym typeface="Montserrat"/>
              </a:defRPr>
            </a:lvl6pPr>
            <a:lvl7pPr lvl="6" rtl="0" algn="ctr">
              <a:buNone/>
              <a:defRPr b="1" sz="800">
                <a:solidFill>
                  <a:schemeClr val="accent1"/>
                </a:solidFill>
                <a:latin typeface="Montserrat"/>
                <a:ea typeface="Montserrat"/>
                <a:cs typeface="Montserrat"/>
                <a:sym typeface="Montserrat"/>
              </a:defRPr>
            </a:lvl7pPr>
            <a:lvl8pPr lvl="7" rtl="0" algn="ctr">
              <a:buNone/>
              <a:defRPr b="1" sz="800">
                <a:solidFill>
                  <a:schemeClr val="accent1"/>
                </a:solidFill>
                <a:latin typeface="Montserrat"/>
                <a:ea typeface="Montserrat"/>
                <a:cs typeface="Montserrat"/>
                <a:sym typeface="Montserrat"/>
              </a:defRPr>
            </a:lvl8pPr>
            <a:lvl9pPr lvl="8" rtl="0" algn="ctr">
              <a:buNone/>
              <a:defRPr b="1" sz="800">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6" name="Google Shape;5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7.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COMM 204: </a:t>
            </a:r>
            <a:r>
              <a:rPr lang="en" sz="1800"/>
              <a:t>LOGISTICS AND OPERATIONS MANAGEMENT</a:t>
            </a:r>
            <a:endParaRPr sz="1800"/>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2022W MIDTERM REVIEW SESSION</a:t>
            </a:r>
            <a:endParaRPr/>
          </a:p>
          <a:p>
            <a:pPr indent="0" lvl="0" marL="0" rtl="0" algn="ctr">
              <a:spcBef>
                <a:spcPts val="0"/>
              </a:spcBef>
              <a:spcAft>
                <a:spcPts val="0"/>
              </a:spcAft>
              <a:buNone/>
            </a:pPr>
            <a:r>
              <a:t/>
            </a:r>
            <a:endParaRPr sz="1400">
              <a:solidFill>
                <a:schemeClr val="lt1"/>
              </a:solidFill>
            </a:endParaRPr>
          </a:p>
        </p:txBody>
      </p:sp>
      <p:sp>
        <p:nvSpPr>
          <p:cNvPr id="104" name="Google Shape;104;p24"/>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troubles</a:t>
            </a:r>
            <a:endParaRPr/>
          </a:p>
        </p:txBody>
      </p:sp>
      <p:sp>
        <p:nvSpPr>
          <p:cNvPr id="172" name="Google Shape;172;p33"/>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Blocked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60/ hour </a:t>
            </a:r>
            <a:endParaRPr/>
          </a:p>
          <a:p>
            <a:pPr indent="0" lvl="0" marL="0" rtl="0" algn="l">
              <a:spcBef>
                <a:spcPts val="600"/>
              </a:spcBef>
              <a:spcAft>
                <a:spcPts val="0"/>
              </a:spcAft>
              <a:buNone/>
            </a:pPr>
            <a:r>
              <a:rPr lang="en"/>
              <a:t>Second step: 40/ hour </a:t>
            </a:r>
            <a:endParaRPr/>
          </a:p>
          <a:p>
            <a:pPr indent="0" lvl="0" marL="0" rtl="0" algn="l">
              <a:spcBef>
                <a:spcPts val="600"/>
              </a:spcBef>
              <a:spcAft>
                <a:spcPts val="0"/>
              </a:spcAft>
              <a:buNone/>
            </a:pPr>
            <a:r>
              <a:t/>
            </a:r>
            <a:endParaRPr/>
          </a:p>
        </p:txBody>
      </p:sp>
      <p:sp>
        <p:nvSpPr>
          <p:cNvPr id="173" name="Google Shape;173;p33"/>
          <p:cNvSpPr txBox="1"/>
          <p:nvPr>
            <p:ph idx="2" type="body"/>
          </p:nvPr>
        </p:nvSpPr>
        <p:spPr>
          <a:xfrm>
            <a:off x="5521978"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Starved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40/hour </a:t>
            </a:r>
            <a:endParaRPr/>
          </a:p>
          <a:p>
            <a:pPr indent="0" lvl="0" marL="0" rtl="0" algn="l">
              <a:spcBef>
                <a:spcPts val="600"/>
              </a:spcBef>
              <a:spcAft>
                <a:spcPts val="0"/>
              </a:spcAft>
              <a:buNone/>
            </a:pPr>
            <a:r>
              <a:rPr lang="en"/>
              <a:t>Second step: 60/hour</a:t>
            </a:r>
            <a:endParaRPr/>
          </a:p>
        </p:txBody>
      </p:sp>
      <p:sp>
        <p:nvSpPr>
          <p:cNvPr id="174" name="Google Shape;174;p3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5" name="Google Shape;175;p33"/>
          <p:cNvPicPr preferRelativeResize="0"/>
          <p:nvPr/>
        </p:nvPicPr>
        <p:blipFill>
          <a:blip r:embed="rId3">
            <a:alphaModFix/>
          </a:blip>
          <a:stretch>
            <a:fillRect/>
          </a:stretch>
        </p:blipFill>
        <p:spPr>
          <a:xfrm>
            <a:off x="3706250" y="459400"/>
            <a:ext cx="1448750" cy="468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to increase capacity rate </a:t>
            </a:r>
            <a:endParaRPr/>
          </a:p>
        </p:txBody>
      </p:sp>
      <p:sp>
        <p:nvSpPr>
          <p:cNvPr id="181" name="Google Shape;181;p3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Increase the size of the resource pool. (add a worker or machine) </a:t>
            </a:r>
            <a:endParaRPr sz="650">
              <a:solidFill>
                <a:srgbClr val="000000"/>
              </a:solidFill>
              <a:latin typeface="Arial"/>
              <a:ea typeface="Arial"/>
              <a:cs typeface="Arial"/>
              <a:sym typeface="Arial"/>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Decrease the unit load ( with better technology)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r>
              <a:rPr lang="en" sz="2100">
                <a:highlight>
                  <a:srgbClr val="FFFF00"/>
                </a:highlight>
              </a:rPr>
              <a:t>applying either of these to a resource that is not a bottleneck will not increase capacity rate</a:t>
            </a:r>
            <a:endParaRPr sz="2100">
              <a:highlight>
                <a:srgbClr val="FFFF00"/>
              </a:highlight>
            </a:endParaRPr>
          </a:p>
        </p:txBody>
      </p:sp>
      <p:sp>
        <p:nvSpPr>
          <p:cNvPr id="182" name="Google Shape;182;p3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Practice Question</a:t>
            </a:r>
            <a:endParaRPr/>
          </a:p>
        </p:txBody>
      </p:sp>
      <p:sp>
        <p:nvSpPr>
          <p:cNvPr id="188" name="Google Shape;188;p3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Identify the bottleneck, capacity rate, </a:t>
            </a:r>
            <a:r>
              <a:rPr lang="en" sz="1700"/>
              <a:t>theoretical</a:t>
            </a:r>
            <a:r>
              <a:rPr lang="en" sz="1700"/>
              <a:t> flow time. </a:t>
            </a:r>
            <a:endParaRPr sz="1700"/>
          </a:p>
          <a:p>
            <a:pPr indent="-336550" lvl="0" marL="457200" rtl="0" algn="l">
              <a:spcBef>
                <a:spcPts val="0"/>
              </a:spcBef>
              <a:spcAft>
                <a:spcPts val="0"/>
              </a:spcAft>
              <a:buSzPts val="1700"/>
              <a:buChar char="⊡"/>
            </a:pPr>
            <a:r>
              <a:rPr lang="en" sz="1700"/>
              <a:t>Provide one suggestion on how you could reduce capacity rate in this process.</a:t>
            </a:r>
            <a:endParaRPr sz="1700"/>
          </a:p>
        </p:txBody>
      </p:sp>
      <p:sp>
        <p:nvSpPr>
          <p:cNvPr id="189" name="Google Shape;189;p3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0" name="Google Shape;190;p35"/>
          <p:cNvGraphicFramePr/>
          <p:nvPr/>
        </p:nvGraphicFramePr>
        <p:xfrm>
          <a:off x="952500" y="2398825"/>
          <a:ext cx="3000000" cy="3000000"/>
        </p:xfrm>
        <a:graphic>
          <a:graphicData uri="http://schemas.openxmlformats.org/drawingml/2006/table">
            <a:tbl>
              <a:tblPr>
                <a:noFill/>
                <a:tableStyleId>{68318948-3D37-4C54-B19D-A4B4B7E9E902}</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6" name="Google Shape;196;p3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happens if someone wants to skip worker 2s job? Ex: it is adding cheese to a patty, and you are lactose intolerant. .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
        <p:nvSpPr>
          <p:cNvPr id="197" name="Google Shape;197;p3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98" name="Google Shape;198;p36"/>
          <p:cNvGraphicFramePr/>
          <p:nvPr/>
        </p:nvGraphicFramePr>
        <p:xfrm>
          <a:off x="952500" y="2398825"/>
          <a:ext cx="3000000" cy="3000000"/>
        </p:xfrm>
        <a:graphic>
          <a:graphicData uri="http://schemas.openxmlformats.org/drawingml/2006/table">
            <a:tbl>
              <a:tblPr>
                <a:noFill/>
                <a:tableStyleId>{68318948-3D37-4C54-B19D-A4B4B7E9E902}</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solidFill>
                      <a:srgbClr val="FFFF00"/>
                    </a:solidFill>
                  </a:tcPr>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204" name="Google Shape;204;p3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happens if someone wants to skip worker 2s job? Ex: it is adding cheese to a patty, and you are lactose intolerant. .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
        <p:nvSpPr>
          <p:cNvPr id="205" name="Google Shape;205;p3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06" name="Google Shape;206;p37"/>
          <p:cNvGraphicFramePr/>
          <p:nvPr/>
        </p:nvGraphicFramePr>
        <p:xfrm>
          <a:off x="952500" y="2398825"/>
          <a:ext cx="3000000" cy="3000000"/>
        </p:xfrm>
        <a:graphic>
          <a:graphicData uri="http://schemas.openxmlformats.org/drawingml/2006/table">
            <a:tbl>
              <a:tblPr>
                <a:noFill/>
                <a:tableStyleId>{68318948-3D37-4C54-B19D-A4B4B7E9E902}</a:tableStyleId>
              </a:tblPr>
              <a:tblGrid>
                <a:gridCol w="1218450"/>
                <a:gridCol w="1218450"/>
                <a:gridCol w="1218450"/>
                <a:gridCol w="1218450"/>
                <a:gridCol w="1218450"/>
                <a:gridCol w="1218450"/>
              </a:tblGrid>
              <a:tr h="381000">
                <a:tc>
                  <a:txBody>
                    <a:bodyPr/>
                    <a:lstStyle/>
                    <a:p>
                      <a:pPr indent="0" lvl="0" marL="0" rtl="0" algn="l">
                        <a:spcBef>
                          <a:spcPts val="0"/>
                        </a:spcBef>
                        <a:spcAft>
                          <a:spcPts val="0"/>
                        </a:spcAft>
                        <a:buNone/>
                      </a:pPr>
                      <a:r>
                        <a:rPr b="1" lang="en"/>
                        <a:t>CASHIER </a:t>
                      </a:r>
                      <a:endParaRPr b="1"/>
                    </a:p>
                  </a:txBody>
                  <a:tcPr marT="91425" marB="91425" marR="91425" marL="91425"/>
                </a:tc>
                <a:tc>
                  <a:txBody>
                    <a:bodyPr/>
                    <a:lstStyle/>
                    <a:p>
                      <a:pPr indent="0" lvl="0" marL="0" rtl="0" algn="l">
                        <a:spcBef>
                          <a:spcPts val="0"/>
                        </a:spcBef>
                        <a:spcAft>
                          <a:spcPts val="0"/>
                        </a:spcAft>
                        <a:buNone/>
                      </a:pPr>
                      <a:r>
                        <a:rPr b="1" lang="en"/>
                        <a:t>WORKER 1</a:t>
                      </a:r>
                      <a:endParaRPr b="1"/>
                    </a:p>
                  </a:txBody>
                  <a:tcPr marT="91425" marB="91425" marR="91425" marL="91425"/>
                </a:tc>
                <a:tc>
                  <a:txBody>
                    <a:bodyPr/>
                    <a:lstStyle/>
                    <a:p>
                      <a:pPr indent="0" lvl="0" marL="0" rtl="0" algn="l">
                        <a:spcBef>
                          <a:spcPts val="0"/>
                        </a:spcBef>
                        <a:spcAft>
                          <a:spcPts val="0"/>
                        </a:spcAft>
                        <a:buNone/>
                      </a:pPr>
                      <a:r>
                        <a:rPr b="1" lang="en"/>
                        <a:t>WORKER 2</a:t>
                      </a:r>
                      <a:endParaRPr b="1"/>
                    </a:p>
                  </a:txBody>
                  <a:tcPr marT="91425" marB="91425" marR="91425" marL="91425">
                    <a:solidFill>
                      <a:srgbClr val="FFFF00"/>
                    </a:solidFill>
                  </a:tcPr>
                </a:tc>
                <a:tc>
                  <a:txBody>
                    <a:bodyPr/>
                    <a:lstStyle/>
                    <a:p>
                      <a:pPr indent="0" lvl="0" marL="0" rtl="0" algn="l">
                        <a:spcBef>
                          <a:spcPts val="0"/>
                        </a:spcBef>
                        <a:spcAft>
                          <a:spcPts val="0"/>
                        </a:spcAft>
                        <a:buNone/>
                      </a:pPr>
                      <a:r>
                        <a:rPr b="1" lang="en"/>
                        <a:t>WORKER 3 </a:t>
                      </a:r>
                      <a:endParaRPr b="1"/>
                    </a:p>
                  </a:txBody>
                  <a:tcPr marT="91425" marB="91425" marR="91425" marL="91425"/>
                </a:tc>
                <a:tc>
                  <a:txBody>
                    <a:bodyPr/>
                    <a:lstStyle/>
                    <a:p>
                      <a:pPr indent="0" lvl="0" marL="0" rtl="0" algn="l">
                        <a:spcBef>
                          <a:spcPts val="0"/>
                        </a:spcBef>
                        <a:spcAft>
                          <a:spcPts val="0"/>
                        </a:spcAft>
                        <a:buNone/>
                      </a:pPr>
                      <a:r>
                        <a:rPr b="1" lang="en"/>
                        <a:t>WORKER 4</a:t>
                      </a:r>
                      <a:endParaRPr b="1"/>
                    </a:p>
                  </a:txBody>
                  <a:tcPr marT="91425" marB="91425" marR="91425" marL="91425"/>
                </a:tc>
                <a:tc>
                  <a:txBody>
                    <a:bodyPr/>
                    <a:lstStyle/>
                    <a:p>
                      <a:pPr indent="0" lvl="0" marL="0" rtl="0" algn="l">
                        <a:spcBef>
                          <a:spcPts val="0"/>
                        </a:spcBef>
                        <a:spcAft>
                          <a:spcPts val="0"/>
                        </a:spcAft>
                        <a:buNone/>
                      </a:pPr>
                      <a:r>
                        <a:rPr b="1" lang="en"/>
                        <a:t>WORKER 5 </a:t>
                      </a:r>
                      <a:endParaRPr b="1"/>
                    </a:p>
                  </a:txBody>
                  <a:tcPr marT="91425" marB="91425" marR="91425" marL="91425"/>
                </a:tc>
              </a:tr>
              <a:tr h="381000">
                <a:tc>
                  <a:txBody>
                    <a:bodyPr/>
                    <a:lstStyle/>
                    <a:p>
                      <a:pPr indent="0" lvl="0" marL="0" rtl="0" algn="l">
                        <a:spcBef>
                          <a:spcPts val="0"/>
                        </a:spcBef>
                        <a:spcAft>
                          <a:spcPts val="0"/>
                        </a:spcAft>
                        <a:buNone/>
                      </a:pPr>
                      <a:r>
                        <a:rPr lang="en"/>
                        <a:t>10 SEC</a:t>
                      </a:r>
                      <a:endParaRPr/>
                    </a:p>
                  </a:txBody>
                  <a:tcPr marT="91425" marB="91425" marR="91425" marL="91425"/>
                </a:tc>
                <a:tc>
                  <a:txBody>
                    <a:bodyPr/>
                    <a:lstStyle/>
                    <a:p>
                      <a:pPr indent="0" lvl="0" marL="0" rtl="0" algn="l">
                        <a:spcBef>
                          <a:spcPts val="0"/>
                        </a:spcBef>
                        <a:spcAft>
                          <a:spcPts val="0"/>
                        </a:spcAft>
                        <a:buNone/>
                      </a:pPr>
                      <a:r>
                        <a:rPr lang="en"/>
                        <a:t>5 SEC</a:t>
                      </a:r>
                      <a:endParaRPr/>
                    </a:p>
                  </a:txBody>
                  <a:tcPr marT="91425" marB="91425" marR="91425" marL="91425"/>
                </a:tc>
                <a:tc>
                  <a:txBody>
                    <a:bodyPr/>
                    <a:lstStyle/>
                    <a:p>
                      <a:pPr indent="0" lvl="0" marL="0" rtl="0" algn="l">
                        <a:spcBef>
                          <a:spcPts val="0"/>
                        </a:spcBef>
                        <a:spcAft>
                          <a:spcPts val="0"/>
                        </a:spcAft>
                        <a:buNone/>
                      </a:pPr>
                      <a:r>
                        <a:rPr lang="en"/>
                        <a:t>15 SEC</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8 SEC</a:t>
                      </a:r>
                      <a:endParaRPr/>
                    </a:p>
                  </a:txBody>
                  <a:tcPr marT="91425" marB="91425" marR="91425" marL="91425"/>
                </a:tc>
                <a:tc>
                  <a:txBody>
                    <a:bodyPr/>
                    <a:lstStyle/>
                    <a:p>
                      <a:pPr indent="0" lvl="0" marL="0" rtl="0" algn="l">
                        <a:spcBef>
                          <a:spcPts val="0"/>
                        </a:spcBef>
                        <a:spcAft>
                          <a:spcPts val="0"/>
                        </a:spcAft>
                        <a:buNone/>
                      </a:pPr>
                      <a:r>
                        <a:rPr lang="en"/>
                        <a:t>6 SEC</a:t>
                      </a:r>
                      <a:endParaRPr/>
                    </a:p>
                  </a:txBody>
                  <a:tcPr marT="91425" marB="91425" marR="91425" marL="91425"/>
                </a:tc>
                <a:tc>
                  <a:txBody>
                    <a:bodyPr/>
                    <a:lstStyle/>
                    <a:p>
                      <a:pPr indent="0" lvl="0" marL="0" rtl="0" algn="l">
                        <a:spcBef>
                          <a:spcPts val="0"/>
                        </a:spcBef>
                        <a:spcAft>
                          <a:spcPts val="0"/>
                        </a:spcAft>
                        <a:buNone/>
                      </a:pPr>
                      <a:r>
                        <a:rPr lang="en"/>
                        <a:t>12 SEC</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1800"/>
              <a:t>Visualizing Terms </a:t>
            </a:r>
            <a:endParaRPr b="0" sz="1800"/>
          </a:p>
        </p:txBody>
      </p:sp>
      <p:sp>
        <p:nvSpPr>
          <p:cNvPr id="212" name="Google Shape;212;p3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3" name="Google Shape;213;p38"/>
          <p:cNvPicPr preferRelativeResize="0"/>
          <p:nvPr/>
        </p:nvPicPr>
        <p:blipFill>
          <a:blip r:embed="rId3">
            <a:alphaModFix/>
          </a:blip>
          <a:stretch>
            <a:fillRect/>
          </a:stretch>
        </p:blipFill>
        <p:spPr>
          <a:xfrm>
            <a:off x="5127425" y="909638"/>
            <a:ext cx="2835449" cy="3509350"/>
          </a:xfrm>
          <a:prstGeom prst="rect">
            <a:avLst/>
          </a:prstGeom>
          <a:noFill/>
          <a:ln>
            <a:noFill/>
          </a:ln>
        </p:spPr>
      </p:pic>
      <p:sp>
        <p:nvSpPr>
          <p:cNvPr id="214" name="Google Shape;214;p38"/>
          <p:cNvSpPr txBox="1"/>
          <p:nvPr/>
        </p:nvSpPr>
        <p:spPr>
          <a:xfrm>
            <a:off x="914400" y="1008175"/>
            <a:ext cx="3587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Droid Serif"/>
                <a:ea typeface="Droid Serif"/>
                <a:cs typeface="Droid Serif"/>
                <a:sym typeface="Droid Serif"/>
              </a:rPr>
              <a:t>Throughput Rate:</a:t>
            </a:r>
            <a:r>
              <a:rPr lang="en" sz="1700">
                <a:latin typeface="Droid Serif"/>
                <a:ea typeface="Droid Serif"/>
                <a:cs typeface="Droid Serif"/>
                <a:sym typeface="Droid Serif"/>
              </a:rPr>
              <a:t> actual output rate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Input Rate</a:t>
            </a:r>
            <a:r>
              <a:rPr lang="en" sz="1700">
                <a:latin typeface="Droid Serif"/>
                <a:ea typeface="Droid Serif"/>
                <a:cs typeface="Droid Serif"/>
                <a:sym typeface="Droid Serif"/>
              </a:rPr>
              <a:t>: Rate at </a:t>
            </a:r>
            <a:r>
              <a:rPr lang="en" sz="1700">
                <a:latin typeface="Droid Serif"/>
                <a:ea typeface="Droid Serif"/>
                <a:cs typeface="Droid Serif"/>
                <a:sym typeface="Droid Serif"/>
              </a:rPr>
              <a:t>which</a:t>
            </a:r>
            <a:r>
              <a:rPr lang="en" sz="1700">
                <a:latin typeface="Droid Serif"/>
                <a:ea typeface="Droid Serif"/>
                <a:cs typeface="Droid Serif"/>
                <a:sym typeface="Droid Serif"/>
              </a:rPr>
              <a:t> flow units arrive at the process</a:t>
            </a:r>
            <a:endParaRPr sz="1700">
              <a:latin typeface="Droid Serif"/>
              <a:ea typeface="Droid Serif"/>
              <a:cs typeface="Droid Serif"/>
              <a:sym typeface="Droid Serif"/>
            </a:endParaRPr>
          </a:p>
          <a:p>
            <a:pPr indent="0" lvl="0" marL="0" rtl="0" algn="l">
              <a:spcBef>
                <a:spcPts val="0"/>
              </a:spcBef>
              <a:spcAft>
                <a:spcPts val="0"/>
              </a:spcAft>
              <a:buNone/>
            </a:pPr>
            <a:r>
              <a:rPr lang="en" sz="1700">
                <a:latin typeface="Droid Serif"/>
                <a:ea typeface="Droid Serif"/>
                <a:cs typeface="Droid Serif"/>
                <a:sym typeface="Droid Serif"/>
              </a:rPr>
              <a:t>Flow time: average time for a unit to move </a:t>
            </a:r>
            <a:r>
              <a:rPr lang="en" sz="1700">
                <a:latin typeface="Droid Serif"/>
                <a:ea typeface="Droid Serif"/>
                <a:cs typeface="Droid Serif"/>
                <a:sym typeface="Droid Serif"/>
              </a:rPr>
              <a:t>through</a:t>
            </a:r>
            <a:r>
              <a:rPr lang="en" sz="1700">
                <a:latin typeface="Droid Serif"/>
                <a:ea typeface="Droid Serif"/>
                <a:cs typeface="Droid Serif"/>
                <a:sym typeface="Droid Serif"/>
              </a:rPr>
              <a:t> the system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Cycle Time:</a:t>
            </a:r>
            <a:r>
              <a:rPr lang="en" sz="1700">
                <a:latin typeface="Droid Serif"/>
                <a:ea typeface="Droid Serif"/>
                <a:cs typeface="Droid Serif"/>
                <a:sym typeface="Droid Serif"/>
              </a:rPr>
              <a:t> average time between completion of </a:t>
            </a:r>
            <a:r>
              <a:rPr lang="en" sz="1700">
                <a:latin typeface="Droid Serif"/>
                <a:ea typeface="Droid Serif"/>
                <a:cs typeface="Droid Serif"/>
                <a:sym typeface="Droid Serif"/>
              </a:rPr>
              <a:t>units </a:t>
            </a:r>
            <a:endParaRPr sz="1700">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Utilization</a:t>
            </a:r>
            <a:endParaRPr sz="2200"/>
          </a:p>
        </p:txBody>
      </p:sp>
      <p:sp>
        <p:nvSpPr>
          <p:cNvPr id="220" name="Google Shape;220;p3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21" name="Google Shape;221;p39"/>
          <p:cNvSpPr txBox="1"/>
          <p:nvPr/>
        </p:nvSpPr>
        <p:spPr>
          <a:xfrm>
            <a:off x="1023350" y="937850"/>
            <a:ext cx="7675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Utilization how “used” a </a:t>
            </a:r>
            <a:r>
              <a:rPr lang="en" sz="1800">
                <a:latin typeface="Droid Serif"/>
                <a:ea typeface="Droid Serif"/>
                <a:cs typeface="Droid Serif"/>
                <a:sym typeface="Droid Serif"/>
              </a:rPr>
              <a:t>resource is</a:t>
            </a:r>
            <a:endParaRPr sz="18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sz="2200">
                <a:highlight>
                  <a:srgbClr val="D5A6BD"/>
                </a:highlight>
                <a:latin typeface="Droid Serif"/>
                <a:ea typeface="Droid Serif"/>
                <a:cs typeface="Droid Serif"/>
                <a:sym typeface="Droid Serif"/>
              </a:rPr>
              <a:t>Throughput Rate / Capacity Rate</a:t>
            </a:r>
            <a:r>
              <a:rPr lang="en" sz="2200">
                <a:latin typeface="Droid Serif"/>
                <a:ea typeface="Droid Serif"/>
                <a:cs typeface="Droid Serif"/>
                <a:sym typeface="Droid Serif"/>
              </a:rPr>
              <a:t> </a:t>
            </a:r>
            <a:r>
              <a:rPr b="1" lang="en" sz="2200">
                <a:latin typeface="Droid Serif"/>
                <a:ea typeface="Droid Serif"/>
                <a:cs typeface="Droid Serif"/>
                <a:sym typeface="Droid Serif"/>
              </a:rPr>
              <a:t>AKA</a:t>
            </a:r>
            <a:endParaRPr b="1"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highlight>
                  <a:srgbClr val="F9CB9C"/>
                </a:highlight>
                <a:latin typeface="Droid Serif"/>
                <a:ea typeface="Droid Serif"/>
                <a:cs typeface="Droid Serif"/>
                <a:sym typeface="Droid Serif"/>
              </a:rPr>
              <a:t>Actual Output Rate / Maximum Output Rate</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*Maximum 100% </a:t>
            </a:r>
            <a:endParaRPr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What is utilization of worker who gets through 4 units per  hour when they could get through 6 per hour? </a:t>
            </a:r>
            <a:endParaRPr sz="2200">
              <a:latin typeface="Droid Serif"/>
              <a:ea typeface="Droid Serif"/>
              <a:cs typeface="Droid Serif"/>
              <a:sym typeface="Droid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Implied Utilization </a:t>
            </a:r>
            <a:endParaRPr sz="1800"/>
          </a:p>
        </p:txBody>
      </p:sp>
      <p:sp>
        <p:nvSpPr>
          <p:cNvPr id="227" name="Google Shape;227;p4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Captures the idea of overtime/ excess demand in the short run</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Input Rate / Capacity Rate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Maximum CAN be over 100% in the short run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temp holiday employee labour</a:t>
            </a:r>
            <a:endParaRPr/>
          </a:p>
        </p:txBody>
      </p:sp>
      <p:sp>
        <p:nvSpPr>
          <p:cNvPr id="228" name="Google Shape;228;p4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utilization! </a:t>
            </a:r>
            <a:endParaRPr sz="2300"/>
          </a:p>
        </p:txBody>
      </p:sp>
      <p:sp>
        <p:nvSpPr>
          <p:cNvPr id="239" name="Google Shape;239;p4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240" name="Google Shape;240;p42"/>
          <p:cNvGraphicFramePr/>
          <p:nvPr/>
        </p:nvGraphicFramePr>
        <p:xfrm>
          <a:off x="952500" y="2000250"/>
          <a:ext cx="3000000" cy="3000000"/>
        </p:xfrm>
        <a:graphic>
          <a:graphicData uri="http://schemas.openxmlformats.org/drawingml/2006/table">
            <a:tbl>
              <a:tblPr>
                <a:noFill/>
                <a:tableStyleId>{68318948-3D37-4C54-B19D-A4B4B7E9E902}</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a:t>
                      </a:r>
                      <a:r>
                        <a:rPr lang="en"/>
                        <a:t>tilization as a %</a:t>
                      </a:r>
                      <a:endParaRPr/>
                    </a:p>
                  </a:txBody>
                  <a:tcPr marT="91425" marB="91425" marR="91425" marL="91425"/>
                </a:tc>
              </a:tr>
              <a:tr h="381000">
                <a:tc>
                  <a:txBody>
                    <a:bodyPr/>
                    <a:lstStyle/>
                    <a:p>
                      <a:pPr indent="0" lvl="0" marL="0" rtl="0" algn="l">
                        <a:spcBef>
                          <a:spcPts val="0"/>
                        </a:spcBef>
                        <a:spcAft>
                          <a:spcPts val="0"/>
                        </a:spcAft>
                        <a:buNone/>
                      </a:pPr>
                      <a:r>
                        <a:rPr lang="en"/>
                        <a:t>Cashier</a:t>
                      </a:r>
                      <a:r>
                        <a:rPr lang="en"/>
                        <a:t> 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idx="4294967295" type="ctrTitle"/>
          </p:nvPr>
        </p:nvSpPr>
        <p:spPr>
          <a:xfrm>
            <a:off x="3913025" y="323400"/>
            <a:ext cx="1317900" cy="445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COMM204</a:t>
            </a:r>
            <a:endParaRPr sz="1800"/>
          </a:p>
        </p:txBody>
      </p:sp>
      <p:sp>
        <p:nvSpPr>
          <p:cNvPr id="110" name="Google Shape;110;p25"/>
          <p:cNvSpPr txBox="1"/>
          <p:nvPr>
            <p:ph idx="4294967295" type="subTitle"/>
          </p:nvPr>
        </p:nvSpPr>
        <p:spPr>
          <a:xfrm>
            <a:off x="1275150" y="768888"/>
            <a:ext cx="6593700" cy="7848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a:t>Today's</a:t>
            </a:r>
            <a:r>
              <a:rPr b="1" lang="en"/>
              <a:t> session: </a:t>
            </a:r>
            <a:endParaRPr b="1"/>
          </a:p>
        </p:txBody>
      </p:sp>
      <p:sp>
        <p:nvSpPr>
          <p:cNvPr id="111" name="Google Shape;111;p25"/>
          <p:cNvSpPr txBox="1"/>
          <p:nvPr>
            <p:ph idx="4294967295" type="body"/>
          </p:nvPr>
        </p:nvSpPr>
        <p:spPr>
          <a:xfrm>
            <a:off x="865825" y="1624775"/>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Process Analysis</a:t>
            </a:r>
            <a:endParaRPr sz="1800"/>
          </a:p>
          <a:p>
            <a:pPr indent="0" lvl="0" marL="0" rtl="0" algn="ctr">
              <a:spcBef>
                <a:spcPts val="600"/>
              </a:spcBef>
              <a:spcAft>
                <a:spcPts val="0"/>
              </a:spcAft>
              <a:buNone/>
            </a:pPr>
            <a:r>
              <a:rPr lang="en" sz="1800"/>
              <a:t>Little’s Law </a:t>
            </a:r>
            <a:endParaRPr sz="1800"/>
          </a:p>
          <a:p>
            <a:pPr indent="0" lvl="0" marL="0" rtl="0" algn="ctr">
              <a:spcBef>
                <a:spcPts val="600"/>
              </a:spcBef>
              <a:spcAft>
                <a:spcPts val="0"/>
              </a:spcAft>
              <a:buNone/>
            </a:pPr>
            <a:r>
              <a:rPr lang="en" sz="1800"/>
              <a:t>Variability</a:t>
            </a:r>
            <a:endParaRPr sz="1800"/>
          </a:p>
          <a:p>
            <a:pPr indent="0" lvl="0" marL="0" rtl="0" algn="ctr">
              <a:spcBef>
                <a:spcPts val="600"/>
              </a:spcBef>
              <a:spcAft>
                <a:spcPts val="0"/>
              </a:spcAft>
              <a:buNone/>
            </a:pPr>
            <a:r>
              <a:rPr lang="en" sz="1800"/>
              <a:t>*OM Triangle</a:t>
            </a:r>
            <a:endParaRPr sz="1800"/>
          </a:p>
          <a:p>
            <a:pPr indent="0" lvl="0" marL="0" rtl="0" algn="ctr">
              <a:spcBef>
                <a:spcPts val="600"/>
              </a:spcBef>
              <a:spcAft>
                <a:spcPts val="0"/>
              </a:spcAft>
              <a:buNone/>
            </a:pPr>
            <a:r>
              <a:rPr lang="en" sz="1800"/>
              <a:t>Queuing </a:t>
            </a:r>
            <a:r>
              <a:rPr lang="en" sz="1800"/>
              <a:t>Theory</a:t>
            </a:r>
            <a:endParaRPr sz="1800"/>
          </a:p>
          <a:p>
            <a:pPr indent="0" lvl="0" marL="0" rtl="0" algn="ctr">
              <a:spcBef>
                <a:spcPts val="600"/>
              </a:spcBef>
              <a:spcAft>
                <a:spcPts val="0"/>
              </a:spcAft>
              <a:buNone/>
            </a:pPr>
            <a:r>
              <a:rPr lang="en" sz="1800"/>
              <a:t>*Pk formula </a:t>
            </a:r>
            <a:endParaRPr sz="1800"/>
          </a:p>
          <a:p>
            <a:pPr indent="0" lvl="0" marL="0" rtl="0" algn="ctr">
              <a:spcBef>
                <a:spcPts val="600"/>
              </a:spcBef>
              <a:spcAft>
                <a:spcPts val="0"/>
              </a:spcAft>
              <a:buNone/>
            </a:pPr>
            <a:r>
              <a:rPr lang="en" sz="1500"/>
              <a:t>+stick around for my top 204 study tips</a:t>
            </a:r>
            <a:endParaRPr sz="1500"/>
          </a:p>
        </p:txBody>
      </p:sp>
      <p:sp>
        <p:nvSpPr>
          <p:cNvPr id="112" name="Google Shape;112;p25"/>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 build up </a:t>
            </a:r>
            <a:endParaRPr/>
          </a:p>
        </p:txBody>
      </p:sp>
      <p:sp>
        <p:nvSpPr>
          <p:cNvPr id="246" name="Google Shape;246;p4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47" name="Google Shape;247;p43"/>
          <p:cNvSpPr txBox="1"/>
          <p:nvPr/>
        </p:nvSpPr>
        <p:spPr>
          <a:xfrm>
            <a:off x="820625" y="726825"/>
            <a:ext cx="76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Inventory buildup occurs as a result of short run input rate &gt; short run capacity rate </a:t>
            </a:r>
            <a:endParaRPr>
              <a:latin typeface="Droid Serif"/>
              <a:ea typeface="Droid Serif"/>
              <a:cs typeface="Droid Serif"/>
              <a:sym typeface="Droid Serif"/>
            </a:endParaRPr>
          </a:p>
        </p:txBody>
      </p:sp>
      <p:pic>
        <p:nvPicPr>
          <p:cNvPr id="248" name="Google Shape;248;p43"/>
          <p:cNvPicPr preferRelativeResize="0"/>
          <p:nvPr/>
        </p:nvPicPr>
        <p:blipFill>
          <a:blip r:embed="rId3">
            <a:alphaModFix/>
          </a:blip>
          <a:stretch>
            <a:fillRect/>
          </a:stretch>
        </p:blipFill>
        <p:spPr>
          <a:xfrm>
            <a:off x="2198226" y="1394450"/>
            <a:ext cx="3885975" cy="2996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Average Inventory Build Up </a:t>
            </a:r>
            <a:endParaRPr/>
          </a:p>
        </p:txBody>
      </p:sp>
      <p:sp>
        <p:nvSpPr>
          <p:cNvPr id="254" name="Google Shape;254;p4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55" name="Google Shape;255;p44"/>
          <p:cNvSpPr txBox="1"/>
          <p:nvPr/>
        </p:nvSpPr>
        <p:spPr>
          <a:xfrm>
            <a:off x="820625" y="726825"/>
            <a:ext cx="76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Average Inventory: Sum of inventory build up/ number of time slots. </a:t>
            </a:r>
            <a:endParaRPr>
              <a:highlight>
                <a:srgbClr val="FFFF00"/>
              </a:highlight>
              <a:latin typeface="Droid Serif"/>
              <a:ea typeface="Droid Serif"/>
              <a:cs typeface="Droid Serif"/>
              <a:sym typeface="Droid Serif"/>
            </a:endParaRPr>
          </a:p>
        </p:txBody>
      </p:sp>
      <p:pic>
        <p:nvPicPr>
          <p:cNvPr id="256" name="Google Shape;256;p44"/>
          <p:cNvPicPr preferRelativeResize="0"/>
          <p:nvPr/>
        </p:nvPicPr>
        <p:blipFill>
          <a:blip r:embed="rId3">
            <a:alphaModFix/>
          </a:blip>
          <a:stretch>
            <a:fillRect/>
          </a:stretch>
        </p:blipFill>
        <p:spPr>
          <a:xfrm>
            <a:off x="600651" y="1607350"/>
            <a:ext cx="3885975" cy="2996950"/>
          </a:xfrm>
          <a:prstGeom prst="rect">
            <a:avLst/>
          </a:prstGeom>
          <a:noFill/>
          <a:ln>
            <a:noFill/>
          </a:ln>
        </p:spPr>
      </p:pic>
      <p:sp>
        <p:nvSpPr>
          <p:cNvPr id="257" name="Google Shape;257;p44"/>
          <p:cNvSpPr txBox="1"/>
          <p:nvPr/>
        </p:nvSpPr>
        <p:spPr>
          <a:xfrm>
            <a:off x="5400550" y="1661700"/>
            <a:ext cx="285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FFF00"/>
                </a:highlight>
                <a:latin typeface="Droid Serif"/>
                <a:ea typeface="Droid Serif"/>
                <a:cs typeface="Droid Serif"/>
                <a:sym typeface="Droid Serif"/>
              </a:rPr>
              <a:t>What is </a:t>
            </a:r>
            <a:r>
              <a:rPr b="1" lang="en">
                <a:highlight>
                  <a:srgbClr val="FFFF00"/>
                </a:highlight>
                <a:latin typeface="Droid Serif"/>
                <a:ea typeface="Droid Serif"/>
                <a:cs typeface="Droid Serif"/>
                <a:sym typeface="Droid Serif"/>
              </a:rPr>
              <a:t>average</a:t>
            </a:r>
            <a:r>
              <a:rPr b="1" lang="en">
                <a:highlight>
                  <a:srgbClr val="FFFF00"/>
                </a:highlight>
                <a:latin typeface="Droid Serif"/>
                <a:ea typeface="Droid Serif"/>
                <a:cs typeface="Droid Serif"/>
                <a:sym typeface="Droid Serif"/>
              </a:rPr>
              <a:t> inventory in this case? </a:t>
            </a:r>
            <a:endParaRPr b="1">
              <a:highlight>
                <a:srgbClr val="FFFF00"/>
              </a:highlight>
              <a:latin typeface="Droid Serif"/>
              <a:ea typeface="Droid Serif"/>
              <a:cs typeface="Droid Serif"/>
              <a:sym typeface="Droid Serif"/>
            </a:endParaRPr>
          </a:p>
          <a:p>
            <a:pPr indent="0" lvl="0" marL="0" rtl="0" algn="l">
              <a:spcBef>
                <a:spcPts val="0"/>
              </a:spcBef>
              <a:spcAft>
                <a:spcPts val="0"/>
              </a:spcAft>
              <a:buNone/>
            </a:pPr>
            <a:r>
              <a:t/>
            </a:r>
            <a:endParaRPr b="1">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Inventory</a:t>
            </a:r>
            <a:r>
              <a:rPr lang="en"/>
              <a:t> </a:t>
            </a:r>
            <a:endParaRPr/>
          </a:p>
        </p:txBody>
      </p:sp>
      <p:sp>
        <p:nvSpPr>
          <p:cNvPr id="263" name="Google Shape;263;p4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264" name="Google Shape;264;p45"/>
          <p:cNvSpPr txBox="1"/>
          <p:nvPr/>
        </p:nvSpPr>
        <p:spPr>
          <a:xfrm>
            <a:off x="1336425" y="1125425"/>
            <a:ext cx="6705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Droid Serif"/>
                <a:ea typeface="Droid Serif"/>
                <a:cs typeface="Droid Serif"/>
                <a:sym typeface="Droid Serif"/>
              </a:rPr>
              <a:t>Discrete</a:t>
            </a:r>
            <a:r>
              <a:rPr lang="en" sz="1900">
                <a:latin typeface="Droid Serif"/>
                <a:ea typeface="Droid Serif"/>
                <a:cs typeface="Droid Serif"/>
                <a:sym typeface="Droid Serif"/>
              </a:rPr>
              <a:t> Average Inventory: Start Inventory + Ending Inventory / 2 </a:t>
            </a:r>
            <a:endParaRPr sz="1900">
              <a:latin typeface="Droid Serif"/>
              <a:ea typeface="Droid Serif"/>
              <a:cs typeface="Droid Serif"/>
              <a:sym typeface="Droid Serif"/>
            </a:endParaRPr>
          </a:p>
          <a:p>
            <a:pPr indent="0" lvl="0" marL="0" rtl="0" algn="l">
              <a:spcBef>
                <a:spcPts val="0"/>
              </a:spcBef>
              <a:spcAft>
                <a:spcPts val="0"/>
              </a:spcAft>
              <a:buNone/>
            </a:pPr>
            <a:r>
              <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Days in </a:t>
            </a:r>
            <a:r>
              <a:rPr lang="en" sz="1900">
                <a:latin typeface="Droid Serif"/>
                <a:ea typeface="Droid Serif"/>
                <a:cs typeface="Droid Serif"/>
                <a:sym typeface="Droid Serif"/>
              </a:rPr>
              <a:t>inventory: 365/ Average Inventory </a:t>
            </a:r>
            <a:endParaRPr sz="1900">
              <a:latin typeface="Droid Serif"/>
              <a:ea typeface="Droid Serif"/>
              <a:cs typeface="Droid Serif"/>
              <a:sym typeface="Droid Serif"/>
            </a:endParaRPr>
          </a:p>
          <a:p>
            <a:pPr indent="0" lvl="0" marL="0" rtl="0" algn="l">
              <a:spcBef>
                <a:spcPts val="0"/>
              </a:spcBef>
              <a:spcAft>
                <a:spcPts val="0"/>
              </a:spcAft>
              <a:buNone/>
            </a:pPr>
            <a:r>
              <a:t/>
            </a:r>
            <a:endParaRPr sz="1900">
              <a:latin typeface="Droid Serif"/>
              <a:ea typeface="Droid Serif"/>
              <a:cs typeface="Droid Serif"/>
              <a:sym typeface="Droid Serif"/>
            </a:endParaRPr>
          </a:p>
          <a:p>
            <a:pPr indent="0" lvl="0" marL="0" rtl="0" algn="l">
              <a:spcBef>
                <a:spcPts val="0"/>
              </a:spcBef>
              <a:spcAft>
                <a:spcPts val="0"/>
              </a:spcAft>
              <a:buNone/>
            </a:pPr>
            <a:r>
              <a:rPr lang="en" sz="1900">
                <a:latin typeface="Droid Serif"/>
                <a:ea typeface="Droid Serif"/>
                <a:cs typeface="Droid Serif"/>
                <a:sym typeface="Droid Serif"/>
              </a:rPr>
              <a:t>Inventory turnover:  Cost of Goods Sold / Average</a:t>
            </a:r>
            <a:br>
              <a:rPr lang="en" sz="1900">
                <a:latin typeface="Droid Serif"/>
                <a:ea typeface="Droid Serif"/>
                <a:cs typeface="Droid Serif"/>
                <a:sym typeface="Droid Serif"/>
              </a:rPr>
            </a:br>
            <a:r>
              <a:rPr lang="en" sz="1900">
                <a:latin typeface="Droid Serif"/>
                <a:ea typeface="Droid Serif"/>
                <a:cs typeface="Droid Serif"/>
                <a:sym typeface="Droid Serif"/>
              </a:rPr>
              <a:t>Inventory</a:t>
            </a:r>
            <a:r>
              <a:rPr lang="en" sz="1900">
                <a:latin typeface="Droid Serif"/>
                <a:ea typeface="Droid Serif"/>
                <a:cs typeface="Droid Serif"/>
                <a:sym typeface="Droid Serif"/>
              </a:rPr>
              <a:t> </a:t>
            </a:r>
            <a:endParaRPr sz="19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highlight>
                  <a:srgbClr val="FFFF00"/>
                </a:highlight>
                <a:latin typeface="Droid Serif"/>
                <a:ea typeface="Droid Serif"/>
                <a:cs typeface="Droid Serif"/>
                <a:sym typeface="Droid Serif"/>
              </a:rPr>
              <a:t>Think comm 293**</a:t>
            </a:r>
            <a:endParaRPr>
              <a:highlight>
                <a:srgbClr val="FFFF00"/>
              </a:highlight>
              <a:latin typeface="Droid Serif"/>
              <a:ea typeface="Droid Serif"/>
              <a:cs typeface="Droid Serif"/>
              <a:sym typeface="Droid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270" name="Google Shape;270;p4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Who has the lower inventory turnover, how many days are goods spent in inventory?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Sarah: $15,000 goods sold, with average inventory of 670.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Claire: 60000 goods sold, average inventory of 780. </a:t>
            </a:r>
            <a:endParaRPr/>
          </a:p>
        </p:txBody>
      </p:sp>
      <p:sp>
        <p:nvSpPr>
          <p:cNvPr id="271" name="Google Shape;271;p4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Process Analysis Summary </a:t>
            </a:r>
            <a:endParaRPr/>
          </a:p>
        </p:txBody>
      </p:sp>
      <p:sp>
        <p:nvSpPr>
          <p:cNvPr id="277" name="Google Shape;277;p4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Understand how to identify unit load, capacity rates, bottleneck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 able to figure out ways to shorten/ balance out processes (increase capacity rate)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-Identifying and calculating Inventory data </a:t>
            </a:r>
            <a:endParaRPr/>
          </a:p>
          <a:p>
            <a:pPr indent="0" lvl="0" marL="0" rtl="0" algn="l">
              <a:spcBef>
                <a:spcPts val="600"/>
              </a:spcBef>
              <a:spcAft>
                <a:spcPts val="0"/>
              </a:spcAft>
              <a:buNone/>
            </a:pPr>
            <a:r>
              <a:t/>
            </a:r>
            <a:endParaRPr/>
          </a:p>
        </p:txBody>
      </p:sp>
      <p:sp>
        <p:nvSpPr>
          <p:cNvPr id="278" name="Google Shape;278;p4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284" name="Google Shape;284;p4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85" name="Google Shape;285;p4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Little’s Law</a:t>
            </a:r>
            <a:endParaRPr sz="2600"/>
          </a:p>
        </p:txBody>
      </p:sp>
      <p:sp>
        <p:nvSpPr>
          <p:cNvPr id="291" name="Google Shape;291;p49"/>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2</a:t>
            </a:r>
            <a:endParaRPr b="1" sz="2400">
              <a:solidFill>
                <a:srgbClr val="FFFFFF"/>
              </a:solidFill>
              <a:latin typeface="Montserrat"/>
              <a:ea typeface="Montserrat"/>
              <a:cs typeface="Montserrat"/>
              <a:sym typeface="Montserrat"/>
            </a:endParaRPr>
          </a:p>
        </p:txBody>
      </p:sp>
      <p:sp>
        <p:nvSpPr>
          <p:cNvPr id="292" name="Google Shape;292;p49"/>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Little’s Law</a:t>
            </a:r>
            <a:endParaRPr sz="1800"/>
          </a:p>
        </p:txBody>
      </p:sp>
      <p:sp>
        <p:nvSpPr>
          <p:cNvPr id="298" name="Google Shape;298;p50"/>
          <p:cNvSpPr txBox="1"/>
          <p:nvPr>
            <p:ph idx="1" type="body"/>
          </p:nvPr>
        </p:nvSpPr>
        <p:spPr>
          <a:xfrm>
            <a:off x="916650" y="1047150"/>
            <a:ext cx="7310700" cy="304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I = R*T</a:t>
            </a:r>
            <a:endParaRPr/>
          </a:p>
          <a:p>
            <a:pPr indent="0" lvl="0" marL="457200" rtl="0" algn="l">
              <a:spcBef>
                <a:spcPts val="600"/>
              </a:spcBef>
              <a:spcAft>
                <a:spcPts val="0"/>
              </a:spcAft>
              <a:buNone/>
            </a:pPr>
            <a:r>
              <a:rPr lang="en"/>
              <a:t>I- Average Inventory </a:t>
            </a:r>
            <a:endParaRPr/>
          </a:p>
          <a:p>
            <a:pPr indent="0" lvl="0" marL="457200" rtl="0" algn="l">
              <a:spcBef>
                <a:spcPts val="600"/>
              </a:spcBef>
              <a:spcAft>
                <a:spcPts val="0"/>
              </a:spcAft>
              <a:buNone/>
            </a:pPr>
            <a:r>
              <a:rPr lang="en"/>
              <a:t>R- Average Throughput Rate </a:t>
            </a:r>
            <a:endParaRPr/>
          </a:p>
          <a:p>
            <a:pPr indent="0" lvl="0" marL="457200" rtl="0" algn="l">
              <a:spcBef>
                <a:spcPts val="600"/>
              </a:spcBef>
              <a:spcAft>
                <a:spcPts val="0"/>
              </a:spcAft>
              <a:buNone/>
            </a:pPr>
            <a:r>
              <a:rPr lang="en"/>
              <a:t>T- </a:t>
            </a:r>
            <a:r>
              <a:rPr lang="en"/>
              <a:t>Average</a:t>
            </a:r>
            <a:r>
              <a:rPr lang="en"/>
              <a:t> Flow Time </a:t>
            </a:r>
            <a:endParaRPr/>
          </a:p>
          <a:p>
            <a:pPr indent="0" lvl="0" marL="457200" rtl="0" algn="l">
              <a:spcBef>
                <a:spcPts val="600"/>
              </a:spcBef>
              <a:spcAft>
                <a:spcPts val="0"/>
              </a:spcAft>
              <a:buNone/>
            </a:pPr>
            <a:r>
              <a:rPr lang="en" sz="1600"/>
              <a:t>Be careful not to mix up R and T!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99" name="Google Shape;299;p5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Questions </a:t>
            </a:r>
            <a:endParaRPr sz="2000"/>
          </a:p>
        </p:txBody>
      </p:sp>
      <p:sp>
        <p:nvSpPr>
          <p:cNvPr id="305" name="Google Shape;305;p51"/>
          <p:cNvSpPr txBox="1"/>
          <p:nvPr>
            <p:ph idx="1" type="body"/>
          </p:nvPr>
        </p:nvSpPr>
        <p:spPr>
          <a:xfrm>
            <a:off x="840975" y="955999"/>
            <a:ext cx="3621900" cy="333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At Lions Gate </a:t>
            </a:r>
            <a:r>
              <a:rPr lang="en"/>
              <a:t>hospital</a:t>
            </a:r>
            <a:r>
              <a:rPr lang="en"/>
              <a:t>, there are 15 births a day.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75% of deliveries require a 1 day stay. 25% of deliveries require a 3 day stay. </a:t>
            </a:r>
            <a:endParaRPr/>
          </a:p>
          <a:p>
            <a:pPr indent="0" lvl="0" marL="0" rtl="0" algn="l">
              <a:spcBef>
                <a:spcPts val="600"/>
              </a:spcBef>
              <a:spcAft>
                <a:spcPts val="0"/>
              </a:spcAft>
              <a:buNone/>
            </a:pPr>
            <a:r>
              <a:rPr lang="en"/>
              <a:t>What is average occupancy of delivery floor?  </a:t>
            </a:r>
            <a:endParaRPr/>
          </a:p>
        </p:txBody>
      </p:sp>
      <p:sp>
        <p:nvSpPr>
          <p:cNvPr id="306" name="Google Shape;306;p51"/>
          <p:cNvSpPr txBox="1"/>
          <p:nvPr>
            <p:ph idx="2" type="body"/>
          </p:nvPr>
        </p:nvSpPr>
        <p:spPr>
          <a:xfrm>
            <a:off x="4681050" y="955999"/>
            <a:ext cx="3621900" cy="382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On average, there are 50 people waiting for a given surgery.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 average, 10 surgeries are performed a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the assumption that no </a:t>
            </a:r>
            <a:r>
              <a:rPr lang="en"/>
              <a:t>patients</a:t>
            </a:r>
            <a:r>
              <a:rPr lang="en"/>
              <a:t> die, how long do patients wait?</a:t>
            </a:r>
            <a:endParaRPr/>
          </a:p>
        </p:txBody>
      </p:sp>
      <p:sp>
        <p:nvSpPr>
          <p:cNvPr id="307" name="Google Shape;307;p5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Little’s Law summary </a:t>
            </a:r>
            <a:endParaRPr sz="1700"/>
          </a:p>
        </p:txBody>
      </p:sp>
      <p:sp>
        <p:nvSpPr>
          <p:cNvPr id="313" name="Google Shape;313;p5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 R*T </a:t>
            </a:r>
            <a:endParaRPr/>
          </a:p>
          <a:p>
            <a:pPr indent="0" lvl="0" marL="0" rtl="0" algn="l">
              <a:spcBef>
                <a:spcPts val="600"/>
              </a:spcBef>
              <a:spcAft>
                <a:spcPts val="0"/>
              </a:spcAft>
              <a:buNone/>
            </a:pPr>
            <a:r>
              <a:rPr lang="en"/>
              <a:t>R = I/T </a:t>
            </a:r>
            <a:endParaRPr/>
          </a:p>
          <a:p>
            <a:pPr indent="0" lvl="0" marL="0" rtl="0" algn="l">
              <a:spcBef>
                <a:spcPts val="600"/>
              </a:spcBef>
              <a:spcAft>
                <a:spcPts val="0"/>
              </a:spcAft>
              <a:buNone/>
            </a:pPr>
            <a:r>
              <a:rPr lang="en"/>
              <a:t>T = I/R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-correctly identify variables</a:t>
            </a:r>
            <a:endParaRPr/>
          </a:p>
          <a:p>
            <a:pPr indent="0" lvl="0" marL="0" rtl="0" algn="l">
              <a:spcBef>
                <a:spcPts val="600"/>
              </a:spcBef>
              <a:spcAft>
                <a:spcPts val="0"/>
              </a:spcAft>
              <a:buNone/>
            </a:pPr>
            <a:r>
              <a:rPr lang="en"/>
              <a:t>-remember this is all “average”</a:t>
            </a:r>
            <a:endParaRPr/>
          </a:p>
          <a:p>
            <a:pPr indent="0" lvl="0" marL="0" rtl="0" algn="l">
              <a:spcBef>
                <a:spcPts val="600"/>
              </a:spcBef>
              <a:spcAft>
                <a:spcPts val="0"/>
              </a:spcAft>
              <a:buNone/>
            </a:pPr>
            <a:r>
              <a:rPr lang="en"/>
              <a:t>-keep an eye out for units </a:t>
            </a:r>
            <a:endParaRPr/>
          </a:p>
        </p:txBody>
      </p:sp>
      <p:sp>
        <p:nvSpPr>
          <p:cNvPr id="314" name="Google Shape;314;p5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subTitle"/>
          </p:nvPr>
        </p:nvSpPr>
        <p:spPr>
          <a:xfrm>
            <a:off x="685800" y="16427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Process Analysis</a:t>
            </a:r>
            <a:endParaRPr sz="5000"/>
          </a:p>
        </p:txBody>
      </p:sp>
      <p:sp>
        <p:nvSpPr>
          <p:cNvPr id="118" name="Google Shape;118;p26"/>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1</a:t>
            </a:r>
            <a:endParaRPr b="1" sz="2400">
              <a:solidFill>
                <a:srgbClr val="FFFFFF"/>
              </a:solidFill>
              <a:latin typeface="Montserrat"/>
              <a:ea typeface="Montserrat"/>
              <a:cs typeface="Montserrat"/>
              <a:sym typeface="Montserrat"/>
            </a:endParaRPr>
          </a:p>
        </p:txBody>
      </p:sp>
      <p:sp>
        <p:nvSpPr>
          <p:cNvPr id="119" name="Google Shape;119;p26"/>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idx="1" type="subTitle"/>
          </p:nvPr>
        </p:nvSpPr>
        <p:spPr>
          <a:xfrm>
            <a:off x="685800" y="177907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Variability in Processes</a:t>
            </a:r>
            <a:endParaRPr sz="3600"/>
          </a:p>
        </p:txBody>
      </p:sp>
      <p:sp>
        <p:nvSpPr>
          <p:cNvPr id="320" name="Google Shape;320;p5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3</a:t>
            </a:r>
            <a:endParaRPr b="1" sz="2400">
              <a:solidFill>
                <a:srgbClr val="FFFFFF"/>
              </a:solidFill>
              <a:latin typeface="Montserrat"/>
              <a:ea typeface="Montserrat"/>
              <a:cs typeface="Montserrat"/>
              <a:sym typeface="Montserrat"/>
            </a:endParaRPr>
          </a:p>
        </p:txBody>
      </p:sp>
      <p:sp>
        <p:nvSpPr>
          <p:cNvPr id="321" name="Google Shape;321;p5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327" name="Google Shape;327;p5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Variable Inputs: ex: not knowing exactly when </a:t>
            </a:r>
            <a:r>
              <a:rPr lang="en"/>
              <a:t>customers</a:t>
            </a:r>
            <a:r>
              <a:rPr lang="en"/>
              <a:t> will show up to your store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Variable Capacity: not </a:t>
            </a:r>
            <a:r>
              <a:rPr lang="en"/>
              <a:t>knowing</a:t>
            </a:r>
            <a:r>
              <a:rPr lang="en"/>
              <a:t> what your capacity will be. Ex: farmers producing crops. </a:t>
            </a:r>
            <a:endParaRPr/>
          </a:p>
        </p:txBody>
      </p:sp>
      <p:sp>
        <p:nvSpPr>
          <p:cNvPr id="328" name="Google Shape;328;p5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Types of Variability </a:t>
            </a:r>
            <a:endParaRPr/>
          </a:p>
        </p:txBody>
      </p:sp>
      <p:sp>
        <p:nvSpPr>
          <p:cNvPr id="334" name="Google Shape;334;p55"/>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Predictable: knowable changes in an input and/or capacity rates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Advent Calendar sales will go up during christmas time.  </a:t>
            </a:r>
            <a:endParaRPr/>
          </a:p>
        </p:txBody>
      </p:sp>
      <p:sp>
        <p:nvSpPr>
          <p:cNvPr id="335" name="Google Shape;335;p55"/>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Unpredictable: unknowable changes in input and/or capacity rates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how much will advent calendar sales increase during Christmas time?.  </a:t>
            </a:r>
            <a:endParaRPr/>
          </a:p>
        </p:txBody>
      </p:sp>
      <p:sp>
        <p:nvSpPr>
          <p:cNvPr id="336" name="Google Shape;336;p5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500"/>
              <a:t>Examples: Predictable or </a:t>
            </a:r>
            <a:r>
              <a:rPr lang="en" sz="1500"/>
              <a:t>Unpredictable</a:t>
            </a:r>
            <a:r>
              <a:rPr lang="en" sz="1500"/>
              <a:t> </a:t>
            </a:r>
            <a:endParaRPr sz="1500"/>
          </a:p>
        </p:txBody>
      </p:sp>
      <p:sp>
        <p:nvSpPr>
          <p:cNvPr id="347" name="Google Shape;347;p5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Categorize these examples as knowable or </a:t>
            </a:r>
            <a:r>
              <a:rPr lang="en"/>
              <a:t>unknowable</a:t>
            </a:r>
            <a:r>
              <a:rPr lang="en"/>
              <a:t> information.</a:t>
            </a:r>
            <a:endParaRPr/>
          </a:p>
          <a:p>
            <a:pPr indent="0" lvl="0" marL="457200" rtl="0" algn="l">
              <a:lnSpc>
                <a:spcPct val="150000"/>
              </a:lnSpc>
              <a:spcBef>
                <a:spcPts val="600"/>
              </a:spcBef>
              <a:spcAft>
                <a:spcPts val="0"/>
              </a:spcAft>
              <a:buNone/>
            </a:pPr>
            <a:r>
              <a:t/>
            </a:r>
            <a:endParaRPr/>
          </a:p>
          <a:p>
            <a:pPr indent="-355600" lvl="0" marL="457200" rtl="0" algn="l">
              <a:lnSpc>
                <a:spcPct val="150000"/>
              </a:lnSpc>
              <a:spcBef>
                <a:spcPts val="600"/>
              </a:spcBef>
              <a:spcAft>
                <a:spcPts val="0"/>
              </a:spcAft>
              <a:buSzPts val="2000"/>
              <a:buChar char="⊡"/>
            </a:pPr>
            <a:r>
              <a:rPr lang="en" sz="2000"/>
              <a:t>D</a:t>
            </a:r>
            <a:r>
              <a:rPr lang="en" sz="2000"/>
              <a:t>emand of chocolates going up during Valentines day.</a:t>
            </a:r>
            <a:endParaRPr sz="2000"/>
          </a:p>
          <a:p>
            <a:pPr indent="-355600" lvl="0" marL="457200" rtl="0" algn="l">
              <a:lnSpc>
                <a:spcPct val="150000"/>
              </a:lnSpc>
              <a:spcBef>
                <a:spcPts val="0"/>
              </a:spcBef>
              <a:spcAft>
                <a:spcPts val="0"/>
              </a:spcAft>
              <a:buSzPts val="2000"/>
              <a:buChar char="⊡"/>
            </a:pPr>
            <a:r>
              <a:rPr lang="en" sz="2000"/>
              <a:t>Power outage of all processing plants. </a:t>
            </a:r>
            <a:endParaRPr sz="2000"/>
          </a:p>
          <a:p>
            <a:pPr indent="-355600" lvl="0" marL="457200" rtl="0" algn="l">
              <a:lnSpc>
                <a:spcPct val="150000"/>
              </a:lnSpc>
              <a:spcBef>
                <a:spcPts val="0"/>
              </a:spcBef>
              <a:spcAft>
                <a:spcPts val="0"/>
              </a:spcAft>
              <a:buSzPts val="2000"/>
              <a:buChar char="⊡"/>
            </a:pPr>
            <a:r>
              <a:rPr lang="en" sz="2000"/>
              <a:t>New Machines breaking down. </a:t>
            </a:r>
            <a:endParaRPr sz="2000"/>
          </a:p>
          <a:p>
            <a:pPr indent="-355600" lvl="0" marL="457200" rtl="0" algn="l">
              <a:lnSpc>
                <a:spcPct val="150000"/>
              </a:lnSpc>
              <a:spcBef>
                <a:spcPts val="0"/>
              </a:spcBef>
              <a:spcAft>
                <a:spcPts val="0"/>
              </a:spcAft>
              <a:buSzPts val="2000"/>
              <a:buChar char="⊡"/>
            </a:pPr>
            <a:r>
              <a:rPr lang="en" sz="2000"/>
              <a:t>Employees not showing up for shifts. </a:t>
            </a:r>
            <a:endParaRPr sz="2000"/>
          </a:p>
          <a:p>
            <a:pPr indent="-355600" lvl="0" marL="457200" rtl="0" algn="l">
              <a:lnSpc>
                <a:spcPct val="150000"/>
              </a:lnSpc>
              <a:spcBef>
                <a:spcPts val="0"/>
              </a:spcBef>
              <a:spcAft>
                <a:spcPts val="0"/>
              </a:spcAft>
              <a:buSzPts val="2000"/>
              <a:buChar char="⊡"/>
            </a:pPr>
            <a:r>
              <a:rPr lang="en" sz="2000"/>
              <a:t>Employees taking time off during exam season.  </a:t>
            </a:r>
            <a:endParaRPr sz="2000"/>
          </a:p>
          <a:p>
            <a:pPr indent="0" lvl="0" marL="457200" rtl="0" algn="l">
              <a:spcBef>
                <a:spcPts val="600"/>
              </a:spcBef>
              <a:spcAft>
                <a:spcPts val="0"/>
              </a:spcAft>
              <a:buNone/>
            </a:pPr>
            <a:r>
              <a:t/>
            </a:r>
            <a:endParaRPr sz="1900"/>
          </a:p>
        </p:txBody>
      </p:sp>
      <p:sp>
        <p:nvSpPr>
          <p:cNvPr id="348" name="Google Shape;348;p5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354" name="Google Shape;354;p5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Controlling Variability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Predictable: making changes to the system.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Unpredictable: result of </a:t>
            </a:r>
            <a:r>
              <a:rPr lang="en"/>
              <a:t>lack of information. Reduce by getting info!! </a:t>
            </a:r>
            <a:endParaRPr/>
          </a:p>
        </p:txBody>
      </p:sp>
      <p:sp>
        <p:nvSpPr>
          <p:cNvPr id="355" name="Google Shape;355;p5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OM Triangle </a:t>
            </a:r>
            <a:endParaRPr sz="1700"/>
          </a:p>
        </p:txBody>
      </p:sp>
      <p:sp>
        <p:nvSpPr>
          <p:cNvPr id="361" name="Google Shape;361;p59"/>
          <p:cNvSpPr txBox="1"/>
          <p:nvPr>
            <p:ph idx="1" type="body"/>
          </p:nvPr>
        </p:nvSpPr>
        <p:spPr>
          <a:xfrm>
            <a:off x="483475" y="950850"/>
            <a:ext cx="4687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Helps OM experts </a:t>
            </a:r>
            <a:r>
              <a:rPr lang="en"/>
              <a:t>capitalize</a:t>
            </a:r>
            <a:r>
              <a:rPr lang="en"/>
              <a:t> their strengths when facing random demand.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 cannot have low inventory, capacity and information. </a:t>
            </a:r>
            <a:endParaRPr/>
          </a:p>
        </p:txBody>
      </p:sp>
      <p:sp>
        <p:nvSpPr>
          <p:cNvPr id="362" name="Google Shape;362;p5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3" name="Google Shape;363;p59"/>
          <p:cNvPicPr preferRelativeResize="0"/>
          <p:nvPr/>
        </p:nvPicPr>
        <p:blipFill>
          <a:blip r:embed="rId3">
            <a:alphaModFix/>
          </a:blip>
          <a:stretch>
            <a:fillRect/>
          </a:stretch>
        </p:blipFill>
        <p:spPr>
          <a:xfrm>
            <a:off x="5479825" y="940288"/>
            <a:ext cx="3124200" cy="344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idx="1" type="subTitle"/>
          </p:nvPr>
        </p:nvSpPr>
        <p:spPr>
          <a:xfrm>
            <a:off x="685725" y="9692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Queuing Theory</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rPr lang="en" sz="2700"/>
              <a:t>Pk-Formula</a:t>
            </a:r>
            <a:endParaRPr sz="2700"/>
          </a:p>
        </p:txBody>
      </p:sp>
      <p:sp>
        <p:nvSpPr>
          <p:cNvPr id="369" name="Google Shape;369;p60"/>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4</a:t>
            </a:r>
            <a:endParaRPr b="1" sz="2400">
              <a:solidFill>
                <a:srgbClr val="FFFFFF"/>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a:t>
            </a:r>
            <a:r>
              <a:rPr lang="en"/>
              <a:t> Theory </a:t>
            </a:r>
            <a:endParaRPr/>
          </a:p>
        </p:txBody>
      </p:sp>
      <p:sp>
        <p:nvSpPr>
          <p:cNvPr id="375" name="Google Shape;375;p61"/>
          <p:cNvSpPr txBox="1"/>
          <p:nvPr>
            <p:ph idx="1" type="body"/>
          </p:nvPr>
        </p:nvSpPr>
        <p:spPr>
          <a:xfrm>
            <a:off x="476550" y="459400"/>
            <a:ext cx="5066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Iq: Average queue length </a:t>
            </a:r>
            <a:endParaRPr sz="1400"/>
          </a:p>
          <a:p>
            <a:pPr indent="0" lvl="0" marL="0" rtl="0" algn="l">
              <a:spcBef>
                <a:spcPts val="600"/>
              </a:spcBef>
              <a:spcAft>
                <a:spcPts val="0"/>
              </a:spcAft>
              <a:buNone/>
            </a:pPr>
            <a:r>
              <a:rPr lang="en" sz="1400"/>
              <a:t>Is: Average number of customers being served</a:t>
            </a:r>
            <a:endParaRPr sz="1400"/>
          </a:p>
          <a:p>
            <a:pPr indent="0" lvl="0" marL="0" rtl="0" algn="l">
              <a:spcBef>
                <a:spcPts val="600"/>
              </a:spcBef>
              <a:spcAft>
                <a:spcPts val="0"/>
              </a:spcAft>
              <a:buNone/>
            </a:pPr>
            <a:r>
              <a:rPr lang="en" sz="1400"/>
              <a:t>I: Average number of customers in the process  = Is + Iq</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Ts: Average time spent at server </a:t>
            </a:r>
            <a:endParaRPr sz="1400"/>
          </a:p>
          <a:p>
            <a:pPr indent="0" lvl="0" marL="0" rtl="0" algn="l">
              <a:spcBef>
                <a:spcPts val="600"/>
              </a:spcBef>
              <a:spcAft>
                <a:spcPts val="0"/>
              </a:spcAft>
              <a:buNone/>
            </a:pPr>
            <a:r>
              <a:rPr lang="en" sz="1400"/>
              <a:t>Tq: Average time spent waiting in queue </a:t>
            </a:r>
            <a:endParaRPr sz="1400"/>
          </a:p>
          <a:p>
            <a:pPr indent="0" lvl="0" marL="0" rtl="0" algn="l">
              <a:spcBef>
                <a:spcPts val="600"/>
              </a:spcBef>
              <a:spcAft>
                <a:spcPts val="0"/>
              </a:spcAft>
              <a:buNone/>
            </a:pPr>
            <a:r>
              <a:rPr lang="en" sz="1400"/>
              <a:t>Ts= Ts+Tq total  average time spent in queue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b="1" sz="1400"/>
          </a:p>
        </p:txBody>
      </p:sp>
      <p:sp>
        <p:nvSpPr>
          <p:cNvPr id="376" name="Google Shape;376;p6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7" name="Google Shape;377;p61"/>
          <p:cNvPicPr preferRelativeResize="0"/>
          <p:nvPr/>
        </p:nvPicPr>
        <p:blipFill>
          <a:blip r:embed="rId3">
            <a:alphaModFix/>
          </a:blip>
          <a:stretch>
            <a:fillRect/>
          </a:stretch>
        </p:blipFill>
        <p:spPr>
          <a:xfrm>
            <a:off x="1605925" y="2671931"/>
            <a:ext cx="4635225" cy="205696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Little’s Law x Pk Formula </a:t>
            </a:r>
            <a:endParaRPr/>
          </a:p>
        </p:txBody>
      </p:sp>
      <p:sp>
        <p:nvSpPr>
          <p:cNvPr id="383" name="Google Shape;383;p62"/>
          <p:cNvSpPr txBox="1"/>
          <p:nvPr>
            <p:ph idx="1" type="body"/>
          </p:nvPr>
        </p:nvSpPr>
        <p:spPr>
          <a:xfrm>
            <a:off x="916525"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Little’s Law: Average Inventory = Avg Flow Time * Avg Throughput</a:t>
            </a:r>
            <a:endParaRPr/>
          </a:p>
        </p:txBody>
      </p:sp>
      <p:sp>
        <p:nvSpPr>
          <p:cNvPr id="384" name="Google Shape;384;p6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5" name="Google Shape;385;p62"/>
          <p:cNvPicPr preferRelativeResize="0"/>
          <p:nvPr/>
        </p:nvPicPr>
        <p:blipFill rotWithShape="1">
          <a:blip r:embed="rId3">
            <a:alphaModFix/>
          </a:blip>
          <a:srcRect b="0" l="3260" r="0" t="0"/>
          <a:stretch/>
        </p:blipFill>
        <p:spPr>
          <a:xfrm>
            <a:off x="2795175" y="2241725"/>
            <a:ext cx="3225025" cy="219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125" name="Google Shape;125;p27"/>
          <p:cNvSpPr txBox="1"/>
          <p:nvPr>
            <p:ph idx="1" type="body"/>
          </p:nvPr>
        </p:nvSpPr>
        <p:spPr>
          <a:xfrm>
            <a:off x="468925" y="459400"/>
            <a:ext cx="8346900" cy="4206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Core Concepts: Flow Time, Capacity Rate, Bottlenecks </a:t>
            </a:r>
            <a:endParaRPr/>
          </a:p>
          <a:p>
            <a:pPr indent="0" lvl="0" marL="457200" rtl="0" algn="l">
              <a:spcBef>
                <a:spcPts val="600"/>
              </a:spcBef>
              <a:spcAft>
                <a:spcPts val="0"/>
              </a:spcAft>
              <a:buNone/>
            </a:pPr>
            <a:r>
              <a:t/>
            </a:r>
            <a:endParaRPr/>
          </a:p>
          <a:p>
            <a:pPr indent="-323850" lvl="0" marL="457200" rtl="0" algn="l">
              <a:lnSpc>
                <a:spcPct val="115000"/>
              </a:lnSpc>
              <a:spcBef>
                <a:spcPts val="600"/>
              </a:spcBef>
              <a:spcAft>
                <a:spcPts val="0"/>
              </a:spcAft>
              <a:buSzPts val="1500"/>
              <a:buChar char="⊡"/>
            </a:pPr>
            <a:r>
              <a:rPr lang="en" sz="1500"/>
              <a:t>Flow time (Throughput time): lengths of time a unit spends in a cycle. </a:t>
            </a:r>
            <a:endParaRPr sz="1500"/>
          </a:p>
          <a:p>
            <a:pPr indent="-323850" lvl="0" marL="457200" rtl="0" algn="l">
              <a:lnSpc>
                <a:spcPct val="115000"/>
              </a:lnSpc>
              <a:spcBef>
                <a:spcPts val="0"/>
              </a:spcBef>
              <a:spcAft>
                <a:spcPts val="0"/>
              </a:spcAft>
              <a:buSzPts val="1500"/>
              <a:buChar char="⊡"/>
            </a:pPr>
            <a:r>
              <a:rPr lang="en" sz="1500"/>
              <a:t>Capacity</a:t>
            </a:r>
            <a:r>
              <a:rPr lang="en" sz="1500"/>
              <a:t> Rate: maximum rate at which units can flow through a process</a:t>
            </a:r>
            <a:endParaRPr sz="1500"/>
          </a:p>
          <a:p>
            <a:pPr indent="-323850" lvl="0" marL="457200" rtl="0" algn="l">
              <a:lnSpc>
                <a:spcPct val="115000"/>
              </a:lnSpc>
              <a:spcBef>
                <a:spcPts val="0"/>
              </a:spcBef>
              <a:spcAft>
                <a:spcPts val="0"/>
              </a:spcAft>
              <a:buSzPts val="1500"/>
              <a:buChar char="⊡"/>
            </a:pPr>
            <a:r>
              <a:rPr lang="en" sz="1500"/>
              <a:t>Bottleneck: the “slowest” resource of the process- can determine the capacity rate of the process. </a:t>
            </a:r>
            <a:endParaRPr sz="1500"/>
          </a:p>
          <a:p>
            <a:pPr indent="0" lvl="0" marL="0" rtl="0" algn="l">
              <a:lnSpc>
                <a:spcPct val="115000"/>
              </a:lnSpc>
              <a:spcBef>
                <a:spcPts val="600"/>
              </a:spcBef>
              <a:spcAft>
                <a:spcPts val="0"/>
              </a:spcAft>
              <a:buNone/>
            </a:pPr>
            <a:r>
              <a:rPr b="1" lang="en" sz="1500"/>
              <a:t>Starbucks Barista Crafting Beverage Process: </a:t>
            </a:r>
            <a:endParaRPr b="1" sz="1500"/>
          </a:p>
          <a:p>
            <a:pPr indent="0" lvl="0" marL="0" rtl="0" algn="l">
              <a:lnSpc>
                <a:spcPct val="115000"/>
              </a:lnSpc>
              <a:spcBef>
                <a:spcPts val="600"/>
              </a:spcBef>
              <a:spcAft>
                <a:spcPts val="0"/>
              </a:spcAft>
              <a:buNone/>
            </a:pPr>
            <a:r>
              <a:rPr lang="en" sz="1500"/>
              <a:t>Flow tine: how long it takes to make the drink. </a:t>
            </a:r>
            <a:endParaRPr sz="1500"/>
          </a:p>
          <a:p>
            <a:pPr indent="0" lvl="0" marL="0" rtl="0" algn="l">
              <a:lnSpc>
                <a:spcPct val="115000"/>
              </a:lnSpc>
              <a:spcBef>
                <a:spcPts val="600"/>
              </a:spcBef>
              <a:spcAft>
                <a:spcPts val="0"/>
              </a:spcAft>
              <a:buNone/>
            </a:pPr>
            <a:r>
              <a:rPr lang="en" sz="1500"/>
              <a:t>Capacity rate: maximum rate at which drinks can be made (usually either in a minute or hour) </a:t>
            </a:r>
            <a:endParaRPr sz="1500"/>
          </a:p>
          <a:p>
            <a:pPr indent="0" lvl="0" marL="0" rtl="0" algn="l">
              <a:lnSpc>
                <a:spcPct val="115000"/>
              </a:lnSpc>
              <a:spcBef>
                <a:spcPts val="600"/>
              </a:spcBef>
              <a:spcAft>
                <a:spcPts val="0"/>
              </a:spcAft>
              <a:buNone/>
            </a:pPr>
            <a:r>
              <a:rPr lang="en" sz="1500"/>
              <a:t>Bottleneck: which part of the beveraging crafting process slows the process down the most? </a:t>
            </a:r>
            <a:endParaRPr sz="1500"/>
          </a:p>
          <a:p>
            <a:pPr indent="0" lvl="0" marL="0" rtl="0" algn="l">
              <a:spcBef>
                <a:spcPts val="600"/>
              </a:spcBef>
              <a:spcAft>
                <a:spcPts val="0"/>
              </a:spcAft>
              <a:buNone/>
            </a:pPr>
            <a:r>
              <a:t/>
            </a:r>
            <a:endParaRPr sz="1500"/>
          </a:p>
        </p:txBody>
      </p:sp>
      <p:sp>
        <p:nvSpPr>
          <p:cNvPr id="126" name="Google Shape;126;p2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1" name="Google Shape;391;p63"/>
          <p:cNvPicPr preferRelativeResize="0"/>
          <p:nvPr/>
        </p:nvPicPr>
        <p:blipFill>
          <a:blip r:embed="rId3">
            <a:alphaModFix/>
          </a:blip>
          <a:stretch>
            <a:fillRect/>
          </a:stretch>
        </p:blipFill>
        <p:spPr>
          <a:xfrm>
            <a:off x="2869429" y="815211"/>
            <a:ext cx="3405146" cy="3698213"/>
          </a:xfrm>
          <a:prstGeom prst="rect">
            <a:avLst/>
          </a:prstGeom>
          <a:noFill/>
          <a:ln>
            <a:noFill/>
          </a:ln>
        </p:spPr>
      </p:pic>
      <p:sp>
        <p:nvSpPr>
          <p:cNvPr id="392" name="Google Shape;392;p6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 Theory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POLLACZEK-KHINCHIN (PK) FORMULA</a:t>
            </a:r>
            <a:endParaRPr/>
          </a:p>
        </p:txBody>
      </p:sp>
      <p:sp>
        <p:nvSpPr>
          <p:cNvPr id="398" name="Google Shape;398;p64"/>
          <p:cNvSpPr txBox="1"/>
          <p:nvPr>
            <p:ph idx="1" type="body"/>
          </p:nvPr>
        </p:nvSpPr>
        <p:spPr>
          <a:xfrm>
            <a:off x="539700" y="1062700"/>
            <a:ext cx="8222100" cy="27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Used to calculated average queue length (Iq). Ex: number of customers in line at Starbucks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b="1" lang="en" sz="1500"/>
              <a:t>Assumptions:</a:t>
            </a:r>
            <a:endParaRPr sz="1500"/>
          </a:p>
          <a:p>
            <a:pPr indent="-323850" lvl="0" marL="457200" rtl="0" algn="l">
              <a:spcBef>
                <a:spcPts val="600"/>
              </a:spcBef>
              <a:spcAft>
                <a:spcPts val="0"/>
              </a:spcAft>
              <a:buSzPts val="1500"/>
              <a:buChar char="⊡"/>
            </a:pPr>
            <a:r>
              <a:rPr lang="en" sz="1500"/>
              <a:t>single queue</a:t>
            </a:r>
            <a:endParaRPr sz="1500"/>
          </a:p>
          <a:p>
            <a:pPr indent="-323850" lvl="0" marL="457200" rtl="0" algn="l">
              <a:spcBef>
                <a:spcPts val="0"/>
              </a:spcBef>
              <a:spcAft>
                <a:spcPts val="0"/>
              </a:spcAft>
              <a:buSzPts val="1500"/>
              <a:buChar char="⊡"/>
            </a:pPr>
            <a:r>
              <a:rPr lang="en" sz="1500"/>
              <a:t>no limit on queue length</a:t>
            </a:r>
            <a:endParaRPr sz="1500"/>
          </a:p>
          <a:p>
            <a:pPr indent="-323850" lvl="0" marL="457200" rtl="0" algn="l">
              <a:spcBef>
                <a:spcPts val="0"/>
              </a:spcBef>
              <a:spcAft>
                <a:spcPts val="0"/>
              </a:spcAft>
              <a:buSzPts val="1500"/>
              <a:buChar char="⊡"/>
            </a:pPr>
            <a:r>
              <a:rPr lang="en" sz="1500"/>
              <a:t>all units that arrive enter the queue</a:t>
            </a:r>
            <a:endParaRPr sz="1500"/>
          </a:p>
          <a:p>
            <a:pPr indent="-323850" lvl="0" marL="457200" rtl="0" algn="l">
              <a:spcBef>
                <a:spcPts val="0"/>
              </a:spcBef>
              <a:spcAft>
                <a:spcPts val="0"/>
              </a:spcAft>
              <a:buSzPts val="1500"/>
              <a:buChar char="⊡"/>
            </a:pPr>
            <a:r>
              <a:rPr lang="en" sz="1500"/>
              <a:t>any unit that enters queue stays in system</a:t>
            </a:r>
            <a:endParaRPr sz="1500"/>
          </a:p>
          <a:p>
            <a:pPr indent="-323850" lvl="0" marL="457200" rtl="0" algn="l">
              <a:spcBef>
                <a:spcPts val="0"/>
              </a:spcBef>
              <a:spcAft>
                <a:spcPts val="0"/>
              </a:spcAft>
              <a:buSzPts val="1500"/>
              <a:buChar char="⊡"/>
            </a:pPr>
            <a:r>
              <a:rPr lang="en" sz="1500"/>
              <a:t>FIFO</a:t>
            </a:r>
            <a:endParaRPr sz="1500"/>
          </a:p>
          <a:p>
            <a:pPr indent="-323850" lvl="0" marL="457200" rtl="0" algn="l">
              <a:spcBef>
                <a:spcPts val="0"/>
              </a:spcBef>
              <a:spcAft>
                <a:spcPts val="0"/>
              </a:spcAft>
              <a:buSzPts val="1500"/>
              <a:buChar char="⊡"/>
            </a:pPr>
            <a:r>
              <a:rPr lang="en" sz="1500"/>
              <a:t>all units arrive independently of each other</a:t>
            </a:r>
            <a:endParaRPr sz="1500"/>
          </a:p>
          <a:p>
            <a:pPr indent="-323850" lvl="0" marL="457200" rtl="0" algn="l">
              <a:spcBef>
                <a:spcPts val="0"/>
              </a:spcBef>
              <a:spcAft>
                <a:spcPts val="0"/>
              </a:spcAft>
              <a:buSzPts val="1500"/>
              <a:buChar char="⊡"/>
            </a:pPr>
            <a:r>
              <a:rPr lang="en" sz="1500"/>
              <a:t>Single server: we assume there is a single server unless other</a:t>
            </a:r>
            <a:endParaRPr sz="1500"/>
          </a:p>
          <a:p>
            <a:pPr indent="0" lvl="0" marL="0" rtl="0" algn="l">
              <a:spcBef>
                <a:spcPts val="600"/>
              </a:spcBef>
              <a:spcAft>
                <a:spcPts val="0"/>
              </a:spcAft>
              <a:buNone/>
            </a:pPr>
            <a:r>
              <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type="ctrTitle"/>
          </p:nvPr>
        </p:nvSpPr>
        <p:spPr>
          <a:xfrm>
            <a:off x="1933200" y="218999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SINGLE SERVER</a:t>
            </a:r>
            <a:endParaRPr b="1"/>
          </a:p>
        </p:txBody>
      </p:sp>
      <p:sp>
        <p:nvSpPr>
          <p:cNvPr id="404" name="Google Shape;404;p6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6"/>
          <p:cNvSpPr txBox="1"/>
          <p:nvPr>
            <p:ph type="ctrTitle"/>
          </p:nvPr>
        </p:nvSpPr>
        <p:spPr>
          <a:xfrm>
            <a:off x="2296350" y="107037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G/G/1</a:t>
            </a:r>
            <a:endParaRPr/>
          </a:p>
        </p:txBody>
      </p:sp>
      <p:sp>
        <p:nvSpPr>
          <p:cNvPr id="410" name="Google Shape;410;p66"/>
          <p:cNvSpPr txBox="1"/>
          <p:nvPr/>
        </p:nvSpPr>
        <p:spPr>
          <a:xfrm>
            <a:off x="1758925" y="2768050"/>
            <a:ext cx="44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roid Serif"/>
              <a:ea typeface="Droid Serif"/>
              <a:cs typeface="Droid Serif"/>
              <a:sym typeface="Droid Serif"/>
            </a:endParaRPr>
          </a:p>
        </p:txBody>
      </p:sp>
      <p:sp>
        <p:nvSpPr>
          <p:cNvPr id="411" name="Google Shape;411;p66"/>
          <p:cNvSpPr txBox="1"/>
          <p:nvPr/>
        </p:nvSpPr>
        <p:spPr>
          <a:xfrm>
            <a:off x="1393600" y="2151525"/>
            <a:ext cx="576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Generally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Generally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a:t>
            </a:r>
            <a:endParaRPr>
              <a:latin typeface="Droid Serif"/>
              <a:ea typeface="Droid Serif"/>
              <a:cs typeface="Droid Serif"/>
              <a:sym typeface="Droid Serif"/>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type="title"/>
          </p:nvPr>
        </p:nvSpPr>
        <p:spPr>
          <a:xfrm>
            <a:off x="3194075" y="725430"/>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General Distribution Pk Formula</a:t>
            </a:r>
            <a:endParaRPr/>
          </a:p>
        </p:txBody>
      </p:sp>
      <p:sp>
        <p:nvSpPr>
          <p:cNvPr id="417" name="Google Shape;417;p6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8" name="Google Shape;418;p67"/>
          <p:cNvPicPr preferRelativeResize="0"/>
          <p:nvPr/>
        </p:nvPicPr>
        <p:blipFill>
          <a:blip r:embed="rId3">
            <a:alphaModFix/>
          </a:blip>
          <a:stretch>
            <a:fillRect/>
          </a:stretch>
        </p:blipFill>
        <p:spPr>
          <a:xfrm>
            <a:off x="1701200" y="1677975"/>
            <a:ext cx="6127624" cy="1669050"/>
          </a:xfrm>
          <a:prstGeom prst="rect">
            <a:avLst/>
          </a:prstGeom>
          <a:noFill/>
          <a:ln>
            <a:noFill/>
          </a:ln>
        </p:spPr>
      </p:pic>
      <p:sp>
        <p:nvSpPr>
          <p:cNvPr id="419" name="Google Shape;419;p67"/>
          <p:cNvSpPr txBox="1"/>
          <p:nvPr/>
        </p:nvSpPr>
        <p:spPr>
          <a:xfrm>
            <a:off x="654825" y="2055600"/>
            <a:ext cx="989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Droid Serif"/>
                <a:ea typeface="Droid Serif"/>
                <a:cs typeface="Droid Serif"/>
                <a:sym typeface="Droid Serif"/>
              </a:rPr>
              <a:t>Iq=</a:t>
            </a:r>
            <a:endParaRPr b="1" sz="3300">
              <a:latin typeface="Droid Serif"/>
              <a:ea typeface="Droid Serif"/>
              <a:cs typeface="Droid Serif"/>
              <a:sym typeface="Droid Serif"/>
            </a:endParaRPr>
          </a:p>
        </p:txBody>
      </p:sp>
      <p:sp>
        <p:nvSpPr>
          <p:cNvPr id="420" name="Google Shape;420;p67"/>
          <p:cNvSpPr txBox="1"/>
          <p:nvPr/>
        </p:nvSpPr>
        <p:spPr>
          <a:xfrm>
            <a:off x="361175" y="3601675"/>
            <a:ext cx="579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Roboto"/>
                <a:ea typeface="Roboto"/>
                <a:cs typeface="Roboto"/>
                <a:sym typeface="Roboto"/>
              </a:rPr>
              <a:t>P</a:t>
            </a:r>
            <a:r>
              <a:rPr lang="en" sz="1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Long Run Average Utilization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Ca: </a:t>
            </a:r>
            <a:r>
              <a:rPr lang="en">
                <a:solidFill>
                  <a:schemeClr val="dk1"/>
                </a:solidFill>
                <a:latin typeface="Roboto"/>
                <a:ea typeface="Roboto"/>
                <a:cs typeface="Roboto"/>
                <a:sym typeface="Roboto"/>
              </a:rPr>
              <a:t>Coefficient of Variation of Interarrival Times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Cs: </a:t>
            </a:r>
            <a:r>
              <a:rPr lang="en">
                <a:solidFill>
                  <a:schemeClr val="dk1"/>
                </a:solidFill>
                <a:latin typeface="Roboto"/>
                <a:ea typeface="Roboto"/>
                <a:cs typeface="Roboto"/>
                <a:sym typeface="Roboto"/>
              </a:rPr>
              <a:t>Coefficient of Variation of Service Times</a:t>
            </a:r>
            <a:endParaRPr>
              <a:solidFill>
                <a:schemeClr val="dk1"/>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26" name="Google Shape;426;p6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27" name="Google Shape;427;p68"/>
          <p:cNvSpPr txBox="1"/>
          <p:nvPr/>
        </p:nvSpPr>
        <p:spPr>
          <a:xfrm>
            <a:off x="427050" y="498375"/>
            <a:ext cx="30000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latin typeface="Roboto"/>
                <a:ea typeface="Roboto"/>
                <a:cs typeface="Roboto"/>
                <a:sym typeface="Roboto"/>
              </a:rPr>
              <a:t>P: Long Run Average Utilization.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latin typeface="Roboto"/>
                <a:ea typeface="Roboto"/>
                <a:cs typeface="Roboto"/>
                <a:sym typeface="Roboto"/>
              </a:rPr>
              <a:t>λ /𝞵</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Long Run average input rate / long run average processing rate of a server </a:t>
            </a:r>
            <a:endParaRPr sz="12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Ca: Coefficient of Variation of interarrival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{a}/ E {a}</a:t>
            </a:r>
            <a:endParaRPr b="1" sz="1800">
              <a:solidFill>
                <a:srgbClr val="424242"/>
              </a:solidFill>
              <a:latin typeface="Roboto"/>
              <a:ea typeface="Roboto"/>
              <a:cs typeface="Roboto"/>
              <a:sym typeface="Roboto"/>
            </a:endParaRPr>
          </a:p>
          <a:p>
            <a:pPr indent="-311150" lvl="0" marL="457200" rtl="0" algn="l">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Standard deviation of inter-arrival times / mean of inter-arrival times</a:t>
            </a:r>
            <a:endParaRPr sz="13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Cs: Coefficient of variation of service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{s} / E {s}</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Standard deviation of service times / mean of service times </a:t>
            </a:r>
            <a:endParaRPr sz="1200">
              <a:solidFill>
                <a:srgbClr val="424242"/>
              </a:solidFill>
              <a:latin typeface="Roboto"/>
              <a:ea typeface="Roboto"/>
              <a:cs typeface="Roboto"/>
              <a:sym typeface="Roboto"/>
            </a:endParaRPr>
          </a:p>
        </p:txBody>
      </p:sp>
      <p:pic>
        <p:nvPicPr>
          <p:cNvPr id="428" name="Google Shape;428;p68"/>
          <p:cNvPicPr preferRelativeResize="0"/>
          <p:nvPr/>
        </p:nvPicPr>
        <p:blipFill>
          <a:blip r:embed="rId3">
            <a:alphaModFix/>
          </a:blip>
          <a:stretch>
            <a:fillRect/>
          </a:stretch>
        </p:blipFill>
        <p:spPr>
          <a:xfrm>
            <a:off x="3427050" y="994725"/>
            <a:ext cx="5336924" cy="1453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434" name="Google Shape;434;p69"/>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4/ hour with a mean service time 12 minutes. </a:t>
            </a:r>
            <a:endParaRPr sz="1700"/>
          </a:p>
          <a:p>
            <a:pPr indent="-336550" lvl="0" marL="457200" rtl="0" algn="l">
              <a:spcBef>
                <a:spcPts val="0"/>
              </a:spcBef>
              <a:spcAft>
                <a:spcPts val="0"/>
              </a:spcAft>
              <a:buSzPts val="1700"/>
              <a:buChar char="⊡"/>
            </a:pPr>
            <a:r>
              <a:rPr lang="en" sz="1700"/>
              <a:t>Assume standard deviation of interarrival time is 4 minutes, and the standard deviation of service time is 3 minutes. </a:t>
            </a:r>
            <a:endParaRPr sz="1700"/>
          </a:p>
          <a:p>
            <a:pPr indent="-336550" lvl="0" marL="457200" rtl="0" algn="l">
              <a:spcBef>
                <a:spcPts val="0"/>
              </a:spcBef>
              <a:spcAft>
                <a:spcPts val="0"/>
              </a:spcAft>
              <a:buSzPts val="1700"/>
              <a:buChar char="⊡"/>
            </a:pPr>
            <a:r>
              <a:rPr lang="en" sz="1700"/>
              <a:t>Assume one server</a:t>
            </a:r>
            <a:endParaRPr sz="1700"/>
          </a:p>
          <a:p>
            <a:pPr indent="-336550" lvl="0" marL="457200" rtl="0" algn="l">
              <a:spcBef>
                <a:spcPts val="0"/>
              </a:spcBef>
              <a:spcAft>
                <a:spcPts val="0"/>
              </a:spcAft>
              <a:buSzPts val="1700"/>
              <a:buChar char="⊡"/>
            </a:pPr>
            <a:r>
              <a:rPr lang="en" sz="1700"/>
              <a:t>What is the average queue length? </a:t>
            </a:r>
            <a:endParaRPr sz="1700"/>
          </a:p>
        </p:txBody>
      </p:sp>
      <p:pic>
        <p:nvPicPr>
          <p:cNvPr id="435" name="Google Shape;435;p69"/>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0"/>
          <p:cNvSpPr txBox="1"/>
          <p:nvPr>
            <p:ph type="ctrTitle"/>
          </p:nvPr>
        </p:nvSpPr>
        <p:spPr>
          <a:xfrm>
            <a:off x="2296350" y="9859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Exponential/ Poisson</a:t>
            </a:r>
            <a:r>
              <a:rPr lang="en" sz="2600"/>
              <a:t> Distribution </a:t>
            </a:r>
            <a:endParaRPr sz="2600"/>
          </a:p>
          <a:p>
            <a:pPr indent="0" lvl="0" marL="0" rtl="0" algn="ctr">
              <a:spcBef>
                <a:spcPts val="0"/>
              </a:spcBef>
              <a:spcAft>
                <a:spcPts val="0"/>
              </a:spcAft>
              <a:buNone/>
            </a:pPr>
            <a:r>
              <a:rPr lang="en" sz="2600"/>
              <a:t>M/M/1</a:t>
            </a:r>
            <a:endParaRPr sz="2600"/>
          </a:p>
        </p:txBody>
      </p:sp>
      <p:sp>
        <p:nvSpPr>
          <p:cNvPr id="441" name="Google Shape;441;p70"/>
          <p:cNvSpPr txBox="1"/>
          <p:nvPr/>
        </p:nvSpPr>
        <p:spPr>
          <a:xfrm>
            <a:off x="1404500" y="2533800"/>
            <a:ext cx="595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Exponential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Poisson Distribution Pk formula</a:t>
            </a:r>
            <a:endParaRPr/>
          </a:p>
        </p:txBody>
      </p:sp>
      <p:sp>
        <p:nvSpPr>
          <p:cNvPr id="447" name="Google Shape;447;p7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48" name="Google Shape;448;p71"/>
          <p:cNvPicPr preferRelativeResize="0"/>
          <p:nvPr/>
        </p:nvPicPr>
        <p:blipFill>
          <a:blip r:embed="rId3">
            <a:alphaModFix/>
          </a:blip>
          <a:stretch>
            <a:fillRect/>
          </a:stretch>
        </p:blipFill>
        <p:spPr>
          <a:xfrm>
            <a:off x="1459650" y="1735750"/>
            <a:ext cx="6224700" cy="1672000"/>
          </a:xfrm>
          <a:prstGeom prst="rect">
            <a:avLst/>
          </a:prstGeom>
          <a:noFill/>
          <a:ln>
            <a:noFill/>
          </a:ln>
        </p:spPr>
      </p:pic>
      <p:sp>
        <p:nvSpPr>
          <p:cNvPr id="449" name="Google Shape;449;p71"/>
          <p:cNvSpPr txBox="1"/>
          <p:nvPr/>
        </p:nvSpPr>
        <p:spPr>
          <a:xfrm>
            <a:off x="947250" y="3520225"/>
            <a:ext cx="2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***Cs and Ca each </a:t>
            </a:r>
            <a:r>
              <a:rPr lang="en" sz="1800">
                <a:latin typeface="Droid Serif"/>
                <a:ea typeface="Droid Serif"/>
                <a:cs typeface="Droid Serif"/>
                <a:sym typeface="Droid Serif"/>
              </a:rPr>
              <a:t>equal 1 in this case</a:t>
            </a:r>
            <a:endParaRPr sz="1800">
              <a:latin typeface="Droid Serif"/>
              <a:ea typeface="Droid Serif"/>
              <a:cs typeface="Droid Serif"/>
              <a:sym typeface="Droid Serif"/>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455" name="Google Shape;455;p72"/>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3/ hour with a mean service time 6 minutes.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one server</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total time spent in the process? </a:t>
            </a:r>
            <a:endParaRPr sz="1700"/>
          </a:p>
          <a:p>
            <a:pPr indent="0" lvl="0" marL="0" rtl="0" algn="l">
              <a:spcBef>
                <a:spcPts val="600"/>
              </a:spcBef>
              <a:spcAft>
                <a:spcPts val="0"/>
              </a:spcAft>
              <a:buNone/>
            </a:pPr>
            <a:r>
              <a:t/>
            </a:r>
            <a:endParaRPr sz="1700"/>
          </a:p>
        </p:txBody>
      </p:sp>
      <p:pic>
        <p:nvPicPr>
          <p:cNvPr id="456" name="Google Shape;456;p72"/>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132" name="Google Shape;132;p28"/>
          <p:cNvSpPr txBox="1"/>
          <p:nvPr>
            <p:ph idx="1" type="body"/>
          </p:nvPr>
        </p:nvSpPr>
        <p:spPr>
          <a:xfrm>
            <a:off x="351700" y="351700"/>
            <a:ext cx="8346900" cy="42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Process </a:t>
            </a:r>
            <a:r>
              <a:rPr b="1" lang="en" sz="2200"/>
              <a:t>Entities</a:t>
            </a:r>
            <a:r>
              <a:rPr b="1" lang="en" sz="2200"/>
              <a:t> </a:t>
            </a:r>
            <a:endParaRPr b="1"/>
          </a:p>
          <a:p>
            <a:pPr indent="-342900" lvl="0" marL="457200" rtl="0" algn="l">
              <a:lnSpc>
                <a:spcPct val="150000"/>
              </a:lnSpc>
              <a:spcBef>
                <a:spcPts val="600"/>
              </a:spcBef>
              <a:spcAft>
                <a:spcPts val="0"/>
              </a:spcAft>
              <a:buSzPts val="1800"/>
              <a:buChar char="⊡"/>
            </a:pPr>
            <a:r>
              <a:rPr lang="en" sz="1800"/>
              <a:t>Flow Units: The items that flow through the process</a:t>
            </a:r>
            <a:endParaRPr sz="1800"/>
          </a:p>
          <a:p>
            <a:pPr indent="-342900" lvl="0" marL="457200" rtl="0" algn="l">
              <a:lnSpc>
                <a:spcPct val="150000"/>
              </a:lnSpc>
              <a:spcBef>
                <a:spcPts val="0"/>
              </a:spcBef>
              <a:spcAft>
                <a:spcPts val="0"/>
              </a:spcAft>
              <a:buSzPts val="1800"/>
              <a:buChar char="⊡"/>
            </a:pPr>
            <a:r>
              <a:rPr lang="en" sz="1800"/>
              <a:t>Activities: the transformation steps in the process</a:t>
            </a:r>
            <a:endParaRPr sz="1800"/>
          </a:p>
          <a:p>
            <a:pPr indent="-342900" lvl="0" marL="457200" rtl="0" algn="l">
              <a:lnSpc>
                <a:spcPct val="150000"/>
              </a:lnSpc>
              <a:spcBef>
                <a:spcPts val="0"/>
              </a:spcBef>
              <a:spcAft>
                <a:spcPts val="0"/>
              </a:spcAft>
              <a:buSzPts val="1800"/>
              <a:buChar char="⊡"/>
            </a:pPr>
            <a:r>
              <a:rPr lang="en" sz="1800"/>
              <a:t>Resources: what performs the activity- have capacities </a:t>
            </a:r>
            <a:endParaRPr sz="1800"/>
          </a:p>
          <a:p>
            <a:pPr indent="-342900" lvl="0" marL="457200" rtl="0" algn="l">
              <a:lnSpc>
                <a:spcPct val="150000"/>
              </a:lnSpc>
              <a:spcBef>
                <a:spcPts val="0"/>
              </a:spcBef>
              <a:spcAft>
                <a:spcPts val="0"/>
              </a:spcAft>
              <a:buSzPts val="1800"/>
              <a:buChar char="⊡"/>
            </a:pPr>
            <a:r>
              <a:rPr lang="en" sz="1800"/>
              <a:t>Buffers: </a:t>
            </a:r>
            <a:r>
              <a:rPr lang="en" sz="1800"/>
              <a:t>storage</a:t>
            </a:r>
            <a:r>
              <a:rPr lang="en" sz="1800"/>
              <a:t> units for flow units- may have finite size, ex: waiting room and queues </a:t>
            </a:r>
            <a:endParaRPr sz="1800"/>
          </a:p>
          <a:p>
            <a:pPr indent="-342900" lvl="0" marL="457200" rtl="0" algn="l">
              <a:lnSpc>
                <a:spcPct val="150000"/>
              </a:lnSpc>
              <a:spcBef>
                <a:spcPts val="0"/>
              </a:spcBef>
              <a:spcAft>
                <a:spcPts val="0"/>
              </a:spcAft>
              <a:buSzPts val="1800"/>
              <a:buChar char="⊡"/>
            </a:pPr>
            <a:r>
              <a:rPr lang="en" sz="1800"/>
              <a:t>Decision points: “forks in the road” </a:t>
            </a:r>
            <a:endParaRPr sz="1800"/>
          </a:p>
          <a:p>
            <a:pPr indent="-342900" lvl="0" marL="457200" rtl="0" algn="l">
              <a:lnSpc>
                <a:spcPct val="150000"/>
              </a:lnSpc>
              <a:spcBef>
                <a:spcPts val="0"/>
              </a:spcBef>
              <a:spcAft>
                <a:spcPts val="0"/>
              </a:spcAft>
              <a:buSzPts val="1800"/>
              <a:buChar char="⊡"/>
            </a:pPr>
            <a:r>
              <a:rPr lang="en" sz="1800"/>
              <a:t>Theoretical Flow Time: amount of time that a flow unit is in the process</a:t>
            </a:r>
            <a:endParaRPr sz="1800"/>
          </a:p>
          <a:p>
            <a:pPr indent="-342900" lvl="0" marL="457200" rtl="0" algn="l">
              <a:lnSpc>
                <a:spcPct val="150000"/>
              </a:lnSpc>
              <a:spcBef>
                <a:spcPts val="0"/>
              </a:spcBef>
              <a:spcAft>
                <a:spcPts val="0"/>
              </a:spcAft>
              <a:buSzPts val="1800"/>
              <a:buChar char="⊡"/>
            </a:pPr>
            <a:r>
              <a:rPr lang="en" sz="1800"/>
              <a:t>Unit load: amount of time that a </a:t>
            </a:r>
            <a:r>
              <a:rPr lang="en" sz="1800"/>
              <a:t>resource</a:t>
            </a:r>
            <a:r>
              <a:rPr lang="en" sz="1800"/>
              <a:t> needs to </a:t>
            </a:r>
            <a:r>
              <a:rPr lang="en" sz="1800"/>
              <a:t>process</a:t>
            </a:r>
            <a:r>
              <a:rPr lang="en" sz="1800"/>
              <a:t> a flow unit</a:t>
            </a:r>
            <a:endParaRPr sz="1800"/>
          </a:p>
          <a:p>
            <a:pPr indent="0" lvl="0" marL="457200" rtl="0" algn="l">
              <a:spcBef>
                <a:spcPts val="600"/>
              </a:spcBef>
              <a:spcAft>
                <a:spcPts val="0"/>
              </a:spcAft>
              <a:buNone/>
            </a:pPr>
            <a:r>
              <a:t/>
            </a:r>
            <a:endParaRPr sz="1800"/>
          </a:p>
        </p:txBody>
      </p:sp>
      <p:sp>
        <p:nvSpPr>
          <p:cNvPr id="133" name="Google Shape;133;p2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3"/>
          <p:cNvSpPr txBox="1"/>
          <p:nvPr>
            <p:ph type="ctrTitle"/>
          </p:nvPr>
        </p:nvSpPr>
        <p:spPr>
          <a:xfrm>
            <a:off x="2296350" y="12237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00"/>
              <a:t>Exponential/ Deterministic Distribution </a:t>
            </a:r>
            <a:endParaRPr sz="2500"/>
          </a:p>
          <a:p>
            <a:pPr indent="0" lvl="0" marL="0" rtl="0" algn="ctr">
              <a:spcBef>
                <a:spcPts val="0"/>
              </a:spcBef>
              <a:spcAft>
                <a:spcPts val="0"/>
              </a:spcAft>
              <a:buNone/>
            </a:pPr>
            <a:r>
              <a:rPr lang="en" sz="2500"/>
              <a:t>M/D/1</a:t>
            </a:r>
            <a:endParaRPr sz="2500"/>
          </a:p>
        </p:txBody>
      </p:sp>
      <p:sp>
        <p:nvSpPr>
          <p:cNvPr id="462" name="Google Shape;462;p73"/>
          <p:cNvSpPr txBox="1"/>
          <p:nvPr/>
        </p:nvSpPr>
        <p:spPr>
          <a:xfrm>
            <a:off x="1053375" y="2761550"/>
            <a:ext cx="424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a:t>
            </a:r>
            <a:r>
              <a:rPr lang="en">
                <a:latin typeface="Droid Serif"/>
                <a:ea typeface="Droid Serif"/>
                <a:cs typeface="Droid Serif"/>
                <a:sym typeface="Droid Serif"/>
              </a:rPr>
              <a:t>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Determined Service Times- constant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4"/>
          <p:cNvSpPr txBox="1"/>
          <p:nvPr>
            <p:ph type="title"/>
          </p:nvPr>
        </p:nvSpPr>
        <p:spPr>
          <a:xfrm>
            <a:off x="3516850" y="89599"/>
            <a:ext cx="2660700" cy="45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Exponential</a:t>
            </a:r>
            <a:r>
              <a:rPr lang="en"/>
              <a:t> Arrival and Determined Service Time</a:t>
            </a:r>
            <a:endParaRPr/>
          </a:p>
        </p:txBody>
      </p:sp>
      <p:sp>
        <p:nvSpPr>
          <p:cNvPr id="468" name="Google Shape;468;p7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69" name="Google Shape;469;p74"/>
          <p:cNvPicPr preferRelativeResize="0"/>
          <p:nvPr/>
        </p:nvPicPr>
        <p:blipFill rotWithShape="1">
          <a:blip r:embed="rId3">
            <a:alphaModFix/>
          </a:blip>
          <a:srcRect b="0" l="0" r="10881" t="0"/>
          <a:stretch/>
        </p:blipFill>
        <p:spPr>
          <a:xfrm>
            <a:off x="555475" y="1423475"/>
            <a:ext cx="5261800" cy="1889450"/>
          </a:xfrm>
          <a:prstGeom prst="rect">
            <a:avLst/>
          </a:prstGeom>
          <a:noFill/>
          <a:ln>
            <a:noFill/>
          </a:ln>
        </p:spPr>
      </p:pic>
      <p:sp>
        <p:nvSpPr>
          <p:cNvPr id="470" name="Google Shape;470;p74"/>
          <p:cNvSpPr txBox="1"/>
          <p:nvPr/>
        </p:nvSpPr>
        <p:spPr>
          <a:xfrm>
            <a:off x="947250" y="3520225"/>
            <a:ext cx="4386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Ca = 1</a:t>
            </a:r>
            <a:endParaRPr sz="1800">
              <a:latin typeface="Droid Serif"/>
              <a:ea typeface="Droid Serif"/>
              <a:cs typeface="Droid Serif"/>
              <a:sym typeface="Droid Serif"/>
            </a:endParaRPr>
          </a:p>
          <a:p>
            <a:pPr indent="0" lvl="0" marL="0" rtl="0" algn="l">
              <a:spcBef>
                <a:spcPts val="0"/>
              </a:spcBef>
              <a:spcAft>
                <a:spcPts val="0"/>
              </a:spcAft>
              <a:buNone/>
            </a:pPr>
            <a:r>
              <a:rPr lang="en" sz="1800">
                <a:latin typeface="Droid Serif"/>
                <a:ea typeface="Droid Serif"/>
                <a:cs typeface="Droid Serif"/>
                <a:sym typeface="Droid Serif"/>
              </a:rPr>
              <a:t>Cs = 0 </a:t>
            </a:r>
            <a:r>
              <a:rPr lang="en">
                <a:latin typeface="Droid Serif"/>
                <a:ea typeface="Droid Serif"/>
                <a:cs typeface="Droid Serif"/>
                <a:sym typeface="Droid Serif"/>
              </a:rPr>
              <a:t>(because there is no variation as it is a </a:t>
            </a:r>
            <a:r>
              <a:rPr lang="en">
                <a:latin typeface="Droid Serif"/>
                <a:ea typeface="Droid Serif"/>
                <a:cs typeface="Droid Serif"/>
                <a:sym typeface="Droid Serif"/>
              </a:rPr>
              <a:t>determined</a:t>
            </a:r>
            <a:r>
              <a:rPr lang="en">
                <a:latin typeface="Droid Serif"/>
                <a:ea typeface="Droid Serif"/>
                <a:cs typeface="Droid Serif"/>
                <a:sym typeface="Droid Serif"/>
              </a:rPr>
              <a:t> service time)</a:t>
            </a:r>
            <a:endParaRPr>
              <a:latin typeface="Droid Serif"/>
              <a:ea typeface="Droid Serif"/>
              <a:cs typeface="Droid Serif"/>
              <a:sym typeface="Droid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476" name="Google Shape;476;p75"/>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6/ hour with a determined service time of 4 minutes. </a:t>
            </a:r>
            <a:endParaRPr sz="1700"/>
          </a:p>
          <a:p>
            <a:pPr indent="-336550" lvl="0" marL="457200" rtl="0" algn="l">
              <a:spcBef>
                <a:spcPts val="0"/>
              </a:spcBef>
              <a:spcAft>
                <a:spcPts val="0"/>
              </a:spcAft>
              <a:buSzPts val="1700"/>
              <a:buChar char="⊡"/>
            </a:pPr>
            <a:r>
              <a:rPr lang="en" sz="1700"/>
              <a:t>Assume one server</a:t>
            </a:r>
            <a:endParaRPr sz="1700"/>
          </a:p>
          <a:p>
            <a:pPr indent="-336550" lvl="0" marL="457200" rtl="0" algn="l">
              <a:spcBef>
                <a:spcPts val="0"/>
              </a:spcBef>
              <a:spcAft>
                <a:spcPts val="0"/>
              </a:spcAft>
              <a:buSzPts val="1700"/>
              <a:buChar char="⊡"/>
            </a:pPr>
            <a:r>
              <a:rPr lang="en" sz="1700"/>
              <a:t>What is the average amount of people in the process? </a:t>
            </a:r>
            <a:endParaRPr sz="1700"/>
          </a:p>
          <a:p>
            <a:pPr indent="0" lvl="0" marL="0" rtl="0" algn="l">
              <a:spcBef>
                <a:spcPts val="600"/>
              </a:spcBef>
              <a:spcAft>
                <a:spcPts val="0"/>
              </a:spcAft>
              <a:buNone/>
            </a:pPr>
            <a:r>
              <a:t/>
            </a:r>
            <a:endParaRPr sz="1700"/>
          </a:p>
        </p:txBody>
      </p:sp>
      <p:pic>
        <p:nvPicPr>
          <p:cNvPr id="477" name="Google Shape;477;p75"/>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83" name="Google Shape;483;p7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84" name="Google Shape;484;p7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7"/>
          <p:cNvSpPr txBox="1"/>
          <p:nvPr>
            <p:ph type="ctrTitle"/>
          </p:nvPr>
        </p:nvSpPr>
        <p:spPr>
          <a:xfrm>
            <a:off x="1933075" y="102424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MULTI-</a:t>
            </a:r>
            <a:r>
              <a:rPr b="1" lang="en"/>
              <a:t>SERVER</a:t>
            </a:r>
            <a:endParaRPr b="1"/>
          </a:p>
        </p:txBody>
      </p:sp>
      <p:sp>
        <p:nvSpPr>
          <p:cNvPr id="490" name="Google Shape;490;p7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491" name="Google Shape;491;p77"/>
          <p:cNvSpPr txBox="1"/>
          <p:nvPr/>
        </p:nvSpPr>
        <p:spPr>
          <a:xfrm>
            <a:off x="1183550" y="1957725"/>
            <a:ext cx="3506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Assumptions:  </a:t>
            </a:r>
            <a:r>
              <a:rPr lang="en">
                <a:highlight>
                  <a:srgbClr val="FFFF00"/>
                </a:highlight>
                <a:latin typeface="Droid Serif"/>
                <a:ea typeface="Droid Serif"/>
                <a:cs typeface="Droid Serif"/>
                <a:sym typeface="Droid Serif"/>
              </a:rPr>
              <a:t>In addition to all the single server assumptions.</a:t>
            </a: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c = number of servers</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The first customer in line will be served by the next available server</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
        <p:nvSpPr>
          <p:cNvPr id="492" name="Google Shape;492;p77"/>
          <p:cNvSpPr txBox="1"/>
          <p:nvPr/>
        </p:nvSpPr>
        <p:spPr>
          <a:xfrm>
            <a:off x="4861800" y="1957725"/>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a:t>
            </a:r>
            <a:r>
              <a:rPr b="1" lang="en" sz="1800">
                <a:solidFill>
                  <a:srgbClr val="424242"/>
                </a:solidFill>
                <a:latin typeface="Roboto"/>
                <a:ea typeface="Roboto"/>
                <a:cs typeface="Roboto"/>
                <a:sym typeface="Roboto"/>
              </a:rPr>
              <a:t>λ /c𝞵</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8"/>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G/G/c</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03" name="Google Shape;503;p79"/>
          <p:cNvPicPr preferRelativeResize="0"/>
          <p:nvPr/>
        </p:nvPicPr>
        <p:blipFill>
          <a:blip r:embed="rId3">
            <a:alphaModFix/>
          </a:blip>
          <a:stretch>
            <a:fillRect/>
          </a:stretch>
        </p:blipFill>
        <p:spPr>
          <a:xfrm>
            <a:off x="2359300" y="1727500"/>
            <a:ext cx="3867150" cy="1276350"/>
          </a:xfrm>
          <a:prstGeom prst="rect">
            <a:avLst/>
          </a:prstGeom>
          <a:noFill/>
          <a:ln>
            <a:noFill/>
          </a:ln>
        </p:spPr>
      </p:pic>
      <p:sp>
        <p:nvSpPr>
          <p:cNvPr id="504" name="Google Shape;504;p79"/>
          <p:cNvSpPr txBox="1"/>
          <p:nvPr/>
        </p:nvSpPr>
        <p:spPr>
          <a:xfrm>
            <a:off x="3007775" y="1067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Multi-</a:t>
            </a:r>
            <a:r>
              <a:rPr b="1" lang="en">
                <a:solidFill>
                  <a:schemeClr val="dk2"/>
                </a:solidFill>
                <a:latin typeface="Montserrat"/>
                <a:ea typeface="Montserrat"/>
                <a:cs typeface="Montserrat"/>
                <a:sym typeface="Montserrat"/>
              </a:rPr>
              <a:t>Server General Distribution Pk Formula</a:t>
            </a:r>
            <a:endParaRPr b="1">
              <a:solidFill>
                <a:schemeClr val="dk2"/>
              </a:solidFill>
              <a:latin typeface="Montserrat"/>
              <a:ea typeface="Montserrat"/>
              <a:cs typeface="Montserrat"/>
              <a:sym typeface="Montserrat"/>
            </a:endParaRPr>
          </a:p>
        </p:txBody>
      </p:sp>
      <p:sp>
        <p:nvSpPr>
          <p:cNvPr id="505" name="Google Shape;505;p79"/>
          <p:cNvSpPr txBox="1"/>
          <p:nvPr/>
        </p:nvSpPr>
        <p:spPr>
          <a:xfrm>
            <a:off x="2679300" y="91712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G/G/c example</a:t>
            </a:r>
            <a:endParaRPr sz="1700"/>
          </a:p>
        </p:txBody>
      </p:sp>
      <p:sp>
        <p:nvSpPr>
          <p:cNvPr id="511" name="Google Shape;511;p8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4/ hour with a mean service time 12 minutes. </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standard deviation of interarrival time is 5 minutes, and the standard deviation of service time is 2 minutes. </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3 servers</a:t>
            </a:r>
            <a:endParaRPr sz="1700"/>
          </a:p>
          <a:p>
            <a:pPr indent="0" lvl="0" marL="3429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average queue length? </a:t>
            </a:r>
            <a:endParaRPr sz="1700"/>
          </a:p>
          <a:p>
            <a:pPr indent="0" lvl="0" marL="0" rtl="0" algn="l">
              <a:spcBef>
                <a:spcPts val="600"/>
              </a:spcBef>
              <a:spcAft>
                <a:spcPts val="0"/>
              </a:spcAft>
              <a:buNone/>
            </a:pPr>
            <a:r>
              <a:t/>
            </a:r>
            <a:endParaRPr/>
          </a:p>
        </p:txBody>
      </p:sp>
      <p:sp>
        <p:nvSpPr>
          <p:cNvPr id="512" name="Google Shape;512;p8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1"/>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Poisson Distribution </a:t>
            </a:r>
            <a:endParaRPr/>
          </a:p>
          <a:p>
            <a:pPr indent="0" lvl="0" marL="0" rtl="0" algn="ctr">
              <a:spcBef>
                <a:spcPts val="0"/>
              </a:spcBef>
              <a:spcAft>
                <a:spcPts val="0"/>
              </a:spcAft>
              <a:buNone/>
            </a:pPr>
            <a:r>
              <a:rPr lang="en"/>
              <a:t>M/M/c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23" name="Google Shape;523;p82"/>
          <p:cNvPicPr preferRelativeResize="0"/>
          <p:nvPr/>
        </p:nvPicPr>
        <p:blipFill rotWithShape="1">
          <a:blip r:embed="rId3">
            <a:alphaModFix/>
          </a:blip>
          <a:srcRect b="17812" l="4805" r="43189" t="-4875"/>
          <a:stretch/>
        </p:blipFill>
        <p:spPr>
          <a:xfrm>
            <a:off x="2868825" y="1651700"/>
            <a:ext cx="2776425" cy="1534075"/>
          </a:xfrm>
          <a:prstGeom prst="rect">
            <a:avLst/>
          </a:prstGeom>
          <a:noFill/>
          <a:ln>
            <a:noFill/>
          </a:ln>
        </p:spPr>
      </p:pic>
      <p:sp>
        <p:nvSpPr>
          <p:cNvPr id="524" name="Google Shape;524;p82"/>
          <p:cNvSpPr txBox="1"/>
          <p:nvPr/>
        </p:nvSpPr>
        <p:spPr>
          <a:xfrm>
            <a:off x="3267775" y="991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Montserrat"/>
                <a:ea typeface="Montserrat"/>
                <a:cs typeface="Montserrat"/>
                <a:sym typeface="Montserrat"/>
              </a:rPr>
              <a:t>Multi-Server Exponential</a:t>
            </a:r>
            <a:r>
              <a:rPr b="1" lang="en" sz="1500">
                <a:solidFill>
                  <a:schemeClr val="dk2"/>
                </a:solidFill>
                <a:latin typeface="Montserrat"/>
                <a:ea typeface="Montserrat"/>
                <a:cs typeface="Montserrat"/>
                <a:sym typeface="Montserrat"/>
              </a:rPr>
              <a:t> Distribution Pk Formula</a:t>
            </a:r>
            <a:endParaRPr b="1" sz="1500">
              <a:solidFill>
                <a:schemeClr val="dk2"/>
              </a:solidFill>
              <a:latin typeface="Montserrat"/>
              <a:ea typeface="Montserrat"/>
              <a:cs typeface="Montserrat"/>
              <a:sym typeface="Montserrat"/>
            </a:endParaRPr>
          </a:p>
        </p:txBody>
      </p:sp>
      <p:sp>
        <p:nvSpPr>
          <p:cNvPr id="525" name="Google Shape;525;p82"/>
          <p:cNvSpPr txBox="1"/>
          <p:nvPr/>
        </p:nvSpPr>
        <p:spPr>
          <a:xfrm>
            <a:off x="3153400" y="1014450"/>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39" name="Google Shape;139;p2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Linear Flow Diagram</a:t>
            </a:r>
            <a:endParaRPr/>
          </a:p>
          <a:p>
            <a:pPr indent="0" lvl="0" marL="0" rtl="0" algn="l">
              <a:spcBef>
                <a:spcPts val="600"/>
              </a:spcBef>
              <a:spcAft>
                <a:spcPts val="0"/>
              </a:spcAft>
              <a:buNone/>
            </a:pPr>
            <a:r>
              <a:t/>
            </a:r>
            <a:endParaRPr sz="2000">
              <a:highlight>
                <a:srgbClr val="FFFF00"/>
              </a:highlight>
            </a:endParaRPr>
          </a:p>
          <a:p>
            <a:pPr indent="0" lvl="0" marL="0" rtl="0" algn="l">
              <a:spcBef>
                <a:spcPts val="600"/>
              </a:spcBef>
              <a:spcAft>
                <a:spcPts val="0"/>
              </a:spcAft>
              <a:buNone/>
            </a:pPr>
            <a:r>
              <a:rPr lang="en" sz="2000">
                <a:highlight>
                  <a:srgbClr val="FFFF00"/>
                </a:highlight>
              </a:rPr>
              <a:t>Note the shapes! </a:t>
            </a:r>
            <a:endParaRPr sz="2000">
              <a:highlight>
                <a:srgbClr val="FFFF00"/>
              </a:highlight>
            </a:endParaRPr>
          </a:p>
          <a:p>
            <a:pPr indent="0" lvl="0" marL="0" rtl="0" algn="l">
              <a:spcBef>
                <a:spcPts val="600"/>
              </a:spcBef>
              <a:spcAft>
                <a:spcPts val="0"/>
              </a:spcAft>
              <a:buNone/>
            </a:pPr>
            <a:r>
              <a:rPr lang="en" sz="2000"/>
              <a:t>Square- Activities</a:t>
            </a:r>
            <a:endParaRPr sz="2000"/>
          </a:p>
          <a:p>
            <a:pPr indent="0" lvl="0" marL="0" rtl="0" algn="l">
              <a:spcBef>
                <a:spcPts val="600"/>
              </a:spcBef>
              <a:spcAft>
                <a:spcPts val="0"/>
              </a:spcAft>
              <a:buNone/>
            </a:pPr>
            <a:r>
              <a:rPr lang="en" sz="2000"/>
              <a:t>Triangle- buffers</a:t>
            </a:r>
            <a:endParaRPr sz="2000"/>
          </a:p>
          <a:p>
            <a:pPr indent="0" lvl="0" marL="0" rtl="0" algn="l">
              <a:spcBef>
                <a:spcPts val="600"/>
              </a:spcBef>
              <a:spcAft>
                <a:spcPts val="0"/>
              </a:spcAft>
              <a:buNone/>
            </a:pPr>
            <a:r>
              <a:rPr lang="en" sz="2000"/>
              <a:t>Diamond- decision points</a:t>
            </a:r>
            <a:endParaRPr sz="2000"/>
          </a:p>
          <a:p>
            <a:pPr indent="0" lvl="0" marL="0" rtl="0" algn="l">
              <a:spcBef>
                <a:spcPts val="600"/>
              </a:spcBef>
              <a:spcAft>
                <a:spcPts val="0"/>
              </a:spcAft>
              <a:buNone/>
            </a:pPr>
            <a:r>
              <a:rPr lang="en" sz="2000"/>
              <a:t>Arrow- flow of materials</a:t>
            </a:r>
            <a:endParaRPr sz="2000"/>
          </a:p>
        </p:txBody>
      </p:sp>
      <p:sp>
        <p:nvSpPr>
          <p:cNvPr id="140" name="Google Shape;140;p2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1" name="Google Shape;141;p29"/>
          <p:cNvPicPr preferRelativeResize="0"/>
          <p:nvPr/>
        </p:nvPicPr>
        <p:blipFill>
          <a:blip r:embed="rId3">
            <a:alphaModFix/>
          </a:blip>
          <a:stretch>
            <a:fillRect/>
          </a:stretch>
        </p:blipFill>
        <p:spPr>
          <a:xfrm>
            <a:off x="6754246" y="0"/>
            <a:ext cx="1590858" cy="514350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Example: Starbucks Line </a:t>
            </a:r>
            <a:endParaRPr/>
          </a:p>
        </p:txBody>
      </p:sp>
      <p:sp>
        <p:nvSpPr>
          <p:cNvPr id="531" name="Google Shape;531;p83"/>
          <p:cNvSpPr txBox="1"/>
          <p:nvPr>
            <p:ph idx="1" type="body"/>
          </p:nvPr>
        </p:nvSpPr>
        <p:spPr>
          <a:xfrm>
            <a:off x="3426000" y="673225"/>
            <a:ext cx="5232300" cy="27102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Customers arrive at a rate of 6/ hour with a service time of 5 minutes.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Assume 2 servers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What is the average amount of people in the queue? </a:t>
            </a:r>
            <a:endParaRPr sz="1700"/>
          </a:p>
          <a:p>
            <a:pPr indent="0" lvl="0" marL="0" rtl="0" algn="l">
              <a:spcBef>
                <a:spcPts val="600"/>
              </a:spcBef>
              <a:spcAft>
                <a:spcPts val="0"/>
              </a:spcAft>
              <a:buNone/>
            </a:pPr>
            <a:r>
              <a:t/>
            </a:r>
            <a:endParaRPr sz="1700"/>
          </a:p>
        </p:txBody>
      </p:sp>
      <p:pic>
        <p:nvPicPr>
          <p:cNvPr id="532" name="Google Shape;532;p83"/>
          <p:cNvPicPr preferRelativeResize="0"/>
          <p:nvPr/>
        </p:nvPicPr>
        <p:blipFill>
          <a:blip r:embed="rId3">
            <a:alphaModFix/>
          </a:blip>
          <a:stretch>
            <a:fillRect/>
          </a:stretch>
        </p:blipFill>
        <p:spPr>
          <a:xfrm>
            <a:off x="567828" y="1978040"/>
            <a:ext cx="2592275" cy="25922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 </a:t>
            </a:r>
            <a:r>
              <a:rPr lang="en"/>
              <a:t> Deterministic Distribution </a:t>
            </a:r>
            <a:endParaRPr/>
          </a:p>
          <a:p>
            <a:pPr indent="0" lvl="0" marL="0" rtl="0" algn="ctr">
              <a:spcBef>
                <a:spcPts val="0"/>
              </a:spcBef>
              <a:spcAft>
                <a:spcPts val="0"/>
              </a:spcAft>
              <a:buNone/>
            </a:pPr>
            <a:r>
              <a:rPr lang="en"/>
              <a:t>M/D/c</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Multi</a:t>
            </a:r>
            <a:r>
              <a:rPr lang="en"/>
              <a:t> Server Expo/Determined Distribution Pk Formula</a:t>
            </a:r>
            <a:endParaRPr/>
          </a:p>
        </p:txBody>
      </p:sp>
      <p:sp>
        <p:nvSpPr>
          <p:cNvPr id="543" name="Google Shape;543;p8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44" name="Google Shape;544;p85"/>
          <p:cNvPicPr preferRelativeResize="0"/>
          <p:nvPr/>
        </p:nvPicPr>
        <p:blipFill rotWithShape="1">
          <a:blip r:embed="rId3">
            <a:alphaModFix/>
          </a:blip>
          <a:srcRect b="11758" l="4971" r="43023" t="3402"/>
          <a:stretch/>
        </p:blipFill>
        <p:spPr>
          <a:xfrm>
            <a:off x="1192425" y="1850950"/>
            <a:ext cx="2776425" cy="1495000"/>
          </a:xfrm>
          <a:prstGeom prst="rect">
            <a:avLst/>
          </a:prstGeom>
          <a:noFill/>
          <a:ln>
            <a:noFill/>
          </a:ln>
        </p:spPr>
      </p:pic>
      <p:sp>
        <p:nvSpPr>
          <p:cNvPr id="545" name="Google Shape;545;p85"/>
          <p:cNvSpPr txBox="1"/>
          <p:nvPr/>
        </p:nvSpPr>
        <p:spPr>
          <a:xfrm>
            <a:off x="4262525" y="2229000"/>
            <a:ext cx="17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x</a:t>
            </a:r>
            <a:r>
              <a:rPr lang="en" sz="3600">
                <a:latin typeface="Droid Serif"/>
                <a:ea typeface="Droid Serif"/>
                <a:cs typeface="Droid Serif"/>
                <a:sym typeface="Droid Serif"/>
              </a:rPr>
              <a:t>  </a:t>
            </a:r>
            <a:endParaRPr sz="3600">
              <a:latin typeface="Droid Serif"/>
              <a:ea typeface="Droid Serif"/>
              <a:cs typeface="Droid Serif"/>
              <a:sym typeface="Droid Serif"/>
            </a:endParaRPr>
          </a:p>
        </p:txBody>
      </p:sp>
      <p:sp>
        <p:nvSpPr>
          <p:cNvPr id="546" name="Google Shape;546;p85"/>
          <p:cNvSpPr txBox="1"/>
          <p:nvPr/>
        </p:nvSpPr>
        <p:spPr>
          <a:xfrm>
            <a:off x="4962275" y="1929750"/>
            <a:ext cx="68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Droid Serif"/>
                <a:ea typeface="Droid Serif"/>
                <a:cs typeface="Droid Serif"/>
                <a:sym typeface="Droid Serif"/>
              </a:rPr>
              <a:t>1</a:t>
            </a:r>
            <a:endParaRPr sz="3000">
              <a:latin typeface="Droid Serif"/>
              <a:ea typeface="Droid Serif"/>
              <a:cs typeface="Droid Serif"/>
              <a:sym typeface="Droid Serif"/>
            </a:endParaRPr>
          </a:p>
        </p:txBody>
      </p:sp>
      <p:cxnSp>
        <p:nvCxnSpPr>
          <p:cNvPr id="547" name="Google Shape;547;p85"/>
          <p:cNvCxnSpPr/>
          <p:nvPr/>
        </p:nvCxnSpPr>
        <p:spPr>
          <a:xfrm>
            <a:off x="4711925" y="2567250"/>
            <a:ext cx="881100" cy="9000"/>
          </a:xfrm>
          <a:prstGeom prst="straightConnector1">
            <a:avLst/>
          </a:prstGeom>
          <a:noFill/>
          <a:ln cap="flat" cmpd="sng" w="38100">
            <a:solidFill>
              <a:srgbClr val="000000"/>
            </a:solidFill>
            <a:prstDash val="solid"/>
            <a:round/>
            <a:headEnd len="med" w="med" type="none"/>
            <a:tailEnd len="med" w="med" type="none"/>
          </a:ln>
        </p:spPr>
      </p:cxnSp>
      <p:sp>
        <p:nvSpPr>
          <p:cNvPr id="548" name="Google Shape;548;p85"/>
          <p:cNvSpPr txBox="1"/>
          <p:nvPr/>
        </p:nvSpPr>
        <p:spPr>
          <a:xfrm>
            <a:off x="4951675" y="2562950"/>
            <a:ext cx="8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Droid Serif"/>
                <a:ea typeface="Droid Serif"/>
                <a:cs typeface="Droid Serif"/>
                <a:sym typeface="Droid Serif"/>
              </a:rPr>
              <a:t>2</a:t>
            </a:r>
            <a:endParaRPr sz="2900">
              <a:latin typeface="Droid Serif"/>
              <a:ea typeface="Droid Serif"/>
              <a:cs typeface="Droid Serif"/>
              <a:sym typeface="Droid Serif"/>
            </a:endParaRPr>
          </a:p>
        </p:txBody>
      </p:sp>
      <p:sp>
        <p:nvSpPr>
          <p:cNvPr id="549" name="Google Shape;549;p85"/>
          <p:cNvSpPr txBox="1"/>
          <p:nvPr/>
        </p:nvSpPr>
        <p:spPr>
          <a:xfrm>
            <a:off x="3238675" y="83647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Product/ </a:t>
            </a:r>
            <a:r>
              <a:rPr lang="en" sz="1600"/>
              <a:t>Process</a:t>
            </a:r>
            <a:r>
              <a:rPr lang="en" sz="1600"/>
              <a:t> Matrix </a:t>
            </a:r>
            <a:endParaRPr sz="1600"/>
          </a:p>
        </p:txBody>
      </p:sp>
      <p:sp>
        <p:nvSpPr>
          <p:cNvPr id="555" name="Google Shape;555;p8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56" name="Google Shape;556;p86"/>
          <p:cNvPicPr preferRelativeResize="0"/>
          <p:nvPr/>
        </p:nvPicPr>
        <p:blipFill>
          <a:blip r:embed="rId3">
            <a:alphaModFix/>
          </a:blip>
          <a:stretch>
            <a:fillRect/>
          </a:stretch>
        </p:blipFill>
        <p:spPr>
          <a:xfrm>
            <a:off x="3912425" y="1219174"/>
            <a:ext cx="4296500" cy="3209225"/>
          </a:xfrm>
          <a:prstGeom prst="rect">
            <a:avLst/>
          </a:prstGeom>
          <a:noFill/>
          <a:ln>
            <a:noFill/>
          </a:ln>
        </p:spPr>
      </p:pic>
      <p:sp>
        <p:nvSpPr>
          <p:cNvPr id="557" name="Google Shape;557;p86"/>
          <p:cNvSpPr txBox="1"/>
          <p:nvPr/>
        </p:nvSpPr>
        <p:spPr>
          <a:xfrm>
            <a:off x="576425" y="1011400"/>
            <a:ext cx="317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roid Serif"/>
                <a:ea typeface="Droid Serif"/>
                <a:cs typeface="Droid Serif"/>
                <a:sym typeface="Droid Serif"/>
              </a:rPr>
              <a:t>FLOW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volume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-standardized product</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fast food production process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b="1" lang="en">
                <a:latin typeface="Droid Serif"/>
                <a:ea typeface="Droid Serif"/>
                <a:cs typeface="Droid Serif"/>
                <a:sym typeface="Droid Serif"/>
              </a:rPr>
              <a:t>JOB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volume</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-custom orders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custom shoes / cars </a:t>
            </a:r>
            <a:endParaRPr>
              <a:latin typeface="Droid Serif"/>
              <a:ea typeface="Droid Serif"/>
              <a:cs typeface="Droid Serif"/>
              <a:sym typeface="Droid Serif"/>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7"/>
          <p:cNvSpPr txBox="1"/>
          <p:nvPr>
            <p:ph idx="1" type="subTitle"/>
          </p:nvPr>
        </p:nvSpPr>
        <p:spPr>
          <a:xfrm>
            <a:off x="685800" y="9324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Sarah’s 204 Study Tips</a:t>
            </a:r>
            <a:endParaRPr sz="2300"/>
          </a:p>
        </p:txBody>
      </p:sp>
      <p:sp>
        <p:nvSpPr>
          <p:cNvPr id="563" name="Google Shape;563;p8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64" name="Google Shape;564;p87"/>
          <p:cNvSpPr txBox="1"/>
          <p:nvPr>
            <p:ph idx="4294967295" type="body"/>
          </p:nvPr>
        </p:nvSpPr>
        <p:spPr>
          <a:xfrm>
            <a:off x="849875" y="1463225"/>
            <a:ext cx="7257000" cy="29655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Know the difference between all the different Pk Formulas. Ex: M/M/1, M/D/1, etc. </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Practice problems on practice problems!!!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 over previous assignments + cases</a:t>
            </a:r>
            <a:endParaRPr sz="1700"/>
          </a:p>
          <a:p>
            <a:pPr indent="0" lvl="0" marL="45720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Going forward: review material and practice RIGHT after class</a:t>
            </a:r>
            <a:endParaRPr sz="17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8"/>
          <p:cNvSpPr txBox="1"/>
          <p:nvPr>
            <p:ph type="ctrTitle"/>
          </p:nvPr>
        </p:nvSpPr>
        <p:spPr>
          <a:xfrm>
            <a:off x="1933200" y="3035374"/>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Thank you!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Feel free to stick </a:t>
            </a:r>
            <a:r>
              <a:rPr b="1" lang="en"/>
              <a:t>around</a:t>
            </a:r>
            <a:r>
              <a:rPr b="1" lang="en"/>
              <a:t> to ask some questions</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8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47" name="Google Shape;147;p3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Swim Lane Flow Diagram</a:t>
            </a:r>
            <a:endParaRPr/>
          </a:p>
          <a:p>
            <a:pPr indent="0" lvl="0" marL="0" rtl="0" algn="l">
              <a:spcBef>
                <a:spcPts val="600"/>
              </a:spcBef>
              <a:spcAft>
                <a:spcPts val="0"/>
              </a:spcAft>
              <a:buNone/>
            </a:pPr>
            <a:r>
              <a:t/>
            </a:r>
            <a:endParaRPr/>
          </a:p>
        </p:txBody>
      </p:sp>
      <p:sp>
        <p:nvSpPr>
          <p:cNvPr id="148" name="Google Shape;148;p3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30"/>
          <p:cNvPicPr preferRelativeResize="0"/>
          <p:nvPr/>
        </p:nvPicPr>
        <p:blipFill>
          <a:blip r:embed="rId3">
            <a:alphaModFix/>
          </a:blip>
          <a:stretch>
            <a:fillRect/>
          </a:stretch>
        </p:blipFill>
        <p:spPr>
          <a:xfrm>
            <a:off x="1805350" y="1839900"/>
            <a:ext cx="4931749" cy="265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55" name="Google Shape;155;p3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Swim Lane Flow Diagram- </a:t>
            </a:r>
            <a:r>
              <a:rPr lang="en" sz="2000"/>
              <a:t>complex</a:t>
            </a:r>
            <a:r>
              <a:rPr lang="en" sz="2000"/>
              <a:t> </a:t>
            </a:r>
            <a:endParaRPr sz="2000"/>
          </a:p>
        </p:txBody>
      </p:sp>
      <p:sp>
        <p:nvSpPr>
          <p:cNvPr id="156" name="Google Shape;156;p3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7" name="Google Shape;157;p31"/>
          <p:cNvPicPr preferRelativeResize="0"/>
          <p:nvPr/>
        </p:nvPicPr>
        <p:blipFill>
          <a:blip r:embed="rId3">
            <a:alphaModFix/>
          </a:blip>
          <a:stretch>
            <a:fillRect/>
          </a:stretch>
        </p:blipFill>
        <p:spPr>
          <a:xfrm>
            <a:off x="2280375" y="1530575"/>
            <a:ext cx="4278001" cy="29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163" name="Google Shape;163;p3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Gantt Diagram</a:t>
            </a:r>
            <a:endParaRPr/>
          </a:p>
          <a:p>
            <a:pPr indent="0" lvl="0" marL="0" rtl="0" algn="l">
              <a:spcBef>
                <a:spcPts val="600"/>
              </a:spcBef>
              <a:spcAft>
                <a:spcPts val="0"/>
              </a:spcAft>
              <a:buNone/>
            </a:pPr>
            <a:r>
              <a:rPr lang="en" sz="1700"/>
              <a:t>-often used in project planning </a:t>
            </a:r>
            <a:endParaRPr sz="1700"/>
          </a:p>
          <a:p>
            <a:pPr indent="0" lvl="0" marL="0" rtl="0" algn="l">
              <a:spcBef>
                <a:spcPts val="600"/>
              </a:spcBef>
              <a:spcAft>
                <a:spcPts val="0"/>
              </a:spcAft>
              <a:buNone/>
            </a:pPr>
            <a:r>
              <a:t/>
            </a:r>
            <a:endParaRPr/>
          </a:p>
        </p:txBody>
      </p:sp>
      <p:sp>
        <p:nvSpPr>
          <p:cNvPr id="164" name="Google Shape;164;p3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65" name="Google Shape;165;p32"/>
          <p:cNvPicPr preferRelativeResize="0"/>
          <p:nvPr/>
        </p:nvPicPr>
        <p:blipFill>
          <a:blip r:embed="rId3">
            <a:alphaModFix/>
          </a:blip>
          <a:stretch>
            <a:fillRect/>
          </a:stretch>
        </p:blipFill>
        <p:spPr>
          <a:xfrm>
            <a:off x="4490357" y="1878207"/>
            <a:ext cx="4061375" cy="2702650"/>
          </a:xfrm>
          <a:prstGeom prst="rect">
            <a:avLst/>
          </a:prstGeom>
          <a:noFill/>
          <a:ln>
            <a:noFill/>
          </a:ln>
        </p:spPr>
      </p:pic>
      <p:pic>
        <p:nvPicPr>
          <p:cNvPr id="166" name="Google Shape;166;p32"/>
          <p:cNvPicPr preferRelativeResize="0"/>
          <p:nvPr/>
        </p:nvPicPr>
        <p:blipFill>
          <a:blip r:embed="rId4">
            <a:alphaModFix/>
          </a:blip>
          <a:stretch>
            <a:fillRect/>
          </a:stretch>
        </p:blipFill>
        <p:spPr>
          <a:xfrm>
            <a:off x="1265475" y="2348450"/>
            <a:ext cx="2590800" cy="176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