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70" r:id="rId4"/>
    <p:sldId id="271" r:id="rId5"/>
    <p:sldId id="273" r:id="rId6"/>
    <p:sldId id="274" r:id="rId7"/>
    <p:sldId id="275" r:id="rId8"/>
    <p:sldId id="276" r:id="rId9"/>
    <p:sldId id="272" r:id="rId10"/>
    <p:sldId id="258" r:id="rId11"/>
    <p:sldId id="277" r:id="rId12"/>
    <p:sldId id="278" r:id="rId13"/>
    <p:sldId id="279" r:id="rId14"/>
    <p:sldId id="282" r:id="rId15"/>
    <p:sldId id="260" r:id="rId16"/>
    <p:sldId id="290" r:id="rId17"/>
    <p:sldId id="291" r:id="rId18"/>
    <p:sldId id="293" r:id="rId19"/>
    <p:sldId id="292" r:id="rId20"/>
    <p:sldId id="294" r:id="rId21"/>
    <p:sldId id="296" r:id="rId22"/>
    <p:sldId id="295" r:id="rId23"/>
    <p:sldId id="288" r:id="rId24"/>
    <p:sldId id="299" r:id="rId25"/>
    <p:sldId id="300" r:id="rId26"/>
    <p:sldId id="289" r:id="rId27"/>
    <p:sldId id="301" r:id="rId28"/>
    <p:sldId id="302" r:id="rId29"/>
    <p:sldId id="285" r:id="rId30"/>
    <p:sldId id="286" r:id="rId31"/>
    <p:sldId id="283" r:id="rId32"/>
    <p:sldId id="284" r:id="rId33"/>
    <p:sldId id="303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i33IADb1MJi8pKDqaL79MSpN03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0"/>
    <p:restoredTop sz="94582"/>
  </p:normalViewPr>
  <p:slideViewPr>
    <p:cSldViewPr snapToGrid="0" snapToObjects="1">
      <p:cViewPr varScale="1">
        <p:scale>
          <a:sx n="105" d="100"/>
          <a:sy n="105" d="100"/>
        </p:scale>
        <p:origin x="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2T09:06:08.8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0 24575,'0'17'0,"0"-4"0,0 10 0,0-10 0,0 23 0,3-16 0,-2 6 0,5 14 0,2-6 0,2 39 0,-2-32 0,5 47 0,-11-47 0,7 16 0,0 4 0,-6 9 0,7 6 0,1 2 0,-8 4 0,2 2 0,0 0 0,-5-10 0,3 8 0,0 4-263,-2-32 1,0 1 262,2 34 0,-1-1 0,-1-33 0,-2-1 0,1 28 0,0-4 0,0-6 0,0 5 0,0-2 0,0-19 0,0 14 0,0-1 0,0-15 0,-2 13 0,0 1 0,1 2 0,-2-12 0,1-1 0,2 10 0,-4-16 0,0 0 0,2 10 0,-5-2 0,0-2 0,5-13 0,-9 54 0,4-60 0,-3 24 0,1-27 0,2 17 0,2-32 0,-5 40 0,8-33 0,-12 41 0,12-33 0,-5 35 0,4-45 0,-1 43 0,0-43 0,0 44 0,4-43 0,0 37 0,0-31 0,-3 26 0,2-26 0,-7 50 0,6-44 0,-5 51 0,6-52 0,-2 32 0,0-39 0,2 39 0,-6-44 0,3 40 0,0-46 0,1 42 0,3-37 525,0 23-525,0-25 0,0 12 0,0-22 0,0 15 0,0-18 0,0 15 0,0-16 0,0 14 0,0-12 0,0 12 0,0-10 0,-3 12 0,2-15 0,-5 15 0,6-10 0,-3 3 0,3-5 0,0-5 0,0 5 0,0-4 0,0 5 0,0-7 0,0 4 0,0 0 0,-3 6 0,2-5 0,-2 4 0,3-8 0,0 3 0,3-7 0,1-3 0,11 0 0,-6-6 0,9 5 0,-8-5 0,3 6 0,14-10 0,-11 6 0,24-6 0,-23 6 0,37-1 0,10 0 0,1 4 0,18-5 0,4 0 0,-1 5 0,-20-1 0,-2-1 0,-5 3 0,7-2 0,0-2 0,-10 3 0,28-2 0,2 0 0,-25 3 0,7 0 0,1 0 0,-13 0 0,14 0 0,1 0 0,5 0 0,12 0 0,-1 0 0,-22 0 0,12 0 0,-2 0 0,-13 0 0,1 0 0,-1 0 0,-2 0 0,12 0 0,2 0 0,9 0 0,7 0 0,1 0-418,-7 0 418,12 0 0,1 0 0,-11 0 0,-19 0 0,10 0 0,-10 0 0,21 0 0,-21 0 0,11 0 0,-6 0-945,-6 0 1,0 0 944,31 0 0,0 0 0,-36 0 0,1 0 0,18 0 0,10 0 0,-10 0 0,-20 0 0,1 0 0,20 0 0,10 0 0,-7 0 0,-5 0 0,-3 0 0,-9 0 0,4 0 0,-4 0 0,12 0 0,0 0 0,-7 0 0,4 0 0,-11 0 0,19 0 0,9 0 0,5 0 0,-38 0 0,1 0 0,36 0 0,1 0 0,-36 0 0,1 0 0,16 0 0,9 0 0,-14 0 0,11 0 0,-6 0 0,14 0 0,-15 0 0,-2 0 0,10 0 0,-2 0 0,-25 0-690,-1 4 1,-7 0 689,-25-2-1,34 13 1,-38-13 349,26 8-349,-26-6 1782,32 4-1782,-31-3 1554,25 2-1554,-31-4 2,6 5-2,-8-5 0,21 5 0,-9-3 0,30 3 0,-30-4 0,65-1 0,-39-3 0,16 0 0,0 0 0,-14 0 0,33 0 0,-66 0 0,4 0 0,-16 0 0,0 3 0,-3-2 0,-1 5 0,4-6 0,-3 3 0,2-3 0,-5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2T09:06:16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24575,'7'10'0,"-1"-1"0,1 1 0,0-3 0,2 11 0,-5-9 0,5 9 0,4-2 0,21 25 0,12-6 0,22 23 0,15-4-3013,-8-6 0,4 1 3013,-18-11 0,4-1 0,16 6 0,9 2 0,-9-4 0,-22-9 0,3 0 0,8 2 0,14 4 0,1 1 0,-12-3 0,-3 3 0,1 2 0,10 1 0,14 6 0,1 1 0,-14-8 0,-5-1 0,0 1 0,-9-5 0,11 7 0,5 1 0,-4-1 0,-10-7 0,15 8 0,1 0 0,-17-7 0,12 6 0,4 2 0,-4-2 0,-12-6 0,13 4 0,-3-1 0,-6-2 0,9 6 0,-2-1 0,-13-8 0,-12-8 0,-1-1 0,18 13 0,9 6 0,-13-8 0,9 3 0,-12-4 0,-4 0 0,-17-9 0,28 23 0,-40-28 0,27 14 0,1-1 0,-26-16 0,28 11 0,2 0 0,-18-11 0,43 22 0,-44-23 0,15 12 0,-37-20 0,28 13 0,-34-12 0,37 8 0,-38-9 0,48 15 0,-47-16 0,42 21 0,-37-20 0,37 15 0,-30-19 0,28 15 0,-35-16 6026,21 16-6026,-27-13 0,17 6 0,-22-10 0,13 2 0,-15-6 0,9 6 0,-10-5 0,1 5 0,-2-3 0,-1 1 0,1-1 0,-1-3 0,1 0 0,-4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2T09:05:41.9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24575,'7'17'0,"-4"-1"0,0 2 0,1 1 0,-3 5 0,10 19 0,-5-14 0,3 30 0,9-4 0,-3 43 0,0-7 0,0 11-2262,-5-12 1,-1 6 0,-1-4 2261,-2-18 0,-1-3 0,0 5 0,1 5 0,2 7 0,-2-3 0,-1-12-441,-3-8 0,-1-1 441,3 26 0,0 11 0,0-9 0,-4-20 0,0-1-480,0 3 1,0 6 0,0-5 479,0-3 0,0-1 0,0 23 0,0 2 0,0-13 0,0 4 0,0 4 0,0 8 0,0-10 0,0-20 0,0 2 0,0 1 0,0 12 0,0-1 0,0-15 0,0-15 0,0-4 0,0 34 0,0 4 0,0-7 0,0 1 0,0 14 0,0 0 0,0-15 0,0 4 0,0 12 0,0 8 0,0-14 0,0-32 0,0-1 0,-1 19 0,1 11 0,1-5 0,1 7 0,2-2 0,-1 11 0,1 2 0,1-33 0,0 0 0,0 2 0,0 8 0,-1 1 0,1-6 0,-2 0 0,2 0 0,0-1 0,2 5 0,-2-12 0,-3 10 0,4-1 0,-1-5 0,-5-24 0,0 42 0,0-57 5636,0 15-5636,0-26 1171,0 11-1171,0-19 2297,0 8-2297,27-25 0,6 7 0,23-5 0,8-1-1991,-6 5 1,0 2 1990,14-1 0,3 0-1959,3 0 1,-2 0 1958,-11 0 0,0 0 0,9 0 0,4 0 0,12 0 0,11 0 0,-16 0 0,11 0 0,2 0 0,-6 0 0,2 0 0,-4 0 0,14 0 0,-18 0 0,12 0 0,9 0 0,2 0 0,-1 0 0,-8 0 0,-12 0 0,-2 0 0,-12 0 0,1 0 0,11 0 0,-9 0 0,10 0 0,7 0 0,3 0 0,0 0 0,-4 0 0,-7 0 0,-11 0 0,27 0 0,-14 0 0,12 0 0,-10 0 0,12 0 0,7 0 0,-2 0 0,-7 0 0,-14 0 0,-3 0 0,-11 0 0,10 0 0,-5 0 0,13 0 0,5 0 0,0 0 0,-7 0 0,-13 0 0,-1 0 0,-11 0 0,9 0 0,10 2 0,14 0 0,3 1 0,-5 0 0,-14 0 0,10 2 0,-2 0 0,2 0 0,15 0 0,-2 1 0,-17-1 0,-17-1 0,-1-1 0,4-1 0,13 0 0,-2-1 0,-16 0 0,21-1 0,-7 0 0,-17 0 0,-53 0 0,8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2T09:05:47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24575,'16'3'0,"6"0"0,-5-3 0,41 0 0,-33 0 0,49 0 0,-27 0 0,16-5 0,-5 4 0,1 0 0,13-4-1695,18 5 1695,-34 0 0,-17 0 0,10 0 0,-1 0 0,-23 0 0,7 0 0,-24 0 0,4 0 0,-5 3 1695,-4 1-1695,3-1 0,1 0 0,0-3 0,-1 19 0,-3-12 0,-3 24 0,0-20 0,0 12 0,0 16 0,0-11 0,-4 49 0,2-50 0,-15 66 0,9-56 0,-13 51 0,15-42 0,-14 50 0,17-44 0,-13 14 0,-2 1 0,7-3 0,-7 9 0,-2 0 0,5-10 0,1 2 0,0-3 0,7-23 0,0 12 0,-2-1 0,-1-14 0,-6 47 0,1-50 0,4 28 0,7-43 0,-2 27 0,5-29 0,-2 11 0,14-27 0,-2 1 0,6-12 0,2 1 0,-6-1 0,32-19 0,-24 14 0,23-14 0,-22 15 0,10-5 0,-9 7 0,29-20 0,-26 18 0,28-23 0,-31 24 0,15-17 0,-24 21 0,12-14 0,-16 16 0,7-7 0,-7 8 0,1-3 0,-2 4 0,5-1 0,-4-2 0,13 1 0,-12-4 0,18 5 0,-21-3 0,21 1 0,-22 4 0,11-9 0,-10 9 0,4-11 0,-3 9 0,2-2 0,1-4 0,-3 0 0,5-1 0,-1-4 0,-1 10 0,5-11 0,-7 11 0,10-10 0,-10 10 0,8-7 0,-9 8 0,11-15 0,-9 13 0,12-18 0,-13 18 0,13-15 0,-12 13 0,15-14 0,-13 10 0,11-6 0,-8 7 0,5-8 0,-8 10 0,10-12 0,-12 16 0,9-11 0,-11 12 0,6-2 0,-3 2 0,6 3 0,-5 2 0,4-1 0,-8 2 0,6 10 0,-9-1 0,5 8 0,-6-3 0,4 9 0,-1-6 0,8 22 0,-6-22 0,10 27 0,-10-21 0,9 30 0,-8-28 0,13 44 0,-13-46 0,21 62 0,-14-48 0,14 44 0,-14-43 0,11 33 0,-15-32 0,7 11 0,0 1 0,-5-6 0,1 7 0,0-1 0,-6-19 0,10 39 0,-10-47 0,5 33 0,-6-33 0,0 34 0,-4-34 0,6 25 0,-8-32 0,7 25 0,-5-24 0,6 24 0,-6-27 0,3 15 0,-4-21 0,-3 10 0,6-10 0,-5 10 0,2-7 0,-3 2 0,3-4 0,-2-2 0,4 2 0,-4-1 0,5 1 0,-5-2 0,2-1 0,-3 1 0,14-18 0,-8 8 0,15-15 0,-8 6 0,5 0 0,21-26 0,-14 14 0,27-29 0,-22 20 0,16-13 0,-21 22 0,19-13 0,-32 27 0,22-11 0,-26 15 0,4 2 0,-5 1 0,-1 3 0,1 0 0,-1 0 0,1 0 0,-1-3 0,1 3 0,5 8 0,-4-2 0,2 12 0,-4-7 0,-3-1 0,10 19 0,-2-15 0,9 39 0,-1-19 0,-4 7 0,0-8 0,0 3 0,-6-9 0,10 14 0,1 9 0,-5-11 0,2 9 0,1 3 0,5 19 0,-4-5 0,-1 0 0,0-1 0,-5-3 0,-2-3 0,-3-16 0,11 50 0,-12-59 0,5 26 0,-12-37 0,7 14 0,-6-19 0,2 7 0,-3-15 0,0 6 0,0-6 0,0-1 0,0 1 0,0-2 0,0-1 0,0 1 0,0-1 0,0 1 0,0-1 0,2-5 0,2-2 0,3-5 0,-1-1 0,1 1 0,-1-1 0,1 1 0,-1 2 0,1-2 0,-1 5 0,4-4 0,40-16 0,-27 10 0,39-19 0,-47 22 0,10-10 0,-14 10 0,4-4 0,-8 8 0,8-5 0,-7 5 0,8-6 0,-3 4 0,-2-1 0,4 1 0,-8 2 0,6-2 0,-6 6 0,2 0 0,-2 3 0,0 4 0,-1 2 0,-2-1 0,4 4 0,-3-5 0,1 3 0,18 33 0,2 8 0,-5-7 0,21 28 0,1-2 0,-19-33 0,23 18 0,2 2 0,-12-14 0,11 9 0,0-1 0,-17-15 0,16 14 0,-32-30 0,8 12 0,-11-12 0,3 13 0,-8-20 0,6 20 0,-6-21 0,8 19 0,-10-16 0,20 23 0,-18-23 0,18 22 0,-14-24 0,8 11 0,-8-13 0,4 5 0,-8-12 0,3 5 0,-4-6 0,1 1 0,-1-1 0,1-3 0,0 0 0,-1 0 0,1 0 0,-1 0 0,1 0 0,-1 0 0,4 0 0,-3 0 0,2 0 0,-2 0 0,11 0 0,-5 0 0,75 0 0,-53 0 0,26 2 0,1 0 0,-21 0 0,45 2 0,-34-4 0,9 0 0,-21 0 0,8 0 0,-26 0 0,13 0 0,-15 3 0,12 1 0,-10 0 0,19 1 0,-19 0 0,38 2 0,-30 1 0,36 3 0,-37-6 0,28 8 0,-36-9 0,26 10 0,-29-10 0,19 6 0,-20-7 0,13 1 0,-21 2 0,12-5 0,-13 5 0,4-6 0,-5 3 0,6-3 0,-6 0 0,2 3 0,-2 1 0,-1-1 0,1 0 0,0-3 0,-1 3 0,1 1 0,-1-1 0,1 3 0,2-2 0,-2 0 0,3 4 0,-4-3 0,1 4 0,0-5 0,-1 2 0,4-3 0,-3 4 0,2-1 0,1 1 0,3-1 0,1 1 0,8 2 0,-8-1 0,8 4 0,-11-5 0,10 9 0,-12-8 0,54 53 0,-36-38 0,38 37 0,-45-46 0,5 5 0,-8-4 0,11 12 0,-9-12 0,8 13 0,-15-16 0,12 12 0,-15-16 0,15 16 0,-16-15 0,13 12 0,-12-13 0,6 8 0,-8-9 0,3-1 0,-7 0 0,6-2 0,-5 2 0,3 1 0,-7-3 0,-4-1 0,-2-3 0,2 0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2T09:05:49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2T09:07:33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34 24575,'0'-11'0,"0"2"0,0 2 0,-3 4 0,-1 0 0,1 16 0,0 10 0,3 14 0,8 15 0,-2-15 0,17 60 0,-16-60 0,9 38 0,0 6 0,-6-13-332,3 8 0,-1 7 332,-4-9 0,-2 0 0,0 13 0,0 1 0,-2-8 0,0 2 0,1-9 0,1 2 0,-1-7 0,-4-14 0,1-1-1945,6 41 0,0-2 1945,0 2 0,5 5 0,2-1 0,1-5 0,2 5 0,-1-6 0,-5-39 0,5 37 0,0 3 0,-2-27 0,-4 7 0,1 2-709,5 12 709,-10-36 0,0 2 0,1 6 0,-1-3 0,8 32 0,-8 8 0,6-18 0,-5 14 0,3-39 0,-1-3 0,-7 8 0,8 2 0,0-3 0,-9-11 0,7 16 0,0-1 0,-2-17 0,0 15 0,1 1 0,2-7 0,-4 1 0,-1-2 0,1-16 0,3 44 0,-3-47 0,7 34 0,-4-36 0,2 22 0,-7-30 510,2 39-510,-3-31 0,4 34 0,-3-36 3841,3 18-3841,-4-26 912,1 15-912,2-20 0,-3 15 0,1-17 0,-1 19 0,0-20 0,-2 24 0,1-14 0,1 1 0,-2-1 0,2-16 0,-3 2 0,3 4 0,-2-5 0,5 10 0,-6-10 0,6 13 0,-5-12 0,2 15 0,0-16 0,0 14 0,1-11 0,-1 7 0,-3-7 0,0 5 0,0-9 0,0 5 0,0-4 0,0 4 0,0-5 0,0 3 0,0-1 0,0-2 0,0 3 0,0-4 0,0 1 0,0-1 0,0 9 0,0-7 0,0 6 0,0-7 0,0 0 0,0-1 0,0 1 0,0-1 0,0 1 0,0-1 0,0 1 0,0-1 0,0 1 0,0-1 0,0 1 0,0 0 0,0-1 0,0 1 0,0-1 0,0 1 0,0-1 0,0 1 0,0-1 0,0 1 0,0 0 0,0-1 0,0 1 0,0-1 0,0 1 0,0-1 0,-3 1 0,2-1 0,-2 4 0,3 0 0,0 0 0,0 3 0,0-6 0,0 2 0,0-2 0,0-1 0,0 1 0,0 0 0,0-1 0,0 1 0,0-1 0,0 1 0,0-1 0,9 1 0,4 0 0,4-3 0,6-1 0,-4-3 0,13 5 0,2 1 0,-8 0 0,29-2 0,-17-4 0,12 0 0,4 0-691,32 0 691,-21 2 0,11 0 0,-7 1-807,-10 1 1,3 0 806,11-2 0,14 0 0,2 0 0,-11 0-1211,7 1 1,2 0 1210,-13-2 0,12 1 0,6-1 0,-4 1 0,-10-1 0,-2-1 0,-8 1 0,11-1 0,-2 1 0,12 1 0,7-1 0,0 1 0,-6-1 0,-11-1-982,7 1 0,-11-1 0,12-1 982,-3 1 0,12 0 0,8 0 0,-2 0 0,-7 0 0,-15 0 0,-7 0 0,-11 0 0,10 0 0,16 0 0,16 0 0,5 0 0,-5 0 0,-17 0 0,9 0 0,0 0 0,-14 0 0,14 0 0,5 0 0,-5 0 0,-12 0 0,-9 0 0,-10 0 0,8 0 0,21 0 0,12 0 0,-2 0 0,-16 0 0,-11 0 0,-3 0 0,3 0 0,11 0 0,-1 0 0,-14 0 0,-10 0 0,-1 0 0,9 0 0,11 0 0,2 0 0,-14 0 0,-3 0 0,-4 0 0,36 0 0,-1 0 218,-42 0 1,-4 0-219,3 0 0,-3 0 0,20 0 0,5 0 0,-54 0 0,43 0 0,-41 0 1176,39 0-1176,-31 0 0,22 0 0,-22 0 2216,13 0-2216,-29 0 3826,29 0-3826,-29 0 16,18 0-16,-20 0 0,13 0 0,-16 0 0,12 0 0,-16 0 0,13 0 0,-9 0 0,12 0 0,-12 0 0,12 0 0,-15 0 0,6 0 0,-8 0 0,-1 0 0,4 0 0,0 0 0,8 0 0,-7 0 0,6 0 0,-7 0 0,4 0 0,-1 0 0,0 0 0,-3 0 0,5 0 0,-7 0 0,5 0 0,12-16 0,-14 9 0,22-17 0,-22 20 0,13-9 0,-12 11 0,3-9 0,-12 6 0,0-7 0,-3 5 0,-3-3 0,0 4 0,-7-10 0,3 8 0,-2-10 0,5 13 0,1-1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2T09:07:37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24575,'7'14'0,"-4"1"0,0 0 0,1 10 0,0-5 0,6 15 0,-2-20 0,5 25 0,-5-22 0,10 32 0,-10-31 0,9 32 0,-10-34 0,6 29 0,-5-29 0,9 29 0,-6-29 0,13 35 0,-12-33 0,4 37 0,-9-33 0,0 29 0,-3-33 0,7 19 0,-2-26 0,7 22 0,-6-13 0,13 26 0,-1-15 0,14 39 0,-17-41 0,14 38 0,-19-36 0,9 10 0,-10-18 0,-2-2 0,-3-10 0,16 21 0,-14-11 0,13 8 0,-14-7 0,9 3 0,-6-6 0,21 26 0,-18-23 0,21 28 0,-21-24 0,14 12 0,-13-19 0,20 22 0,-21-19 0,29 33 0,-32-33 0,29 37 0,-26-36 0,26 37 0,-22-33 0,12 17 0,-9-15 0,0-1 0,-4-4 0,7 11 0,-12-19 0,28 34 0,-26-32 0,29 32 0,-34-34 0,35 33 0,-22-21 0,20 18 0,-12-12 0,10 8 0,-19-20 0,26 31 0,-25-29 0,22 26 0,-13-18 0,16 8 0,-21-19 0,19 13 0,-1 0 0,-17-17 0,20 20 0,-1 1 0,-23-23 0,31 32 0,-28-29 0,24 27 0,-28-30 0,34 35 0,-29-28 0,33 18 0,-30-17 0,40 17 0,-40-21 0,56 24 0,-59-29 0,52 18 0,-55-22 0,23 12 0,-24-14 0,0 3 0,8-3 0,-11-2 0,24 6 0,-22-1 0,47 10 0,-42-9 0,43 10 0,-42-11 0,30 9 0,-17-2 0,12-3 0,-20 1 0,18-5 0,-28 0 0,31 2 0,-32-6 0,34 10 0,-21-8 0,37 10 0,-33-10 0,43 7 0,-51-7 0,37 9 0,-46-13 0,41 8 0,-31-8 0,43 8 0,-43-7 0,44 10 0,-51-12 0,24 8 0,1 0 0,-19-6 0,21 8 0,2 0 0,-19-7 0,57 14 0,-37-15-935,5 3 0,13 3 0,-8-3 935,18-4 0,-10 5 0,13 3 0,-17-2 0,-6-4 0,7 0 0,2 0 0,-3-2-789,-16-4 0,-2 0 789,-6 1 0,44 4 0,-48-3-798,49 7 798,-57-10 0,46 8 0,-45-8 0,62 4 0,-39-5 0,-4 5 0,0 0 0,-4-2 0,5 2 0,0 0 0,-3-5 0,11 0 0,1 0 0,-2 0 0,5 4 0,0 2 0,-6 2 0,6 0 0,2 0 0,12 5 0,-4-7 0,0 0 0,8 0 0,-16 0 0,-3-1 0,0-4 0,32 5 0,-41-6 0,26 3 0,-50-2-341,36 6 341,-45-6 2373,30 3-2373,-33-1 1699,28-3-1699,-30 3 994,28-3-994,-31 0 456,15 0-456,-20 0 0,15 0 0,-14 0 0,18 0 0,-18 0 0,31 0 0,-27 0 0,49 0 0,-47 0 0,21 0 0,-32 0 0,-1 0 0,1 0 0,-3 3 0,1-2 0,-1 2 0,5-3 0,2 3 0,-1-3 0,-1 3 0,-2-3 0,-1 0 0,1 0 0,2-5 0,-1 0 0,4-4 0,-8 2 0,5 1 0,9-13 0,-5 10 0,9-9 0,-9 8 0,-6 6 0,-1-2 0,-3 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7820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7262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5258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6449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5687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003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0806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6528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8674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5903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27571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4402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428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69346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4423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27668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4917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52980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34791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208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39233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2298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54763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3340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2169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9343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9282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2801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0859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9382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3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customXml" Target="../ink/ink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flipH="1">
            <a:off x="6095998" y="2461674"/>
            <a:ext cx="6092981" cy="4393012"/>
          </a:xfrm>
          <a:prstGeom prst="rtTriangle">
            <a:avLst/>
          </a:prstGeom>
          <a:solidFill>
            <a:srgbClr val="FF914D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4207523"/>
            <a:ext cx="8759686" cy="2647164"/>
          </a:xfrm>
          <a:prstGeom prst="rtTriangle">
            <a:avLst/>
          </a:prstGeom>
          <a:solidFill>
            <a:schemeClr val="lt2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 descr="A close up of a logo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8998" y="630597"/>
            <a:ext cx="3156800" cy="22496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4722591" y="2880286"/>
            <a:ext cx="27431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 293</a:t>
            </a:r>
            <a:endParaRPr sz="3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" descr="A close up of a sign&#10;&#10;Description generated with very high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84779" y="5634865"/>
            <a:ext cx="2019783" cy="9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3205213" y="3693622"/>
            <a:ext cx="5781600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dk1"/>
                </a:solidFill>
              </a:rPr>
              <a:t>FINAL</a:t>
            </a:r>
            <a:r>
              <a:rPr lang="en-US" sz="3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REVIEW SESSION</a:t>
            </a:r>
            <a:endParaRPr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3962391" y="4882274"/>
            <a:ext cx="4267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Suprabhe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Ballary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9527893" y="5698602"/>
            <a:ext cx="251170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cmp.cus.ca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 descr="A close up of a logo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654" y="4642873"/>
            <a:ext cx="3341225" cy="22151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B894A9-DA28-D94C-A946-CD1DFD7AAD68}"/>
              </a:ext>
            </a:extLst>
          </p:cNvPr>
          <p:cNvSpPr/>
          <p:nvPr/>
        </p:nvSpPr>
        <p:spPr>
          <a:xfrm>
            <a:off x="1290838" y="-91307"/>
            <a:ext cx="96103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Property, Plant and Equipment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B70A66-12A6-F244-9EA2-56C2F2860AC9}"/>
              </a:ext>
            </a:extLst>
          </p:cNvPr>
          <p:cNvSpPr txBox="1"/>
          <p:nvPr/>
        </p:nvSpPr>
        <p:spPr>
          <a:xfrm>
            <a:off x="464288" y="1441350"/>
            <a:ext cx="37338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SUBSEQUENT MEASUREMENT:</a:t>
            </a:r>
            <a:br>
              <a:rPr lang="en-US" dirty="0"/>
            </a:br>
            <a:r>
              <a:rPr lang="en-US" dirty="0"/>
              <a:t>Impairment: this occurs when the carrying value or net book value/carrying value is less than the </a:t>
            </a:r>
            <a:r>
              <a:rPr lang="en-US" i="1" dirty="0"/>
              <a:t>recoverable amount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Recoverable amount is the higher of </a:t>
            </a:r>
            <a:br>
              <a:rPr lang="en-US" dirty="0"/>
            </a:br>
            <a:r>
              <a:rPr lang="en-US" dirty="0"/>
              <a:t>1) Fair value – selling costs OR </a:t>
            </a:r>
            <a:br>
              <a:rPr lang="en-US" dirty="0"/>
            </a:br>
            <a:r>
              <a:rPr lang="en-US" dirty="0"/>
              <a:t>2) Value in use: PV of future cash flows from the use of the asset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Derecognition:</a:t>
            </a:r>
            <a:br>
              <a:rPr lang="en-US" b="1" dirty="0"/>
            </a:br>
            <a:r>
              <a:rPr lang="en-US" dirty="0"/>
              <a:t>Derecognizing an asset means that it has been sold or damaged or retired at the end of useful life. In which case, any accounting gain/loss should be calculated.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C63746-41EC-374B-B91A-F3E70B4AE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368108"/>
              </p:ext>
            </p:extLst>
          </p:nvPr>
        </p:nvGraphicFramePr>
        <p:xfrm>
          <a:off x="4198159" y="931426"/>
          <a:ext cx="7679884" cy="456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9942">
                  <a:extLst>
                    <a:ext uri="{9D8B030D-6E8A-4147-A177-3AD203B41FA5}">
                      <a16:colId xmlns:a16="http://schemas.microsoft.com/office/drawing/2014/main" val="3182153019"/>
                    </a:ext>
                  </a:extLst>
                </a:gridCol>
                <a:gridCol w="3839942">
                  <a:extLst>
                    <a:ext uri="{9D8B030D-6E8A-4147-A177-3AD203B41FA5}">
                      <a16:colId xmlns:a16="http://schemas.microsoft.com/office/drawing/2014/main" val="3375483540"/>
                    </a:ext>
                  </a:extLst>
                </a:gridCol>
              </a:tblGrid>
              <a:tr h="400573">
                <a:tc>
                  <a:txBody>
                    <a:bodyPr/>
                    <a:lstStyle/>
                    <a:p>
                      <a:r>
                        <a:rPr lang="en-US" dirty="0"/>
                        <a:t>Transaction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Journal entry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67155"/>
                  </a:ext>
                </a:extLst>
              </a:tr>
              <a:tr h="468245">
                <a:tc>
                  <a:txBody>
                    <a:bodyPr/>
                    <a:lstStyle/>
                    <a:p>
                      <a:r>
                        <a:rPr lang="en-US" sz="1200" dirty="0"/>
                        <a:t>Acquisition/Purchase of 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Dr. Asset </a:t>
                      </a:r>
                    </a:p>
                    <a:p>
                      <a:r>
                        <a:rPr lang="en-US" sz="1200" dirty="0"/>
                        <a:t>     Cr. Cash/AP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246742"/>
                  </a:ext>
                </a:extLst>
              </a:tr>
              <a:tr h="468245">
                <a:tc>
                  <a:txBody>
                    <a:bodyPr/>
                    <a:lstStyle/>
                    <a:p>
                      <a:r>
                        <a:rPr lang="en-US" sz="1200" dirty="0"/>
                        <a:t>Expenditure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Dr. Repair/maintenance expense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   Cr. Cash/AP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381577"/>
                  </a:ext>
                </a:extLst>
              </a:tr>
              <a:tr h="468245"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r>
                        <a:rPr lang="en-US" sz="1200" dirty="0"/>
                        <a:t>Impairment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Dr. Loss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   Cr. Asset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00770"/>
                  </a:ext>
                </a:extLst>
              </a:tr>
              <a:tr h="661052">
                <a:tc>
                  <a:txBody>
                    <a:bodyPr/>
                    <a:lstStyle/>
                    <a:p>
                      <a:r>
                        <a:rPr lang="en-US" sz="1200" dirty="0"/>
                        <a:t>Disposal (gain) – Proceeds &gt; NBV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Dr. Cash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Dr. Accumulated depreciation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    Cr. Gain on disposal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    Cr. Asset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775872"/>
                  </a:ext>
                </a:extLst>
              </a:tr>
              <a:tr h="6610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Disposal (loss) – Proceeds &lt; NBV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Dr. Loss on asset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Dr. Accumulated depreciation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Dr. Cash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   Cr. Asset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178177"/>
                  </a:ext>
                </a:extLst>
              </a:tr>
              <a:tr h="384665">
                <a:tc>
                  <a:txBody>
                    <a:bodyPr/>
                    <a:lstStyle/>
                    <a:p>
                      <a:r>
                        <a:rPr lang="en-US" sz="1200" dirty="0"/>
                        <a:t>Retirement (no sale)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Dr. Accumulated depreciation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   Cr. Asset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257307"/>
                  </a:ext>
                </a:extLst>
              </a:tr>
              <a:tr h="661052">
                <a:tc>
                  <a:txBody>
                    <a:bodyPr/>
                    <a:lstStyle/>
                    <a:p>
                      <a:r>
                        <a:rPr lang="en-US" sz="1200" dirty="0"/>
                        <a:t>Retirement if salvage value is not received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Dr. Accumulated depreciation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Dr. Loss on disposal of asset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    Cr. Asset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817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159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9527893" y="5698602"/>
            <a:ext cx="251170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cmp.cus.ca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 descr="A close up of a logo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654" y="4642873"/>
            <a:ext cx="3341225" cy="22151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B894A9-DA28-D94C-A946-CD1DFD7AAD68}"/>
              </a:ext>
            </a:extLst>
          </p:cNvPr>
          <p:cNvSpPr/>
          <p:nvPr/>
        </p:nvSpPr>
        <p:spPr>
          <a:xfrm>
            <a:off x="1290838" y="285095"/>
            <a:ext cx="96103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Property, Plant and Equipment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1FD5A-3BC6-4840-9B69-CB812F24BAB5}"/>
              </a:ext>
            </a:extLst>
          </p:cNvPr>
          <p:cNvSpPr/>
          <p:nvPr/>
        </p:nvSpPr>
        <p:spPr>
          <a:xfrm>
            <a:off x="3301571" y="1835745"/>
            <a:ext cx="386957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PRACTICE: </a:t>
            </a:r>
            <a:br>
              <a:rPr lang="en-CA" dirty="0">
                <a:solidFill>
                  <a:schemeClr val="tx1"/>
                </a:solidFill>
              </a:rPr>
            </a:br>
            <a:br>
              <a:rPr lang="en-CA" dirty="0">
                <a:solidFill>
                  <a:schemeClr val="tx1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Company D sells its equipment for $20,000 in cash. The original price of the equipment was $50,000. As of January 2020, it has an accumulated depreciation of $40,000. Depreciation for the first 6 months is $5000.</a:t>
            </a:r>
            <a:br>
              <a:rPr lang="en-CA" dirty="0">
                <a:solidFill>
                  <a:srgbClr val="FF0000"/>
                </a:solidFill>
              </a:rPr>
            </a:b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A) Journal entry for recording depreciation expense.</a:t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B) Calculate gain/loss on disposal.</a:t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C) Provide journal entry to record the gain.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060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9527893" y="5698602"/>
            <a:ext cx="251170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cmp.cus.ca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 descr="A close up of a logo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654" y="4642873"/>
            <a:ext cx="3341225" cy="22151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B894A9-DA28-D94C-A946-CD1DFD7AAD68}"/>
              </a:ext>
            </a:extLst>
          </p:cNvPr>
          <p:cNvSpPr/>
          <p:nvPr/>
        </p:nvSpPr>
        <p:spPr>
          <a:xfrm>
            <a:off x="1290838" y="285095"/>
            <a:ext cx="96103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Property, Plant and Equipment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C2D39A-9CDF-524A-89B2-C7DACDA5289F}"/>
              </a:ext>
            </a:extLst>
          </p:cNvPr>
          <p:cNvSpPr/>
          <p:nvPr/>
        </p:nvSpPr>
        <p:spPr>
          <a:xfrm>
            <a:off x="1366781" y="1399810"/>
            <a:ext cx="386957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PRACTICE: </a:t>
            </a:r>
            <a:br>
              <a:rPr lang="en-CA" dirty="0">
                <a:solidFill>
                  <a:srgbClr val="FF0000"/>
                </a:solidFill>
              </a:rPr>
            </a:b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Company D sells its equipment for $20,000 in cash. The original price of the equipment was $50,000. As of January 2020, it has an accumulated depreciation of $40,000. Depreciation for the first 6 months is $5000.</a:t>
            </a:r>
            <a:br>
              <a:rPr lang="en-CA" dirty="0">
                <a:solidFill>
                  <a:srgbClr val="FF0000"/>
                </a:solidFill>
              </a:rPr>
            </a:b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Provide:</a:t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A) Journal entry for recording depreciation expense.</a:t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B) Calculate gain/loss on disposal.</a:t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C) Provide journal entry to record the gain.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BDEFA8-DD8C-8747-ACF5-1E611997415B}"/>
              </a:ext>
            </a:extLst>
          </p:cNvPr>
          <p:cNvSpPr/>
          <p:nvPr/>
        </p:nvSpPr>
        <p:spPr>
          <a:xfrm>
            <a:off x="5658314" y="1796007"/>
            <a:ext cx="386957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A) Dr. Depreciation expense $5,000</a:t>
            </a:r>
            <a:br>
              <a:rPr lang="en-CA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         Cr. Depreciation expense $5,000</a:t>
            </a:r>
            <a:br>
              <a:rPr lang="en-CA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CA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B)  Gain on sale would be as follows: </a:t>
            </a:r>
            <a:br>
              <a:rPr lang="en-CA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Cost (50,000) - Accumulated depreciation (40,000 + 5,000) = Net book value</a:t>
            </a:r>
            <a:br>
              <a:rPr lang="en-CA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CA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Net book value at disposal = 5,000 </a:t>
            </a:r>
            <a:br>
              <a:rPr lang="en-CA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Proceeds = 20,000</a:t>
            </a:r>
            <a:br>
              <a:rPr lang="en-CA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Gain = $15,000 (20,000 – 5,000)</a:t>
            </a:r>
            <a:br>
              <a:rPr lang="en-CA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CA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C) Dr. Cash 20,000</a:t>
            </a:r>
            <a:br>
              <a:rPr lang="en-CA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     Dr. Accumulated depreciation $45,000</a:t>
            </a:r>
            <a:br>
              <a:rPr lang="en-CA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          Cr. Equipment $50,000</a:t>
            </a:r>
            <a:br>
              <a:rPr lang="en-CA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          Cr. Gain on sale $15,000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716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9527893" y="5698602"/>
            <a:ext cx="251170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cmp.cus.ca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 descr="A close up of a logo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654" y="4642873"/>
            <a:ext cx="3341225" cy="22151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B894A9-DA28-D94C-A946-CD1DFD7AAD68}"/>
              </a:ext>
            </a:extLst>
          </p:cNvPr>
          <p:cNvSpPr/>
          <p:nvPr/>
        </p:nvSpPr>
        <p:spPr>
          <a:xfrm>
            <a:off x="3175973" y="285095"/>
            <a:ext cx="58400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Natural resources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DE1F55-760A-C04E-9F90-817F163D4E91}"/>
              </a:ext>
            </a:extLst>
          </p:cNvPr>
          <p:cNvSpPr/>
          <p:nvPr/>
        </p:nvSpPr>
        <p:spPr>
          <a:xfrm>
            <a:off x="1366781" y="1399810"/>
            <a:ext cx="88723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Initial recognition: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Exploration and development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Subsequent measurement: Depletion (usually the use of units of activity method) of coal mine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Formula: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Unit depletion rate: (Total cost-residual value)/estimated total extractable units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Depletion cost: unit depletion rate x number of units extracted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Depletion cost is capitalized as inventory: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Dr. Inventory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Cr. Accumulated depletion </a:t>
            </a:r>
          </a:p>
        </p:txBody>
      </p:sp>
    </p:spTree>
    <p:extLst>
      <p:ext uri="{BB962C8B-B14F-4D97-AF65-F5344CB8AC3E}">
        <p14:creationId xmlns:p14="http://schemas.microsoft.com/office/powerpoint/2010/main" val="347785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9527893" y="5698602"/>
            <a:ext cx="251170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cmp.cus.ca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 descr="A close up of a logo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654" y="4642873"/>
            <a:ext cx="3341225" cy="22151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B894A9-DA28-D94C-A946-CD1DFD7AAD68}"/>
              </a:ext>
            </a:extLst>
          </p:cNvPr>
          <p:cNvSpPr/>
          <p:nvPr/>
        </p:nvSpPr>
        <p:spPr>
          <a:xfrm>
            <a:off x="1675571" y="285095"/>
            <a:ext cx="88408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Research and development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997A837-CD63-9E42-97F2-4DA99FAD4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110949"/>
              </p:ext>
            </p:extLst>
          </p:nvPr>
        </p:nvGraphicFramePr>
        <p:xfrm>
          <a:off x="2032000" y="143929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7301557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33337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450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Research phase must be expensed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 phase must be expense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45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Development phase CAN be capitalized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Development phase must be expensed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4748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C76E5E8-8C12-194E-A3EE-179642AE28E4}"/>
              </a:ext>
            </a:extLst>
          </p:cNvPr>
          <p:cNvSpPr/>
          <p:nvPr/>
        </p:nvSpPr>
        <p:spPr>
          <a:xfrm>
            <a:off x="2032000" y="2782683"/>
            <a:ext cx="88723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Intangibles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Definite lives: patents, copyrights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Indefinite lives: goodwill, trademark, licenses, franchises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Goodwill (when there is an acquisition): Purchase price – fair value of net identifiable assets</a:t>
            </a:r>
          </a:p>
        </p:txBody>
      </p:sp>
    </p:spTree>
    <p:extLst>
      <p:ext uri="{BB962C8B-B14F-4D97-AF65-F5344CB8AC3E}">
        <p14:creationId xmlns:p14="http://schemas.microsoft.com/office/powerpoint/2010/main" val="222204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9527893" y="5698602"/>
            <a:ext cx="251170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cmp.cus.ca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 descr="A close up of a logo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654" y="4642873"/>
            <a:ext cx="3341225" cy="22151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2F6697-3AEF-7A49-85E4-426DF97C674B}"/>
              </a:ext>
            </a:extLst>
          </p:cNvPr>
          <p:cNvSpPr/>
          <p:nvPr/>
        </p:nvSpPr>
        <p:spPr>
          <a:xfrm>
            <a:off x="4580222" y="285095"/>
            <a:ext cx="30315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Liabilities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DB1B04-D29D-5947-A26E-4E9C4E540D3F}"/>
              </a:ext>
            </a:extLst>
          </p:cNvPr>
          <p:cNvSpPr/>
          <p:nvPr/>
        </p:nvSpPr>
        <p:spPr>
          <a:xfrm>
            <a:off x="999461" y="1399810"/>
            <a:ext cx="589043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Current liabilities: obligations to a third party to be paid within a year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Example: Accounts Payable, overdrafts/loans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Initial: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Dr. Asset/expense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Cr. A/P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9CCED5-8E0E-594F-A487-A9D17FF7D000}"/>
              </a:ext>
            </a:extLst>
          </p:cNvPr>
          <p:cNvSpPr/>
          <p:nvPr/>
        </p:nvSpPr>
        <p:spPr>
          <a:xfrm>
            <a:off x="3182041" y="1999974"/>
            <a:ext cx="22872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Subsequent: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Dr. A/P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Cr. Cash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BD9749-AF57-C146-8DC7-FF96A7FDEE45}"/>
              </a:ext>
            </a:extLst>
          </p:cNvPr>
          <p:cNvSpPr/>
          <p:nvPr/>
        </p:nvSpPr>
        <p:spPr>
          <a:xfrm>
            <a:off x="1014296" y="2969470"/>
            <a:ext cx="22872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Initial: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Dr. Cash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Cr. Note payable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133309-8B52-1E40-A580-9B03E2F904C0}"/>
              </a:ext>
            </a:extLst>
          </p:cNvPr>
          <p:cNvSpPr/>
          <p:nvPr/>
        </p:nvSpPr>
        <p:spPr>
          <a:xfrm>
            <a:off x="3081031" y="2969470"/>
            <a:ext cx="22872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Interest incurred: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Dr. interest expense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Cr. Interest payable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6AA60F-0A52-2E48-8932-02567A26946D}"/>
              </a:ext>
            </a:extLst>
          </p:cNvPr>
          <p:cNvSpPr/>
          <p:nvPr/>
        </p:nvSpPr>
        <p:spPr>
          <a:xfrm>
            <a:off x="5245438" y="2907916"/>
            <a:ext cx="22872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At maturity: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Dr. Note payable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Dr. Interest payable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Cr. Cash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24B71A-87EA-964B-9F8B-41E68B72C010}"/>
              </a:ext>
            </a:extLst>
          </p:cNvPr>
          <p:cNvSpPr/>
          <p:nvPr/>
        </p:nvSpPr>
        <p:spPr>
          <a:xfrm>
            <a:off x="7953152" y="1630642"/>
            <a:ext cx="337297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Non-current liabilities: obligations to a third party to be paid after a year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Example: Bonds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02716B-AF54-194A-9F77-0212F43435C8}"/>
              </a:ext>
            </a:extLst>
          </p:cNvPr>
          <p:cNvSpPr/>
          <p:nvPr/>
        </p:nvSpPr>
        <p:spPr>
          <a:xfrm>
            <a:off x="4409513" y="4354466"/>
            <a:ext cx="33729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Provision liabilities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Dr. Warranty expense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Cr. Provision for warranties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Once incurred: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Dr. Provision for warranties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Cr. Cash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62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9527893" y="5698602"/>
            <a:ext cx="251170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cmp.cus.ca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 descr="A close up of a logo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654" y="4642873"/>
            <a:ext cx="3341225" cy="22151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2F6697-3AEF-7A49-85E4-426DF97C674B}"/>
              </a:ext>
            </a:extLst>
          </p:cNvPr>
          <p:cNvSpPr/>
          <p:nvPr/>
        </p:nvSpPr>
        <p:spPr>
          <a:xfrm>
            <a:off x="4580222" y="285095"/>
            <a:ext cx="30315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Liabilities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DB1B04-D29D-5947-A26E-4E9C4E540D3F}"/>
              </a:ext>
            </a:extLst>
          </p:cNvPr>
          <p:cNvSpPr/>
          <p:nvPr/>
        </p:nvSpPr>
        <p:spPr>
          <a:xfrm>
            <a:off x="999461" y="1399810"/>
            <a:ext cx="25199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Sales Tax: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Dr. Cash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Cr. Sales revenue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Cr. Sales tax payable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D1E9A5-BBE5-E34F-B1FD-5850A83DD3E5}"/>
              </a:ext>
            </a:extLst>
          </p:cNvPr>
          <p:cNvSpPr/>
          <p:nvPr/>
        </p:nvSpPr>
        <p:spPr>
          <a:xfrm>
            <a:off x="4352261" y="1410046"/>
            <a:ext cx="25199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Payroll (Initial)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Dr. Salary expense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Cr. Income tax payable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Cr. CPP payable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Cr. EI payable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Cr. Salaries payable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4431EC-2E7F-A64F-858E-8239E804CDE4}"/>
              </a:ext>
            </a:extLst>
          </p:cNvPr>
          <p:cNvSpPr/>
          <p:nvPr/>
        </p:nvSpPr>
        <p:spPr>
          <a:xfrm>
            <a:off x="7237793" y="1438256"/>
            <a:ext cx="25199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Payroll (paid to employees)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Dr. Salaries payable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Cr. Cash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C8798C-3ADF-0947-9F2E-845BEDE7E3BD}"/>
              </a:ext>
            </a:extLst>
          </p:cNvPr>
          <p:cNvSpPr/>
          <p:nvPr/>
        </p:nvSpPr>
        <p:spPr>
          <a:xfrm>
            <a:off x="4256729" y="3429000"/>
            <a:ext cx="25199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Payroll (Initial)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Dr. Compensation expense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Cr. CPP Payable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Cr. EI payable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DB0FA1-458E-7F4D-8C92-7C1C3893D1FD}"/>
              </a:ext>
            </a:extLst>
          </p:cNvPr>
          <p:cNvSpPr/>
          <p:nvPr/>
        </p:nvSpPr>
        <p:spPr>
          <a:xfrm>
            <a:off x="7285559" y="3370468"/>
            <a:ext cx="25199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Payroll (paid to government)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Dr. CPP payable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Dr. EI payable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Dr. Income tax payable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Cr. Cash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441FA1-B84A-C647-98AB-6015F6D2B685}"/>
              </a:ext>
            </a:extLst>
          </p:cNvPr>
          <p:cNvSpPr/>
          <p:nvPr/>
        </p:nvSpPr>
        <p:spPr>
          <a:xfrm>
            <a:off x="4272436" y="5278031"/>
            <a:ext cx="251991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Unearned revenue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Dr. Cash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Cr. Unearned revenue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5BB08F-76A4-AD48-823D-30EA29026C2C}"/>
              </a:ext>
            </a:extLst>
          </p:cNvPr>
          <p:cNvSpPr/>
          <p:nvPr/>
        </p:nvSpPr>
        <p:spPr>
          <a:xfrm>
            <a:off x="6885630" y="5278031"/>
            <a:ext cx="32242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Unearned revenue (when earned)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Dr. Unearned revenue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Cr. Revenue</a:t>
            </a:r>
          </a:p>
        </p:txBody>
      </p:sp>
    </p:spTree>
    <p:extLst>
      <p:ext uri="{BB962C8B-B14F-4D97-AF65-F5344CB8AC3E}">
        <p14:creationId xmlns:p14="http://schemas.microsoft.com/office/powerpoint/2010/main" val="2910128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9527893" y="5698602"/>
            <a:ext cx="251170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cmp.cus.ca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 descr="A close up of a logo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654" y="4642873"/>
            <a:ext cx="3341225" cy="22151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2F6697-3AEF-7A49-85E4-426DF97C674B}"/>
              </a:ext>
            </a:extLst>
          </p:cNvPr>
          <p:cNvSpPr/>
          <p:nvPr/>
        </p:nvSpPr>
        <p:spPr>
          <a:xfrm>
            <a:off x="4580222" y="285095"/>
            <a:ext cx="30315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Liabilities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6BB14A-3A80-2144-B1CD-AE864342AB76}"/>
              </a:ext>
            </a:extLst>
          </p:cNvPr>
          <p:cNvSpPr/>
          <p:nvPr/>
        </p:nvSpPr>
        <p:spPr>
          <a:xfrm>
            <a:off x="1375776" y="1534330"/>
            <a:ext cx="765126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PRACTICE: </a:t>
            </a:r>
            <a:br>
              <a:rPr lang="en-CA" dirty="0">
                <a:solidFill>
                  <a:schemeClr val="tx1"/>
                </a:solidFill>
              </a:rPr>
            </a:b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1) Fancy bank agrees to lend $100,000 to Company A on September 1, 2020. The terms of the loan are that that the interest rate will be 10% and the loan matures in 4 months. The note matures on January 1. Provide journal entries on:</a:t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A) September 1</a:t>
            </a:r>
            <a:r>
              <a:rPr lang="en-CA" baseline="30000" dirty="0">
                <a:solidFill>
                  <a:srgbClr val="FF0000"/>
                </a:solidFill>
              </a:rPr>
              <a:t>st</a:t>
            </a:r>
          </a:p>
          <a:p>
            <a:r>
              <a:rPr lang="en-CA" dirty="0">
                <a:solidFill>
                  <a:srgbClr val="FF0000"/>
                </a:solidFill>
              </a:rPr>
              <a:t>B) December 31</a:t>
            </a:r>
            <a:r>
              <a:rPr lang="en-CA" baseline="30000" dirty="0">
                <a:solidFill>
                  <a:srgbClr val="FF0000"/>
                </a:solidFill>
              </a:rPr>
              <a:t>st</a:t>
            </a:r>
            <a:br>
              <a:rPr lang="en-CA" baseline="30000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C) Jan 1, 2021</a:t>
            </a:r>
            <a:br>
              <a:rPr lang="en-CA" dirty="0">
                <a:solidFill>
                  <a:srgbClr val="FF0000"/>
                </a:solidFill>
              </a:rPr>
            </a:b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2) Amazon sells 50 </a:t>
            </a:r>
            <a:r>
              <a:rPr lang="en-CA" dirty="0" err="1">
                <a:solidFill>
                  <a:srgbClr val="FF0000"/>
                </a:solidFill>
              </a:rPr>
              <a:t>iphone</a:t>
            </a:r>
            <a:r>
              <a:rPr lang="en-CA" dirty="0">
                <a:solidFill>
                  <a:srgbClr val="FF0000"/>
                </a:solidFill>
              </a:rPr>
              <a:t> 12 pro max September 2 costing $1600 each. However, the phones will reach the customers after 2 days as per 2 days shipping for amazon prime members. Provide journal entries for:</a:t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A) Initial sale</a:t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B) Once the phones have been delivered on September 4.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682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9527893" y="5698602"/>
            <a:ext cx="251170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cmp.cus.ca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 descr="A close up of a logo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654" y="4642873"/>
            <a:ext cx="3341225" cy="22151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2F6697-3AEF-7A49-85E4-426DF97C674B}"/>
              </a:ext>
            </a:extLst>
          </p:cNvPr>
          <p:cNvSpPr/>
          <p:nvPr/>
        </p:nvSpPr>
        <p:spPr>
          <a:xfrm>
            <a:off x="4580222" y="285095"/>
            <a:ext cx="30315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Liabilities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6BB14A-3A80-2144-B1CD-AE864342AB76}"/>
              </a:ext>
            </a:extLst>
          </p:cNvPr>
          <p:cNvSpPr/>
          <p:nvPr/>
        </p:nvSpPr>
        <p:spPr>
          <a:xfrm>
            <a:off x="7961769" y="1208425"/>
            <a:ext cx="407783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PRACTICE: </a:t>
            </a:r>
            <a:br>
              <a:rPr lang="en-CA" dirty="0">
                <a:solidFill>
                  <a:schemeClr val="tx1"/>
                </a:solidFill>
              </a:rPr>
            </a:b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1) Fancy bank agrees to lend $100,000 to Company A on September 1, 2020. The terms of the loan are that that the interest rate will be 10% and the loan matures in 4 months. The note matures on January 1. Provide journal entries on:</a:t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A) September 1</a:t>
            </a:r>
            <a:r>
              <a:rPr lang="en-CA" baseline="30000" dirty="0">
                <a:solidFill>
                  <a:srgbClr val="FF0000"/>
                </a:solidFill>
              </a:rPr>
              <a:t>st</a:t>
            </a:r>
          </a:p>
          <a:p>
            <a:r>
              <a:rPr lang="en-CA" dirty="0">
                <a:solidFill>
                  <a:srgbClr val="FF0000"/>
                </a:solidFill>
              </a:rPr>
              <a:t>B) December 31</a:t>
            </a:r>
            <a:r>
              <a:rPr lang="en-CA" baseline="30000" dirty="0">
                <a:solidFill>
                  <a:srgbClr val="FF0000"/>
                </a:solidFill>
              </a:rPr>
              <a:t>st</a:t>
            </a:r>
            <a:br>
              <a:rPr lang="en-CA" baseline="30000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C) Jan 1, 2021</a:t>
            </a:r>
            <a:br>
              <a:rPr lang="en-CA" dirty="0">
                <a:solidFill>
                  <a:srgbClr val="FF0000"/>
                </a:solidFill>
              </a:rPr>
            </a:b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2) Amazon sells 50 iPhone 12 pro max September 2 costing $1800 each. However, the phones will reach the customers after 2 days as per 2 days shipping for amazon prime members. Provide journal entries for:</a:t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A) Initial sale</a:t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B) Once the phones have been delivered on September 4.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68092-9B2A-8A49-A858-780310EC3BD7}"/>
              </a:ext>
            </a:extLst>
          </p:cNvPr>
          <p:cNvSpPr/>
          <p:nvPr/>
        </p:nvSpPr>
        <p:spPr>
          <a:xfrm>
            <a:off x="1553840" y="1325487"/>
            <a:ext cx="407783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chemeClr val="accent1">
                    <a:lumMod val="50000"/>
                  </a:schemeClr>
                </a:solidFill>
              </a:rPr>
              <a:t>PRACTICE: </a:t>
            </a:r>
            <a:br>
              <a:rPr lang="en-CA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CA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1) A) Dr. Cash $100,000</a:t>
            </a:r>
            <a:br>
              <a:rPr lang="en-CA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            Cr. Note payable. $100,000</a:t>
            </a:r>
            <a:br>
              <a:rPr lang="en-CA" dirty="0">
                <a:solidFill>
                  <a:schemeClr val="accent1">
                    <a:lumMod val="50000"/>
                  </a:schemeClr>
                </a:solidFill>
              </a:rPr>
            </a:br>
            <a:endParaRPr lang="en-CA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1) B) Interest = 10% x $100,000 x 4/12 = $3,333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 Dr. Interest expense $3,333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     Cr. Interest Payable $3,333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1) C) Dr. Notes payable $100,000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 Dr. Interest payable $3,333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       Cr. Cash                       $103,333</a:t>
            </a:r>
          </a:p>
          <a:p>
            <a:r>
              <a:rPr lang="en-CA" dirty="0">
                <a:solidFill>
                  <a:srgbClr val="FF0000"/>
                </a:solidFill>
              </a:rPr>
              <a:t>  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826B82-23F1-0C4B-9482-4EDADE1FF4D0}"/>
              </a:ext>
            </a:extLst>
          </p:cNvPr>
          <p:cNvSpPr/>
          <p:nvPr/>
        </p:nvSpPr>
        <p:spPr>
          <a:xfrm>
            <a:off x="3592755" y="4303885"/>
            <a:ext cx="407783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chemeClr val="accent1">
                    <a:lumMod val="50000"/>
                  </a:schemeClr>
                </a:solidFill>
              </a:rPr>
              <a:t>PRACTICE: </a:t>
            </a:r>
            <a:br>
              <a:rPr lang="en-CA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CA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2) A) Dr. Cash $90,000</a:t>
            </a:r>
            <a:br>
              <a:rPr lang="en-CA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             Cr. Unearned revenue $90,000</a:t>
            </a:r>
            <a:br>
              <a:rPr lang="en-CA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CA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2) B) Dr. Unearned revenue 90,000</a:t>
            </a:r>
            <a:br>
              <a:rPr lang="en-CA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CA" dirty="0">
                <a:solidFill>
                  <a:schemeClr val="accent1">
                    <a:lumMod val="50000"/>
                  </a:schemeClr>
                </a:solidFill>
              </a:rPr>
              <a:t>             Cr. Revenue $90,000 </a:t>
            </a:r>
            <a:r>
              <a:rPr lang="en-CA" dirty="0">
                <a:solidFill>
                  <a:srgbClr val="FF0000"/>
                </a:solidFill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4151424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9527893" y="5698602"/>
            <a:ext cx="251170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cmp.cus.ca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 descr="A close up of a logo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654" y="4642873"/>
            <a:ext cx="3341225" cy="22151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2F6697-3AEF-7A49-85E4-426DF97C674B}"/>
              </a:ext>
            </a:extLst>
          </p:cNvPr>
          <p:cNvSpPr/>
          <p:nvPr/>
        </p:nvSpPr>
        <p:spPr>
          <a:xfrm>
            <a:off x="5022650" y="285095"/>
            <a:ext cx="2146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C0A33A-1787-2F42-AEE8-7FD2808CBAFD}"/>
              </a:ext>
            </a:extLst>
          </p:cNvPr>
          <p:cNvSpPr/>
          <p:nvPr/>
        </p:nvSpPr>
        <p:spPr>
          <a:xfrm>
            <a:off x="361508" y="1441944"/>
            <a:ext cx="656028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Why so much complication?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Timing difference between agreement and arrangement of contract. Bonds are traded on the stock market.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What is PV of principal + interest payments? = proceeds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Coupon rate &lt; market rate = Discount bond in which case the price &lt; face value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Coupon rate &gt; market rate = Premium bond in which case the price &gt; face value 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Effective interest rate method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Interest payments (paid) = Face value * coupon rate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Interest expense = beginning carrying value * market rate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Amortization of discount increases carrying value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Amortization of premiums decreases carrying value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0254C3-C5BC-D64B-980D-DCCCB70E8263}"/>
              </a:ext>
            </a:extLst>
          </p:cNvPr>
          <p:cNvSpPr/>
          <p:nvPr/>
        </p:nvSpPr>
        <p:spPr>
          <a:xfrm>
            <a:off x="7102116" y="1360427"/>
            <a:ext cx="242577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Journal entries (discount)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Issuance: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Dr. Cash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Dr. Discount on B/P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Cr. Bonds payable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Interest: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Dr. Interest expense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Cr. Interest payable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Cr. Discount on B/P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AF007A-F676-E54D-9478-A23064224F09}"/>
              </a:ext>
            </a:extLst>
          </p:cNvPr>
          <p:cNvSpPr/>
          <p:nvPr/>
        </p:nvSpPr>
        <p:spPr>
          <a:xfrm>
            <a:off x="9434623" y="1360427"/>
            <a:ext cx="260497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Journal entries (premium)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Issuance: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Dr. Cash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Cr. Premium on B/P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Cr. Bonds payable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Interest: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Dr. Interest expense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Dr. Premium on B/P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Cr. Bonds payable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2AC23F-2A79-654B-BBD0-A1F84D622FA3}"/>
              </a:ext>
            </a:extLst>
          </p:cNvPr>
          <p:cNvSpPr/>
          <p:nvPr/>
        </p:nvSpPr>
        <p:spPr>
          <a:xfrm>
            <a:off x="8066568" y="3974642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Gain/Loss on bond: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Dr. Bonds payable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Cr. Cash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(Cr. Gain on bond redemption)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(Dr. Loss on bond redemption)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9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9527893" y="5698602"/>
            <a:ext cx="251170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cmp.cus.ca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 descr="A close up of a logo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654" y="4642873"/>
            <a:ext cx="3341225" cy="22151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170685D-3957-3E42-812C-4A655E028EAA}"/>
              </a:ext>
            </a:extLst>
          </p:cNvPr>
          <p:cNvSpPr/>
          <p:nvPr/>
        </p:nvSpPr>
        <p:spPr>
          <a:xfrm>
            <a:off x="1290838" y="285095"/>
            <a:ext cx="96103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Property, Plant and Equipment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50950-A9B0-BE49-924A-D36247B2E9B0}"/>
              </a:ext>
            </a:extLst>
          </p:cNvPr>
          <p:cNvSpPr txBox="1"/>
          <p:nvPr/>
        </p:nvSpPr>
        <p:spPr>
          <a:xfrm>
            <a:off x="1731264" y="1462615"/>
            <a:ext cx="85222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</a:t>
            </a:r>
            <a:r>
              <a:rPr lang="en-US" b="1" dirty="0"/>
              <a:t>Tangible Asset: </a:t>
            </a:r>
            <a:r>
              <a:rPr lang="en-US" dirty="0"/>
              <a:t>physical substance</a:t>
            </a:r>
            <a:br>
              <a:rPr lang="en-US" dirty="0"/>
            </a:br>
            <a:r>
              <a:rPr lang="en-US" dirty="0"/>
              <a:t>Examples – PPE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2) </a:t>
            </a:r>
            <a:r>
              <a:rPr lang="en-US" b="1" dirty="0"/>
              <a:t>Intangible Asset: </a:t>
            </a:r>
            <a:r>
              <a:rPr lang="en-US" dirty="0"/>
              <a:t>lacks physical substance</a:t>
            </a:r>
            <a:br>
              <a:rPr lang="en-US" dirty="0"/>
            </a:br>
            <a:r>
              <a:rPr lang="en-US" dirty="0"/>
              <a:t>copyright, patent, trademarks, goodwill</a:t>
            </a:r>
            <a:br>
              <a:rPr lang="en-US" dirty="0"/>
            </a:br>
            <a:endParaRPr lang="en-US" dirty="0"/>
          </a:p>
          <a:p>
            <a:r>
              <a:rPr lang="en-US" dirty="0"/>
              <a:t>Key concepts:</a:t>
            </a:r>
          </a:p>
          <a:p>
            <a:r>
              <a:rPr lang="en-US" dirty="0"/>
              <a:t>- Useful life: the economic life of an asset determined to allocate the benefit derived from the asset</a:t>
            </a:r>
            <a:br>
              <a:rPr lang="en-US" dirty="0"/>
            </a:br>
            <a:r>
              <a:rPr lang="en-US" dirty="0"/>
              <a:t>- Salvage value: the remaining value at which the asset can be sold at the end of useful period</a:t>
            </a:r>
            <a:br>
              <a:rPr lang="en-US" dirty="0"/>
            </a:br>
            <a:r>
              <a:rPr lang="en-US" dirty="0"/>
              <a:t>- Depreciation/Amortization: </a:t>
            </a:r>
            <a:r>
              <a:rPr lang="en-CA" dirty="0"/>
              <a:t>a reduction in the value of an asset with the passage of time (not a measure of decline in economic value)</a:t>
            </a:r>
            <a:br>
              <a:rPr lang="en-CA" dirty="0"/>
            </a:br>
            <a:r>
              <a:rPr lang="en-CA" dirty="0"/>
              <a:t>- Accumulated depreciation: contra asset account</a:t>
            </a:r>
            <a:br>
              <a:rPr lang="en-CA" dirty="0"/>
            </a:br>
            <a:r>
              <a:rPr lang="en-US" dirty="0"/>
              <a:t>- Historical cost principle: the assets are recorded at acquisition cost initially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Important question: which type of costs are included in the acquisition cost?</a:t>
            </a:r>
            <a:br>
              <a:rPr lang="en-US" dirty="0"/>
            </a:br>
            <a:r>
              <a:rPr lang="en-US" dirty="0"/>
              <a:t>The costs which make the asset functional to use. Examples – testing, installation, transportations, </a:t>
            </a:r>
            <a:r>
              <a:rPr lang="en-US" dirty="0" err="1"/>
              <a:t>labour</a:t>
            </a:r>
            <a:r>
              <a:rPr lang="en-US" dirty="0"/>
              <a:t>, material cost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Graphic 4" descr="Question Mark">
            <a:extLst>
              <a:ext uri="{FF2B5EF4-FFF2-40B4-BE49-F238E27FC236}">
                <a16:creationId xmlns:a16="http://schemas.microsoft.com/office/drawing/2014/main" id="{05D49CDF-419D-424C-9F96-6C6949D01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8015" y="4388683"/>
            <a:ext cx="800513" cy="80051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9527893" y="5698602"/>
            <a:ext cx="251170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cmp.cus.ca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 descr="A close up of a logo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654" y="4642873"/>
            <a:ext cx="3341225" cy="22151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2F6697-3AEF-7A49-85E4-426DF97C674B}"/>
              </a:ext>
            </a:extLst>
          </p:cNvPr>
          <p:cNvSpPr/>
          <p:nvPr/>
        </p:nvSpPr>
        <p:spPr>
          <a:xfrm>
            <a:off x="5022650" y="285095"/>
            <a:ext cx="2146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Bonds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051DCE-709E-E94D-9B40-C1B954892A56}"/>
              </a:ext>
            </a:extLst>
          </p:cNvPr>
          <p:cNvSpPr/>
          <p:nvPr/>
        </p:nvSpPr>
        <p:spPr>
          <a:xfrm>
            <a:off x="1056735" y="1482423"/>
            <a:ext cx="675521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PRACTICE: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A) DISCOUNT: Amazon issues a 3-year bonds with face value of $1,000,000 at the coupon rate of 6% semiannually on 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Jan 2020. The market rate is 8%.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1) Initial journal entry</a:t>
            </a:r>
          </a:p>
          <a:p>
            <a:r>
              <a:rPr lang="en-US" dirty="0">
                <a:solidFill>
                  <a:srgbClr val="FF0000"/>
                </a:solidFill>
              </a:rPr>
              <a:t> 2) Record the interest expense on 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January 2022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3) Record the interest expense on July 1st 2021.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B) PREMIUM: Amazon issues a 3-year bonds with face value of $1,000,000 at the coupon rate of 9% on 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Jan 2020. The market rate is 7%.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1) Initial journal entry</a:t>
            </a:r>
          </a:p>
          <a:p>
            <a:r>
              <a:rPr lang="en-US" dirty="0">
                <a:solidFill>
                  <a:srgbClr val="FF0000"/>
                </a:solidFill>
              </a:rPr>
              <a:t>2) Record the interest expense on 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January 2021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921096-5175-154E-B395-004E4D7B2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459" y="3245679"/>
            <a:ext cx="2286000" cy="9144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5C72520-2A8C-6E40-A4E8-8F7894396E6C}"/>
              </a:ext>
            </a:extLst>
          </p:cNvPr>
          <p:cNvSpPr/>
          <p:nvPr/>
        </p:nvSpPr>
        <p:spPr>
          <a:xfrm>
            <a:off x="8596919" y="1840831"/>
            <a:ext cx="34426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Present value of all interest payments which will be received:</a:t>
            </a:r>
            <a:br>
              <a:rPr lang="en-US" dirty="0"/>
            </a:br>
            <a:r>
              <a:rPr lang="en-US" dirty="0"/>
              <a:t>P = Interest payments (actually paid per coupon)</a:t>
            </a:r>
            <a:br>
              <a:rPr lang="en-US" dirty="0"/>
            </a:br>
            <a:r>
              <a:rPr lang="en-US" dirty="0"/>
              <a:t>r = market rate</a:t>
            </a:r>
            <a:br>
              <a:rPr lang="en-US" dirty="0"/>
            </a:br>
            <a:r>
              <a:rPr lang="en-US" dirty="0"/>
              <a:t>n = number of periods</a:t>
            </a:r>
          </a:p>
        </p:txBody>
      </p:sp>
    </p:spTree>
    <p:extLst>
      <p:ext uri="{BB962C8B-B14F-4D97-AF65-F5344CB8AC3E}">
        <p14:creationId xmlns:p14="http://schemas.microsoft.com/office/powerpoint/2010/main" val="3846463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9527893" y="5698602"/>
            <a:ext cx="251170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cmp.cus.ca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 descr="A close up of a logo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654" y="4642873"/>
            <a:ext cx="3341225" cy="22151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2F6697-3AEF-7A49-85E4-426DF97C674B}"/>
              </a:ext>
            </a:extLst>
          </p:cNvPr>
          <p:cNvSpPr/>
          <p:nvPr/>
        </p:nvSpPr>
        <p:spPr>
          <a:xfrm>
            <a:off x="5022650" y="285095"/>
            <a:ext cx="2146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Bonds</a:t>
            </a: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DE18CAB0-0D61-A940-A2A3-98D62E468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92" y="1149132"/>
            <a:ext cx="5458434" cy="3593556"/>
          </a:xfrm>
          <a:prstGeom prst="rect">
            <a:avLst/>
          </a:prstGeom>
        </p:spPr>
      </p:pic>
      <p:pic>
        <p:nvPicPr>
          <p:cNvPr id="5" name="Picture 4" descr="Table, Excel&#10;&#10;Description automatically generated">
            <a:extLst>
              <a:ext uri="{FF2B5EF4-FFF2-40B4-BE49-F238E27FC236}">
                <a16:creationId xmlns:a16="http://schemas.microsoft.com/office/drawing/2014/main" id="{93CC989A-8817-604C-9921-A048D3245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5426" y="1208425"/>
            <a:ext cx="6416574" cy="331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9527893" y="5698602"/>
            <a:ext cx="251170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cmp.cus.ca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 descr="A close up of a logo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654" y="4642873"/>
            <a:ext cx="3341225" cy="22151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2F6697-3AEF-7A49-85E4-426DF97C674B}"/>
              </a:ext>
            </a:extLst>
          </p:cNvPr>
          <p:cNvSpPr/>
          <p:nvPr/>
        </p:nvSpPr>
        <p:spPr>
          <a:xfrm>
            <a:off x="5022650" y="285095"/>
            <a:ext cx="21467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Bonds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051DCE-709E-E94D-9B40-C1B954892A56}"/>
              </a:ext>
            </a:extLst>
          </p:cNvPr>
          <p:cNvSpPr/>
          <p:nvPr/>
        </p:nvSpPr>
        <p:spPr>
          <a:xfrm>
            <a:off x="1190847" y="1336119"/>
            <a:ext cx="436998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PRACTICE: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A) DISCOUNT: Amazon issues a 3-year bonds with face value of $1,000,000 at the coupon rate of 6% semiannually on 1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</a:rPr>
              <a:t>st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Jan 2020. The market rate is 8%.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1) Initial journal entry (at issuance)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Dr. Cash 947,579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Dr. Discount on bond 52,421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 Cr. Bonds payable 1,000,000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2) Dr. Interest expense 38,890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 Cr. Cash 30,000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 Cr. Amortization of bond discount 8,890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3) Dr. Interest expense 38,548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 Cr. Cash 30,000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 Cr. Amortization of bond discount 8,548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2605B3-6B9C-164B-AD97-816A2427A339}"/>
              </a:ext>
            </a:extLst>
          </p:cNvPr>
          <p:cNvSpPr/>
          <p:nvPr/>
        </p:nvSpPr>
        <p:spPr>
          <a:xfrm>
            <a:off x="7342902" y="1336119"/>
            <a:ext cx="436998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PRACTICE: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A) B) PREMIUM: Amazon issues a 3-year bonds with face value of $1,000,000 at the coupon rate of 9% on 1</a:t>
            </a:r>
            <a:r>
              <a:rPr lang="en-US" baseline="30000" dirty="0">
                <a:solidFill>
                  <a:schemeClr val="accent1">
                    <a:lumMod val="50000"/>
                  </a:schemeClr>
                </a:solidFill>
              </a:rPr>
              <a:t>st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Jan 2020. The market rate is 7%.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1) Initial journal entry (at issuance)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Dr. Cash   1,052,486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 Cr. Premium on bond 52,486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 Cr. Bonds payable 1,000,000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2) Dr. Interest expense 73,674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Dr. Premium on bond/payable 16326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 Cr. Cash $90,000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  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094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9527893" y="5698602"/>
            <a:ext cx="251170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cmp.cus.ca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 descr="A close up of a logo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654" y="4642873"/>
            <a:ext cx="3341225" cy="22151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2F6697-3AEF-7A49-85E4-426DF97C674B}"/>
              </a:ext>
            </a:extLst>
          </p:cNvPr>
          <p:cNvSpPr/>
          <p:nvPr/>
        </p:nvSpPr>
        <p:spPr>
          <a:xfrm>
            <a:off x="2848979" y="285095"/>
            <a:ext cx="64940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Shareholder’s equity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0D8402-295C-E948-B5E4-590E2935E654}"/>
              </a:ext>
            </a:extLst>
          </p:cNvPr>
          <p:cNvSpPr/>
          <p:nvPr/>
        </p:nvSpPr>
        <p:spPr>
          <a:xfrm>
            <a:off x="868909" y="1411568"/>
            <a:ext cx="435034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Issuance of shares: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Dr. Cash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Cr. Common shares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or could be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Dr. Asset/expense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Cr. Common shares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7E5C05-DAEA-0B45-BB4B-CD607DE6084E}"/>
              </a:ext>
            </a:extLst>
          </p:cNvPr>
          <p:cNvSpPr/>
          <p:nvPr/>
        </p:nvSpPr>
        <p:spPr>
          <a:xfrm>
            <a:off x="3920829" y="1242291"/>
            <a:ext cx="33412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Reacquisition of shares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When purchase price = average price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Dr. Common shares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Cr. Cash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When purchase price &lt; average price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Dr. Common shares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Cr. Cash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Cr. Contributed surplus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When purchase price &gt; average price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Dr. Common shares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Dr. Contributed surplus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Cr. Cash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C12A06-55B0-C54B-B6C3-5148D6BF205A}"/>
              </a:ext>
            </a:extLst>
          </p:cNvPr>
          <p:cNvSpPr/>
          <p:nvPr/>
        </p:nvSpPr>
        <p:spPr>
          <a:xfrm>
            <a:off x="2441318" y="4627685"/>
            <a:ext cx="62616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Important: When there is a loss, the loss should be deducted from contributed surplus until the account balance becomes 0. If there is excess loss, then it is deducted from the retained earnings.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3CAADC-391D-8D45-BA7B-076A12448E24}"/>
              </a:ext>
            </a:extLst>
          </p:cNvPr>
          <p:cNvSpPr/>
          <p:nvPr/>
        </p:nvSpPr>
        <p:spPr>
          <a:xfrm>
            <a:off x="8080069" y="1215380"/>
            <a:ext cx="334122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Declaration of Cash dividends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Dr. Dividends declared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Cr. Dividends payable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Declaration of stock dividends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Dr. Stock dividends  (-SE)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Cr. Common stock dividends payable (+SE)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Payment: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Dr. Dividends payable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Cr. Cash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Dr. Common stock dividends payable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Cr. Common shares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770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9527893" y="5698602"/>
            <a:ext cx="251170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cmp.cus.ca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 descr="A close up of a logo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654" y="4642873"/>
            <a:ext cx="3341225" cy="22151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2F6697-3AEF-7A49-85E4-426DF97C674B}"/>
              </a:ext>
            </a:extLst>
          </p:cNvPr>
          <p:cNvSpPr/>
          <p:nvPr/>
        </p:nvSpPr>
        <p:spPr>
          <a:xfrm>
            <a:off x="2848979" y="285095"/>
            <a:ext cx="64940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Shareholder’s equity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0F5C02-783F-BC4A-B85F-871AE65E3CE7}"/>
              </a:ext>
            </a:extLst>
          </p:cNvPr>
          <p:cNvSpPr/>
          <p:nvPr/>
        </p:nvSpPr>
        <p:spPr>
          <a:xfrm>
            <a:off x="1211924" y="1689002"/>
            <a:ext cx="76954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PRACTICE: Patrick’s spa declared and paid dividends of $2,000 on October 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2016.  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4737D183-C5C3-294D-B188-56F61B1A2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28178"/>
              </p:ext>
            </p:extLst>
          </p:nvPr>
        </p:nvGraphicFramePr>
        <p:xfrm>
          <a:off x="1211925" y="2161658"/>
          <a:ext cx="6791763" cy="1493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921">
                  <a:extLst>
                    <a:ext uri="{9D8B030D-6E8A-4147-A177-3AD203B41FA5}">
                      <a16:colId xmlns:a16="http://schemas.microsoft.com/office/drawing/2014/main" val="1090153700"/>
                    </a:ext>
                  </a:extLst>
                </a:gridCol>
                <a:gridCol w="2263921">
                  <a:extLst>
                    <a:ext uri="{9D8B030D-6E8A-4147-A177-3AD203B41FA5}">
                      <a16:colId xmlns:a16="http://schemas.microsoft.com/office/drawing/2014/main" val="3168394142"/>
                    </a:ext>
                  </a:extLst>
                </a:gridCol>
                <a:gridCol w="2263921">
                  <a:extLst>
                    <a:ext uri="{9D8B030D-6E8A-4147-A177-3AD203B41FA5}">
                      <a16:colId xmlns:a16="http://schemas.microsoft.com/office/drawing/2014/main" val="4022741221"/>
                    </a:ext>
                  </a:extLst>
                </a:gridCol>
              </a:tblGrid>
              <a:tr h="3806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26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Common shares 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7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 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49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Shareholder’s equity 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608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3D4DDFA2-3F7F-3F42-B2CC-CC848F31B041}"/>
              </a:ext>
            </a:extLst>
          </p:cNvPr>
          <p:cNvSpPr/>
          <p:nvPr/>
        </p:nvSpPr>
        <p:spPr>
          <a:xfrm>
            <a:off x="3515906" y="3923087"/>
            <a:ext cx="555514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A) If Patrick’s spa sold 20,000 shares on July 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2016, what is the average selling price of shares? Assume that that was the only transaction in the year.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B) Provide Journal entry for the sale of shares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C) What is the net income in 2018?</a:t>
            </a:r>
          </a:p>
        </p:txBody>
      </p:sp>
    </p:spTree>
    <p:extLst>
      <p:ext uri="{BB962C8B-B14F-4D97-AF65-F5344CB8AC3E}">
        <p14:creationId xmlns:p14="http://schemas.microsoft.com/office/powerpoint/2010/main" val="883282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9527893" y="5698602"/>
            <a:ext cx="251170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cmp.cus.ca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 descr="A close up of a logo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654" y="4642873"/>
            <a:ext cx="3341225" cy="22151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2F6697-3AEF-7A49-85E4-426DF97C674B}"/>
              </a:ext>
            </a:extLst>
          </p:cNvPr>
          <p:cNvSpPr/>
          <p:nvPr/>
        </p:nvSpPr>
        <p:spPr>
          <a:xfrm>
            <a:off x="2848979" y="285095"/>
            <a:ext cx="64940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Shareholder’s equity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0F5C02-783F-BC4A-B85F-871AE65E3CE7}"/>
              </a:ext>
            </a:extLst>
          </p:cNvPr>
          <p:cNvSpPr/>
          <p:nvPr/>
        </p:nvSpPr>
        <p:spPr>
          <a:xfrm>
            <a:off x="7444341" y="1216709"/>
            <a:ext cx="37974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PRACTICE: Patrick’s spa declared and paid dividends of $2,000 on October 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2016.  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4737D183-C5C3-294D-B188-56F61B1A2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87864"/>
              </p:ext>
            </p:extLst>
          </p:nvPr>
        </p:nvGraphicFramePr>
        <p:xfrm>
          <a:off x="7501355" y="1838929"/>
          <a:ext cx="3778035" cy="1787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345">
                  <a:extLst>
                    <a:ext uri="{9D8B030D-6E8A-4147-A177-3AD203B41FA5}">
                      <a16:colId xmlns:a16="http://schemas.microsoft.com/office/drawing/2014/main" val="1090153700"/>
                    </a:ext>
                  </a:extLst>
                </a:gridCol>
                <a:gridCol w="1259345">
                  <a:extLst>
                    <a:ext uri="{9D8B030D-6E8A-4147-A177-3AD203B41FA5}">
                      <a16:colId xmlns:a16="http://schemas.microsoft.com/office/drawing/2014/main" val="3168394142"/>
                    </a:ext>
                  </a:extLst>
                </a:gridCol>
                <a:gridCol w="1259345">
                  <a:extLst>
                    <a:ext uri="{9D8B030D-6E8A-4147-A177-3AD203B41FA5}">
                      <a16:colId xmlns:a16="http://schemas.microsoft.com/office/drawing/2014/main" val="4022741221"/>
                    </a:ext>
                  </a:extLst>
                </a:gridCol>
              </a:tblGrid>
              <a:tr h="3806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26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Common shares 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7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 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49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Shareholder’s equity 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40608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3D4DDFA2-3F7F-3F42-B2CC-CC848F31B041}"/>
              </a:ext>
            </a:extLst>
          </p:cNvPr>
          <p:cNvSpPr/>
          <p:nvPr/>
        </p:nvSpPr>
        <p:spPr>
          <a:xfrm>
            <a:off x="7501355" y="3950375"/>
            <a:ext cx="41599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A) If Patrick’s spa sold 10,000 shares on July 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2016, what is the average selling price of shares? Assume that that was the only transaction in the year.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B) Provide Journal entry for the sale of shares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C) What is the net income in 2018?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B2E989-0230-2B4B-A7A0-6F96C7366530}"/>
              </a:ext>
            </a:extLst>
          </p:cNvPr>
          <p:cNvSpPr/>
          <p:nvPr/>
        </p:nvSpPr>
        <p:spPr>
          <a:xfrm>
            <a:off x="1630958" y="1312359"/>
            <a:ext cx="436998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PRACTICE: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A) change in common shares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120,000 – 100,000 = 20,000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Selling price = 20,000/10,000 = $2 per share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B) Dr. Cash $20,000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Cr Common shares $20,000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C) NI = Ending RE – Beg RE + dividends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NI = 80,000 – 50,000 + 2,000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NI = 32,000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437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9527893" y="5698602"/>
            <a:ext cx="251170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cmp.cus.ca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 descr="A close up of a logo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654" y="4642873"/>
            <a:ext cx="3341225" cy="22151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2F6697-3AEF-7A49-85E4-426DF97C674B}"/>
              </a:ext>
            </a:extLst>
          </p:cNvPr>
          <p:cNvSpPr/>
          <p:nvPr/>
        </p:nvSpPr>
        <p:spPr>
          <a:xfrm>
            <a:off x="2329603" y="285095"/>
            <a:ext cx="75328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Statement of cashflows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C45663-700B-8747-AD6E-141FFF8DEE6F}"/>
              </a:ext>
            </a:extLst>
          </p:cNvPr>
          <p:cNvSpPr/>
          <p:nvPr/>
        </p:nvSpPr>
        <p:spPr>
          <a:xfrm>
            <a:off x="686903" y="1673527"/>
            <a:ext cx="52293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1) Operating activities: day to day operations (income statement)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Example of inflows: sales, interest received, dividends received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Example of outflows: Wages, taxes, interest paid, expenses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2) Investing activities: Investments and long-term assets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Example of inflows: sale of PPE, investments (debt and equity)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Example of outflows: purchase of PPE, loans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3) Financing activities: changes in shareholder’s equity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Example of inflows: Sale of shares or issuance of bonds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Example of outflows: Dividends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25A9FD-6FC3-DD4E-85FF-DFFFCE759842}"/>
              </a:ext>
            </a:extLst>
          </p:cNvPr>
          <p:cNvSpPr/>
          <p:nvPr/>
        </p:nvSpPr>
        <p:spPr>
          <a:xfrm>
            <a:off x="6774405" y="1636588"/>
            <a:ext cx="522933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Net income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+/- noncash items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+/- accounting gains/losses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+/- current assets and liabilities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Beg cash balance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+/- net cash from investing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+/- net cash from financing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= ending cash balance</a:t>
            </a:r>
          </a:p>
        </p:txBody>
      </p:sp>
    </p:spTree>
    <p:extLst>
      <p:ext uri="{BB962C8B-B14F-4D97-AF65-F5344CB8AC3E}">
        <p14:creationId xmlns:p14="http://schemas.microsoft.com/office/powerpoint/2010/main" val="3079464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9527893" y="5698602"/>
            <a:ext cx="251170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cmp.cus.ca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 descr="A close up of a logo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654" y="4642873"/>
            <a:ext cx="3341225" cy="22151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2F6697-3AEF-7A49-85E4-426DF97C674B}"/>
              </a:ext>
            </a:extLst>
          </p:cNvPr>
          <p:cNvSpPr/>
          <p:nvPr/>
        </p:nvSpPr>
        <p:spPr>
          <a:xfrm>
            <a:off x="2329603" y="285095"/>
            <a:ext cx="75328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Statement of cashflows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67AE5D-DBE8-8245-9182-DF770B56C9EC}"/>
              </a:ext>
            </a:extLst>
          </p:cNvPr>
          <p:cNvSpPr/>
          <p:nvPr/>
        </p:nvSpPr>
        <p:spPr>
          <a:xfrm>
            <a:off x="1180428" y="1593558"/>
            <a:ext cx="889948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PRACTICE: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Following information is available on Gucci. In which category of three activities does the transaction belong in and would we add/remove the amounts below if we undertake the indirect method of cashflows: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1) Gucci’s depreciation expense is $30,000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2) The company sold a production equipment at the book value of $20,000. The cost was $50,000 and accumulated depreciation was 30,000. Proceeds of $8,000 was received.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3) Prepaid expenses of $5,000 was paid to the supplier.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4) Gucci purchased land in downtown to sell their overpriced fancy goods for $500,000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5) Gucci issued $10,000 worth of common shares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6) There was a payment of $100,000 in dividends</a:t>
            </a:r>
          </a:p>
          <a:p>
            <a:r>
              <a:rPr lang="en-US" dirty="0">
                <a:solidFill>
                  <a:srgbClr val="FF0000"/>
                </a:solidFill>
              </a:rPr>
              <a:t>7) The accounts receivable in 2019 was $100,000 and the accounts receivable in 2020 is $50,000.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8) Income taxes payable in 2019 was $20,000 and in 2020, it was $5,000.</a:t>
            </a:r>
          </a:p>
        </p:txBody>
      </p:sp>
    </p:spTree>
    <p:extLst>
      <p:ext uri="{BB962C8B-B14F-4D97-AF65-F5344CB8AC3E}">
        <p14:creationId xmlns:p14="http://schemas.microsoft.com/office/powerpoint/2010/main" val="3293257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9527893" y="5698602"/>
            <a:ext cx="251170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cmp.cus.ca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 descr="A close up of a logo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654" y="4642873"/>
            <a:ext cx="3341225" cy="22151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2F6697-3AEF-7A49-85E4-426DF97C674B}"/>
              </a:ext>
            </a:extLst>
          </p:cNvPr>
          <p:cNvSpPr/>
          <p:nvPr/>
        </p:nvSpPr>
        <p:spPr>
          <a:xfrm>
            <a:off x="2329603" y="285095"/>
            <a:ext cx="75328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Statement of cashflows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67AE5D-DBE8-8245-9182-DF770B56C9EC}"/>
              </a:ext>
            </a:extLst>
          </p:cNvPr>
          <p:cNvSpPr/>
          <p:nvPr/>
        </p:nvSpPr>
        <p:spPr>
          <a:xfrm>
            <a:off x="6583680" y="1485982"/>
            <a:ext cx="502382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Following information is available on Gucci. In which category of three activities does the transaction belong in and would we add/remove the amounts below if we undertake the indirect method of cashflows: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1) Gucci’s depreciation expense on the equipment is $30,000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2) The company sold a production equipment at the book value of $20,000. The cost was $50,000 and accumulated depreciation was 30,000. Proceeds of $8,000 was received.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3) Prepaid expenses of $5,000 was paid to the supplier.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4) Gucci purchased a building in downtown to sell their overpriced fancy goods for $500,000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5) Gucci issued $10,000 worth of common shares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6) There was a payment of $100,000 in dividends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7) The accounts receivable in 2019 was $100,000 and the accounts receivable in 2020 is $50,000.</a:t>
            </a:r>
          </a:p>
          <a:p>
            <a:r>
              <a:rPr lang="en-US" dirty="0">
                <a:solidFill>
                  <a:srgbClr val="FF0000"/>
                </a:solidFill>
              </a:rPr>
              <a:t>8) Income taxes payable in 2019 was $20,000 and in 2020, it was $5,000.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687831-5229-444E-B479-A96F0A298ADE}"/>
              </a:ext>
            </a:extLst>
          </p:cNvPr>
          <p:cNvSpPr/>
          <p:nvPr/>
        </p:nvSpPr>
        <p:spPr>
          <a:xfrm>
            <a:off x="916193" y="1485982"/>
            <a:ext cx="502382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1) Operating activity: add depreciation expense of $30,000 because it is a non-cash item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2) Operating activity: 20,000 – 8,000 = 12,000 of loss on disposal of asset because it is a noncash item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 will add the loss on disposal of asset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3) Operating activity: subtract prepaid expenses of $5,000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4) Investing activity: subtract $500,000 for purchase of building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5) Financing activity: add $10,000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6) Financing activity: subtract $100,000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7) Operating activity: the decrease in accounts receivable of $50,000 (100,000-50,000) will be added.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8) Operating activity: $20,000 - $5,000 = $15,000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$15,000 must be subtracted.</a:t>
            </a:r>
          </a:p>
        </p:txBody>
      </p:sp>
    </p:spTree>
    <p:extLst>
      <p:ext uri="{BB962C8B-B14F-4D97-AF65-F5344CB8AC3E}">
        <p14:creationId xmlns:p14="http://schemas.microsoft.com/office/powerpoint/2010/main" val="901058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9527893" y="5698602"/>
            <a:ext cx="251170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cmp.cus.ca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 descr="A close up of a logo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654" y="4642873"/>
            <a:ext cx="3341225" cy="22151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B894A9-DA28-D94C-A946-CD1DFD7AAD68}"/>
              </a:ext>
            </a:extLst>
          </p:cNvPr>
          <p:cNvSpPr/>
          <p:nvPr/>
        </p:nvSpPr>
        <p:spPr>
          <a:xfrm>
            <a:off x="1560154" y="285095"/>
            <a:ext cx="90717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Financial statement analysis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C18DF4C-8D75-FE44-A2E5-38A936CC2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718985"/>
              </p:ext>
            </p:extLst>
          </p:nvPr>
        </p:nvGraphicFramePr>
        <p:xfrm>
          <a:off x="1863017" y="1442290"/>
          <a:ext cx="3534314" cy="3059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157">
                  <a:extLst>
                    <a:ext uri="{9D8B030D-6E8A-4147-A177-3AD203B41FA5}">
                      <a16:colId xmlns:a16="http://schemas.microsoft.com/office/drawing/2014/main" val="3285408133"/>
                    </a:ext>
                  </a:extLst>
                </a:gridCol>
                <a:gridCol w="1767157">
                  <a:extLst>
                    <a:ext uri="{9D8B030D-6E8A-4147-A177-3AD203B41FA5}">
                      <a16:colId xmlns:a16="http://schemas.microsoft.com/office/drawing/2014/main" val="1361480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07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 on 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758489"/>
                  </a:ext>
                </a:extLst>
              </a:tr>
              <a:tr h="463538">
                <a:tc>
                  <a:txBody>
                    <a:bodyPr/>
                    <a:lstStyle/>
                    <a:p>
                      <a:r>
                        <a:rPr lang="en-US" dirty="0"/>
                        <a:t>Return on 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9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Profit 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338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Payout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3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Current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84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Quick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5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A/R 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311701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B12A9BEB-489D-5448-9619-499A2DB4D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01635"/>
              </p:ext>
            </p:extLst>
          </p:nvPr>
        </p:nvGraphicFramePr>
        <p:xfrm>
          <a:off x="6095999" y="1442289"/>
          <a:ext cx="3798946" cy="3059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473">
                  <a:extLst>
                    <a:ext uri="{9D8B030D-6E8A-4147-A177-3AD203B41FA5}">
                      <a16:colId xmlns:a16="http://schemas.microsoft.com/office/drawing/2014/main" val="3285408133"/>
                    </a:ext>
                  </a:extLst>
                </a:gridCol>
                <a:gridCol w="1899473">
                  <a:extLst>
                    <a:ext uri="{9D8B030D-6E8A-4147-A177-3AD203B41FA5}">
                      <a16:colId xmlns:a16="http://schemas.microsoft.com/office/drawing/2014/main" val="1361480409"/>
                    </a:ext>
                  </a:extLst>
                </a:gridCol>
              </a:tblGrid>
              <a:tr h="481425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078448"/>
                  </a:ext>
                </a:extLst>
              </a:tr>
              <a:tr h="652294">
                <a:tc>
                  <a:txBody>
                    <a:bodyPr/>
                    <a:lstStyle/>
                    <a:p>
                      <a:r>
                        <a:rPr lang="en-US" dirty="0"/>
                        <a:t>Average collection period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758489"/>
                  </a:ext>
                </a:extLst>
              </a:tr>
              <a:tr h="481425">
                <a:tc>
                  <a:txBody>
                    <a:bodyPr/>
                    <a:lstStyle/>
                    <a:p>
                      <a:r>
                        <a:rPr lang="en-US" dirty="0"/>
                        <a:t>Inventory 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92584"/>
                  </a:ext>
                </a:extLst>
              </a:tr>
              <a:tr h="481425">
                <a:tc>
                  <a:txBody>
                    <a:bodyPr/>
                    <a:lstStyle/>
                    <a:p>
                      <a:r>
                        <a:rPr lang="en-US" dirty="0"/>
                        <a:t>Days in 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338668"/>
                  </a:ext>
                </a:extLst>
              </a:tr>
              <a:tr h="481425">
                <a:tc>
                  <a:txBody>
                    <a:bodyPr/>
                    <a:lstStyle/>
                    <a:p>
                      <a:r>
                        <a:rPr lang="en-US" dirty="0"/>
                        <a:t>Times interest earned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3410"/>
                  </a:ext>
                </a:extLst>
              </a:tr>
              <a:tr h="481425">
                <a:tc>
                  <a:txBody>
                    <a:bodyPr/>
                    <a:lstStyle/>
                    <a:p>
                      <a:r>
                        <a:rPr lang="en-US" dirty="0"/>
                        <a:t>Debt to equity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8415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592064D-C8D9-9847-84F1-BCC6C1D3AE31}"/>
              </a:ext>
            </a:extLst>
          </p:cNvPr>
          <p:cNvSpPr/>
          <p:nvPr/>
        </p:nvSpPr>
        <p:spPr>
          <a:xfrm>
            <a:off x="3630174" y="5107934"/>
            <a:ext cx="55691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Practice: which ones are profitability, solvency and liquidity formulas?</a:t>
            </a:r>
          </a:p>
        </p:txBody>
      </p:sp>
    </p:spTree>
    <p:extLst>
      <p:ext uri="{BB962C8B-B14F-4D97-AF65-F5344CB8AC3E}">
        <p14:creationId xmlns:p14="http://schemas.microsoft.com/office/powerpoint/2010/main" val="208281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9527893" y="5698602"/>
            <a:ext cx="251170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cmp.cus.ca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 descr="A close up of a logo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654" y="4642873"/>
            <a:ext cx="3341225" cy="22151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170685D-3957-3E42-812C-4A655E028EAA}"/>
              </a:ext>
            </a:extLst>
          </p:cNvPr>
          <p:cNvSpPr/>
          <p:nvPr/>
        </p:nvSpPr>
        <p:spPr>
          <a:xfrm>
            <a:off x="1290839" y="285095"/>
            <a:ext cx="96103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Property, Plant and Equipment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1D6FBEE-54AF-C94E-8D98-DC0EB8FB6698}"/>
                  </a:ext>
                </a:extLst>
              </p:cNvPr>
              <p:cNvSpPr/>
              <p:nvPr/>
            </p:nvSpPr>
            <p:spPr>
              <a:xfrm>
                <a:off x="1474381" y="1466180"/>
                <a:ext cx="9774865" cy="4018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dirty="0"/>
                  <a:t>Net book value = Acquisition cost – Accumulated depreciation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Cost allocation processes:</a:t>
                </a:r>
                <a:br>
                  <a:rPr lang="en-US" dirty="0"/>
                </a:br>
                <a:r>
                  <a:rPr lang="en-US" dirty="0"/>
                  <a:t>1) Straight line method: Equipment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Depreciation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expense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>
                              <a:latin typeface="Cambria Math" panose="02040503050406030204" pitchFamily="18" charset="0"/>
                            </a:rPr>
                            <m:t>𝐷𝑒𝑝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re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𝑐𝑖𝑎𝑏𝑙𝑒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Salvage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value</m:t>
                          </m:r>
                        </m:num>
                        <m:den>
                          <m:r>
                            <a:rPr lang="en-CA">
                              <a:latin typeface="Cambria Math" panose="02040503050406030204" pitchFamily="18" charset="0"/>
                            </a:rPr>
                            <m:t>𝑈𝑠𝑒𝑓𝑢𝑙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𝑙𝑖𝑓𝑒</m:t>
                          </m:r>
                        </m:den>
                      </m:f>
                    </m:oMath>
                  </m:oMathPara>
                </a14:m>
                <a:br>
                  <a:rPr lang="en-CA" dirty="0"/>
                </a:br>
                <a:br>
                  <a:rPr lang="en-US" dirty="0"/>
                </a:br>
                <a:r>
                  <a:rPr lang="en-US" dirty="0"/>
                  <a:t>2) Units of activity: Car, factory machinery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Depre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ciable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per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unit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>
                              <a:latin typeface="Cambria Math" panose="02040503050406030204" pitchFamily="18" charset="0"/>
                            </a:rPr>
                            <m:t>𝐷𝑒𝑝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re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𝑐𝑖𝑎𝑏𝑙𝑒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Salvage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value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𝑢𝑛𝑖𝑡𝑠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𝑎𝑐𝑡𝑖𝑣𝑖𝑡𝑦</m:t>
                          </m:r>
                        </m:den>
                      </m:f>
                    </m:oMath>
                  </m:oMathPara>
                </a14:m>
                <a:br>
                  <a:rPr lang="en-CA" dirty="0"/>
                </a:br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Depreciation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expense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Depreciable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per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unit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units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activity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duri</m:t>
                      </m:r>
                      <m:r>
                        <m:rPr>
                          <m:sty m:val="p"/>
                        </m:rPr>
                        <a:rPr lang="en-CA" b="0" i="1" smtClean="0">
                          <a:latin typeface="Cambria Math" panose="02040503050406030204" pitchFamily="18" charset="0"/>
                        </a:rPr>
                        <m:t>ng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year</m:t>
                      </m:r>
                    </m:oMath>
                  </m:oMathPara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3) Declining balance: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Depreciation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expense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𝐵𝑒𝑔𝑖𝑛𝑛𝑖𝑛𝑔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𝑏𝑜𝑜𝑘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num>
                        <m:den>
                          <m:r>
                            <a:rPr lang="en-CA">
                              <a:latin typeface="Cambria Math" panose="02040503050406030204" pitchFamily="18" charset="0"/>
                            </a:rPr>
                            <m:t>𝑈𝑠𝑒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ful</m:t>
                          </m:r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𝑙𝑖𝑓𝑒</m:t>
                          </m:r>
                        </m:den>
                      </m:f>
                    </m:oMath>
                  </m:oMathPara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Companies must make an election and continue with the election of the cost allocation process over the useful life.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1D6FBEE-54AF-C94E-8D98-DC0EB8FB6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381" y="1466180"/>
                <a:ext cx="9774865" cy="4018216"/>
              </a:xfrm>
              <a:prstGeom prst="rect">
                <a:avLst/>
              </a:prstGeom>
              <a:blipFill>
                <a:blip r:embed="rId4"/>
                <a:stretch>
                  <a:fillRect l="-260" t="-314" b="-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161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9527893" y="5698602"/>
            <a:ext cx="251170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cmp.cus.ca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 descr="A close up of a logo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654" y="4642873"/>
            <a:ext cx="3341225" cy="22151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B894A9-DA28-D94C-A946-CD1DFD7AAD68}"/>
              </a:ext>
            </a:extLst>
          </p:cNvPr>
          <p:cNvSpPr/>
          <p:nvPr/>
        </p:nvSpPr>
        <p:spPr>
          <a:xfrm>
            <a:off x="1560154" y="285095"/>
            <a:ext cx="90717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Financial statement analysis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C18DF4C-8D75-FE44-A2E5-38A936CC2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526338"/>
              </p:ext>
            </p:extLst>
          </p:nvPr>
        </p:nvGraphicFramePr>
        <p:xfrm>
          <a:off x="2235157" y="2215128"/>
          <a:ext cx="3534314" cy="3059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157">
                  <a:extLst>
                    <a:ext uri="{9D8B030D-6E8A-4147-A177-3AD203B41FA5}">
                      <a16:colId xmlns:a16="http://schemas.microsoft.com/office/drawing/2014/main" val="3285408133"/>
                    </a:ext>
                  </a:extLst>
                </a:gridCol>
                <a:gridCol w="1767157">
                  <a:extLst>
                    <a:ext uri="{9D8B030D-6E8A-4147-A177-3AD203B41FA5}">
                      <a16:colId xmlns:a16="http://schemas.microsoft.com/office/drawing/2014/main" val="1361480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07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 on 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Profitability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758489"/>
                  </a:ext>
                </a:extLst>
              </a:tr>
              <a:tr h="463538">
                <a:tc>
                  <a:txBody>
                    <a:bodyPr/>
                    <a:lstStyle/>
                    <a:p>
                      <a:r>
                        <a:rPr lang="en-US" dirty="0"/>
                        <a:t>Return on 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Profitability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9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Profit 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Profitability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338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Payout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Profitability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3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Current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Liquidity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84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Quick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Liquidity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5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A/R 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Liquidity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311701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B12A9BEB-489D-5448-9619-499A2DB4D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526455"/>
              </p:ext>
            </p:extLst>
          </p:nvPr>
        </p:nvGraphicFramePr>
        <p:xfrm>
          <a:off x="6468139" y="2215127"/>
          <a:ext cx="3798946" cy="309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473">
                  <a:extLst>
                    <a:ext uri="{9D8B030D-6E8A-4147-A177-3AD203B41FA5}">
                      <a16:colId xmlns:a16="http://schemas.microsoft.com/office/drawing/2014/main" val="3285408133"/>
                    </a:ext>
                  </a:extLst>
                </a:gridCol>
                <a:gridCol w="1899473">
                  <a:extLst>
                    <a:ext uri="{9D8B030D-6E8A-4147-A177-3AD203B41FA5}">
                      <a16:colId xmlns:a16="http://schemas.microsoft.com/office/drawing/2014/main" val="1361480409"/>
                    </a:ext>
                  </a:extLst>
                </a:gridCol>
              </a:tblGrid>
              <a:tr h="481425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078448"/>
                  </a:ext>
                </a:extLst>
              </a:tr>
              <a:tr h="652294">
                <a:tc>
                  <a:txBody>
                    <a:bodyPr/>
                    <a:lstStyle/>
                    <a:p>
                      <a:r>
                        <a:rPr lang="en-US" dirty="0"/>
                        <a:t>Average collection period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Liquidity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758489"/>
                  </a:ext>
                </a:extLst>
              </a:tr>
              <a:tr h="481425">
                <a:tc>
                  <a:txBody>
                    <a:bodyPr/>
                    <a:lstStyle/>
                    <a:p>
                      <a:r>
                        <a:rPr lang="en-US" dirty="0"/>
                        <a:t>Inventory 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Liquidity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92584"/>
                  </a:ext>
                </a:extLst>
              </a:tr>
              <a:tr h="481425">
                <a:tc>
                  <a:txBody>
                    <a:bodyPr/>
                    <a:lstStyle/>
                    <a:p>
                      <a:r>
                        <a:rPr lang="en-US" dirty="0"/>
                        <a:t>Days in 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Liquidity</a:t>
                      </a:r>
                    </a:p>
                    <a:p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338668"/>
                  </a:ext>
                </a:extLst>
              </a:tr>
              <a:tr h="481425">
                <a:tc>
                  <a:txBody>
                    <a:bodyPr/>
                    <a:lstStyle/>
                    <a:p>
                      <a:r>
                        <a:rPr lang="en-US" dirty="0"/>
                        <a:t>Times interest earned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Solvency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3410"/>
                  </a:ext>
                </a:extLst>
              </a:tr>
              <a:tr h="481425">
                <a:tc>
                  <a:txBody>
                    <a:bodyPr/>
                    <a:lstStyle/>
                    <a:p>
                      <a:r>
                        <a:rPr lang="en-US" dirty="0"/>
                        <a:t>Debt to equity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Solvency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8415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592064D-C8D9-9847-84F1-BCC6C1D3AE31}"/>
              </a:ext>
            </a:extLst>
          </p:cNvPr>
          <p:cNvSpPr/>
          <p:nvPr/>
        </p:nvSpPr>
        <p:spPr>
          <a:xfrm>
            <a:off x="3347645" y="1342444"/>
            <a:ext cx="55691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Practice: which ones are profitability, solvency and liquidity formulas? Please fill out either of the three categories under the table.</a:t>
            </a:r>
          </a:p>
        </p:txBody>
      </p:sp>
    </p:spTree>
    <p:extLst>
      <p:ext uri="{BB962C8B-B14F-4D97-AF65-F5344CB8AC3E}">
        <p14:creationId xmlns:p14="http://schemas.microsoft.com/office/powerpoint/2010/main" val="4125726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9527893" y="5698602"/>
            <a:ext cx="251170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cmp.cus.ca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 descr="A close up of a logo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654" y="4642873"/>
            <a:ext cx="3341225" cy="22151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B894A9-DA28-D94C-A946-CD1DFD7AAD68}"/>
              </a:ext>
            </a:extLst>
          </p:cNvPr>
          <p:cNvSpPr/>
          <p:nvPr/>
        </p:nvSpPr>
        <p:spPr>
          <a:xfrm>
            <a:off x="1560154" y="285095"/>
            <a:ext cx="90717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Financial statement analysis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C18DF4C-8D75-FE44-A2E5-38A936CC2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562743"/>
              </p:ext>
            </p:extLst>
          </p:nvPr>
        </p:nvGraphicFramePr>
        <p:xfrm>
          <a:off x="397582" y="1460000"/>
          <a:ext cx="5301471" cy="3059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157">
                  <a:extLst>
                    <a:ext uri="{9D8B030D-6E8A-4147-A177-3AD203B41FA5}">
                      <a16:colId xmlns:a16="http://schemas.microsoft.com/office/drawing/2014/main" val="3285408133"/>
                    </a:ext>
                  </a:extLst>
                </a:gridCol>
                <a:gridCol w="1767157">
                  <a:extLst>
                    <a:ext uri="{9D8B030D-6E8A-4147-A177-3AD203B41FA5}">
                      <a16:colId xmlns:a16="http://schemas.microsoft.com/office/drawing/2014/main" val="1361480409"/>
                    </a:ext>
                  </a:extLst>
                </a:gridCol>
                <a:gridCol w="1767157">
                  <a:extLst>
                    <a:ext uri="{9D8B030D-6E8A-4147-A177-3AD203B41FA5}">
                      <a16:colId xmlns:a16="http://schemas.microsoft.com/office/drawing/2014/main" val="1194870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07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Return on 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758489"/>
                  </a:ext>
                </a:extLst>
              </a:tr>
              <a:tr h="463538">
                <a:tc>
                  <a:txBody>
                    <a:bodyPr/>
                    <a:lstStyle/>
                    <a:p>
                      <a:r>
                        <a:rPr lang="en-US" dirty="0"/>
                        <a:t>Return on 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9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Profit 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338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Payout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3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Current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84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Quick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5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A/R 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311701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B12A9BEB-489D-5448-9619-499A2DB4D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5172"/>
              </p:ext>
            </p:extLst>
          </p:nvPr>
        </p:nvGraphicFramePr>
        <p:xfrm>
          <a:off x="6095999" y="1442289"/>
          <a:ext cx="5698419" cy="3059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473">
                  <a:extLst>
                    <a:ext uri="{9D8B030D-6E8A-4147-A177-3AD203B41FA5}">
                      <a16:colId xmlns:a16="http://schemas.microsoft.com/office/drawing/2014/main" val="3285408133"/>
                    </a:ext>
                  </a:extLst>
                </a:gridCol>
                <a:gridCol w="1899473">
                  <a:extLst>
                    <a:ext uri="{9D8B030D-6E8A-4147-A177-3AD203B41FA5}">
                      <a16:colId xmlns:a16="http://schemas.microsoft.com/office/drawing/2014/main" val="1361480409"/>
                    </a:ext>
                  </a:extLst>
                </a:gridCol>
                <a:gridCol w="1899473">
                  <a:extLst>
                    <a:ext uri="{9D8B030D-6E8A-4147-A177-3AD203B41FA5}">
                      <a16:colId xmlns:a16="http://schemas.microsoft.com/office/drawing/2014/main" val="1194870229"/>
                    </a:ext>
                  </a:extLst>
                </a:gridCol>
              </a:tblGrid>
              <a:tr h="481425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078448"/>
                  </a:ext>
                </a:extLst>
              </a:tr>
              <a:tr h="652294">
                <a:tc>
                  <a:txBody>
                    <a:bodyPr/>
                    <a:lstStyle/>
                    <a:p>
                      <a:r>
                        <a:rPr lang="en-US" dirty="0"/>
                        <a:t>Average collection period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758489"/>
                  </a:ext>
                </a:extLst>
              </a:tr>
              <a:tr h="481425">
                <a:tc>
                  <a:txBody>
                    <a:bodyPr/>
                    <a:lstStyle/>
                    <a:p>
                      <a:r>
                        <a:rPr lang="en-US" dirty="0"/>
                        <a:t>Inventory 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92584"/>
                  </a:ext>
                </a:extLst>
              </a:tr>
              <a:tr h="481425">
                <a:tc>
                  <a:txBody>
                    <a:bodyPr/>
                    <a:lstStyle/>
                    <a:p>
                      <a:r>
                        <a:rPr lang="en-US" dirty="0"/>
                        <a:t>Days in 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338668"/>
                  </a:ext>
                </a:extLst>
              </a:tr>
              <a:tr h="481425">
                <a:tc>
                  <a:txBody>
                    <a:bodyPr/>
                    <a:lstStyle/>
                    <a:p>
                      <a:r>
                        <a:rPr lang="en-US" dirty="0"/>
                        <a:t>Times interest earned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3410"/>
                  </a:ext>
                </a:extLst>
              </a:tr>
              <a:tr h="481425">
                <a:tc>
                  <a:txBody>
                    <a:bodyPr/>
                    <a:lstStyle/>
                    <a:p>
                      <a:r>
                        <a:rPr lang="en-US" dirty="0"/>
                        <a:t>Debt to equity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8415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592064D-C8D9-9847-84F1-BCC6C1D3AE31}"/>
              </a:ext>
            </a:extLst>
          </p:cNvPr>
          <p:cNvSpPr/>
          <p:nvPr/>
        </p:nvSpPr>
        <p:spPr>
          <a:xfrm>
            <a:off x="3630174" y="5107934"/>
            <a:ext cx="55691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Practice: Fill out the formulas and meaning of each ratio</a:t>
            </a:r>
          </a:p>
        </p:txBody>
      </p:sp>
    </p:spTree>
    <p:extLst>
      <p:ext uri="{BB962C8B-B14F-4D97-AF65-F5344CB8AC3E}">
        <p14:creationId xmlns:p14="http://schemas.microsoft.com/office/powerpoint/2010/main" val="2968401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9527893" y="5698602"/>
            <a:ext cx="251170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cmp.cus.ca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 descr="A close up of a logo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654" y="4642873"/>
            <a:ext cx="3341225" cy="22151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B894A9-DA28-D94C-A946-CD1DFD7AAD68}"/>
              </a:ext>
            </a:extLst>
          </p:cNvPr>
          <p:cNvSpPr/>
          <p:nvPr/>
        </p:nvSpPr>
        <p:spPr>
          <a:xfrm>
            <a:off x="1560140" y="-67333"/>
            <a:ext cx="90717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Financial statement analysis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C18DF4C-8D75-FE44-A2E5-38A936CC2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991072"/>
              </p:ext>
            </p:extLst>
          </p:nvPr>
        </p:nvGraphicFramePr>
        <p:xfrm>
          <a:off x="397579" y="973882"/>
          <a:ext cx="5698419" cy="4309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986">
                  <a:extLst>
                    <a:ext uri="{9D8B030D-6E8A-4147-A177-3AD203B41FA5}">
                      <a16:colId xmlns:a16="http://schemas.microsoft.com/office/drawing/2014/main" val="3285408133"/>
                    </a:ext>
                  </a:extLst>
                </a:gridCol>
                <a:gridCol w="2225960">
                  <a:extLst>
                    <a:ext uri="{9D8B030D-6E8A-4147-A177-3AD203B41FA5}">
                      <a16:colId xmlns:a16="http://schemas.microsoft.com/office/drawing/2014/main" val="1361480409"/>
                    </a:ext>
                  </a:extLst>
                </a:gridCol>
                <a:gridCol w="1899473">
                  <a:extLst>
                    <a:ext uri="{9D8B030D-6E8A-4147-A177-3AD203B41FA5}">
                      <a16:colId xmlns:a16="http://schemas.microsoft.com/office/drawing/2014/main" val="1194870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Formula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07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Return on 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Amount of earnings per dollar of 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Net income/shareholder’s equity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758489"/>
                  </a:ext>
                </a:extLst>
              </a:tr>
              <a:tr h="463538">
                <a:tc>
                  <a:txBody>
                    <a:bodyPr/>
                    <a:lstStyle/>
                    <a:p>
                      <a:r>
                        <a:rPr lang="en-US" sz="1200" dirty="0"/>
                        <a:t>Return on asset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Ability to utilize resources to generate earnings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NI/average total assets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9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Profit 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Percentage of revenue available to pay other expenses (like selling cost)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Gross profit/sales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338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Payout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Percentage of earnings distributed as dividends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Cash dividends declared/NI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3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Current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Ability at a point in time to pay off short term liabilities with short term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Current asset/current liability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84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Quick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Ability to pay off with only the highly liquid current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Cash and cash equivalents/current liabilities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15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A/R 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Number of times A/R is collected per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Net credit sales/avg 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311701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B12A9BEB-489D-5448-9619-499A2DB4D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024486"/>
              </p:ext>
            </p:extLst>
          </p:nvPr>
        </p:nvGraphicFramePr>
        <p:xfrm>
          <a:off x="6095999" y="1442289"/>
          <a:ext cx="5698419" cy="3400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648">
                  <a:extLst>
                    <a:ext uri="{9D8B030D-6E8A-4147-A177-3AD203B41FA5}">
                      <a16:colId xmlns:a16="http://schemas.microsoft.com/office/drawing/2014/main" val="3285408133"/>
                    </a:ext>
                  </a:extLst>
                </a:gridCol>
                <a:gridCol w="2303298">
                  <a:extLst>
                    <a:ext uri="{9D8B030D-6E8A-4147-A177-3AD203B41FA5}">
                      <a16:colId xmlns:a16="http://schemas.microsoft.com/office/drawing/2014/main" val="1361480409"/>
                    </a:ext>
                  </a:extLst>
                </a:gridCol>
                <a:gridCol w="1899473">
                  <a:extLst>
                    <a:ext uri="{9D8B030D-6E8A-4147-A177-3AD203B41FA5}">
                      <a16:colId xmlns:a16="http://schemas.microsoft.com/office/drawing/2014/main" val="1194870229"/>
                    </a:ext>
                  </a:extLst>
                </a:gridCol>
              </a:tblGrid>
              <a:tr h="481425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Formula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078448"/>
                  </a:ext>
                </a:extLst>
              </a:tr>
              <a:tr h="652294">
                <a:tc>
                  <a:txBody>
                    <a:bodyPr/>
                    <a:lstStyle/>
                    <a:p>
                      <a:r>
                        <a:rPr lang="en-US" sz="1200" dirty="0"/>
                        <a:t>Average collection period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Number of days it takes to collect the A/R or cash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365/AR turnover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758489"/>
                  </a:ext>
                </a:extLst>
              </a:tr>
              <a:tr h="481425">
                <a:tc>
                  <a:txBody>
                    <a:bodyPr/>
                    <a:lstStyle/>
                    <a:p>
                      <a:r>
                        <a:rPr lang="en-US" sz="1200" dirty="0"/>
                        <a:t>Inventory 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Number of times the inventory was produced and sold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COGS/Avg inventory </a:t>
                      </a:r>
                    </a:p>
                    <a:p>
                      <a:endParaRPr lang="en-US" sz="12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92584"/>
                  </a:ext>
                </a:extLst>
              </a:tr>
              <a:tr h="481425">
                <a:tc>
                  <a:txBody>
                    <a:bodyPr/>
                    <a:lstStyle/>
                    <a:p>
                      <a:r>
                        <a:rPr lang="en-US" sz="1200" dirty="0"/>
                        <a:t>Days in 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Number of days inventory is held on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365/inventory turnover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338668"/>
                  </a:ext>
                </a:extLst>
              </a:tr>
              <a:tr h="481425">
                <a:tc>
                  <a:txBody>
                    <a:bodyPr/>
                    <a:lstStyle/>
                    <a:p>
                      <a:r>
                        <a:rPr lang="en-US" sz="1200" dirty="0"/>
                        <a:t>Times interest earned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Ability to generate funds to meet interest payments (higher is usually better)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(net earnings + interest expense + income tax expense)/interest expense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03410"/>
                  </a:ext>
                </a:extLst>
              </a:tr>
              <a:tr h="481425">
                <a:tc>
                  <a:txBody>
                    <a:bodyPr/>
                    <a:lstStyle/>
                    <a:p>
                      <a:r>
                        <a:rPr lang="en-US" sz="1200" dirty="0"/>
                        <a:t>Debt to equity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Measures the leverage of a company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Avg total liability/avg total equity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8415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592064D-C8D9-9847-84F1-BCC6C1D3AE31}"/>
              </a:ext>
            </a:extLst>
          </p:cNvPr>
          <p:cNvSpPr/>
          <p:nvPr/>
        </p:nvSpPr>
        <p:spPr>
          <a:xfrm>
            <a:off x="3958778" y="5891200"/>
            <a:ext cx="55691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Practice: Fill out the formulas and meaning of each ratio</a:t>
            </a:r>
          </a:p>
        </p:txBody>
      </p:sp>
    </p:spTree>
    <p:extLst>
      <p:ext uri="{BB962C8B-B14F-4D97-AF65-F5344CB8AC3E}">
        <p14:creationId xmlns:p14="http://schemas.microsoft.com/office/powerpoint/2010/main" val="136271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E8FF36-2353-7F4E-A5FD-F270BA635933}"/>
              </a:ext>
            </a:extLst>
          </p:cNvPr>
          <p:cNvSpPr/>
          <p:nvPr/>
        </p:nvSpPr>
        <p:spPr>
          <a:xfrm>
            <a:off x="3926178" y="2967335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GOODLUCK!</a:t>
            </a:r>
          </a:p>
        </p:txBody>
      </p:sp>
    </p:spTree>
    <p:extLst>
      <p:ext uri="{BB962C8B-B14F-4D97-AF65-F5344CB8AC3E}">
        <p14:creationId xmlns:p14="http://schemas.microsoft.com/office/powerpoint/2010/main" val="246088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9527893" y="5698602"/>
            <a:ext cx="251170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cmp.cus.ca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 descr="A close up of a logo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654" y="4642873"/>
            <a:ext cx="3341225" cy="22151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170685D-3957-3E42-812C-4A655E028EAA}"/>
              </a:ext>
            </a:extLst>
          </p:cNvPr>
          <p:cNvSpPr/>
          <p:nvPr/>
        </p:nvSpPr>
        <p:spPr>
          <a:xfrm>
            <a:off x="1290838" y="285095"/>
            <a:ext cx="96103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Property, Plant and Equipment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62F5415-336E-8E44-94BB-737C1DB36624}"/>
                  </a:ext>
                </a:extLst>
              </p:cNvPr>
              <p:cNvSpPr/>
              <p:nvPr/>
            </p:nvSpPr>
            <p:spPr>
              <a:xfrm>
                <a:off x="1548810" y="1595025"/>
                <a:ext cx="6096000" cy="75463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:r>
                  <a:rPr lang="en-US" dirty="0"/>
                  <a:t>1) Straight line method: Equipment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Depreciation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expense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>
                              <a:latin typeface="Cambria Math" panose="02040503050406030204" pitchFamily="18" charset="0"/>
                            </a:rPr>
                            <m:t>𝐷𝑒𝑝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re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𝑐𝑖𝑎𝑏𝑙𝑒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Salvage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value</m:t>
                          </m:r>
                        </m:num>
                        <m:den>
                          <m:r>
                            <a:rPr lang="en-CA">
                              <a:latin typeface="Cambria Math" panose="02040503050406030204" pitchFamily="18" charset="0"/>
                            </a:rPr>
                            <m:t>𝑈𝑠𝑒𝑓𝑢𝑙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𝑙𝑖𝑓𝑒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62F5415-336E-8E44-94BB-737C1DB366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810" y="1595025"/>
                <a:ext cx="6096000" cy="754630"/>
              </a:xfrm>
              <a:prstGeom prst="rect">
                <a:avLst/>
              </a:prstGeom>
              <a:blipFill>
                <a:blip r:embed="rId4"/>
                <a:stretch>
                  <a:fillRect l="-208" t="-166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89236EC-26CD-6C40-8403-5B12105AA824}"/>
              </a:ext>
            </a:extLst>
          </p:cNvPr>
          <p:cNvSpPr/>
          <p:nvPr/>
        </p:nvSpPr>
        <p:spPr>
          <a:xfrm>
            <a:off x="5684874" y="2779824"/>
            <a:ext cx="476693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PRACTICE: </a:t>
            </a:r>
            <a:br>
              <a:rPr lang="en-CA" dirty="0"/>
            </a:br>
            <a:br>
              <a:rPr lang="en-CA" dirty="0"/>
            </a:br>
            <a:r>
              <a:rPr lang="en-CA" dirty="0">
                <a:solidFill>
                  <a:srgbClr val="FF0000"/>
                </a:solidFill>
              </a:rPr>
              <a:t>Company A purchases a machine. The purchase price of $120,000 included testing for $45,000, insurance of $5,000, installation fees of $50,000 and training cost of $20,000. The estimated salvage value of $20,000 and a useful life of 5 years.</a:t>
            </a:r>
            <a:br>
              <a:rPr lang="en-CA" dirty="0">
                <a:solidFill>
                  <a:srgbClr val="FF0000"/>
                </a:solidFill>
              </a:rPr>
            </a:b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A) What is the depreciable cost?</a:t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B) Calculate the depreciation expense for year 1.</a:t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C) Provide the journal entry for year 2. </a:t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D) What is the net book value at the end of year 3?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DBDEFB-E692-094A-B56B-B2D645C60B55}"/>
                  </a:ext>
                </a:extLst>
              </p14:cNvPr>
              <p14:cNvContentPartPr/>
              <p14:nvPr/>
            </p14:nvContentPartPr>
            <p14:xfrm>
              <a:off x="2158878" y="3004811"/>
              <a:ext cx="2921760" cy="1842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DBDEFB-E692-094A-B56B-B2D645C60B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40878" y="2986811"/>
                <a:ext cx="2957400" cy="18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594BD71-9D32-C24B-B711-9F0284BCDD79}"/>
                  </a:ext>
                </a:extLst>
              </p14:cNvPr>
              <p14:cNvContentPartPr/>
              <p14:nvPr/>
            </p14:nvContentPartPr>
            <p14:xfrm>
              <a:off x="2551998" y="3198491"/>
              <a:ext cx="1874880" cy="1007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594BD71-9D32-C24B-B711-9F0284BCDD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33998" y="3180851"/>
                <a:ext cx="1910520" cy="104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482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9527893" y="5698602"/>
            <a:ext cx="251170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cmp.cus.ca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 descr="A close up of a logo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654" y="4642873"/>
            <a:ext cx="3341225" cy="22151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170685D-3957-3E42-812C-4A655E028EAA}"/>
              </a:ext>
            </a:extLst>
          </p:cNvPr>
          <p:cNvSpPr/>
          <p:nvPr/>
        </p:nvSpPr>
        <p:spPr>
          <a:xfrm>
            <a:off x="1290838" y="285095"/>
            <a:ext cx="96103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Property, Plant and Equipment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9D7EF61-CED0-4347-B77E-642115D6F8EF}"/>
                  </a:ext>
                </a:extLst>
              </p:cNvPr>
              <p:cNvSpPr/>
              <p:nvPr/>
            </p:nvSpPr>
            <p:spPr>
              <a:xfrm>
                <a:off x="1548810" y="1595025"/>
                <a:ext cx="6096000" cy="386137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indent="-342900">
                  <a:buFont typeface="Arial"/>
                  <a:buAutoNum type="arabicParenR"/>
                </a:pP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Straight line method: Equipment</a:t>
                </a:r>
                <a:b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Depreciation</m:t>
                    </m:r>
                    <m:r>
                      <a:rPr lang="en-CA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expense</m:t>
                    </m:r>
                    <m:r>
                      <a:rPr lang="en-CA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𝐷𝑒𝑝</m:t>
                        </m:r>
                        <m:r>
                          <m:rPr>
                            <m:sty m:val="p"/>
                          </m:rPr>
                          <a:rPr lang="en-CA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re</m:t>
                        </m:r>
                        <m:r>
                          <a:rPr lang="en-CA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𝑐𝑖𝑎𝑏𝑙𝑒</m:t>
                        </m:r>
                        <m:r>
                          <a:rPr lang="en-CA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𝑐𝑜𝑠𝑡</m:t>
                        </m:r>
                        <m:r>
                          <a:rPr lang="en-CA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sty m:val="p"/>
                          </m:rPr>
                          <a:rPr lang="en-CA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Salvage</m:t>
                        </m:r>
                        <m:r>
                          <a:rPr lang="en-CA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value</m:t>
                        </m:r>
                      </m:num>
                      <m:den>
                        <m:r>
                          <a:rPr lang="en-CA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𝑈𝑠𝑒𝑓𝑢𝑙</m:t>
                        </m:r>
                        <m:r>
                          <a:rPr lang="en-CA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𝑙𝑖𝑓𝑒</m:t>
                        </m:r>
                      </m:den>
                    </m:f>
                  </m:oMath>
                </a14:m>
                <a:br>
                  <a:rPr lang="en-CA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br>
                  <a:rPr lang="en-CA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br>
                  <a:rPr lang="en-CA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r>
                  <a:rPr lang="en-CA" dirty="0">
                    <a:solidFill>
                      <a:schemeClr val="accent1">
                        <a:lumMod val="50000"/>
                      </a:schemeClr>
                    </a:solidFill>
                  </a:rPr>
                  <a:t>A) Depreciable cost = $45,000 + $5,000 + $50,000 = $100,000</a:t>
                </a:r>
                <a:br>
                  <a:rPr lang="en-CA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br>
                  <a:rPr lang="en-CA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r>
                  <a:rPr lang="en-CA" dirty="0">
                    <a:solidFill>
                      <a:schemeClr val="accent1">
                        <a:lumMod val="50000"/>
                      </a:schemeClr>
                    </a:solidFill>
                  </a:rPr>
                  <a:t>B)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Depreciation</m:t>
                    </m:r>
                    <m:r>
                      <a:rPr lang="en-CA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expense</m:t>
                    </m:r>
                    <m:r>
                      <a:rPr lang="en-CA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100,000</m:t>
                        </m:r>
                        <m:r>
                          <a:rPr lang="en-CA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20,000</m:t>
                        </m:r>
                      </m:num>
                      <m:den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 = $16,000</a:t>
                </a:r>
                <a:b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b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C) Dr. Depreciation expense 16,000</a:t>
                </a:r>
              </a:p>
              <a:p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Cr. Accumulated depreciation 16,000</a:t>
                </a:r>
                <a:b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       D) Net book value at the end of year 3 will be 52,000</a:t>
                </a:r>
                <a:b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b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Calculation: 100,000 – 16,000 – 16,000 – 16,000 = $52,000</a:t>
                </a:r>
              </a:p>
              <a:p>
                <a:pPr marL="342900" indent="-342900">
                  <a:buAutoNum type="arabicParenR"/>
                </a:pP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342900" indent="-342900">
                  <a:buAutoNum type="arabicParenR"/>
                </a:pP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9D7EF61-CED0-4347-B77E-642115D6F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810" y="1595025"/>
                <a:ext cx="6096000" cy="3861378"/>
              </a:xfrm>
              <a:prstGeom prst="rect">
                <a:avLst/>
              </a:prstGeom>
              <a:blipFill>
                <a:blip r:embed="rId4"/>
                <a:stretch>
                  <a:fillRect l="-208" t="-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A2B5C2F-9869-554A-A27A-6B9348EC743B}"/>
              </a:ext>
            </a:extLst>
          </p:cNvPr>
          <p:cNvSpPr/>
          <p:nvPr/>
        </p:nvSpPr>
        <p:spPr>
          <a:xfrm>
            <a:off x="8357190" y="1511841"/>
            <a:ext cx="30409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PRACTICE</a:t>
            </a:r>
            <a:r>
              <a:rPr lang="en-CA" b="1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br>
              <a:rPr lang="en-CA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CA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Company A purchases an Equipment. The purchase price of $120,000 included testing for $45,000, insurance of $5,000, installation fees of $50,000 and training cost of $20,000. The estimated salvage value of $20,000 and a useful life of 5 years. </a:t>
            </a:r>
            <a:br>
              <a:rPr lang="en-CA" dirty="0">
                <a:solidFill>
                  <a:srgbClr val="FF0000"/>
                </a:solidFill>
              </a:rPr>
            </a:b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A) What is the depreciable cost?</a:t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B) Calculate the depreciation expense for year 1.</a:t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C) Provide the journal entry for year 2. </a:t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D) What is the net book value at the end of year 3?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681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9527893" y="5698602"/>
            <a:ext cx="251170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cmp.cus.ca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 descr="A close up of a logo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654" y="4642873"/>
            <a:ext cx="3341225" cy="22151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170685D-3957-3E42-812C-4A655E028EAA}"/>
              </a:ext>
            </a:extLst>
          </p:cNvPr>
          <p:cNvSpPr/>
          <p:nvPr/>
        </p:nvSpPr>
        <p:spPr>
          <a:xfrm>
            <a:off x="1290838" y="285095"/>
            <a:ext cx="96103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Property, Plant and Equipment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7415120-1540-B448-A66A-C02124F7D603}"/>
                  </a:ext>
                </a:extLst>
              </p:cNvPr>
              <p:cNvSpPr/>
              <p:nvPr/>
            </p:nvSpPr>
            <p:spPr>
              <a:xfrm>
                <a:off x="1399953" y="1208425"/>
                <a:ext cx="6096000" cy="182691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:r>
                  <a:rPr lang="en-US" dirty="0"/>
                  <a:t>2) Units of activity: Car, factory machinery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Depreciable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per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unit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>
                              <a:latin typeface="Cambria Math" panose="02040503050406030204" pitchFamily="18" charset="0"/>
                            </a:rPr>
                            <m:t>𝐷𝑒𝑝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re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𝑐𝑖𝑎𝑏𝑙𝑒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Salvage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value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activ</m:t>
                          </m:r>
                          <m:r>
                            <m:rPr>
                              <m:sty m:val="p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ty</m:t>
                          </m:r>
                        </m:den>
                      </m:f>
                    </m:oMath>
                  </m:oMathPara>
                </a14:m>
                <a:br>
                  <a:rPr lang="en-CA" dirty="0"/>
                </a:br>
                <a:br>
                  <a:rPr lang="en-CA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Depreciation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expense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Depreciable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per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unit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units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activity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duri</m:t>
                      </m:r>
                      <m:r>
                        <m:rPr>
                          <m:sty m:val="p"/>
                        </m:rPr>
                        <a:rPr lang="en-CA" i="1">
                          <a:latin typeface="Cambria Math" panose="02040503050406030204" pitchFamily="18" charset="0"/>
                        </a:rPr>
                        <m:t>ng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year</m:t>
                      </m:r>
                    </m:oMath>
                  </m:oMathPara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7415120-1540-B448-A66A-C02124F7D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953" y="1208425"/>
                <a:ext cx="6096000" cy="1826910"/>
              </a:xfrm>
              <a:prstGeom prst="rect">
                <a:avLst/>
              </a:prstGeom>
              <a:blipFill>
                <a:blip r:embed="rId4"/>
                <a:stretch>
                  <a:fillRect l="-416" t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7048EF4-5748-4C4D-958E-CA0BBA8E0087}"/>
              </a:ext>
            </a:extLst>
          </p:cNvPr>
          <p:cNvSpPr/>
          <p:nvPr/>
        </p:nvSpPr>
        <p:spPr>
          <a:xfrm>
            <a:off x="2023728" y="2807003"/>
            <a:ext cx="67056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PRACTICE: </a:t>
            </a:r>
            <a:br>
              <a:rPr lang="en-CA" dirty="0">
                <a:solidFill>
                  <a:srgbClr val="FF0000"/>
                </a:solidFill>
              </a:rPr>
            </a:b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Company B uses truck for delivering flowers. The purchase price of the truck was $100,000. The estimated salvage value of $20,000. The capacity of the truck is 100,000 miles. In year 2, company B used 15,000 miles. In year 1, the depreciation expense was $10,000.</a:t>
            </a:r>
            <a:br>
              <a:rPr lang="en-CA" dirty="0">
                <a:solidFill>
                  <a:srgbClr val="FF0000"/>
                </a:solidFill>
              </a:rPr>
            </a:b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A) What is the depreciable cost per unit?</a:t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B) Calculate the depreciation expense for year 2.</a:t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C) Provide the journal entry for year 2.</a:t>
            </a:r>
          </a:p>
          <a:p>
            <a:r>
              <a:rPr lang="en-CA" dirty="0">
                <a:solidFill>
                  <a:srgbClr val="FF0000"/>
                </a:solidFill>
              </a:rPr>
              <a:t>D) Net book value at end of year 2?</a:t>
            </a:r>
            <a:br>
              <a:rPr lang="en-CA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00AC8BE-7A4A-EB46-8CF5-BA1450224C2C}"/>
                  </a:ext>
                </a:extLst>
              </p14:cNvPr>
              <p14:cNvContentPartPr/>
              <p14:nvPr/>
            </p14:nvContentPartPr>
            <p14:xfrm>
              <a:off x="9297318" y="1916171"/>
              <a:ext cx="2625480" cy="2354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00AC8BE-7A4A-EB46-8CF5-BA1450224C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79318" y="1898171"/>
                <a:ext cx="2661120" cy="238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DEC4D24-EB80-FA45-8440-9C57123D8092}"/>
              </a:ext>
            </a:extLst>
          </p:cNvPr>
          <p:cNvGrpSpPr/>
          <p:nvPr/>
        </p:nvGrpSpPr>
        <p:grpSpPr>
          <a:xfrm>
            <a:off x="9521238" y="2035691"/>
            <a:ext cx="2730600" cy="1832760"/>
            <a:chOff x="9521238" y="2035691"/>
            <a:chExt cx="2730600" cy="183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CCBD7D7-503E-BB40-925A-8A369B622C7E}"/>
                    </a:ext>
                  </a:extLst>
                </p14:cNvPr>
                <p14:cNvContentPartPr/>
                <p14:nvPr/>
              </p14:nvContentPartPr>
              <p14:xfrm>
                <a:off x="9521238" y="2087891"/>
                <a:ext cx="2287080" cy="1780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CCBD7D7-503E-BB40-925A-8A369B622C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503238" y="2069891"/>
                  <a:ext cx="2322720" cy="18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02D067F-D071-B745-802E-234BD06EED3E}"/>
                    </a:ext>
                  </a:extLst>
                </p14:cNvPr>
                <p14:cNvContentPartPr/>
                <p14:nvPr/>
              </p14:nvContentPartPr>
              <p14:xfrm>
                <a:off x="12251478" y="2035691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02D067F-D071-B745-802E-234BD06EED3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233838" y="201805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52399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9527893" y="5698602"/>
            <a:ext cx="251170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cmp.cus.ca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 descr="A close up of a logo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654" y="4642873"/>
            <a:ext cx="3341225" cy="22151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170685D-3957-3E42-812C-4A655E028EAA}"/>
              </a:ext>
            </a:extLst>
          </p:cNvPr>
          <p:cNvSpPr/>
          <p:nvPr/>
        </p:nvSpPr>
        <p:spPr>
          <a:xfrm>
            <a:off x="1290838" y="285095"/>
            <a:ext cx="96103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Property, Plant and Equipment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45729E-BD57-2A4F-AF51-525E912C6406}"/>
              </a:ext>
            </a:extLst>
          </p:cNvPr>
          <p:cNvSpPr/>
          <p:nvPr/>
        </p:nvSpPr>
        <p:spPr>
          <a:xfrm>
            <a:off x="7666074" y="1318886"/>
            <a:ext cx="437352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PRACTICE</a:t>
            </a:r>
            <a:r>
              <a:rPr lang="en-CA" b="1" dirty="0">
                <a:solidFill>
                  <a:schemeClr val="tx1"/>
                </a:solidFill>
              </a:rPr>
              <a:t>: </a:t>
            </a:r>
            <a:br>
              <a:rPr lang="en-CA" dirty="0">
                <a:solidFill>
                  <a:schemeClr val="tx1"/>
                </a:solidFill>
              </a:rPr>
            </a:b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Company B uses truck for delivering flowers. The purchase price of the truck was $100,000. The estimated salvage value of $20,000. The capacity of the truck is 100,000 miles. In year 2, company B used 15,000 miles. In year 1, the depreciation expense was $10,000.</a:t>
            </a:r>
            <a:br>
              <a:rPr lang="en-CA" dirty="0">
                <a:solidFill>
                  <a:srgbClr val="FF0000"/>
                </a:solidFill>
              </a:rPr>
            </a:b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A) What is the depreciable cost per unit?</a:t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B) Calculate the depreciation expense for year 2.</a:t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C) Provide the journal entry for year 2.</a:t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D) What is the book value at the end of year 2?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BC8DAA3-31CF-DF4B-8367-9726205DCA29}"/>
                  </a:ext>
                </a:extLst>
              </p:cNvPr>
              <p:cNvSpPr/>
              <p:nvPr/>
            </p:nvSpPr>
            <p:spPr>
              <a:xfrm>
                <a:off x="1378688" y="1318886"/>
                <a:ext cx="6096000" cy="278448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2) Units of activity: Truck</a:t>
                </a:r>
                <a:b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b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A)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Depreciable</m:t>
                    </m:r>
                    <m:r>
                      <a:rPr lang="en-CA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CA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per</m:t>
                    </m:r>
                    <m:r>
                      <a:rPr lang="en-CA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unit</m:t>
                    </m:r>
                    <m:r>
                      <a:rPr lang="en-CA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100,000</m:t>
                        </m:r>
                        <m:r>
                          <a:rPr lang="en-CA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20,000</m:t>
                        </m:r>
                      </m:num>
                      <m:den>
                        <m:r>
                          <a:rPr lang="en-CA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100,000</m:t>
                        </m:r>
                      </m:den>
                    </m:f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=$0.8 </m:t>
                    </m:r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𝑚𝑖𝑙𝑒</m:t>
                    </m:r>
                  </m:oMath>
                </a14:m>
                <a:br>
                  <a:rPr lang="en-CA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br>
                  <a:rPr lang="en-CA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br>
                  <a:rPr lang="en-CA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r>
                  <a:rPr lang="en-CA" dirty="0">
                    <a:solidFill>
                      <a:schemeClr val="accent1">
                        <a:lumMod val="50000"/>
                      </a:schemeClr>
                    </a:solidFill>
                  </a:rPr>
                  <a:t>B)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Depreciation</m:t>
                    </m:r>
                    <m:r>
                      <a:rPr lang="en-CA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expense</m:t>
                    </m:r>
                    <m:r>
                      <a:rPr lang="en-CA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=0.8 </m:t>
                    </m:r>
                    <m:r>
                      <m:rPr>
                        <m:sty m:val="p"/>
                      </m:rPr>
                      <a:rPr lang="en-CA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CA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15,000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 = $12,000</a:t>
                </a:r>
                <a:b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b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C) Dr. Depreciation expense $12,000</a:t>
                </a:r>
                <a:b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           Cr. Accumulated depreciation $12,000</a:t>
                </a:r>
                <a:b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b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D) Net book value at the end of year 2: $100,000 – $10,000 - $12,000 = $78,000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BC8DAA3-31CF-DF4B-8367-9726205DC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688" y="1318886"/>
                <a:ext cx="6096000" cy="2784480"/>
              </a:xfrm>
              <a:prstGeom prst="rect">
                <a:avLst/>
              </a:prstGeom>
              <a:blipFill>
                <a:blip r:embed="rId4"/>
                <a:stretch>
                  <a:fillRect l="-208" t="-452" b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28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9527893" y="5698602"/>
            <a:ext cx="251170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cmp.cus.ca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 descr="A close up of a logo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654" y="4642873"/>
            <a:ext cx="3341225" cy="22151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170685D-3957-3E42-812C-4A655E028EAA}"/>
              </a:ext>
            </a:extLst>
          </p:cNvPr>
          <p:cNvSpPr/>
          <p:nvPr/>
        </p:nvSpPr>
        <p:spPr>
          <a:xfrm>
            <a:off x="1290838" y="285095"/>
            <a:ext cx="96103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Property, Plant and Equipment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60D9838-E923-4F4D-9FFF-D9E4D57CE95D}"/>
                  </a:ext>
                </a:extLst>
              </p:cNvPr>
              <p:cNvSpPr/>
              <p:nvPr/>
            </p:nvSpPr>
            <p:spPr>
              <a:xfrm>
                <a:off x="1463749" y="1516826"/>
                <a:ext cx="6096000" cy="118115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:r>
                  <a:rPr lang="en-US" dirty="0"/>
                  <a:t>Declining balance: Computers/electronics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Depreciation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>
                          <a:latin typeface="Cambria Math" panose="02040503050406030204" pitchFamily="18" charset="0"/>
                        </a:rPr>
                        <m:t>expense</m:t>
                      </m:r>
                      <m:r>
                        <a:rPr lang="en-CA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𝐵𝑒𝑔𝑖𝑛𝑛𝑖𝑛𝑔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𝑏𝑜𝑜𝑘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 2 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𝑑𝑜𝑢𝑏𝑙𝑒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𝑑𝑒𝑐𝑙𝑖𝑛𝑖𝑛𝑔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>
                              <a:latin typeface="Cambria Math" panose="02040503050406030204" pitchFamily="18" charset="0"/>
                            </a:rPr>
                            <m:t>𝑈𝑠𝑒</m:t>
                          </m:r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ful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>
                              <a:latin typeface="Cambria Math" panose="02040503050406030204" pitchFamily="18" charset="0"/>
                            </a:rPr>
                            <m:t>𝑙𝑖𝑓𝑒</m:t>
                          </m:r>
                        </m:den>
                      </m:f>
                    </m:oMath>
                  </m:oMathPara>
                </a14:m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60D9838-E923-4F4D-9FFF-D9E4D57CE9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749" y="1516826"/>
                <a:ext cx="6096000" cy="1181157"/>
              </a:xfrm>
              <a:prstGeom prst="rect">
                <a:avLst/>
              </a:prstGeom>
              <a:blipFill>
                <a:blip r:embed="rId4"/>
                <a:stretch>
                  <a:fillRect l="-416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B9B87EE-10A4-9146-836B-089782BDDDE8}"/>
                  </a:ext>
                </a:extLst>
              </p14:cNvPr>
              <p14:cNvContentPartPr/>
              <p14:nvPr/>
            </p14:nvContentPartPr>
            <p14:xfrm>
              <a:off x="8849118" y="1588571"/>
              <a:ext cx="3056760" cy="2048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B9B87EE-10A4-9146-836B-089782BDDD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31478" y="1570931"/>
                <a:ext cx="3092400" cy="20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7FE7D4B-AA20-8545-8EEE-E63C2C9C3F13}"/>
                  </a:ext>
                </a:extLst>
              </p14:cNvPr>
              <p14:cNvContentPartPr/>
              <p14:nvPr/>
            </p14:nvContentPartPr>
            <p14:xfrm>
              <a:off x="9023358" y="1752371"/>
              <a:ext cx="2999520" cy="1465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7FE7D4B-AA20-8545-8EEE-E63C2C9C3F1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05358" y="1734731"/>
                <a:ext cx="3035160" cy="15008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8AEA1F8E-2399-8D41-A610-23B8FADB2158}"/>
              </a:ext>
            </a:extLst>
          </p:cNvPr>
          <p:cNvSpPr/>
          <p:nvPr/>
        </p:nvSpPr>
        <p:spPr>
          <a:xfrm>
            <a:off x="1522249" y="2484971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PRACTICE: </a:t>
            </a:r>
            <a:br>
              <a:rPr lang="en-CA" dirty="0">
                <a:solidFill>
                  <a:schemeClr val="tx1"/>
                </a:solidFill>
              </a:rPr>
            </a:b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Company C uses a computer. The purchase price of the computer was $100,000. The useful life is 5 years. The estimated salvage value of $20,000. Use declining balance.</a:t>
            </a:r>
            <a:br>
              <a:rPr lang="en-CA" dirty="0">
                <a:solidFill>
                  <a:srgbClr val="FF0000"/>
                </a:solidFill>
              </a:rPr>
            </a:b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A) What is the depreciable expense in year 1?</a:t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B) What is the depreciable expense for year 2?</a:t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C) What is the depreciable expense in year 1 if it was double declining balance?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682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9527893" y="5698602"/>
            <a:ext cx="251170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twitter.com/ubccmp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@ubccmp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cmp.cus.ca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2" descr="A close up of a logo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9654" y="4642873"/>
            <a:ext cx="3341225" cy="22151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170685D-3957-3E42-812C-4A655E028EAA}"/>
              </a:ext>
            </a:extLst>
          </p:cNvPr>
          <p:cNvSpPr/>
          <p:nvPr/>
        </p:nvSpPr>
        <p:spPr>
          <a:xfrm>
            <a:off x="1290838" y="285095"/>
            <a:ext cx="96103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Property, Plant and Equipment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4C83EC-4AB3-3F46-8025-F0ED6E79EAB9}"/>
              </a:ext>
            </a:extLst>
          </p:cNvPr>
          <p:cNvSpPr/>
          <p:nvPr/>
        </p:nvSpPr>
        <p:spPr>
          <a:xfrm>
            <a:off x="8071905" y="1389178"/>
            <a:ext cx="386957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PRACTICE: </a:t>
            </a:r>
            <a:br>
              <a:rPr lang="en-CA" dirty="0">
                <a:solidFill>
                  <a:schemeClr val="tx1"/>
                </a:solidFill>
              </a:rPr>
            </a:br>
            <a:br>
              <a:rPr lang="en-CA" dirty="0">
                <a:solidFill>
                  <a:schemeClr val="tx1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Company C uses a computer. The purchase price of the computer was $100,000. The useful life is 5 years. The estimated salvage value of $20,000.</a:t>
            </a:r>
            <a:br>
              <a:rPr lang="en-CA" dirty="0">
                <a:solidFill>
                  <a:srgbClr val="FF0000"/>
                </a:solidFill>
              </a:rPr>
            </a:b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A) What is the depreciable expense in year 1?</a:t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B) What is the depreciable expense for year 2?</a:t>
            </a:r>
            <a:br>
              <a:rPr lang="en-CA" dirty="0">
                <a:solidFill>
                  <a:srgbClr val="FF0000"/>
                </a:solidFill>
              </a:rPr>
            </a:br>
            <a:r>
              <a:rPr lang="en-CA" dirty="0">
                <a:solidFill>
                  <a:srgbClr val="FF0000"/>
                </a:solidFill>
              </a:rPr>
              <a:t>C) What is the depreciable expense in year 1 if it was double declining balance?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FA68D2-644E-424C-9116-F6C9451A82E3}"/>
                  </a:ext>
                </a:extLst>
              </p:cNvPr>
              <p:cNvSpPr/>
              <p:nvPr/>
            </p:nvSpPr>
            <p:spPr>
              <a:xfrm>
                <a:off x="1176670" y="1546849"/>
                <a:ext cx="6096000" cy="273292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Declining balance: Computers/electronics</a:t>
                </a:r>
                <a:b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b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CA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CA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Depreciation</m:t>
                    </m:r>
                    <m:r>
                      <a:rPr lang="en-CA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expense</m:t>
                    </m:r>
                    <m:r>
                      <a:rPr lang="en-CA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$</m:t>
                    </m:r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0,000 </m:t>
                    </m:r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 = $20,000</a:t>
                </a:r>
                <a:b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b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CA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CA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Depreciation</m:t>
                    </m:r>
                    <m:r>
                      <a:rPr lang="en-CA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expense</m:t>
                    </m:r>
                    <m:r>
                      <a:rPr lang="en-CA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$</m:t>
                    </m:r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0,000</m:t>
                    </m:r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−20,000</m:t>
                    </m:r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 = $16,000</a:t>
                </a:r>
                <a:b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b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CA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CA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Depreciation</m:t>
                    </m:r>
                    <m:r>
                      <a:rPr lang="en-CA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expense</m:t>
                    </m:r>
                    <m:r>
                      <a:rPr lang="en-CA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$</m:t>
                    </m:r>
                    <m:r>
                      <a:rPr lang="en-CA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10</m:t>
                    </m:r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0,000 </m:t>
                    </m:r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A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CA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  <a:t> = $40,000</a:t>
                </a:r>
                <a:b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b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b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br>
                  <a:rPr lang="en-US" dirty="0">
                    <a:solidFill>
                      <a:schemeClr val="accent1">
                        <a:lumMod val="50000"/>
                      </a:schemeClr>
                    </a:solidFill>
                  </a:rPr>
                </a:b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FA68D2-644E-424C-9116-F6C9451A82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670" y="1546849"/>
                <a:ext cx="6096000" cy="2732928"/>
              </a:xfrm>
              <a:prstGeom prst="rect">
                <a:avLst/>
              </a:prstGeom>
              <a:blipFill>
                <a:blip r:embed="rId4"/>
                <a:stretch>
                  <a:fillRect l="-208" t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20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2730</TotalTime>
  <Words>5238</Words>
  <Application>Microsoft Macintosh PowerPoint</Application>
  <PresentationFormat>Widescreen</PresentationFormat>
  <Paragraphs>388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Suprabhe Ballary</cp:lastModifiedBy>
  <cp:revision>953</cp:revision>
  <dcterms:created xsi:type="dcterms:W3CDTF">2013-07-15T20:26:40Z</dcterms:created>
  <dcterms:modified xsi:type="dcterms:W3CDTF">2020-12-03T04:44:10Z</dcterms:modified>
</cp:coreProperties>
</file>