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3" roundtripDataSignature="AMtx7mj9L3gf7OaRMIlodv8U3pWIwEH7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customschemas.google.com/relationships/presentationmetadata" Target="metadata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 balance is a list of accounts and their balances at a given time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􏰀  Companies usually prepare a trial balance at the end of an accounting period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􏰀  Debits = Credits</a:t>
            </a:r>
            <a:endParaRPr/>
          </a:p>
        </p:txBody>
      </p:sp>
      <p:sp>
        <p:nvSpPr>
          <p:cNvPr id="250" name="Google Shape;25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what happens later </a:t>
            </a:r>
            <a:endParaRPr/>
          </a:p>
        </p:txBody>
      </p:sp>
      <p:sp>
        <p:nvSpPr>
          <p:cNvPr id="288" name="Google Shape;288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 expense whatever it may be, rent etc….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Show what happens later</a:t>
            </a:r>
            <a:endParaRPr/>
          </a:p>
        </p:txBody>
      </p:sp>
      <p:sp>
        <p:nvSpPr>
          <p:cNvPr id="303" name="Google Shape;303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Overstated </a:t>
            </a:r>
            <a:endParaRPr/>
          </a:p>
        </p:txBody>
      </p:sp>
      <p:sp>
        <p:nvSpPr>
          <p:cNvPr id="369" name="Google Shape;369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Draw the t charts </a:t>
            </a:r>
            <a:endParaRPr/>
          </a:p>
        </p:txBody>
      </p:sp>
      <p:sp>
        <p:nvSpPr>
          <p:cNvPr id="399" name="Google Shape;399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 RE, Cr Div</a:t>
            </a:r>
            <a:endParaRPr/>
          </a:p>
        </p:txBody>
      </p:sp>
      <p:sp>
        <p:nvSpPr>
          <p:cNvPr id="421" name="Google Shape;421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AR, cash, supplies,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Investments in stocks/bonds, land, buildings, long term notes receivable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Don’t have physical substance, like patents, copyrights, goodwill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AP, salaries payable, interest payable</a:t>
            </a:r>
            <a:endParaRPr/>
          </a:p>
        </p:txBody>
      </p:sp>
      <p:sp>
        <p:nvSpPr>
          <p:cNvPr id="436" name="Google Shape;436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5" name="Google Shape;615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6" name="Google Shape;636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7" name="Google Shape;657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4" name="Google Shape;664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5" name="Google Shape;735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2" name="Google Shape;742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59.5K</a:t>
            </a:r>
            <a:endParaRPr/>
          </a:p>
        </p:txBody>
      </p:sp>
      <p:sp>
        <p:nvSpPr>
          <p:cNvPr id="750" name="Google Shape;750;p10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7" name="Google Shape;757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1" name="Google Shape;771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8" name="Google Shape;778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3" name="Google Shape;793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605867" y="277706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application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520" y="0"/>
            <a:ext cx="745895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Shareholders’ Equity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8382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Contributed capital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Permanent Investments for equity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stock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# &amp; total value of shares issued 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6416040" y="1822450"/>
            <a:ext cx="4136571" cy="180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Earnings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revenues, less expenses and dividends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6416040" y="3627120"/>
            <a:ext cx="4136571" cy="180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in values of assets/liabilities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Accounting Equation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Assets = Liabilities + Shareholders’ Equity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Must always remain balanced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2 ways to acquire assets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Ex. 1) If Amazon has $700K in assets and $200K in liabilities, what is the balance in SE?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Generally Accepted Accounting Principles (GAAP)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Universal set of accounting regulations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Canada: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Public companies follow International Financial Reporting Standards (IFRS)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Private companies can follow IFRS or ASPE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USA: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Comply with US GAAP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Regulated by the SEC</a:t>
            </a:r>
            <a:endParaRPr/>
          </a:p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2: The Recording Process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Accounting Equation – Expanded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Assets = liabilities + 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 = common stock + retained earnings (RE)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 = net income – dividends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 = revenues – expenses – dividends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Assets = liabilities + common stock + revenues – expenses - dividends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Analysis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1) Identify accounts involved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2) Determine direction of effect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3) Check that A = L + SE remains balanced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Duality of effects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transaction affects min. 2 accounts </a:t>
            </a:r>
            <a:endParaRPr/>
          </a:p>
        </p:txBody>
      </p:sp>
      <p:sp>
        <p:nvSpPr>
          <p:cNvPr id="195" name="Google Shape;19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Analysis – Examples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2) Amazon issues $8,000 of common shares to investors for cash.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3) Amazon borrows $19,000 from the bank with a 5-year note.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4) Amazon buys $3,000 in new equipment for deliveries. They pay $2,000 in cash, and agree to a 3-year note for the remainder balance.</a:t>
            </a:r>
            <a:endParaRPr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Journal Entries 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for analyzing transactions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Recording as either “Debit” or ”Credit”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signal left and right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Summarize results of economic transactions</a:t>
            </a:r>
            <a:endParaRPr/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Journal Entries – Examples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5) Amazon issues $8,000 of common shares to investors for cash.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6) Amazon borrows $19,000 from the bank with a 5-year note.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7) Amazon buys $3,000 in new equipment for deliveries. They pay $2,000 in cash, and agree to a 3-year note for the balance.</a:t>
            </a:r>
            <a:endParaRPr/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Ledger </a:t>
            </a:r>
            <a:endParaRPr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Shows effects of multiple economic transactions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Isolates balances for each individual account</a:t>
            </a:r>
            <a:endParaRPr/>
          </a:p>
        </p:txBody>
      </p:sp>
      <p:sp>
        <p:nvSpPr>
          <p:cNvPr id="223" name="Google Shape;22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Chapter 1: Accounting in 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Chapter 2: The Recording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Chapter 3: Adjusting the Accounts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Chapter 4: Completing the Accounting Cycle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Chapter 5: Accounting for Merchandising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Chapter 6: Inventories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Chapter 8: Recognition of Accounts Receivable 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Ledger – Examples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8) Amazon issues $8,000 of common shares to investors for cash.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Amazon borrows $19,000 from the bank with a 5-year note.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Amazon buys $3,000 in new equipment for deliveries. They pay $2,000 in cash, and agree to a 3-year note for the balance.</a:t>
            </a:r>
            <a:endParaRPr/>
          </a:p>
        </p:txBody>
      </p:sp>
      <p:sp>
        <p:nvSpPr>
          <p:cNvPr id="230" name="Google Shape;23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Debit and Credit Framework 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Gain = economic benefit outside regular operations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Loss = economic loss outside regular operations </a:t>
            </a:r>
            <a:endParaRPr/>
          </a:p>
        </p:txBody>
      </p:sp>
      <p:pic>
        <p:nvPicPr>
          <p:cNvPr descr="Diagram&#10;&#10;Description automatically generated" id="238" name="Google Shape;2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1409700"/>
            <a:ext cx="8758767" cy="342173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Debits and Credits for Journal Entries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D.E.A.D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Debit expenses, assets, dividend increases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Credit all other increases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Debits = Credits ALWAYS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Trial Balance</a:t>
            </a:r>
            <a:endParaRPr/>
          </a:p>
        </p:txBody>
      </p:sp>
      <p:pic>
        <p:nvPicPr>
          <p:cNvPr descr="Prepare Financial Statements Using the Adjusted Trial Balance – Principles  of Accounting, Volume 1: Financial Accounting" id="253" name="Google Shape;253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933" y="208269"/>
            <a:ext cx="7196667" cy="644146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2 Summary</a:t>
            </a:r>
            <a:endParaRPr/>
          </a:p>
        </p:txBody>
      </p:sp>
      <p:pic>
        <p:nvPicPr>
          <p:cNvPr descr="Diagram&#10;&#10;Description automatically generated" id="260" name="Google Shape;26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01" y="1442547"/>
            <a:ext cx="9201226" cy="52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3: Adjusting the Accounts </a:t>
            </a:r>
            <a:endParaRPr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Accounts Receivable vs Accounts Payable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8382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Records amounts for goods/services given on credit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Money owed TO company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Asset 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60960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amounts for goods/services received on credit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owed BY company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 of Measuring Income</a:t>
            </a:r>
            <a:endParaRPr/>
          </a:p>
        </p:txBody>
      </p:sp>
      <p:sp>
        <p:nvSpPr>
          <p:cNvPr id="282" name="Google Shape;282;p31"/>
          <p:cNvSpPr txBox="1"/>
          <p:nvPr>
            <p:ph idx="1" type="body"/>
          </p:nvPr>
        </p:nvSpPr>
        <p:spPr>
          <a:xfrm>
            <a:off x="8382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Cash Basis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Revenues/expenses recorded at transfer of cash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used often, not GAAP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manipulated by management </a:t>
            </a:r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60960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Accrual Basis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Revenues/expenses recorded as incurred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most often, follows GAAP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of cash receipts timing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Revenue Recognition Principle – Examples</a:t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1) Cash received BEFORE revenue is earned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Cash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 Cr Unearned revenue (liability)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2) Cash received WHEN revenue is earned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Cash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Sales revenue (retained earnings)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3) Cash received AFTER revenue is earned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Accounts receivable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 Cr Sales revenue </a:t>
            </a:r>
            <a:endParaRPr/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Revenue Recognition Principle </a:t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Revenues to be recorded when earned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Independent of when cash is received/paid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9) Ex: Amazon sold $5,000 worth of merchandise on Feb 8, but cash payment was collected on Feb 22. When is revenue recognized? Journal entries:</a:t>
            </a:r>
            <a:endParaRPr/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1: Accounting in Action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Expense Recognition Principle – Examples</a:t>
            </a:r>
            <a:endParaRPr/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1) Cash paid BEFORE expense is incurred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Prepaid expense (asset)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 Cr Cash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2) Cash paid WHEN expense is incurred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Expense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Cash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3) Cash paid AFTER expense is incurred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Expense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 Cr Expense payable </a:t>
            </a:r>
            <a:endParaRPr/>
          </a:p>
        </p:txBody>
      </p:sp>
      <p:sp>
        <p:nvSpPr>
          <p:cNvPr id="307" name="Google Shape;30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Expense Recognition Principle 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Expenses to be recorded when earned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Independent of when cash is received/paid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10) Ex: Amazon’s employees earned a $1500 bonus for the sale of merchandise on Feb 8, but it was paid out on Feb 22. When is the expense recognized? Journal entries: </a:t>
            </a:r>
            <a:endParaRPr/>
          </a:p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Kinds of Adjusting Entries</a:t>
            </a:r>
            <a:endParaRPr/>
          </a:p>
        </p:txBody>
      </p:sp>
      <p:sp>
        <p:nvSpPr>
          <p:cNvPr id="320" name="Google Shape;320;p36"/>
          <p:cNvSpPr txBox="1"/>
          <p:nvPr>
            <p:ph idx="1" type="body"/>
          </p:nvPr>
        </p:nvSpPr>
        <p:spPr>
          <a:xfrm>
            <a:off x="8382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Deferrals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Receipt of assets/cash BEFORE incurring revenue/expense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Ex. prepaid expenses, unearned revenues</a:t>
            </a:r>
            <a:endParaRPr/>
          </a:p>
        </p:txBody>
      </p:sp>
      <p:sp>
        <p:nvSpPr>
          <p:cNvPr id="321" name="Google Shape;321;p36"/>
          <p:cNvSpPr txBox="1"/>
          <p:nvPr/>
        </p:nvSpPr>
        <p:spPr>
          <a:xfrm>
            <a:off x="65532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Accruals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Receipt of assets/cash AFTER incurring revenue/expense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accrued revenues/expenses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Deferrals Example </a:t>
            </a:r>
            <a:endParaRPr/>
          </a:p>
        </p:txBody>
      </p:sp>
      <p:sp>
        <p:nvSpPr>
          <p:cNvPr id="328" name="Google Shape;32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11) Sam spent $900 on Mar 1</a:t>
            </a:r>
            <a:r>
              <a:rPr baseline="30000" lang="en-US"/>
              <a:t>st</a:t>
            </a:r>
            <a:r>
              <a:rPr lang="en-US"/>
              <a:t> to cover the month’s car insurance fee. What are the journal entries on Mar 1</a:t>
            </a:r>
            <a:r>
              <a:rPr baseline="30000" lang="en-US"/>
              <a:t>st</a:t>
            </a:r>
            <a:r>
              <a:rPr lang="en-US"/>
              <a:t> and Mar 31</a:t>
            </a:r>
            <a:r>
              <a:rPr baseline="30000" lang="en-US"/>
              <a:t>st</a:t>
            </a:r>
            <a:r>
              <a:rPr lang="en-US"/>
              <a:t> 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Accruals Example</a:t>
            </a:r>
            <a:endParaRPr/>
          </a:p>
        </p:txBody>
      </p:sp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12) Sam decided to open a hair salon. On Mar 3, John came and received a $20 haircut on credit. Next week on Mar 7, John sent an e-transfer to cover the cost of the haircut. What are the Mar 3 and Mar 7 journal entries for Sam and John?</a:t>
            </a:r>
            <a:endParaRPr/>
          </a:p>
        </p:txBody>
      </p:sp>
      <p:sp>
        <p:nvSpPr>
          <p:cNvPr id="336" name="Google Shape;33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Depreciation</a:t>
            </a:r>
            <a:endParaRPr/>
          </a:p>
        </p:txBody>
      </p:sp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 for allocating cost of tangible asset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Journal entry: Dr Depreciation Expense, Cr Accumulated Depreciation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Depreciation expense for current (single) period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Accumulated depreciation -&gt; contra-asset account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Accounts for multiple periods of depreciation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Depreciation expense = depreciable amount / useful life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Depreciable amount = (cost of acquiring – residual value) / useful life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Accumulated Depreciation vs Depreciation Expense</a:t>
            </a:r>
            <a:endParaRPr/>
          </a:p>
        </p:txBody>
      </p:sp>
      <p:sp>
        <p:nvSpPr>
          <p:cNvPr id="349" name="Google Shape;349;p40"/>
          <p:cNvSpPr txBox="1"/>
          <p:nvPr>
            <p:ph idx="1" type="body"/>
          </p:nvPr>
        </p:nvSpPr>
        <p:spPr>
          <a:xfrm>
            <a:off x="8382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Accumulated Depreciation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Credit balance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Contra-asset account, offsets assets on balance sheet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Permanent account</a:t>
            </a:r>
            <a:endParaRPr/>
          </a:p>
        </p:txBody>
      </p:sp>
      <p:sp>
        <p:nvSpPr>
          <p:cNvPr id="350" name="Google Shape;350;p40"/>
          <p:cNvSpPr txBox="1"/>
          <p:nvPr/>
        </p:nvSpPr>
        <p:spPr>
          <a:xfrm>
            <a:off x="60960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Depreciation Expense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 depreciation for 1 period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on income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account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Adjusting Entries – Depreciation</a:t>
            </a:r>
            <a:endParaRPr/>
          </a:p>
        </p:txBody>
      </p:sp>
      <p:sp>
        <p:nvSpPr>
          <p:cNvPr id="357" name="Google Shape;35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13) Amazon bought a delivery truck for $100K on Mar 1, 2018. The truck has a useful life of 10 years and is expected to generate annual sales of $500K with no residual value. Mar 1, 2018 journal entries: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Adjusting entries on Dec 31, 2018 for depreciation:</a:t>
            </a:r>
            <a:endParaRPr/>
          </a:p>
        </p:txBody>
      </p:sp>
      <p:sp>
        <p:nvSpPr>
          <p:cNvPr id="358" name="Google Shape;35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Book Value</a:t>
            </a:r>
            <a:endParaRPr/>
          </a:p>
        </p:txBody>
      </p:sp>
      <p:sp>
        <p:nvSpPr>
          <p:cNvPr id="364" name="Google Shape;364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Book value = cost of depreciable asset – accumulated depreciation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14) Ex. Amazon bought a delivery truck for $100K on Jan 1, 2017. The truck has a useful life of 10 years and is expected to generate annual sales of $500K with no residual value. Book value at Dec 31, 2022?</a:t>
            </a:r>
            <a:endParaRPr/>
          </a:p>
        </p:txBody>
      </p:sp>
      <p:sp>
        <p:nvSpPr>
          <p:cNvPr id="365" name="Google Shape;36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Expenses Misstatement - Example</a:t>
            </a:r>
            <a:endParaRPr/>
          </a:p>
        </p:txBody>
      </p:sp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Payments cover beyond current period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15) Ex. A business paid $200,000 in commissions for 2 years at the start of their fiscal year. They recorded this journal entry: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 Commissions Expense     $200,000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Cr Cash     $200,000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Adjusting journal entry at year end: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3" name="Google Shape;37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Accounting? (boring version)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Recognizing, recording, communicating economic activities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Interested users: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Internal (management)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External (shareholders)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types: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Cost accounting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Audit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Tax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Deliver financial info to concerned users 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4: Completing the Accounting Cycle </a:t>
            </a:r>
            <a:endParaRPr/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0" name="Google Shape;38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Purpose of Closing Process</a:t>
            </a:r>
            <a:endParaRPr/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Balance sheet items roll-forward balances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I/S items don’t roll forward balances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Must create 0 balance in temporary accounts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Allocate net income/loss to retained earnings</a:t>
            </a:r>
            <a:endParaRPr/>
          </a:p>
        </p:txBody>
      </p:sp>
      <p:sp>
        <p:nvSpPr>
          <p:cNvPr id="387" name="Google Shape;38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Permanent vs Temporary Accounts</a:t>
            </a:r>
            <a:endParaRPr/>
          </a:p>
        </p:txBody>
      </p:sp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8382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Permanent Accounts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Liabilities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Shareholders’ Equity </a:t>
            </a:r>
            <a:endParaRPr/>
          </a:p>
        </p:txBody>
      </p:sp>
      <p:sp>
        <p:nvSpPr>
          <p:cNvPr id="394" name="Google Shape;394;p46"/>
          <p:cNvSpPr txBox="1"/>
          <p:nvPr/>
        </p:nvSpPr>
        <p:spPr>
          <a:xfrm>
            <a:off x="6553202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Accounts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Dividends declared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1) Closing Revenues to Income Summary</a:t>
            </a:r>
            <a:endParaRPr/>
          </a:p>
        </p:txBody>
      </p:sp>
      <p:sp>
        <p:nvSpPr>
          <p:cNvPr id="402" name="Google Shape;402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16) Ex. Amazon has balances of $10,000 in sales revenue, $7,000 in service revenue and $100 gain from investments. </a:t>
            </a:r>
            <a:endParaRPr/>
          </a:p>
        </p:txBody>
      </p:sp>
      <p:sp>
        <p:nvSpPr>
          <p:cNvPr id="403" name="Google Shape;40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2) Closing Expenses to Income Summary</a:t>
            </a:r>
            <a:endParaRPr/>
          </a:p>
        </p:txBody>
      </p:sp>
      <p:sp>
        <p:nvSpPr>
          <p:cNvPr id="409" name="Google Shape;409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17) Ex. Amazon has balances of $5,000 in marketing, $4,000 in consulting, $2,000 in management fees, and $1000 in travel expenses</a:t>
            </a:r>
            <a:endParaRPr/>
          </a:p>
        </p:txBody>
      </p:sp>
      <p:sp>
        <p:nvSpPr>
          <p:cNvPr id="410" name="Google Shape;41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3) Close Income Summary to Retained Earnings</a:t>
            </a:r>
            <a:endParaRPr/>
          </a:p>
        </p:txBody>
      </p:sp>
      <p:sp>
        <p:nvSpPr>
          <p:cNvPr id="416" name="Google Shape;416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18) Income Summary has a balance of $5,100</a:t>
            </a:r>
            <a:endParaRPr/>
          </a:p>
        </p:txBody>
      </p:sp>
      <p:sp>
        <p:nvSpPr>
          <p:cNvPr id="417" name="Google Shape;417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 4) Close Dividends to Retained Earnings</a:t>
            </a:r>
            <a:endParaRPr/>
          </a:p>
        </p:txBody>
      </p:sp>
      <p:sp>
        <p:nvSpPr>
          <p:cNvPr id="424" name="Google Shape;424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19) Ex. Amazon has a dividend balance of $600</a:t>
            </a:r>
            <a:endParaRPr/>
          </a:p>
        </p:txBody>
      </p:sp>
      <p:sp>
        <p:nvSpPr>
          <p:cNvPr id="425" name="Google Shape;42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Skipping Income Summary</a:t>
            </a:r>
            <a:endParaRPr/>
          </a:p>
        </p:txBody>
      </p:sp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Closing revenues: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 Revenues/Gains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Cr Retained Earnings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Closing expenses: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 Retained Earnings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Cr Expenses/Losses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Closing dividends: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 Retained Earnings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 Dividends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32" name="Google Shape;432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Balance Sheet Classifications</a:t>
            </a:r>
            <a:endParaRPr/>
          </a:p>
        </p:txBody>
      </p:sp>
      <p:sp>
        <p:nvSpPr>
          <p:cNvPr id="439" name="Google Shape;439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assets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Expected usage within 1 year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Long-term investments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Intangible assets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liabilities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Obligations due within 1 year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Obligations paid after 1 year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Accounts ordered by liquidity</a:t>
            </a:r>
            <a:endParaRPr/>
          </a:p>
        </p:txBody>
      </p:sp>
      <p:sp>
        <p:nvSpPr>
          <p:cNvPr id="440" name="Google Shape;440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Operating Cycle</a:t>
            </a:r>
            <a:endParaRPr/>
          </a:p>
        </p:txBody>
      </p:sp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period for inventory to turn to cash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1) Purchase inventory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2) Sell it on account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3) Collect payment from customers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Approximately 1 year </a:t>
            </a:r>
            <a:endParaRPr/>
          </a:p>
        </p:txBody>
      </p:sp>
      <p:sp>
        <p:nvSpPr>
          <p:cNvPr id="447" name="Google Shape;44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Accounting? (better version)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Language of financial information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Words in a sentences = numbers in financials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Wealth lies in financial literacy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Reading numbers to get ahead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Don’t believe me… Warren Buffet</a:t>
            </a:r>
            <a:endParaRPr/>
          </a:p>
        </p:txBody>
      </p:sp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5: Accounting for Merchandising Operations</a:t>
            </a:r>
            <a:endParaRPr/>
          </a:p>
        </p:txBody>
      </p:sp>
      <p:sp>
        <p:nvSpPr>
          <p:cNvPr id="453" name="Google Shape;453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54" name="Google Shape;454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Merchandising Companies</a:t>
            </a:r>
            <a:endParaRPr/>
          </a:p>
        </p:txBody>
      </p:sp>
      <p:sp>
        <p:nvSpPr>
          <p:cNvPr id="460" name="Google Shape;460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Product/goods oriented rather than services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Retailers (sales direct to end-users)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Walmart, Superstore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Wholesalers (sales to retailers)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Proctor &amp; Gamble, General Mills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Hold inventory as current asset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COGS is total cost of goods (inventory) sold</a:t>
            </a:r>
            <a:endParaRPr/>
          </a:p>
        </p:txBody>
      </p:sp>
      <p:sp>
        <p:nvSpPr>
          <p:cNvPr id="461" name="Google Shape;46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Perpetual vs Periodic Inventory Systems</a:t>
            </a:r>
            <a:endParaRPr/>
          </a:p>
        </p:txBody>
      </p:sp>
      <p:sp>
        <p:nvSpPr>
          <p:cNvPr id="467" name="Google Shape;467;p56"/>
          <p:cNvSpPr txBox="1"/>
          <p:nvPr>
            <p:ph idx="1" type="body"/>
          </p:nvPr>
        </p:nvSpPr>
        <p:spPr>
          <a:xfrm>
            <a:off x="8382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Perpetual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Constant tracking of inventory changes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Better control over inventory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Real time reporting of profits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Expensive to maintain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for high-value goods</a:t>
            </a:r>
            <a:endParaRPr/>
          </a:p>
        </p:txBody>
      </p:sp>
      <p:sp>
        <p:nvSpPr>
          <p:cNvPr id="468" name="Google Shape;468;p56"/>
          <p:cNvSpPr txBox="1"/>
          <p:nvPr/>
        </p:nvSpPr>
        <p:spPr>
          <a:xfrm>
            <a:off x="6096000" y="18256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keep constant track of inventory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COGS calculated only at the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always up to 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adjusted end of period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Cost of Goods Sold (COGS)</a:t>
            </a:r>
            <a:endParaRPr/>
          </a:p>
        </p:txBody>
      </p:sp>
      <p:sp>
        <p:nvSpPr>
          <p:cNvPr id="475" name="Google Shape;475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 cost of goods acquired that were sold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 incurred only if inventory is sold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Essential in matching principle</a:t>
            </a:r>
            <a:endParaRPr/>
          </a:p>
        </p:txBody>
      </p:sp>
      <p:sp>
        <p:nvSpPr>
          <p:cNvPr id="476" name="Google Shape;47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Perpetual Inventory – Delivery Costs</a:t>
            </a:r>
            <a:endParaRPr/>
          </a:p>
        </p:txBody>
      </p:sp>
      <p:sp>
        <p:nvSpPr>
          <p:cNvPr id="482" name="Google Shape;48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seller </a:t>
            </a:r>
            <a:r>
              <a:rPr lang="en-US"/>
              <a:t>pays for delivery of inventory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Delivery Expense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Cash/AP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journal entries for buyer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buyer pays for delivery of inventory: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Inventory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Cash/AP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Included in overall cost of inventory </a:t>
            </a:r>
            <a:endParaRPr/>
          </a:p>
        </p:txBody>
      </p:sp>
      <p:sp>
        <p:nvSpPr>
          <p:cNvPr id="483" name="Google Shape;48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Perpetual Inventory – Delivery Costs Example</a:t>
            </a:r>
            <a:endParaRPr/>
          </a:p>
        </p:txBody>
      </p:sp>
      <p:sp>
        <p:nvSpPr>
          <p:cNvPr id="489" name="Google Shape;489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20) Amazon buys $8,000 worth of product from Apple on Mar 3 and pays $200 delivery costs on credit. The journal entries for Amazon: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21) If Apple (the seller) takes care of the delivery costs, the journal entries for the shipment for Amazon and for Apple are:</a:t>
            </a:r>
            <a:endParaRPr/>
          </a:p>
        </p:txBody>
      </p:sp>
      <p:sp>
        <p:nvSpPr>
          <p:cNvPr id="490" name="Google Shape;49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Perpetual Inventory – Purchase Discounts</a:t>
            </a:r>
            <a:endParaRPr/>
          </a:p>
        </p:txBody>
      </p:sp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Discount granted on sale of inventory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Journal entries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Inventory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Cash</a:t>
            </a:r>
            <a:endParaRPr/>
          </a:p>
        </p:txBody>
      </p:sp>
      <p:sp>
        <p:nvSpPr>
          <p:cNvPr id="497" name="Google Shape;49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Perpetual Inventory – Purchase Allowance</a:t>
            </a:r>
            <a:endParaRPr/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Reduction in price due to item defect/wrong order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Journal entries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Inventory</a:t>
            </a:r>
            <a:endParaRPr/>
          </a:p>
        </p:txBody>
      </p:sp>
      <p:sp>
        <p:nvSpPr>
          <p:cNvPr id="504" name="Google Shape;504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Perpetual Inventory – Purchase Return</a:t>
            </a:r>
            <a:endParaRPr/>
          </a:p>
        </p:txBody>
      </p:sp>
      <p:sp>
        <p:nvSpPr>
          <p:cNvPr id="510" name="Google Shape;510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Customer returns item to merchandiser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Journal entries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Inventory</a:t>
            </a:r>
            <a:endParaRPr/>
          </a:p>
        </p:txBody>
      </p:sp>
      <p:sp>
        <p:nvSpPr>
          <p:cNvPr id="511" name="Google Shape;511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Credit Terms</a:t>
            </a:r>
            <a:endParaRPr/>
          </a:p>
        </p:txBody>
      </p:sp>
      <p:sp>
        <p:nvSpPr>
          <p:cNvPr id="518" name="Google Shape;518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Ex. Nike bought $10,000 worth of clothes from XYZ on account with credit term 3/12, n/30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Three-twelve, net thirty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3 % discount if paid within 12 days, else full balance in 30 days</a:t>
            </a:r>
            <a:endParaRPr/>
          </a:p>
        </p:txBody>
      </p:sp>
      <p:sp>
        <p:nvSpPr>
          <p:cNvPr id="519" name="Google Shape;519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Warran Buffet on Accounting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https://www.youtube.com/watch?v=rV3Etfww7EQ&amp;ab_channel=InvestmentKnowledge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Credit Terms – Example</a:t>
            </a:r>
            <a:endParaRPr/>
          </a:p>
        </p:txBody>
      </p:sp>
      <p:sp>
        <p:nvSpPr>
          <p:cNvPr id="525" name="Google Shape;525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22)</a:t>
            </a:r>
            <a:r>
              <a:rPr lang="en-US"/>
              <a:t> Ex. Amazon bought $60K worth of tech on account from Apple on Mar 2 with credit terms 4/10 , n/30.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 2 journal entries for Amazon: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Assuming Amazon pays on Mar 11, journal entries: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Assuming Amazon pays on Apr 1, journal entries:</a:t>
            </a:r>
            <a:endParaRPr/>
          </a:p>
        </p:txBody>
      </p:sp>
      <p:sp>
        <p:nvSpPr>
          <p:cNvPr id="526" name="Google Shape;526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Perpetual Inventory – COGS Example</a:t>
            </a:r>
            <a:endParaRPr/>
          </a:p>
        </p:txBody>
      </p:sp>
      <p:sp>
        <p:nvSpPr>
          <p:cNvPr id="532" name="Google Shape;532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23) Amazon sold $10,000 of tech on credit to customers on Mar 14. The tech cost Amazon $1,500 at the time of the transaction. Journaling the credit sale for Amazon: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Journaling the COGS for Amazon: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3" name="Google Shape;533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Perpetual Inventory – Purchase Returns Ex.</a:t>
            </a:r>
            <a:endParaRPr/>
          </a:p>
        </p:txBody>
      </p:sp>
      <p:sp>
        <p:nvSpPr>
          <p:cNvPr id="539" name="Google Shape;539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24) Amazon bought too much tech from Apple and opted to return $5,000 of tech to Apple on Mar 5. The tech cost Apple $2,000 to make. The journal entries for Amazon: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journal entries for Apple: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Sales returns and allowances -&gt; contra-revenue account for the seller</a:t>
            </a:r>
            <a:endParaRPr/>
          </a:p>
        </p:txBody>
      </p:sp>
      <p:sp>
        <p:nvSpPr>
          <p:cNvPr id="540" name="Google Shape;540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Sales Returns &amp; Allowances – for Seller</a:t>
            </a:r>
            <a:endParaRPr/>
          </a:p>
        </p:txBody>
      </p:sp>
      <p:sp>
        <p:nvSpPr>
          <p:cNvPr id="546" name="Google Shape;546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Sales return (customer returns product for refund)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Sales returns and allowances*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Cr Accounts receivable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Sales allowance (customer granted price reduction as compromise for incorrect order/broken product)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Sales returns and allowances*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Cr Accounts receivable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*Contra-revenue accounts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Deducted from gross sales revenue to determine net sales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Debit balance, increases lower revenues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47" name="Google Shape;547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 sales reporting </a:t>
            </a:r>
            <a:endParaRPr/>
          </a:p>
        </p:txBody>
      </p:sp>
      <p:sp>
        <p:nvSpPr>
          <p:cNvPr id="553" name="Google Shape;553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Sales revenue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Less: Sales Discounts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          Sales returns &amp; allowances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Net Sales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Less: COGS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=Gross profit (gross margin)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4" name="Google Shape;554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 income reporting </a:t>
            </a:r>
            <a:endParaRPr/>
          </a:p>
        </p:txBody>
      </p:sp>
      <p:sp>
        <p:nvSpPr>
          <p:cNvPr id="560" name="Google Shape;560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Multi-step income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= Gross profit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Less: Operating expenses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= Operating income before taxes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Less: Taxes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= Net Income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Operating expenses are rent, supplies, salaries, advertising</a:t>
            </a:r>
            <a:endParaRPr/>
          </a:p>
        </p:txBody>
      </p:sp>
      <p:sp>
        <p:nvSpPr>
          <p:cNvPr id="561" name="Google Shape;561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Income Statement Equations </a:t>
            </a:r>
            <a:endParaRPr/>
          </a:p>
        </p:txBody>
      </p:sp>
      <p:sp>
        <p:nvSpPr>
          <p:cNvPr id="567" name="Google Shape;567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Gross profit = Net sales – COGS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Gross profit rate = Gross profit / Net sales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Single-step I/S: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 income = Revenues – Expenses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Multi-step I/S: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 income = Gross profit – Operating expenses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 income = Net sales – COGS – Operating expenses</a:t>
            </a:r>
            <a:endParaRPr/>
          </a:p>
        </p:txBody>
      </p:sp>
      <p:sp>
        <p:nvSpPr>
          <p:cNvPr id="568" name="Google Shape;568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Gross Profit Rate vs Markup </a:t>
            </a:r>
            <a:endParaRPr/>
          </a:p>
        </p:txBody>
      </p:sp>
      <p:sp>
        <p:nvSpPr>
          <p:cNvPr id="574" name="Google Shape;574;p73"/>
          <p:cNvSpPr txBox="1"/>
          <p:nvPr>
            <p:ph idx="1" type="body"/>
          </p:nvPr>
        </p:nvSpPr>
        <p:spPr>
          <a:xfrm>
            <a:off x="838199" y="1825625"/>
            <a:ext cx="5758544" cy="178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Gross profit rate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net sales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(Net sales – COGS) / Net sales</a:t>
            </a:r>
            <a:endParaRPr/>
          </a:p>
        </p:txBody>
      </p:sp>
      <p:sp>
        <p:nvSpPr>
          <p:cNvPr id="575" name="Google Shape;575;p73"/>
          <p:cNvSpPr txBox="1"/>
          <p:nvPr/>
        </p:nvSpPr>
        <p:spPr>
          <a:xfrm>
            <a:off x="6724789" y="1690688"/>
            <a:ext cx="5031783" cy="1613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Markup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price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(Sales price – cost) / cost *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3"/>
          <p:cNvSpPr txBox="1"/>
          <p:nvPr/>
        </p:nvSpPr>
        <p:spPr>
          <a:xfrm>
            <a:off x="838200" y="3428999"/>
            <a:ext cx="10515600" cy="274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25) Ex. Amazon marks up phone to sell for retail at $800 that cost $200 to make. Determine the markup and gross profit rate. 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6: Inventories </a:t>
            </a:r>
            <a:endParaRPr/>
          </a:p>
        </p:txBody>
      </p:sp>
      <p:sp>
        <p:nvSpPr>
          <p:cNvPr id="583" name="Google Shape;583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4" name="Google Shape;58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Cost of Sales </a:t>
            </a:r>
            <a:endParaRPr/>
          </a:p>
        </p:txBody>
      </p:sp>
      <p:pic>
        <p:nvPicPr>
          <p:cNvPr descr="Diagram&#10;&#10;Description automatically generated" id="590" name="Google Shape;590;p7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9733" y="1592963"/>
            <a:ext cx="7992533" cy="4569261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Financial vs Managerial Accounting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200" y="1825625"/>
            <a:ext cx="41365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Financial Accounting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Collecting data for financial statements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Emphasis on past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External users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Follow GAAP/IFRS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7652657" y="34181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4974771" y="1825625"/>
            <a:ext cx="41365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Managerial Accounting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data for business decision-making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Emphasis on future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logic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Determining Ownership of Goods</a:t>
            </a:r>
            <a:endParaRPr/>
          </a:p>
        </p:txBody>
      </p:sp>
      <p:sp>
        <p:nvSpPr>
          <p:cNvPr id="597" name="Google Shape;597;p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FOB shipping point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Possession passes to buyer when goods are shipped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Buyer pays transport costs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FOB destination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Possession passes to buyer when goods are delivered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Seller pays transport costs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Consigned goods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Inventory given to a 3</a:t>
            </a:r>
            <a:r>
              <a:rPr baseline="30000" lang="en-US"/>
              <a:t>rd</a:t>
            </a:r>
            <a:r>
              <a:rPr lang="en-US"/>
              <a:t> party (consignor) to sell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Still belongs to manufacturer/merchandiser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Possession not transferred, no revenue recognition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8" name="Google Shape;598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Inventory Cost Flow Methods: First-In, First-Out (FIFO) Assumptions</a:t>
            </a:r>
            <a:endParaRPr/>
          </a:p>
        </p:txBody>
      </p:sp>
      <p:sp>
        <p:nvSpPr>
          <p:cNvPr id="604" name="Google Shape;604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Earliest goods bought are 1</a:t>
            </a:r>
            <a:r>
              <a:rPr baseline="30000" lang="en-US"/>
              <a:t>st</a:t>
            </a:r>
            <a:r>
              <a:rPr lang="en-US"/>
              <a:t> to be sold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</a:t>
            </a:r>
            <a:r>
              <a:rPr baseline="30000" lang="en-US"/>
              <a:t>st</a:t>
            </a:r>
            <a:r>
              <a:rPr lang="en-US"/>
              <a:t> (oldest) goods are first to be recognized as COGS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Oldest units not actually sold first (but their costs are recognized first)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Oldest costs -&gt; COGS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Newest costs -&gt; Ending inventory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in periodic inventory (not in perpetual)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05" name="Google Shape;605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FIFO Example</a:t>
            </a:r>
            <a:endParaRPr/>
          </a:p>
        </p:txBody>
      </p:sp>
      <p:sp>
        <p:nvSpPr>
          <p:cNvPr id="611" name="Google Shape;611;p8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26) Superstore bought 500 chocolate boxes at $0.9 each on Mar 2. Then, they bought 200 chocolate boxes at $0.7 each on Mar 5. Finally, they bought 300 chocolate boxes at $0.5 on Mar 10. All chocolate boxes are identical. On Mar 12, Superstore sold 400 chocolate boxes at $3 each. Determine COGS and ending inventory on Mar 12. </a:t>
            </a:r>
            <a:endParaRPr/>
          </a:p>
        </p:txBody>
      </p:sp>
      <p:sp>
        <p:nvSpPr>
          <p:cNvPr id="612" name="Google Shape;612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Inventory Cost Flow Methods: Last-In, First-Out (LIFO) Assumptions</a:t>
            </a:r>
            <a:endParaRPr/>
          </a:p>
        </p:txBody>
      </p:sp>
      <p:sp>
        <p:nvSpPr>
          <p:cNvPr id="618" name="Google Shape;618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Latest goods bought are 1</a:t>
            </a:r>
            <a:r>
              <a:rPr baseline="30000" lang="en-US"/>
              <a:t>st</a:t>
            </a:r>
            <a:r>
              <a:rPr lang="en-US"/>
              <a:t> to be sold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Latest (newest) goods are first to be recognized as COGS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Newest units not actually sold first (but their costs are recognized first)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Newest costs -&gt; COGS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Oldest costs -&gt; Ending inventory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in periodic inventory (not in perpetual)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19" name="Google Shape;61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LIFO Example</a:t>
            </a:r>
            <a:endParaRPr/>
          </a:p>
        </p:txBody>
      </p:sp>
      <p:sp>
        <p:nvSpPr>
          <p:cNvPr id="625" name="Google Shape;625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27) Superstore bought 500 chocolate boxes at $0.9 each on Mar 2. Then, they bought 200 chocolate boxes at $0.7 each on Mar 5. Finally, they bought 300 chocolate boxes at $0.5 on Mar 10. All chocolate boxes are identical. On Mar 12, Superstore sold 400 chocolate boxes at $3 each. Determine COGS and ending inventory on Mar 12. </a:t>
            </a:r>
            <a:endParaRPr/>
          </a:p>
        </p:txBody>
      </p:sp>
      <p:sp>
        <p:nvSpPr>
          <p:cNvPr id="626" name="Google Shape;626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Inventory Cost Flow Methods: Average Cost</a:t>
            </a:r>
            <a:endParaRPr/>
          </a:p>
        </p:txBody>
      </p:sp>
      <p:sp>
        <p:nvSpPr>
          <p:cNvPr id="632" name="Google Shape;632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cost = COGAS / # units available for sale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Average cost assigned to COGS and ending inventory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COGS = (avg. cost per unit) x (# units sold)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Ending inventory = (avg. cost per unit) x (# units in ending inv.)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33" name="Google Shape;63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Average Cost Example</a:t>
            </a:r>
            <a:endParaRPr/>
          </a:p>
        </p:txBody>
      </p:sp>
      <p:sp>
        <p:nvSpPr>
          <p:cNvPr id="639" name="Google Shape;639;p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28) Superstore bought 500 chocolate boxes at $0.9 each on Mar 2. Then, they bought 200 chocolate boxes at $0.7 each on Mar 5. Finally, they bought 300 chocolate boxes at $0.5 on Mar 10. All chocolate boxes are identical. On Mar 12, Superstore sold 400 chocolate boxes at $3 each. Determine COGS and ending inventory on Mar 12. </a:t>
            </a:r>
            <a:endParaRPr/>
          </a:p>
        </p:txBody>
      </p:sp>
      <p:sp>
        <p:nvSpPr>
          <p:cNvPr id="640" name="Google Shape;640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Inventory Cost Flow Methods: Other Notes</a:t>
            </a:r>
            <a:endParaRPr/>
          </a:p>
        </p:txBody>
      </p:sp>
      <p:sp>
        <p:nvSpPr>
          <p:cNvPr id="646" name="Google Shape;646;p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During rising prices/inflation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FIFO -&gt; lowest COGS, highest ending inventory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LIFO -&gt; highest COGS, lowest ending inventory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Above reversed if falling prices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Avg. cost yields net income between FIFO, LIFO (regardless of rising/falling prices)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Managers are motivated to choose certain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IFRS prohibits LIFO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U.S. GAAP allows FIFO, LIFO, and weighted avg. cost methods</a:t>
            </a:r>
            <a:endParaRPr/>
          </a:p>
        </p:txBody>
      </p:sp>
      <p:sp>
        <p:nvSpPr>
          <p:cNvPr id="647" name="Google Shape;647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Financial Statement Ratios: Inventory Turnover</a:t>
            </a:r>
            <a:endParaRPr/>
          </a:p>
        </p:txBody>
      </p:sp>
      <p:sp>
        <p:nvSpPr>
          <p:cNvPr id="653" name="Google Shape;653;p8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Inventory turnover = cost of sales / avg. inventory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Avg. inventory = (beginning inventory + ending inventory) /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times avg. inventory was produced and sold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 ratio -&gt; fast moving inventory </a:t>
            </a:r>
            <a:endParaRPr/>
          </a:p>
        </p:txBody>
      </p:sp>
      <p:sp>
        <p:nvSpPr>
          <p:cNvPr id="654" name="Google Shape;654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8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Financial Statement Ratios: Average Days in Inventory</a:t>
            </a:r>
            <a:endParaRPr/>
          </a:p>
        </p:txBody>
      </p:sp>
      <p:sp>
        <p:nvSpPr>
          <p:cNvPr id="660" name="Google Shape;660;p8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Avg. days in inventory = 365 / inventory turnover ratio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long inventory is expected to be held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Higher numbers -&gt; concern for product obsolescence  </a:t>
            </a:r>
            <a:endParaRPr/>
          </a:p>
        </p:txBody>
      </p:sp>
      <p:sp>
        <p:nvSpPr>
          <p:cNvPr id="661" name="Google Shape;661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Assets 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Economic resources controlled by the company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 from past business events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Expected future economic benefits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Recorded at </a:t>
            </a:r>
            <a:r>
              <a:rPr b="1" lang="en-US"/>
              <a:t>historical cost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cost of acquisition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Accounts receivable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Inventory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Cash</a:t>
            </a:r>
            <a:endParaRPr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8: Recognition of Accounts Receivable</a:t>
            </a:r>
            <a:endParaRPr/>
          </a:p>
        </p:txBody>
      </p:sp>
      <p:sp>
        <p:nvSpPr>
          <p:cNvPr id="667" name="Google Shape;667;p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68" name="Google Shape;668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Receivables </a:t>
            </a:r>
            <a:endParaRPr/>
          </a:p>
        </p:txBody>
      </p:sp>
      <p:sp>
        <p:nvSpPr>
          <p:cNvPr id="674" name="Google Shape;674;p8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Accounts receivable (trade receivables)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Credit sales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Current asset (collectible within &lt;1 year)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Notes receivable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promises from parties with specific terms on payment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receivables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Owed to company for reasons other than regular operating transactions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loans to employees </a:t>
            </a:r>
            <a:endParaRPr/>
          </a:p>
        </p:txBody>
      </p:sp>
      <p:sp>
        <p:nvSpPr>
          <p:cNvPr id="675" name="Google Shape;675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Recording Receivables</a:t>
            </a:r>
            <a:endParaRPr/>
          </a:p>
        </p:txBody>
      </p:sp>
      <p:sp>
        <p:nvSpPr>
          <p:cNvPr id="681" name="Google Shape;681;p9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Increased when revenue is recognized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Accounts receivable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Cr Sales revenue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Reduced on collection of payments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Cash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Accounts receivable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Reduced on returns/allowances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Sales returns/allowances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Accounts receivable</a:t>
            </a:r>
            <a:endParaRPr/>
          </a:p>
        </p:txBody>
      </p:sp>
      <p:sp>
        <p:nvSpPr>
          <p:cNvPr id="682" name="Google Shape;682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Receivables review from Chapter 5</a:t>
            </a:r>
            <a:endParaRPr/>
          </a:p>
        </p:txBody>
      </p:sp>
      <p:sp>
        <p:nvSpPr>
          <p:cNvPr id="688" name="Google Shape;688;p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29) Amazon bought $16,000 of tech from Apple on account. Apple granted Amazon 3% discount. What are the journal entries for Apple?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Amazon returns $4,000 of tech to Apple that was bought on account. What are the journal entries for Apple?</a:t>
            </a:r>
            <a:endParaRPr/>
          </a:p>
        </p:txBody>
      </p:sp>
      <p:sp>
        <p:nvSpPr>
          <p:cNvPr id="689" name="Google Shape;689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Merchandise Cards</a:t>
            </a:r>
            <a:endParaRPr/>
          </a:p>
        </p:txBody>
      </p:sp>
      <p:sp>
        <p:nvSpPr>
          <p:cNvPr id="695" name="Google Shape;695;p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Preferred by management, lower transaction costs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Visa, MasterCard take commissions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Increases sales revenue, if receivables collected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30) Ex. A shopper bought $500 of food at Superstore using a Superstore credit card on Mar 1. They didn’t pay the $500 balance at the end of the month, and Superstore charges 4% per month on the balance. Journal entries for Superstore:</a:t>
            </a:r>
            <a:endParaRPr/>
          </a:p>
        </p:txBody>
      </p:sp>
      <p:sp>
        <p:nvSpPr>
          <p:cNvPr id="696" name="Google Shape;696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Third-Party Credit Cards</a:t>
            </a:r>
            <a:endParaRPr/>
          </a:p>
        </p:txBody>
      </p:sp>
      <p:sp>
        <p:nvSpPr>
          <p:cNvPr id="702" name="Google Shape;702;p9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Non-merchandise cards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Visa, Mastercard, American Express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Retailers record a service charge expense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31) Ex. A shopper bought a $300 coat from Zara  and paid for it with Mastercard. Mastercard charges a 2% service fee. Journal entries for Zara:</a:t>
            </a:r>
            <a:endParaRPr/>
          </a:p>
        </p:txBody>
      </p:sp>
      <p:sp>
        <p:nvSpPr>
          <p:cNvPr id="703" name="Google Shape;703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Uncollectible Accounts Receivable </a:t>
            </a:r>
            <a:endParaRPr/>
          </a:p>
        </p:txBody>
      </p:sp>
      <p:sp>
        <p:nvSpPr>
          <p:cNvPr id="709" name="Google Shape;709;p9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Uncollectible balances in AR -&gt; Bad debt expense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 method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Write-off when the actual uncollectible results in a loss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Bad debt expense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 Cr Accounts receivable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 method issues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following matching principle (write-off may happen in subsequent period to earned revenue)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Depends on knowing when AR is uncollectible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Generally not allowed in financial reporting </a:t>
            </a:r>
            <a:endParaRPr/>
          </a:p>
        </p:txBody>
      </p:sp>
      <p:sp>
        <p:nvSpPr>
          <p:cNvPr id="710" name="Google Shape;710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Allowance Method for Bad Debts </a:t>
            </a:r>
            <a:endParaRPr/>
          </a:p>
        </p:txBody>
      </p:sp>
      <p:sp>
        <p:nvSpPr>
          <p:cNvPr id="716" name="Google Shape;716;p9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estimate is made for the expected amount of bad debt for the period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Bad debt expense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Cr Allowance for doubtful accounts (contra-asset account)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account is confirmed to be uncollectible: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Allowance for doubtful accounts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Cr Accounts receivable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previously written-off account becomes collectible: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Dr Accounts receivable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  Cr Allowance for doubtful accounts</a:t>
            </a:r>
            <a:endParaRPr/>
          </a:p>
        </p:txBody>
      </p:sp>
      <p:sp>
        <p:nvSpPr>
          <p:cNvPr id="717" name="Google Shape;717;p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Bad Debt Expense vs Allowance for Doubtful Accounts</a:t>
            </a:r>
            <a:endParaRPr/>
          </a:p>
        </p:txBody>
      </p:sp>
      <p:sp>
        <p:nvSpPr>
          <p:cNvPr id="723" name="Google Shape;723;p96"/>
          <p:cNvSpPr txBox="1"/>
          <p:nvPr>
            <p:ph idx="1" type="body"/>
          </p:nvPr>
        </p:nvSpPr>
        <p:spPr>
          <a:xfrm>
            <a:off x="6096000" y="1978025"/>
            <a:ext cx="5105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Allowance for Doubtful Accounts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Permanent account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Contra-asset, balance sheet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Accumulates over time, reduces total value of AR </a:t>
            </a:r>
            <a:endParaRPr/>
          </a:p>
        </p:txBody>
      </p:sp>
      <p:sp>
        <p:nvSpPr>
          <p:cNvPr id="724" name="Google Shape;724;p96"/>
          <p:cNvSpPr txBox="1"/>
          <p:nvPr/>
        </p:nvSpPr>
        <p:spPr>
          <a:xfrm>
            <a:off x="990600" y="1978025"/>
            <a:ext cx="4800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Debt Expense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account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Expense on I/S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Estimated uncollectible AR amount for current period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Estimating Bad Debt Expense </a:t>
            </a:r>
            <a:endParaRPr/>
          </a:p>
        </p:txBody>
      </p:sp>
      <p:sp>
        <p:nvSpPr>
          <p:cNvPr id="731" name="Google Shape;731;p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% of credit sales method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(Credit sales) x (% estimated to be uncollectible)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% usually based on prior credit history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Aging of accounts receivables method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Estimate % of bad debt within different age groups of receivables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Computes estimate for total outstanding bad debt -&gt; ending ADA balance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Record bad debt expense to adjust to the ADA balance  </a:t>
            </a:r>
            <a:endParaRPr/>
          </a:p>
        </p:txBody>
      </p:sp>
      <p:sp>
        <p:nvSpPr>
          <p:cNvPr id="732" name="Google Shape;732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Liabilities 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Debts/firm obligations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 from past business 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Expected future outflow of economic resources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Accounts payable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Unearned revenue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Notes payable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Principal &amp; interest payments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Estimated Bad Debt Expense – Example </a:t>
            </a:r>
            <a:endParaRPr/>
          </a:p>
        </p:txBody>
      </p:sp>
      <p:sp>
        <p:nvSpPr>
          <p:cNvPr id="738" name="Google Shape;738;p9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32) Amazon uses the % of sales method. They estimate that 5% of net credit sales for 2021 will be uncollectible. If net credit sales are expected to be $15,000 for 2021, journalize the expected bad debt.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Amazon determined that $3,000 was uncollectible after some customers went bankrupt, so they wrote it off from AR. Journalize: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39" name="Google Shape;739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Estimated Bad Debt Expense – Example </a:t>
            </a:r>
            <a:endParaRPr/>
          </a:p>
        </p:txBody>
      </p:sp>
      <p:sp>
        <p:nvSpPr>
          <p:cNvPr id="745" name="Google Shape;745;p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32) Later, Amazon collected $7,000 of AR that was previously written-off. Journalize:</a:t>
            </a:r>
            <a:endParaRPr/>
          </a:p>
        </p:txBody>
      </p:sp>
      <p:sp>
        <p:nvSpPr>
          <p:cNvPr id="746" name="Google Shape;746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Estimated Bad Debt Expense – Example </a:t>
            </a:r>
            <a:endParaRPr/>
          </a:p>
        </p:txBody>
      </p:sp>
      <p:sp>
        <p:nvSpPr>
          <p:cNvPr id="753" name="Google Shape;753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Amazon’s total AR for year ended 2020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yet due = $400K (1% estimated uncollectible)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1-30 days overdue = $500K (3% estimated uncollectible)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31-60 days overdue = $150K (5% estimated uncollectible)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61-90 days overdue = $100K (12% estimated uncollectible)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Over 90 days overdue = $50K (20% estimated uncollectible)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33) Estimated bad debt expense if balance in ADA is $30K?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54" name="Google Shape;754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Selling Accounts Receivable</a:t>
            </a:r>
            <a:endParaRPr/>
          </a:p>
        </p:txBody>
      </p:sp>
      <p:sp>
        <p:nvSpPr>
          <p:cNvPr id="760" name="Google Shape;760;p10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Collecting payments from clients too costly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 liquidity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Cost to sell is lower than not collecting at all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34) Ex. If Amazon decides to sell $140,000K worth of receivables at a 6% service charge, the journal entries are:</a:t>
            </a:r>
            <a:endParaRPr/>
          </a:p>
        </p:txBody>
      </p:sp>
      <p:sp>
        <p:nvSpPr>
          <p:cNvPr id="761" name="Google Shape;761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Financial Statement Ratios: Receivables Turnover </a:t>
            </a:r>
            <a:endParaRPr/>
          </a:p>
        </p:txBody>
      </p:sp>
      <p:sp>
        <p:nvSpPr>
          <p:cNvPr id="767" name="Google Shape;767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Receivables turnover = Net credit sales / avg. net 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Tells # of times avg. receivables are recorded &amp; collected during the year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Higher ratio -&gt; faster collection of receivables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35) Ex. Amazon had net sales of $30M in 2021, 75% of which were on credit. Receivables at Dec 31, 2021 were $300K and at Dec 31, 2021 were $250K. Receivables turnover =</a:t>
            </a:r>
            <a:endParaRPr/>
          </a:p>
        </p:txBody>
      </p:sp>
      <p:sp>
        <p:nvSpPr>
          <p:cNvPr id="768" name="Google Shape;768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Financial Statement Ratios: Average Collection Period</a:t>
            </a:r>
            <a:endParaRPr/>
          </a:p>
        </p:txBody>
      </p:sp>
      <p:sp>
        <p:nvSpPr>
          <p:cNvPr id="774" name="Google Shape;774;p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Avg. collection period = 365 / receivables turnover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Tells on avg. how long it takes customers to pay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Lower numbers -&gt; usually better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36) Ex. Following last Amazon example, avg. collection period is: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75" name="Google Shape;775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Allowance for Doubtful Accounts Summary</a:t>
            </a:r>
            <a:endParaRPr/>
          </a:p>
        </p:txBody>
      </p:sp>
      <p:pic>
        <p:nvPicPr>
          <p:cNvPr descr="Table&#10;&#10;Description automatically generated" id="781" name="Google Shape;781;p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6341533" cy="2354662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Notes Receivable </a:t>
            </a:r>
            <a:endParaRPr/>
          </a:p>
        </p:txBody>
      </p:sp>
      <p:sp>
        <p:nvSpPr>
          <p:cNvPr id="788" name="Google Shape;788;p10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Contractual right to receive cash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Written promise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Principal + interest</a:t>
            </a:r>
            <a:endParaRPr/>
          </a:p>
        </p:txBody>
      </p:sp>
      <p:pic>
        <p:nvPicPr>
          <p:cNvPr descr="Diagram&#10;&#10;Description automatically generated" id="789" name="Google Shape;789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833" y="2201333"/>
            <a:ext cx="8149168" cy="4656668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Notes Receivable – Calculating Interest</a:t>
            </a:r>
            <a:endParaRPr/>
          </a:p>
        </p:txBody>
      </p:sp>
      <p:sp>
        <p:nvSpPr>
          <p:cNvPr id="796" name="Google Shape;796;p10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Formula = (face value of note) X (annual interest rate) X (time in terms of 1 year)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37) Ex. Amazon issued a promissory note for $700,000 with 11% annual interest on July 1</a:t>
            </a:r>
            <a:r>
              <a:rPr baseline="30000" lang="en-US"/>
              <a:t>rd</a:t>
            </a:r>
            <a:r>
              <a:rPr lang="en-US"/>
              <a:t> 2021. Calculate the interest income in Nike’s books on Aug 31</a:t>
            </a:r>
            <a:r>
              <a:rPr baseline="30000" lang="en-US"/>
              <a:t>th</a:t>
            </a:r>
            <a:r>
              <a:rPr lang="en-US"/>
              <a:t> 2021 and journal the entries: </a:t>
            </a:r>
            <a:endParaRPr/>
          </a:p>
        </p:txBody>
      </p:sp>
      <p:sp>
        <p:nvSpPr>
          <p:cNvPr id="797" name="Google Shape;797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2021-10-04T22:55:27Z</dcterms:created>
  <dc:creator>Denys Kovtunenko</dc:creator>
</cp:coreProperties>
</file>