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9"/>
  </p:notesMasterIdLst>
  <p:sldIdLst>
    <p:sldId id="256" r:id="rId2"/>
    <p:sldId id="372" r:id="rId3"/>
    <p:sldId id="257" r:id="rId4"/>
    <p:sldId id="263" r:id="rId5"/>
    <p:sldId id="258" r:id="rId6"/>
    <p:sldId id="374" r:id="rId7"/>
    <p:sldId id="259" r:id="rId8"/>
    <p:sldId id="260"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402" r:id="rId32"/>
    <p:sldId id="399" r:id="rId33"/>
    <p:sldId id="400" r:id="rId34"/>
    <p:sldId id="401" r:id="rId35"/>
    <p:sldId id="403" r:id="rId36"/>
    <p:sldId id="404" r:id="rId37"/>
    <p:sldId id="405" r:id="rId38"/>
    <p:sldId id="406" r:id="rId39"/>
    <p:sldId id="407" r:id="rId40"/>
    <p:sldId id="409" r:id="rId41"/>
    <p:sldId id="411" r:id="rId42"/>
    <p:sldId id="412" r:id="rId43"/>
    <p:sldId id="413" r:id="rId44"/>
    <p:sldId id="364" r:id="rId45"/>
    <p:sldId id="365" r:id="rId46"/>
    <p:sldId id="414" r:id="rId47"/>
    <p:sldId id="366" r:id="rId48"/>
    <p:sldId id="368" r:id="rId49"/>
    <p:sldId id="367" r:id="rId50"/>
    <p:sldId id="415" r:id="rId51"/>
    <p:sldId id="416" r:id="rId52"/>
    <p:sldId id="417" r:id="rId53"/>
    <p:sldId id="419" r:id="rId54"/>
    <p:sldId id="421" r:id="rId55"/>
    <p:sldId id="422" r:id="rId56"/>
    <p:sldId id="423" r:id="rId57"/>
    <p:sldId id="424" r:id="rId58"/>
    <p:sldId id="425" r:id="rId59"/>
    <p:sldId id="426" r:id="rId60"/>
    <p:sldId id="449" r:id="rId61"/>
    <p:sldId id="428" r:id="rId62"/>
    <p:sldId id="427" r:id="rId63"/>
    <p:sldId id="429" r:id="rId64"/>
    <p:sldId id="430" r:id="rId65"/>
    <p:sldId id="431" r:id="rId66"/>
    <p:sldId id="432" r:id="rId67"/>
    <p:sldId id="433" r:id="rId68"/>
    <p:sldId id="435" r:id="rId69"/>
    <p:sldId id="436" r:id="rId70"/>
    <p:sldId id="438" r:id="rId71"/>
    <p:sldId id="439" r:id="rId72"/>
    <p:sldId id="440" r:id="rId73"/>
    <p:sldId id="441" r:id="rId74"/>
    <p:sldId id="442" r:id="rId75"/>
    <p:sldId id="443" r:id="rId76"/>
    <p:sldId id="444" r:id="rId77"/>
    <p:sldId id="445" r:id="rId78"/>
    <p:sldId id="446" r:id="rId79"/>
    <p:sldId id="448" r:id="rId80"/>
    <p:sldId id="451" r:id="rId81"/>
    <p:sldId id="452" r:id="rId82"/>
    <p:sldId id="453" r:id="rId83"/>
    <p:sldId id="454" r:id="rId84"/>
    <p:sldId id="455" r:id="rId85"/>
    <p:sldId id="456" r:id="rId86"/>
    <p:sldId id="457" r:id="rId87"/>
    <p:sldId id="458" r:id="rId88"/>
    <p:sldId id="459" r:id="rId89"/>
    <p:sldId id="460" r:id="rId90"/>
    <p:sldId id="461" r:id="rId91"/>
    <p:sldId id="462" r:id="rId92"/>
    <p:sldId id="463" r:id="rId93"/>
    <p:sldId id="465" r:id="rId94"/>
    <p:sldId id="464" r:id="rId95"/>
    <p:sldId id="466" r:id="rId96"/>
    <p:sldId id="467" r:id="rId97"/>
    <p:sldId id="468" r:id="rId98"/>
    <p:sldId id="469" r:id="rId99"/>
    <p:sldId id="470" r:id="rId100"/>
    <p:sldId id="471" r:id="rId101"/>
    <p:sldId id="472" r:id="rId102"/>
    <p:sldId id="473" r:id="rId103"/>
    <p:sldId id="474" r:id="rId104"/>
    <p:sldId id="475" r:id="rId105"/>
    <p:sldId id="476" r:id="rId106"/>
    <p:sldId id="477" r:id="rId107"/>
    <p:sldId id="450" r:id="rId108"/>
  </p:sldIdLst>
  <p:sldSz cx="18288000" cy="10287000"/>
  <p:notesSz cx="6858000" cy="9144000"/>
  <p:embeddedFontLst>
    <p:embeddedFont>
      <p:font typeface="Abril Fatface" panose="02000503000000020003" pitchFamily="2" charset="0"/>
      <p:regular r:id="rId110"/>
    </p:embeddedFont>
    <p:embeddedFont>
      <p:font typeface="Calibri" panose="020F0502020204030204" pitchFamily="34" charset="0"/>
      <p:regular r:id="rId111"/>
      <p:bold r:id="rId112"/>
      <p:italic r:id="rId113"/>
      <p:boldItalic r:id="rId1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44" userDrawn="1">
          <p15:clr>
            <a:srgbClr val="000000"/>
          </p15:clr>
        </p15:guide>
        <p15:guide id="2" pos="7968"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8" roundtripDataSignature="AMtx7mizxfH5KOTscnQyAQfIhQNkhH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70" d="100"/>
          <a:sy n="70" d="100"/>
        </p:scale>
        <p:origin x="72" y="84"/>
      </p:cViewPr>
      <p:guideLst>
        <p:guide orient="horz" pos="4344"/>
        <p:guide pos="79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3.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4.fntdata"/><Relationship Id="rId118" Type="http://customschemas.google.com/relationships/presentationmetadata" Target="meta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5.fntdata"/><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66725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266736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640071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961861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870760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684975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1163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0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9707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7879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9663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6440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9611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1939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3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4060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3464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0362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6029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5973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1946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1242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8398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2017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4332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110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920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631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5384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5359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8254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5628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8962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0593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12280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2372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7972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65634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92155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74661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6215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10029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30629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1382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27486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4418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2439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835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17316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17310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0463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79498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08565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8405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93253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16807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97028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241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99059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1486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9344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88482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23591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0749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2405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71535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98276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00390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28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69810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3810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27837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19962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37469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15632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31726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568900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54430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526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533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12438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07919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6927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30937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52236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4936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607308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67564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963373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70441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9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279738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005607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2467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092759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88735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20238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79060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79437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432190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677953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2628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a:spLocks noGrp="1"/>
          </p:cNvSpPr>
          <p:nvPr>
            <p:ph type="pic" idx="2"/>
          </p:nvPr>
        </p:nvSpPr>
        <p:spPr>
          <a:xfrm>
            <a:off x="1792288" y="612775"/>
            <a:ext cx="5486400" cy="4114800"/>
          </a:xfrm>
          <a:prstGeom prst="rect">
            <a:avLst/>
          </a:prstGeom>
          <a:noFill/>
          <a:ln>
            <a:noFill/>
          </a:ln>
        </p:spPr>
      </p:sp>
      <p:sp>
        <p:nvSpPr>
          <p:cNvPr id="64" name="Google Shape;64;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
          <p:cNvGrpSpPr/>
          <p:nvPr/>
        </p:nvGrpSpPr>
        <p:grpSpPr>
          <a:xfrm>
            <a:off x="0" y="8471283"/>
            <a:ext cx="18287996" cy="3230757"/>
            <a:chOff x="0" y="-38100"/>
            <a:chExt cx="4816592" cy="850900"/>
          </a:xfrm>
        </p:grpSpPr>
        <p:sp>
          <p:nvSpPr>
            <p:cNvPr id="85" name="Google Shape;85;p1"/>
            <p:cNvSpPr/>
            <p:nvPr/>
          </p:nvSpPr>
          <p:spPr>
            <a:xfrm>
              <a:off x="0" y="0"/>
              <a:ext cx="4816592" cy="440114"/>
            </a:xfrm>
            <a:custGeom>
              <a:avLst/>
              <a:gdLst/>
              <a:ahLst/>
              <a:cxnLst/>
              <a:rect l="l" t="t" r="r" b="b"/>
              <a:pathLst>
                <a:path w="4816592" h="440114" extrusionOk="0">
                  <a:moveTo>
                    <a:pt x="0" y="0"/>
                  </a:moveTo>
                  <a:lnTo>
                    <a:pt x="4816592" y="0"/>
                  </a:lnTo>
                  <a:lnTo>
                    <a:pt x="4816592" y="440114"/>
                  </a:lnTo>
                  <a:lnTo>
                    <a:pt x="0" y="440114"/>
                  </a:lnTo>
                  <a:close/>
                </a:path>
              </a:pathLst>
            </a:custGeom>
            <a:solidFill>
              <a:srgbClr val="FEC099"/>
            </a:solidFill>
            <a:ln>
              <a:noFill/>
            </a:ln>
          </p:spPr>
        </p:sp>
        <p:sp>
          <p:nvSpPr>
            <p:cNvPr id="86" name="Google Shape;86;p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87" name="Google Shape;87;p1"/>
          <p:cNvPicPr preferRelativeResize="0"/>
          <p:nvPr/>
        </p:nvPicPr>
        <p:blipFill rotWithShape="1">
          <a:blip r:embed="rId3">
            <a:alphaModFix/>
          </a:blip>
          <a:srcRect/>
          <a:stretch/>
        </p:blipFill>
        <p:spPr>
          <a:xfrm>
            <a:off x="15823453" y="8969387"/>
            <a:ext cx="2254178" cy="1066978"/>
          </a:xfrm>
          <a:prstGeom prst="rect">
            <a:avLst/>
          </a:prstGeom>
          <a:noFill/>
          <a:ln>
            <a:noFill/>
          </a:ln>
        </p:spPr>
      </p:pic>
      <p:pic>
        <p:nvPicPr>
          <p:cNvPr id="88" name="Google Shape;88;p1"/>
          <p:cNvPicPr preferRelativeResize="0"/>
          <p:nvPr/>
        </p:nvPicPr>
        <p:blipFill rotWithShape="1">
          <a:blip r:embed="rId4">
            <a:alphaModFix/>
          </a:blip>
          <a:srcRect b="619"/>
          <a:stretch/>
        </p:blipFill>
        <p:spPr>
          <a:xfrm rot="2700000">
            <a:off x="-2038986" y="-2094937"/>
            <a:ext cx="6254082" cy="6215325"/>
          </a:xfrm>
          <a:prstGeom prst="rect">
            <a:avLst/>
          </a:prstGeom>
          <a:noFill/>
          <a:ln>
            <a:noFill/>
          </a:ln>
        </p:spPr>
      </p:pic>
      <p:grpSp>
        <p:nvGrpSpPr>
          <p:cNvPr id="89" name="Google Shape;89;p1"/>
          <p:cNvGrpSpPr/>
          <p:nvPr/>
        </p:nvGrpSpPr>
        <p:grpSpPr>
          <a:xfrm>
            <a:off x="8246408" y="3595429"/>
            <a:ext cx="5110278" cy="3230758"/>
            <a:chOff x="0" y="-38100"/>
            <a:chExt cx="1345917" cy="850900"/>
          </a:xfrm>
        </p:grpSpPr>
        <p:sp>
          <p:nvSpPr>
            <p:cNvPr id="90" name="Google Shape;90;p1"/>
            <p:cNvSpPr/>
            <p:nvPr/>
          </p:nvSpPr>
          <p:spPr>
            <a:xfrm>
              <a:off x="0" y="0"/>
              <a:ext cx="1345917" cy="283053"/>
            </a:xfrm>
            <a:custGeom>
              <a:avLst/>
              <a:gdLst/>
              <a:ahLst/>
              <a:cxnLst/>
              <a:rect l="l" t="t" r="r" b="b"/>
              <a:pathLst>
                <a:path w="1345917" h="283053" extrusionOk="0">
                  <a:moveTo>
                    <a:pt x="0" y="0"/>
                  </a:moveTo>
                  <a:lnTo>
                    <a:pt x="1345917" y="0"/>
                  </a:lnTo>
                  <a:lnTo>
                    <a:pt x="1345917" y="283053"/>
                  </a:lnTo>
                  <a:lnTo>
                    <a:pt x="0" y="283053"/>
                  </a:lnTo>
                  <a:close/>
                </a:path>
              </a:pathLst>
            </a:custGeom>
            <a:solidFill>
              <a:srgbClr val="FEC099"/>
            </a:solidFill>
            <a:ln>
              <a:noFill/>
            </a:ln>
          </p:spPr>
        </p:sp>
        <p:sp>
          <p:nvSpPr>
            <p:cNvPr id="91" name="Google Shape;91;p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92" name="Google Shape;92;p1"/>
          <p:cNvPicPr preferRelativeResize="0"/>
          <p:nvPr/>
        </p:nvPicPr>
        <p:blipFill rotWithShape="1">
          <a:blip r:embed="rId5">
            <a:alphaModFix/>
          </a:blip>
          <a:srcRect/>
          <a:stretch/>
        </p:blipFill>
        <p:spPr>
          <a:xfrm>
            <a:off x="170593" y="8737771"/>
            <a:ext cx="2114669" cy="1448631"/>
          </a:xfrm>
          <a:prstGeom prst="rect">
            <a:avLst/>
          </a:prstGeom>
          <a:noFill/>
          <a:ln>
            <a:noFill/>
          </a:ln>
        </p:spPr>
      </p:pic>
      <p:pic>
        <p:nvPicPr>
          <p:cNvPr id="93" name="Google Shape;93;p1"/>
          <p:cNvPicPr preferRelativeResize="0"/>
          <p:nvPr/>
        </p:nvPicPr>
        <p:blipFill rotWithShape="1">
          <a:blip r:embed="rId6">
            <a:alphaModFix/>
          </a:blip>
          <a:srcRect/>
          <a:stretch/>
        </p:blipFill>
        <p:spPr>
          <a:xfrm>
            <a:off x="13948609" y="6265560"/>
            <a:ext cx="2279448" cy="2950741"/>
          </a:xfrm>
          <a:prstGeom prst="rect">
            <a:avLst/>
          </a:prstGeom>
          <a:noFill/>
          <a:ln>
            <a:noFill/>
          </a:ln>
        </p:spPr>
      </p:pic>
      <p:pic>
        <p:nvPicPr>
          <p:cNvPr id="94" name="Google Shape;94;p1"/>
          <p:cNvPicPr preferRelativeResize="0"/>
          <p:nvPr/>
        </p:nvPicPr>
        <p:blipFill rotWithShape="1">
          <a:blip r:embed="rId7">
            <a:alphaModFix/>
          </a:blip>
          <a:srcRect/>
          <a:stretch/>
        </p:blipFill>
        <p:spPr>
          <a:xfrm>
            <a:off x="15444320" y="6282045"/>
            <a:ext cx="2253979" cy="2917772"/>
          </a:xfrm>
          <a:prstGeom prst="rect">
            <a:avLst/>
          </a:prstGeom>
          <a:noFill/>
          <a:ln>
            <a:noFill/>
          </a:ln>
        </p:spPr>
      </p:pic>
      <p:pic>
        <p:nvPicPr>
          <p:cNvPr id="95" name="Google Shape;95;p1"/>
          <p:cNvPicPr preferRelativeResize="0"/>
          <p:nvPr/>
        </p:nvPicPr>
        <p:blipFill rotWithShape="1">
          <a:blip r:embed="rId8">
            <a:alphaModFix/>
          </a:blip>
          <a:srcRect l="11796" t="29003" r="37761" b="47580"/>
          <a:stretch/>
        </p:blipFill>
        <p:spPr>
          <a:xfrm rot="368059">
            <a:off x="15472971" y="6749082"/>
            <a:ext cx="889444" cy="583910"/>
          </a:xfrm>
          <a:prstGeom prst="rect">
            <a:avLst/>
          </a:prstGeom>
          <a:noFill/>
          <a:ln>
            <a:noFill/>
          </a:ln>
        </p:spPr>
      </p:pic>
      <p:sp>
        <p:nvSpPr>
          <p:cNvPr id="96" name="Google Shape;96;p1"/>
          <p:cNvSpPr txBox="1"/>
          <p:nvPr/>
        </p:nvSpPr>
        <p:spPr>
          <a:xfrm>
            <a:off x="4685207" y="1338619"/>
            <a:ext cx="12232800" cy="700200"/>
          </a:xfrm>
          <a:prstGeom prst="rect">
            <a:avLst/>
          </a:prstGeom>
          <a:noFill/>
          <a:ln>
            <a:noFill/>
          </a:ln>
        </p:spPr>
        <p:txBody>
          <a:bodyPr spcFirstLastPara="1" wrap="square" lIns="0" tIns="0" rIns="0" bIns="0" anchor="t" anchorCtr="0">
            <a:spAutoFit/>
          </a:bodyPr>
          <a:lstStyle/>
          <a:p>
            <a:pPr marL="0" marR="0" lvl="0" indent="0" algn="ctr" rtl="0">
              <a:lnSpc>
                <a:spcPct val="124005"/>
              </a:lnSpc>
              <a:spcBef>
                <a:spcPts val="0"/>
              </a:spcBef>
              <a:spcAft>
                <a:spcPts val="0"/>
              </a:spcAft>
              <a:buClr>
                <a:srgbClr val="000000"/>
              </a:buClr>
              <a:buSzPts val="4549"/>
              <a:buFont typeface="Arial"/>
              <a:buNone/>
            </a:pPr>
            <a:r>
              <a:rPr lang="en-US" sz="4549" b="1" i="0" u="none" strike="noStrike" cap="none">
                <a:solidFill>
                  <a:srgbClr val="FEC099"/>
                </a:solidFill>
                <a:latin typeface="Arial"/>
                <a:ea typeface="Arial"/>
                <a:cs typeface="Arial"/>
                <a:sym typeface="Arial"/>
              </a:rPr>
              <a:t>COMMERCE MENTORSHIP PROGRAM</a:t>
            </a:r>
            <a:endParaRPr sz="1400" b="1" i="0" u="none" strike="noStrike" cap="none">
              <a:solidFill>
                <a:srgbClr val="000000"/>
              </a:solidFill>
              <a:latin typeface="Arial"/>
              <a:ea typeface="Arial"/>
              <a:cs typeface="Arial"/>
              <a:sym typeface="Arial"/>
            </a:endParaRPr>
          </a:p>
        </p:txBody>
      </p:sp>
      <p:sp>
        <p:nvSpPr>
          <p:cNvPr id="97" name="Google Shape;97;p1"/>
          <p:cNvSpPr txBox="1"/>
          <p:nvPr/>
        </p:nvSpPr>
        <p:spPr>
          <a:xfrm>
            <a:off x="5588833" y="2439430"/>
            <a:ext cx="10266300" cy="1076000"/>
          </a:xfrm>
          <a:prstGeom prst="rect">
            <a:avLst/>
          </a:prstGeom>
          <a:noFill/>
          <a:ln>
            <a:noFill/>
          </a:ln>
        </p:spPr>
        <p:txBody>
          <a:bodyPr spcFirstLastPara="1" wrap="square" lIns="0" tIns="0" rIns="0" bIns="0" anchor="t" anchorCtr="0">
            <a:spAutoFit/>
          </a:bodyPr>
          <a:lstStyle/>
          <a:p>
            <a:pPr marL="0" marR="0" lvl="0" indent="0" algn="ctr" rtl="0">
              <a:lnSpc>
                <a:spcPct val="126004"/>
              </a:lnSpc>
              <a:spcBef>
                <a:spcPts val="0"/>
              </a:spcBef>
              <a:spcAft>
                <a:spcPts val="0"/>
              </a:spcAft>
              <a:buClr>
                <a:srgbClr val="000000"/>
              </a:buClr>
              <a:buSzPts val="5549"/>
              <a:buFont typeface="Arial"/>
              <a:buNone/>
            </a:pPr>
            <a:r>
              <a:rPr lang="en-US" sz="5549" b="1" dirty="0"/>
              <a:t>FINAL</a:t>
            </a:r>
            <a:r>
              <a:rPr lang="en-US" sz="5549" b="1" i="0" u="none" strike="noStrike" cap="none" dirty="0">
                <a:solidFill>
                  <a:srgbClr val="000000"/>
                </a:solidFill>
                <a:latin typeface="Arial"/>
                <a:ea typeface="Arial"/>
                <a:cs typeface="Arial"/>
                <a:sym typeface="Arial"/>
              </a:rPr>
              <a:t> REVIEW SESSION</a:t>
            </a:r>
            <a:endParaRPr sz="1400" b="1" i="0" u="none" strike="noStrike" cap="none" dirty="0">
              <a:solidFill>
                <a:srgbClr val="000000"/>
              </a:solidFill>
              <a:latin typeface="Arial"/>
              <a:ea typeface="Arial"/>
              <a:cs typeface="Arial"/>
              <a:sym typeface="Arial"/>
            </a:endParaRPr>
          </a:p>
        </p:txBody>
      </p:sp>
      <p:sp>
        <p:nvSpPr>
          <p:cNvPr id="98" name="Google Shape;98;p1"/>
          <p:cNvSpPr txBox="1"/>
          <p:nvPr/>
        </p:nvSpPr>
        <p:spPr>
          <a:xfrm>
            <a:off x="8446879" y="3701990"/>
            <a:ext cx="4709400" cy="1366849"/>
          </a:xfrm>
          <a:prstGeom prst="rect">
            <a:avLst/>
          </a:prstGeom>
          <a:noFill/>
          <a:ln>
            <a:noFill/>
          </a:ln>
        </p:spPr>
        <p:txBody>
          <a:bodyPr spcFirstLastPara="1" wrap="square" lIns="0" tIns="0" rIns="0" bIns="0" anchor="t" anchorCtr="0">
            <a:spAutoFit/>
          </a:bodyPr>
          <a:lstStyle/>
          <a:p>
            <a:pPr marL="0" marR="0" lvl="0" indent="0" algn="ctr" rtl="0">
              <a:lnSpc>
                <a:spcPct val="126003"/>
              </a:lnSpc>
              <a:spcBef>
                <a:spcPts val="0"/>
              </a:spcBef>
              <a:spcAft>
                <a:spcPts val="0"/>
              </a:spcAft>
              <a:buClr>
                <a:srgbClr val="000000"/>
              </a:buClr>
              <a:buSzPts val="7049"/>
              <a:buFont typeface="Arial"/>
              <a:buNone/>
            </a:pPr>
            <a:r>
              <a:rPr lang="en-US" sz="7049" b="0" i="0" u="none" strike="noStrike" cap="none" dirty="0">
                <a:solidFill>
                  <a:srgbClr val="FFFFFF"/>
                </a:solidFill>
                <a:latin typeface="Abril Fatface"/>
                <a:ea typeface="Abril Fatface"/>
                <a:cs typeface="Abril Fatface"/>
                <a:sym typeface="Abril Fatface"/>
              </a:rPr>
              <a:t>COMM </a:t>
            </a:r>
            <a:r>
              <a:rPr lang="en-US" sz="7049" dirty="0">
                <a:solidFill>
                  <a:srgbClr val="FFFFFF"/>
                </a:solidFill>
                <a:latin typeface="Abril Fatface"/>
                <a:ea typeface="Abril Fatface"/>
                <a:cs typeface="Abril Fatface"/>
                <a:sym typeface="Abril Fatface"/>
              </a:rPr>
              <a:t>295</a:t>
            </a:r>
            <a:endParaRPr sz="1400" b="0" i="0" u="none" strike="noStrike" cap="none" dirty="0">
              <a:solidFill>
                <a:srgbClr val="000000"/>
              </a:solidFill>
              <a:latin typeface="Arial"/>
              <a:ea typeface="Arial"/>
              <a:cs typeface="Arial"/>
              <a:sym typeface="Arial"/>
            </a:endParaRPr>
          </a:p>
        </p:txBody>
      </p:sp>
      <p:sp>
        <p:nvSpPr>
          <p:cNvPr id="99" name="Google Shape;99;p1"/>
          <p:cNvSpPr txBox="1"/>
          <p:nvPr/>
        </p:nvSpPr>
        <p:spPr>
          <a:xfrm>
            <a:off x="251668" y="7064687"/>
            <a:ext cx="6290700" cy="65710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3050"/>
              <a:buFont typeface="Arial"/>
              <a:buNone/>
            </a:pPr>
            <a:r>
              <a:rPr lang="en-US" sz="3050" b="1" i="0" u="none" strike="noStrike" cap="none" dirty="0">
                <a:solidFill>
                  <a:srgbClr val="000000"/>
                </a:solidFill>
                <a:latin typeface="Arial"/>
                <a:ea typeface="Arial"/>
                <a:cs typeface="Arial"/>
                <a:sym typeface="Arial"/>
              </a:rPr>
              <a:t>Prepared by:</a:t>
            </a:r>
            <a:r>
              <a:rPr lang="en-US" sz="3050" b="1" dirty="0"/>
              <a:t> Winson Yu</a:t>
            </a:r>
            <a:endParaRPr sz="305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1</a:t>
            </a:r>
            <a:endParaRPr b="1" dirty="0"/>
          </a:p>
        </p:txBody>
      </p:sp>
      <p:sp>
        <p:nvSpPr>
          <p:cNvPr id="126" name="Google Shape;126;p3"/>
          <p:cNvSpPr txBox="1">
            <a:spLocks noGrp="1"/>
          </p:cNvSpPr>
          <p:nvPr>
            <p:ph type="body" idx="1"/>
          </p:nvPr>
        </p:nvSpPr>
        <p:spPr>
          <a:xfrm>
            <a:off x="4094326" y="1843863"/>
            <a:ext cx="10440540" cy="6761400"/>
          </a:xfrm>
          <a:prstGeom prst="rect">
            <a:avLst/>
          </a:prstGeom>
        </p:spPr>
        <p:txBody>
          <a:bodyPr spcFirstLastPara="1" wrap="square" lIns="91425" tIns="45700" rIns="91425" bIns="45700" anchor="t" anchorCtr="0">
            <a:normAutofit/>
          </a:bodyPr>
          <a:lstStyle/>
          <a:p>
            <a:pPr marL="131445" lvl="0" indent="0" algn="l" rtl="0">
              <a:spcBef>
                <a:spcPts val="360"/>
              </a:spcBef>
              <a:spcAft>
                <a:spcPts val="0"/>
              </a:spcAft>
              <a:buSzPct val="56250"/>
              <a:buNone/>
            </a:pPr>
            <a:r>
              <a:rPr lang="en-US" dirty="0"/>
              <a:t>Consider a specialized bike store in Vancouver that negotiates with every single customer wanting to purchase a bike. The manager of the bike store is unsure of each customer’s maximum willingness to pay. Which of the following statements is true?</a:t>
            </a:r>
          </a:p>
          <a:p>
            <a:pPr marL="131445" indent="0">
              <a:buSzPct val="56250"/>
              <a:buNone/>
            </a:pPr>
            <a:endParaRPr lang="en-US" dirty="0"/>
          </a:p>
          <a:p>
            <a:pPr marL="131445" indent="0">
              <a:buSzPct val="56250"/>
              <a:buNone/>
            </a:pPr>
            <a:r>
              <a:rPr lang="en-US" i="1" dirty="0"/>
              <a:t>Individual price discrimination: charging individual-specific prices to different consumers, which may or may not exactly equal consumers’ reservation prices</a:t>
            </a:r>
          </a:p>
          <a:p>
            <a:pPr marL="131445" indent="0">
              <a:buSzPct val="56250"/>
              <a:buNone/>
            </a:pPr>
            <a:endParaRPr lang="en-US" i="1" dirty="0"/>
          </a:p>
          <a:p>
            <a:pPr marL="131445" indent="0">
              <a:buSzPct val="56250"/>
              <a:buNone/>
            </a:pPr>
            <a:r>
              <a:rPr lang="en-US" b="1" i="1" dirty="0">
                <a:highlight>
                  <a:srgbClr val="FFFF00"/>
                </a:highlight>
              </a:rPr>
              <a:t>Bike store uses the information of a buyer to try to determine and estimate each individual’s reservation price</a:t>
            </a:r>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p:txBody>
      </p:sp>
    </p:spTree>
    <p:extLst>
      <p:ext uri="{BB962C8B-B14F-4D97-AF65-F5344CB8AC3E}">
        <p14:creationId xmlns:p14="http://schemas.microsoft.com/office/powerpoint/2010/main" val="32460651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fontScale="9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Asymmetric Information with Uninformed Buyers</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spcBef>
                <a:spcPts val="0"/>
              </a:spcBef>
            </a:pPr>
            <a:r>
              <a:rPr lang="en-US" sz="2800" b="1"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Classic example of adverse selection </a:t>
            </a: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low quality items dominate the market in that they are over-represented in transactions</a:t>
            </a:r>
            <a:b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Inefficient → potential surplus is lost</a:t>
            </a:r>
          </a:p>
          <a:p>
            <a:pPr lvl="1">
              <a:spcBef>
                <a:spcPts val="0"/>
              </a:spcBef>
            </a:pPr>
            <a:r>
              <a:rPr lang="en-US" sz="24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Sellers of good used laptops have no surplus and everyone else is no better off than with full information, so there is a deadweight loss from adverse selection</a:t>
            </a:r>
          </a:p>
        </p:txBody>
      </p:sp>
      <p:pic>
        <p:nvPicPr>
          <p:cNvPr id="25602" name="Picture 2">
            <a:extLst>
              <a:ext uri="{FF2B5EF4-FFF2-40B4-BE49-F238E27FC236}">
                <a16:creationId xmlns:a16="http://schemas.microsoft.com/office/drawing/2014/main" id="{8B0140E2-07FD-EFCD-2508-7D562E1998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278" y="4689073"/>
            <a:ext cx="9928764" cy="404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714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19</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Consider a market for used laptops where sellers know the quality of laptops and buyers do not. There are many potential buyers. Good used laptops are worth $1000 to buyers and lemons are worth only $500 to buyers. Sellers of good laptops will accept $800 (or more) and sellers of lemons will accept $300 or more. There are 100 laptops of each type potentially for sale. Buyers and sellers are risk neutral. </a:t>
            </a:r>
            <a:br>
              <a:rPr lang="en-US" sz="2800" dirty="0"/>
            </a:br>
            <a:endParaRPr lang="en-US" sz="2800" dirty="0"/>
          </a:p>
          <a:p>
            <a:pPr marL="131445" indent="0">
              <a:buSzPct val="56250"/>
              <a:buNone/>
            </a:pPr>
            <a:r>
              <a:rPr lang="en-US" sz="2800" dirty="0"/>
              <a:t>In equilibrium,</a:t>
            </a:r>
          </a:p>
          <a:p>
            <a:pPr marL="645795" indent="-514350">
              <a:buSzPct val="56250"/>
              <a:buFont typeface="+mj-lt"/>
              <a:buAutoNum type="alphaUcPeriod"/>
            </a:pPr>
            <a:r>
              <a:rPr lang="en-US" sz="2800" dirty="0"/>
              <a:t>The price of lemons will be 500.</a:t>
            </a:r>
          </a:p>
          <a:p>
            <a:pPr marL="645795" indent="-514350">
              <a:buSzPct val="56250"/>
              <a:buFont typeface="+mj-lt"/>
              <a:buAutoNum type="alphaUcPeriod"/>
            </a:pPr>
            <a:r>
              <a:rPr lang="en-US" sz="2800" dirty="0"/>
              <a:t>100 laptops will be sold.</a:t>
            </a:r>
          </a:p>
          <a:p>
            <a:pPr marL="645795" indent="-514350">
              <a:buSzPct val="56250"/>
              <a:buFont typeface="+mj-lt"/>
              <a:buAutoNum type="alphaUcPeriod"/>
            </a:pPr>
            <a:r>
              <a:rPr lang="en-US" sz="2800" dirty="0"/>
              <a:t> There is a deadweight loss due to adverse selection of $20,000.</a:t>
            </a:r>
          </a:p>
          <a:p>
            <a:pPr marL="645795" indent="-514350">
              <a:buSzPct val="56250"/>
              <a:buFont typeface="+mj-lt"/>
              <a:buAutoNum type="alphaUcPeriod"/>
            </a:pPr>
            <a:r>
              <a:rPr lang="en-US" sz="2800" dirty="0"/>
              <a:t> All of the above.</a:t>
            </a:r>
          </a:p>
          <a:p>
            <a:pPr marL="645795" indent="-514350">
              <a:buSzPct val="56250"/>
              <a:buFont typeface="+mj-lt"/>
              <a:buAutoNum type="alphaUcPeriod"/>
            </a:pPr>
            <a:r>
              <a:rPr lang="en-US" sz="2800" dirty="0"/>
              <a:t> None of the above</a:t>
            </a:r>
          </a:p>
          <a:p>
            <a:pPr marL="131445" indent="0">
              <a:buSzPct val="56250"/>
              <a:buNone/>
            </a:pPr>
            <a:endParaRPr lang="en-US" sz="2800" dirty="0"/>
          </a:p>
        </p:txBody>
      </p:sp>
    </p:spTree>
    <p:extLst>
      <p:ext uri="{BB962C8B-B14F-4D97-AF65-F5344CB8AC3E}">
        <p14:creationId xmlns:p14="http://schemas.microsoft.com/office/powerpoint/2010/main" val="28598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19</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200" dirty="0"/>
              <a:t>Consider a market for used laptops where sellers know the quality of laptops and buyers do not. There are many potential buyers. Good used laptops are worth $1000 to buyers and lemons are worth only $500 to buyers. Sellers of good laptops will accept $800 (or more) and sellers of lemons will accept $300 or more. There are 100 laptops of each type potentially for sale. Buyers and sellers are risk neutral. </a:t>
            </a:r>
          </a:p>
          <a:p>
            <a:pPr marL="131445" indent="0">
              <a:buSzPct val="56250"/>
              <a:buNone/>
            </a:pPr>
            <a:endParaRPr lang="en-US" sz="2200" dirty="0"/>
          </a:p>
          <a:p>
            <a:pPr marL="131445" indent="0">
              <a:buSzPct val="56250"/>
              <a:buNone/>
            </a:pPr>
            <a:r>
              <a:rPr lang="en-US" sz="2200" dirty="0"/>
              <a:t>In equilibrium,</a:t>
            </a:r>
          </a:p>
          <a:p>
            <a:pPr marL="645795" indent="-514350">
              <a:buSzPct val="56250"/>
              <a:buFont typeface="+mj-lt"/>
              <a:buAutoNum type="alphaUcPeriod"/>
            </a:pPr>
            <a:r>
              <a:rPr lang="en-US" sz="2200" dirty="0"/>
              <a:t>The price of lemons will be 500.</a:t>
            </a:r>
          </a:p>
          <a:p>
            <a:pPr marL="645795" indent="-514350">
              <a:buSzPct val="56250"/>
              <a:buFont typeface="+mj-lt"/>
              <a:buAutoNum type="alphaUcPeriod"/>
            </a:pPr>
            <a:r>
              <a:rPr lang="en-US" sz="2200" dirty="0"/>
              <a:t>100 laptops will be sold.</a:t>
            </a:r>
          </a:p>
          <a:p>
            <a:pPr marL="645795" indent="-514350">
              <a:buSzPct val="56250"/>
              <a:buFont typeface="+mj-lt"/>
              <a:buAutoNum type="alphaUcPeriod"/>
            </a:pPr>
            <a:r>
              <a:rPr lang="en-US" sz="2200" dirty="0"/>
              <a:t> There is a deadweight loss due to adverse selection of $20,000.</a:t>
            </a:r>
          </a:p>
          <a:p>
            <a:pPr marL="645795" indent="-514350">
              <a:buSzPct val="56250"/>
              <a:buFont typeface="+mj-lt"/>
              <a:buAutoNum type="alphaUcPeriod"/>
            </a:pPr>
            <a:r>
              <a:rPr lang="en-US" sz="2200" b="1" dirty="0"/>
              <a:t> All of the above.</a:t>
            </a:r>
          </a:p>
          <a:p>
            <a:pPr marL="645795" indent="-514350">
              <a:buSzPct val="56250"/>
              <a:buFont typeface="+mj-lt"/>
              <a:buAutoNum type="alphaUcPeriod"/>
            </a:pPr>
            <a:r>
              <a:rPr lang="en-US" sz="2200" dirty="0"/>
              <a:t> None of the above</a:t>
            </a:r>
          </a:p>
          <a:p>
            <a:pPr marL="131445" indent="0">
              <a:buSzPct val="56250"/>
              <a:buNone/>
            </a:pPr>
            <a:endParaRPr lang="en-US" sz="2200" dirty="0"/>
          </a:p>
          <a:p>
            <a:pPr marL="474345">
              <a:buSzPct val="56250"/>
            </a:pPr>
            <a:r>
              <a:rPr lang="en-US" sz="2200" i="1" dirty="0"/>
              <a:t>Buyers don’t know if they are buying good laptops or lemons, so the most that they are willing to pay is $750 (expected value of laptop: 0.5*1000+0.5*500)</a:t>
            </a:r>
          </a:p>
          <a:p>
            <a:pPr marL="474345">
              <a:buSzPct val="56250"/>
            </a:pPr>
            <a:r>
              <a:rPr lang="en-US" sz="2200" i="1" dirty="0"/>
              <a:t>$750 is less than the reservation price of good laptop sellers (will accept $800 or more)</a:t>
            </a:r>
          </a:p>
          <a:p>
            <a:pPr marL="474345">
              <a:buSzPct val="56250"/>
            </a:pPr>
            <a:r>
              <a:rPr lang="en-US" sz="2200" i="1" dirty="0"/>
              <a:t>Therefore, only 100 lemons are sold at $500 each</a:t>
            </a:r>
          </a:p>
          <a:p>
            <a:pPr marL="474345">
              <a:buSzPct val="56250"/>
            </a:pPr>
            <a:r>
              <a:rPr lang="en-US" sz="2200" i="1" dirty="0"/>
              <a:t>Customers are willing to pay $1000 for good laptops, buyers are willing to sell at $800</a:t>
            </a:r>
          </a:p>
          <a:p>
            <a:pPr marL="474345">
              <a:buSzPct val="56250"/>
            </a:pPr>
            <a:r>
              <a:rPr lang="en-US" sz="2200" i="1" dirty="0"/>
              <a:t>Because good laptops aren’t sold, there is a DWSL of 200*100 = $20,000</a:t>
            </a:r>
          </a:p>
          <a:p>
            <a:pPr marL="131445" indent="0">
              <a:buSzPct val="56250"/>
              <a:buNone/>
            </a:pPr>
            <a:endParaRPr lang="en-US" sz="2400" dirty="0"/>
          </a:p>
          <a:p>
            <a:pPr marL="131445" indent="0">
              <a:buSzPct val="56250"/>
              <a:buNone/>
            </a:pPr>
            <a:endParaRPr lang="en-US" sz="2400" dirty="0"/>
          </a:p>
        </p:txBody>
      </p:sp>
    </p:spTree>
    <p:extLst>
      <p:ext uri="{BB962C8B-B14F-4D97-AF65-F5344CB8AC3E}">
        <p14:creationId xmlns:p14="http://schemas.microsoft.com/office/powerpoint/2010/main" val="7636856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20</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351125"/>
            <a:ext cx="15078296"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200" dirty="0"/>
              <a:t>Consider the following case involving healthy people, unhealthy people, and an insurance company. For healthy people, the expected cost per year is $500. For unhealthy people, $1000 is the expected cost. The insurance company does not have information regarding the health of their customers. The share of healthy people is 0.6. Consumers are risk averse. The risk premium is $100 for each person so a healthy person would pay up to $600 for insurance.</a:t>
            </a:r>
          </a:p>
          <a:p>
            <a:pPr marL="131445" indent="0">
              <a:buSzPct val="56250"/>
              <a:buNone/>
            </a:pPr>
            <a:endParaRPr lang="en-US" sz="2200" dirty="0"/>
          </a:p>
          <a:p>
            <a:pPr marL="131445" indent="0">
              <a:buSzPct val="56250"/>
              <a:buNone/>
            </a:pPr>
            <a:r>
              <a:rPr lang="en-US" sz="2200" b="1" i="1" u="sng" dirty="0"/>
              <a:t>Actuarially fair price</a:t>
            </a:r>
            <a:r>
              <a:rPr lang="en-US" sz="2200" i="1" dirty="0"/>
              <a:t>: expected payout equals price</a:t>
            </a:r>
          </a:p>
          <a:p>
            <a:pPr marL="131445" indent="0">
              <a:buSzPct val="56250"/>
              <a:buNone/>
            </a:pPr>
            <a:endParaRPr lang="en-US" sz="2200" dirty="0"/>
          </a:p>
          <a:p>
            <a:pPr marL="588645" indent="-457200">
              <a:buSzPct val="56250"/>
              <a:buFont typeface="+mj-lt"/>
              <a:buAutoNum type="alphaUcPeriod"/>
            </a:pPr>
            <a:r>
              <a:rPr lang="en-US" sz="2200" dirty="0"/>
              <a:t>If the price of insurance is $700, then healthy people will not buy insurance.  </a:t>
            </a:r>
          </a:p>
          <a:p>
            <a:pPr marL="588645" indent="-457200">
              <a:buSzPct val="56250"/>
              <a:buFont typeface="+mj-lt"/>
              <a:buAutoNum type="alphaUcPeriod"/>
            </a:pPr>
            <a:r>
              <a:rPr lang="en-US" sz="2200" dirty="0"/>
              <a:t>The equilibrium in this case provides insurance only for unhealthy people.</a:t>
            </a:r>
          </a:p>
          <a:p>
            <a:pPr marL="588645" indent="-457200">
              <a:buSzPct val="56250"/>
              <a:buFont typeface="+mj-lt"/>
              <a:buAutoNum type="alphaUcPeriod"/>
            </a:pPr>
            <a:r>
              <a:rPr lang="en-US" sz="2200" dirty="0"/>
              <a:t>If everyone is insured, the actuarially fair price for the insurance company is $700. </a:t>
            </a:r>
          </a:p>
          <a:p>
            <a:pPr marL="588645" indent="-457200">
              <a:buSzPct val="56250"/>
              <a:buFont typeface="+mj-lt"/>
              <a:buAutoNum type="alphaUcPeriod"/>
            </a:pPr>
            <a:r>
              <a:rPr lang="en-US" sz="2200" dirty="0"/>
              <a:t>b. and c.</a:t>
            </a:r>
          </a:p>
          <a:p>
            <a:pPr marL="588645" indent="-457200">
              <a:buSzPct val="56250"/>
              <a:buFont typeface="+mj-lt"/>
              <a:buAutoNum type="alphaUcPeriod"/>
            </a:pPr>
            <a:r>
              <a:rPr lang="en-US" sz="2200" dirty="0"/>
              <a:t>All of the above. </a:t>
            </a:r>
            <a:endParaRPr lang="en-US" sz="2400" dirty="0"/>
          </a:p>
          <a:p>
            <a:pPr marL="131445" indent="0">
              <a:buSzPct val="56250"/>
              <a:buNone/>
            </a:pPr>
            <a:endParaRPr lang="en-US" sz="2400" dirty="0"/>
          </a:p>
        </p:txBody>
      </p:sp>
    </p:spTree>
    <p:extLst>
      <p:ext uri="{BB962C8B-B14F-4D97-AF65-F5344CB8AC3E}">
        <p14:creationId xmlns:p14="http://schemas.microsoft.com/office/powerpoint/2010/main" val="4745284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20</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378420"/>
            <a:ext cx="14941818"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200" dirty="0"/>
              <a:t>Consider the following case involving healthy people, unhealthy people, and an insurance company. For healthy people, the expected cost per year is $500. For unhealthy people, $1000 is the expected cost. The insurance company does not have information regarding the health of their customers. The share of healthy people is 0.6. Consumers are risk averse. The risk premium is $100 for each person so a healthy person would pay up to $600 for insurance.</a:t>
            </a:r>
          </a:p>
          <a:p>
            <a:pPr marL="131445" indent="0">
              <a:buSzPct val="56250"/>
              <a:buNone/>
            </a:pPr>
            <a:endParaRPr lang="en-US" sz="2200" dirty="0"/>
          </a:p>
          <a:p>
            <a:pPr marL="131445" indent="0">
              <a:buSzPct val="56250"/>
              <a:buNone/>
            </a:pPr>
            <a:r>
              <a:rPr lang="en-US" sz="2200" b="1" i="1" u="sng" dirty="0"/>
              <a:t>Actuarially fair price</a:t>
            </a:r>
            <a:r>
              <a:rPr lang="en-US" sz="2200" i="1" dirty="0"/>
              <a:t>: expected payout equals price</a:t>
            </a:r>
          </a:p>
          <a:p>
            <a:pPr marL="131445" indent="0">
              <a:buSzPct val="56250"/>
              <a:buNone/>
            </a:pPr>
            <a:endParaRPr lang="en-US" sz="2200" dirty="0"/>
          </a:p>
          <a:p>
            <a:pPr marL="588645" indent="-457200">
              <a:buSzPct val="56250"/>
              <a:buFont typeface="+mj-lt"/>
              <a:buAutoNum type="alphaUcPeriod"/>
            </a:pPr>
            <a:r>
              <a:rPr lang="en-US" sz="2200" dirty="0"/>
              <a:t>If the price of insurance is $700, then healthy people will not buy insurance.  </a:t>
            </a:r>
          </a:p>
          <a:p>
            <a:pPr marL="588645" indent="-457200">
              <a:buSzPct val="56250"/>
              <a:buFont typeface="+mj-lt"/>
              <a:buAutoNum type="alphaUcPeriod"/>
            </a:pPr>
            <a:r>
              <a:rPr lang="en-US" sz="2200" dirty="0"/>
              <a:t>The equilibrium in this case provides insurance only for unhealthy people.</a:t>
            </a:r>
          </a:p>
          <a:p>
            <a:pPr marL="588645" indent="-457200">
              <a:buSzPct val="56250"/>
              <a:buFont typeface="+mj-lt"/>
              <a:buAutoNum type="alphaUcPeriod"/>
            </a:pPr>
            <a:r>
              <a:rPr lang="en-US" sz="2200" dirty="0"/>
              <a:t>If everyone is insured, the actuarially fair price for the insurance company is $700. </a:t>
            </a:r>
          </a:p>
          <a:p>
            <a:pPr marL="588645" indent="-457200">
              <a:buSzPct val="56250"/>
              <a:buFont typeface="+mj-lt"/>
              <a:buAutoNum type="alphaUcPeriod"/>
            </a:pPr>
            <a:r>
              <a:rPr lang="en-US" sz="2200" dirty="0"/>
              <a:t>b. and c.</a:t>
            </a:r>
          </a:p>
          <a:p>
            <a:pPr marL="588645" indent="-457200">
              <a:buSzPct val="56250"/>
              <a:buFont typeface="+mj-lt"/>
              <a:buAutoNum type="alphaUcPeriod"/>
            </a:pPr>
            <a:r>
              <a:rPr lang="en-US" sz="2200" b="1" dirty="0"/>
              <a:t>All of the above. </a:t>
            </a:r>
            <a:br>
              <a:rPr lang="en-US" sz="2200" dirty="0"/>
            </a:br>
            <a:endParaRPr lang="en-US" sz="2200" dirty="0"/>
          </a:p>
          <a:p>
            <a:pPr marL="474345">
              <a:buSzPct val="56250"/>
            </a:pPr>
            <a:r>
              <a:rPr lang="en-US" sz="2200" i="1" dirty="0"/>
              <a:t>The actuarially fair price for the insurance company is $500*0.6 + $1000*0.4 = $700</a:t>
            </a:r>
          </a:p>
          <a:p>
            <a:pPr marL="474345">
              <a:buSzPct val="56250"/>
            </a:pPr>
            <a:r>
              <a:rPr lang="en-US" sz="2200" i="1" dirty="0"/>
              <a:t>If the price of insurance is $700, then healthy people will not buy insurance. Their expected cost is $500, and max WTP is $100</a:t>
            </a:r>
          </a:p>
          <a:p>
            <a:pPr marL="474345">
              <a:buSzPct val="56250"/>
            </a:pPr>
            <a:r>
              <a:rPr lang="en-US" sz="2200" i="1" dirty="0"/>
              <a:t>Remember that the customers are risk averse and have a risk premium of $100 (willing to pay $100 more than expected value for insurance)</a:t>
            </a:r>
          </a:p>
          <a:p>
            <a:pPr marL="474345">
              <a:buSzPct val="56250"/>
            </a:pPr>
            <a:r>
              <a:rPr lang="en-US" sz="2200" i="1" dirty="0"/>
              <a:t>Expected value= $500 + $100 = $600 → 700&gt;600</a:t>
            </a:r>
          </a:p>
          <a:p>
            <a:pPr marL="474345">
              <a:buSzPct val="56250"/>
            </a:pPr>
            <a:r>
              <a:rPr lang="en-US" sz="2200" i="1" dirty="0"/>
              <a:t>The equilibrium in this case provides insurance only for unhealthy people because healthy people aren’t willing to pay more than $600</a:t>
            </a:r>
          </a:p>
          <a:p>
            <a:pPr marL="131445" indent="0">
              <a:buSzPct val="56250"/>
              <a:buNone/>
            </a:pPr>
            <a:endParaRPr lang="en-US" sz="2200" dirty="0"/>
          </a:p>
        </p:txBody>
      </p:sp>
    </p:spTree>
    <p:extLst>
      <p:ext uri="{BB962C8B-B14F-4D97-AF65-F5344CB8AC3E}">
        <p14:creationId xmlns:p14="http://schemas.microsoft.com/office/powerpoint/2010/main" val="20205740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a:bodyPr>
          <a:lstStyle/>
          <a:p>
            <a:pPr marL="131445" lvl="0" indent="0" algn="ctr" rtl="0">
              <a:spcBef>
                <a:spcPts val="360"/>
              </a:spcBef>
              <a:spcAft>
                <a:spcPts val="0"/>
              </a:spcAft>
              <a:buSzPct val="56250"/>
              <a:buNone/>
            </a:pPr>
            <a:r>
              <a:rPr lang="en-US" sz="8000" b="1" dirty="0"/>
              <a:t>Questions</a:t>
            </a:r>
          </a:p>
        </p:txBody>
      </p:sp>
    </p:spTree>
    <p:extLst>
      <p:ext uri="{BB962C8B-B14F-4D97-AF65-F5344CB8AC3E}">
        <p14:creationId xmlns:p14="http://schemas.microsoft.com/office/powerpoint/2010/main" val="23635422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3589361" y="3610350"/>
            <a:ext cx="11081982" cy="3066300"/>
          </a:xfrm>
          <a:prstGeom prst="rect">
            <a:avLst/>
          </a:prstGeom>
        </p:spPr>
        <p:txBody>
          <a:bodyPr spcFirstLastPara="1" wrap="square" lIns="91425" tIns="45700" rIns="91425" bIns="45700" anchor="t" anchorCtr="0">
            <a:normAutofit fontScale="70000" lnSpcReduction="20000"/>
          </a:bodyPr>
          <a:lstStyle/>
          <a:p>
            <a:pPr marL="131445" lvl="0" indent="0" algn="ctr" rtl="0">
              <a:spcBef>
                <a:spcPts val="360"/>
              </a:spcBef>
              <a:spcAft>
                <a:spcPts val="0"/>
              </a:spcAft>
              <a:buSzPct val="56250"/>
              <a:buNone/>
            </a:pPr>
            <a:r>
              <a:rPr lang="en-US" sz="8000" b="1" dirty="0"/>
              <a:t>Thanks for Coming!</a:t>
            </a:r>
          </a:p>
          <a:p>
            <a:pPr marL="131445" lvl="0" indent="0" algn="ctr" rtl="0">
              <a:spcBef>
                <a:spcPts val="360"/>
              </a:spcBef>
              <a:spcAft>
                <a:spcPts val="0"/>
              </a:spcAft>
              <a:buSzPct val="56250"/>
              <a:buNone/>
            </a:pPr>
            <a:r>
              <a:rPr lang="en-US" sz="8000" b="1" dirty="0"/>
              <a:t>Best of Luck on your Finals !</a:t>
            </a:r>
          </a:p>
          <a:p>
            <a:pPr marL="131445" lvl="0" indent="0" algn="ctr" rtl="0">
              <a:spcBef>
                <a:spcPts val="360"/>
              </a:spcBef>
              <a:spcAft>
                <a:spcPts val="0"/>
              </a:spcAft>
              <a:buSzPct val="56250"/>
              <a:buNone/>
            </a:pPr>
            <a:r>
              <a:rPr lang="en-US" sz="8000" b="1" dirty="0"/>
              <a:t> </a:t>
            </a:r>
          </a:p>
          <a:p>
            <a:pPr marL="131445" lvl="0" indent="0" algn="ctr" rtl="0">
              <a:spcBef>
                <a:spcPts val="360"/>
              </a:spcBef>
              <a:spcAft>
                <a:spcPts val="0"/>
              </a:spcAft>
              <a:buSzPct val="56250"/>
              <a:buNone/>
            </a:pPr>
            <a:r>
              <a:rPr lang="en-US" sz="8000" b="1" dirty="0"/>
              <a:t>🍀🍀🍀</a:t>
            </a:r>
          </a:p>
          <a:p>
            <a:pPr marL="131445" lvl="0" indent="0" algn="ctr" rtl="0">
              <a:spcBef>
                <a:spcPts val="360"/>
              </a:spcBef>
              <a:spcAft>
                <a:spcPts val="0"/>
              </a:spcAft>
              <a:buSzPct val="56250"/>
              <a:buNone/>
            </a:pPr>
            <a:endParaRPr lang="en-US" sz="8000" b="1" dirty="0"/>
          </a:p>
          <a:p>
            <a:pPr marL="131445" lvl="0" indent="0" algn="ctr" rtl="0">
              <a:spcBef>
                <a:spcPts val="360"/>
              </a:spcBef>
              <a:spcAft>
                <a:spcPts val="0"/>
              </a:spcAft>
              <a:buSzPct val="56250"/>
              <a:buNone/>
            </a:pPr>
            <a:endParaRPr lang="en-US" sz="8000" b="1" dirty="0"/>
          </a:p>
          <a:p>
            <a:pPr marL="131445" lvl="0" indent="0" algn="ctr" rtl="0">
              <a:spcBef>
                <a:spcPts val="360"/>
              </a:spcBef>
              <a:spcAft>
                <a:spcPts val="0"/>
              </a:spcAft>
              <a:buSzPct val="56250"/>
              <a:buNone/>
            </a:pPr>
            <a:endParaRPr lang="en-US" sz="8000" b="1" dirty="0"/>
          </a:p>
        </p:txBody>
      </p:sp>
    </p:spTree>
    <p:extLst>
      <p:ext uri="{BB962C8B-B14F-4D97-AF65-F5344CB8AC3E}">
        <p14:creationId xmlns:p14="http://schemas.microsoft.com/office/powerpoint/2010/main" val="9538815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a:extLst>
              <a:ext uri="{FF2B5EF4-FFF2-40B4-BE49-F238E27FC236}">
                <a16:creationId xmlns:a16="http://schemas.microsoft.com/office/drawing/2014/main" id="{BEE4986D-236B-BB7C-B3EB-918C345D4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09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3940788" y="1879549"/>
            <a:ext cx="10406420" cy="6761400"/>
          </a:xfrm>
          <a:prstGeom prst="rect">
            <a:avLst/>
          </a:prstGeom>
        </p:spPr>
        <p:txBody>
          <a:bodyPr spcFirstLastPara="1" wrap="square" lIns="91425" tIns="45700" rIns="91425" bIns="45700" anchor="t" anchorCtr="0">
            <a:normAutofit/>
          </a:bodyPr>
          <a:lstStyle/>
          <a:p>
            <a:pPr marL="457200" lvl="0" indent="-325755" algn="l" rtl="0">
              <a:spcBef>
                <a:spcPts val="360"/>
              </a:spcBef>
              <a:spcAft>
                <a:spcPts val="0"/>
              </a:spcAft>
              <a:buSzPct val="56250"/>
              <a:buChar char="●"/>
            </a:pPr>
            <a:r>
              <a:rPr lang="en-US" b="1" dirty="0"/>
              <a:t>Bundling: </a:t>
            </a:r>
            <a:r>
              <a:rPr lang="en-US" dirty="0"/>
              <a:t>selling products together in sets</a:t>
            </a:r>
          </a:p>
          <a:p>
            <a:pPr lvl="1" indent="-325755">
              <a:buSzPct val="56250"/>
              <a:buChar char="●"/>
            </a:pPr>
            <a:r>
              <a:rPr lang="en-US" i="1" dirty="0"/>
              <a:t>Pure bundling: </a:t>
            </a:r>
            <a:r>
              <a:rPr lang="en-US" dirty="0"/>
              <a:t>selling just one bundle; no option to buy a bundle or separate items</a:t>
            </a:r>
          </a:p>
          <a:p>
            <a:pPr lvl="2" indent="-325755">
              <a:buSzPct val="56250"/>
              <a:buChar char="●"/>
            </a:pPr>
            <a:r>
              <a:rPr lang="en-US" dirty="0"/>
              <a:t>works when there is a negative correlation between the demands of consumers. </a:t>
            </a:r>
          </a:p>
          <a:p>
            <a:pPr lvl="3" indent="-325755">
              <a:buSzPct val="56250"/>
              <a:buChar char="●"/>
            </a:pPr>
            <a:r>
              <a:rPr lang="en-US" dirty="0"/>
              <a:t>Charging a lower price but increasing the number of consumers</a:t>
            </a:r>
          </a:p>
          <a:p>
            <a:pPr lvl="1" indent="-325755">
              <a:buSzPct val="56250"/>
              <a:buChar char="●"/>
            </a:pPr>
            <a:r>
              <a:rPr lang="en-US" i="1" dirty="0"/>
              <a:t>Mixed bundling: </a:t>
            </a:r>
            <a:r>
              <a:rPr lang="en-US" dirty="0"/>
              <a:t>allow the customer to buy the pure bundle or any of the bundle’s components separately</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r>
              <a:rPr lang="en-US" b="1" dirty="0"/>
              <a:t>Peak Load Pricing</a:t>
            </a:r>
            <a:r>
              <a:rPr lang="en-US" dirty="0"/>
              <a:t>: charging higher prices during periods of peak demand </a:t>
            </a:r>
          </a:p>
          <a:p>
            <a:pPr lvl="1" indent="-325755">
              <a:buSzPct val="56250"/>
              <a:buChar char="●"/>
            </a:pPr>
            <a:r>
              <a:rPr lang="en-US" dirty="0"/>
              <a:t>used when there is a capacity constraint</a:t>
            </a:r>
          </a:p>
          <a:p>
            <a:pPr lvl="1" indent="-325755">
              <a:buSzPct val="56250"/>
              <a:buChar char="●"/>
            </a:pPr>
            <a:r>
              <a:rPr lang="en-US" dirty="0"/>
              <a:t>increases profits and spreads demand during off-peak time</a:t>
            </a:r>
          </a:p>
        </p:txBody>
      </p:sp>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5029198" y="359387"/>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b="1" dirty="0"/>
              <a:t>Pricing with Market Power</a:t>
            </a:r>
          </a:p>
        </p:txBody>
      </p:sp>
    </p:spTree>
    <p:extLst>
      <p:ext uri="{BB962C8B-B14F-4D97-AF65-F5344CB8AC3E}">
        <p14:creationId xmlns:p14="http://schemas.microsoft.com/office/powerpoint/2010/main" val="167115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2</a:t>
            </a:r>
            <a:endParaRPr b="1" dirty="0"/>
          </a:p>
        </p:txBody>
      </p:sp>
      <p:sp>
        <p:nvSpPr>
          <p:cNvPr id="126" name="Google Shape;126;p3"/>
          <p:cNvSpPr txBox="1">
            <a:spLocks noGrp="1"/>
          </p:cNvSpPr>
          <p:nvPr>
            <p:ph type="body" idx="1"/>
          </p:nvPr>
        </p:nvSpPr>
        <p:spPr>
          <a:xfrm>
            <a:off x="3147931" y="1756151"/>
            <a:ext cx="11992132" cy="7144107"/>
          </a:xfrm>
          <a:prstGeom prst="rect">
            <a:avLst/>
          </a:prstGeom>
        </p:spPr>
        <p:txBody>
          <a:bodyPr spcFirstLastPara="1" wrap="square" lIns="91425" tIns="45700" rIns="91425" bIns="45700" anchor="t" anchorCtr="0">
            <a:normAutofit fontScale="92500" lnSpcReduction="20000"/>
          </a:bodyPr>
          <a:lstStyle/>
          <a:p>
            <a:pPr marL="131445" lvl="0" indent="0" algn="l" rtl="0">
              <a:spcBef>
                <a:spcPts val="360"/>
              </a:spcBef>
              <a:spcAft>
                <a:spcPts val="0"/>
              </a:spcAft>
              <a:buSzPct val="56250"/>
              <a:buNone/>
            </a:pPr>
            <a:r>
              <a:rPr lang="en-US" dirty="0"/>
              <a:t>A profit-maximizing monopoly firm sells hockey tape and pucks. Assume costs are zero. The willingness to pay for these two products by four customers is as follows:</a:t>
            </a:r>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r>
              <a:rPr lang="en-US" dirty="0"/>
              <a:t>A. Stand-alone pricing and pure bundling are equally profitable if X = $0.60.</a:t>
            </a:r>
          </a:p>
          <a:p>
            <a:pPr marL="131445" lvl="0" indent="0" algn="l" rtl="0">
              <a:spcBef>
                <a:spcPts val="360"/>
              </a:spcBef>
              <a:spcAft>
                <a:spcPts val="0"/>
              </a:spcAft>
              <a:buSzPct val="56250"/>
              <a:buNone/>
            </a:pPr>
            <a:r>
              <a:rPr lang="en-US" dirty="0"/>
              <a:t>B. Mixed bundling is more profitable than pure bundling if X = $0.50.</a:t>
            </a:r>
          </a:p>
          <a:p>
            <a:pPr marL="131445" lvl="0" indent="0" algn="l" rtl="0">
              <a:spcBef>
                <a:spcPts val="360"/>
              </a:spcBef>
              <a:spcAft>
                <a:spcPts val="0"/>
              </a:spcAft>
              <a:buSzPct val="56250"/>
              <a:buNone/>
            </a:pPr>
            <a:r>
              <a:rPr lang="en-US" dirty="0"/>
              <a:t>C. Profits from optimal pricing are the same for X = $0.30 and X = $0.40.</a:t>
            </a:r>
          </a:p>
          <a:p>
            <a:pPr marL="131445" lvl="0" indent="0" algn="l" rtl="0">
              <a:spcBef>
                <a:spcPts val="360"/>
              </a:spcBef>
              <a:spcAft>
                <a:spcPts val="0"/>
              </a:spcAft>
              <a:buSzPct val="56250"/>
              <a:buNone/>
            </a:pPr>
            <a:r>
              <a:rPr lang="en-US" dirty="0"/>
              <a:t>D. None of the above.</a:t>
            </a:r>
          </a:p>
        </p:txBody>
      </p:sp>
      <p:graphicFrame>
        <p:nvGraphicFramePr>
          <p:cNvPr id="4" name="Table 3">
            <a:extLst>
              <a:ext uri="{FF2B5EF4-FFF2-40B4-BE49-F238E27FC236}">
                <a16:creationId xmlns:a16="http://schemas.microsoft.com/office/drawing/2014/main" id="{8037C691-59A5-A90E-32B0-868A605BB13E}"/>
              </a:ext>
            </a:extLst>
          </p:cNvPr>
          <p:cNvGraphicFramePr>
            <a:graphicFrameLocks noGrp="1"/>
          </p:cNvGraphicFramePr>
          <p:nvPr>
            <p:extLst>
              <p:ext uri="{D42A27DB-BD31-4B8C-83A1-F6EECF244321}">
                <p14:modId xmlns:p14="http://schemas.microsoft.com/office/powerpoint/2010/main" val="2448585177"/>
              </p:ext>
            </p:extLst>
          </p:nvPr>
        </p:nvGraphicFramePr>
        <p:xfrm>
          <a:off x="5648299" y="3340171"/>
          <a:ext cx="6991401" cy="2880520"/>
        </p:xfrm>
        <a:graphic>
          <a:graphicData uri="http://schemas.openxmlformats.org/drawingml/2006/table">
            <a:tbl>
              <a:tblPr firstRow="1" bandRow="1">
                <a:tableStyleId>{5C22544A-7EE6-4342-B048-85BDC9FD1C3A}</a:tableStyleId>
              </a:tblPr>
              <a:tblGrid>
                <a:gridCol w="2330467">
                  <a:extLst>
                    <a:ext uri="{9D8B030D-6E8A-4147-A177-3AD203B41FA5}">
                      <a16:colId xmlns:a16="http://schemas.microsoft.com/office/drawing/2014/main" val="2562800280"/>
                    </a:ext>
                  </a:extLst>
                </a:gridCol>
                <a:gridCol w="2330467">
                  <a:extLst>
                    <a:ext uri="{9D8B030D-6E8A-4147-A177-3AD203B41FA5}">
                      <a16:colId xmlns:a16="http://schemas.microsoft.com/office/drawing/2014/main" val="3416688537"/>
                    </a:ext>
                  </a:extLst>
                </a:gridCol>
                <a:gridCol w="2330467">
                  <a:extLst>
                    <a:ext uri="{9D8B030D-6E8A-4147-A177-3AD203B41FA5}">
                      <a16:colId xmlns:a16="http://schemas.microsoft.com/office/drawing/2014/main" val="2441885595"/>
                    </a:ext>
                  </a:extLst>
                </a:gridCol>
              </a:tblGrid>
              <a:tr h="576104">
                <a:tc>
                  <a:txBody>
                    <a:bodyPr/>
                    <a:lstStyle/>
                    <a:p>
                      <a:pPr algn="ctr"/>
                      <a:endPar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Hockey Tape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Pucks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424798"/>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Brock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3629607"/>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Caleb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6530768"/>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Darron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6394547"/>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Ethan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0355488"/>
                  </a:ext>
                </a:extLst>
              </a:tr>
            </a:tbl>
          </a:graphicData>
        </a:graphic>
      </p:graphicFrame>
    </p:spTree>
    <p:extLst>
      <p:ext uri="{BB962C8B-B14F-4D97-AF65-F5344CB8AC3E}">
        <p14:creationId xmlns:p14="http://schemas.microsoft.com/office/powerpoint/2010/main" val="374350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2</a:t>
            </a:r>
            <a:endParaRPr b="1" dirty="0"/>
          </a:p>
        </p:txBody>
      </p:sp>
      <p:sp>
        <p:nvSpPr>
          <p:cNvPr id="126" name="Google Shape;126;p3"/>
          <p:cNvSpPr txBox="1">
            <a:spLocks noGrp="1"/>
          </p:cNvSpPr>
          <p:nvPr>
            <p:ph type="body" idx="1"/>
          </p:nvPr>
        </p:nvSpPr>
        <p:spPr>
          <a:xfrm>
            <a:off x="3147931" y="1756151"/>
            <a:ext cx="11992132" cy="7144107"/>
          </a:xfrm>
          <a:prstGeom prst="rect">
            <a:avLst/>
          </a:prstGeom>
        </p:spPr>
        <p:txBody>
          <a:bodyPr spcFirstLastPara="1" wrap="square" lIns="91425" tIns="45700" rIns="91425" bIns="45700" anchor="t" anchorCtr="0">
            <a:normAutofit fontScale="92500" lnSpcReduction="20000"/>
          </a:bodyPr>
          <a:lstStyle/>
          <a:p>
            <a:pPr marL="131445" lvl="0" indent="0" algn="l" rtl="0">
              <a:spcBef>
                <a:spcPts val="360"/>
              </a:spcBef>
              <a:spcAft>
                <a:spcPts val="0"/>
              </a:spcAft>
              <a:buSzPct val="56250"/>
              <a:buNone/>
            </a:pPr>
            <a:r>
              <a:rPr lang="en-US" dirty="0"/>
              <a:t>A profit-maximizing monopoly firm sells hockey tape and pucks. Assume costs are zero. The willingness to pay for these two products by four customers is as follows:</a:t>
            </a:r>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r>
              <a:rPr lang="en-US" dirty="0"/>
              <a:t>A. Stand-alone pricing and pure bundling are equally profitable if X = $0.60.</a:t>
            </a:r>
          </a:p>
          <a:p>
            <a:pPr marL="131445" lvl="0" indent="0" algn="l" rtl="0">
              <a:spcBef>
                <a:spcPts val="360"/>
              </a:spcBef>
              <a:spcAft>
                <a:spcPts val="0"/>
              </a:spcAft>
              <a:buSzPct val="56250"/>
              <a:buNone/>
            </a:pPr>
            <a:r>
              <a:rPr lang="en-US" dirty="0"/>
              <a:t>B. Mixed bundling is more profitable than pure bundling if X = $0.50.</a:t>
            </a:r>
          </a:p>
          <a:p>
            <a:pPr marL="131445" lvl="0" indent="0" algn="l" rtl="0">
              <a:spcBef>
                <a:spcPts val="360"/>
              </a:spcBef>
              <a:spcAft>
                <a:spcPts val="0"/>
              </a:spcAft>
              <a:buSzPct val="56250"/>
              <a:buNone/>
            </a:pPr>
            <a:r>
              <a:rPr lang="en-US" b="1" dirty="0"/>
              <a:t>C. Profits from optimal pricing are the same for X = $0.30 and X = $0.40.</a:t>
            </a:r>
          </a:p>
          <a:p>
            <a:pPr marL="131445" lvl="0" indent="0" algn="l" rtl="0">
              <a:spcBef>
                <a:spcPts val="360"/>
              </a:spcBef>
              <a:spcAft>
                <a:spcPts val="0"/>
              </a:spcAft>
              <a:buSzPct val="56250"/>
              <a:buNone/>
            </a:pPr>
            <a:r>
              <a:rPr lang="en-US" dirty="0"/>
              <a:t>D. None of the above.</a:t>
            </a:r>
          </a:p>
        </p:txBody>
      </p:sp>
      <p:graphicFrame>
        <p:nvGraphicFramePr>
          <p:cNvPr id="4" name="Table 3">
            <a:extLst>
              <a:ext uri="{FF2B5EF4-FFF2-40B4-BE49-F238E27FC236}">
                <a16:creationId xmlns:a16="http://schemas.microsoft.com/office/drawing/2014/main" id="{8037C691-59A5-A90E-32B0-868A605BB13E}"/>
              </a:ext>
            </a:extLst>
          </p:cNvPr>
          <p:cNvGraphicFramePr>
            <a:graphicFrameLocks noGrp="1"/>
          </p:cNvGraphicFramePr>
          <p:nvPr/>
        </p:nvGraphicFramePr>
        <p:xfrm>
          <a:off x="5648299" y="3340171"/>
          <a:ext cx="6991401" cy="2880520"/>
        </p:xfrm>
        <a:graphic>
          <a:graphicData uri="http://schemas.openxmlformats.org/drawingml/2006/table">
            <a:tbl>
              <a:tblPr firstRow="1" bandRow="1">
                <a:tableStyleId>{5C22544A-7EE6-4342-B048-85BDC9FD1C3A}</a:tableStyleId>
              </a:tblPr>
              <a:tblGrid>
                <a:gridCol w="2330467">
                  <a:extLst>
                    <a:ext uri="{9D8B030D-6E8A-4147-A177-3AD203B41FA5}">
                      <a16:colId xmlns:a16="http://schemas.microsoft.com/office/drawing/2014/main" val="2562800280"/>
                    </a:ext>
                  </a:extLst>
                </a:gridCol>
                <a:gridCol w="2330467">
                  <a:extLst>
                    <a:ext uri="{9D8B030D-6E8A-4147-A177-3AD203B41FA5}">
                      <a16:colId xmlns:a16="http://schemas.microsoft.com/office/drawing/2014/main" val="3416688537"/>
                    </a:ext>
                  </a:extLst>
                </a:gridCol>
                <a:gridCol w="2330467">
                  <a:extLst>
                    <a:ext uri="{9D8B030D-6E8A-4147-A177-3AD203B41FA5}">
                      <a16:colId xmlns:a16="http://schemas.microsoft.com/office/drawing/2014/main" val="2441885595"/>
                    </a:ext>
                  </a:extLst>
                </a:gridCol>
              </a:tblGrid>
              <a:tr h="576104">
                <a:tc>
                  <a:txBody>
                    <a:bodyPr/>
                    <a:lstStyle/>
                    <a:p>
                      <a:pPr algn="ctr"/>
                      <a:endPar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Hockey Tape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Pucks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424798"/>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Brock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3629607"/>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Caleb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6530768"/>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Darron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6394547"/>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Ethan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0355488"/>
                  </a:ext>
                </a:extLst>
              </a:tr>
            </a:tbl>
          </a:graphicData>
        </a:graphic>
      </p:graphicFrame>
    </p:spTree>
    <p:extLst>
      <p:ext uri="{BB962C8B-B14F-4D97-AF65-F5344CB8AC3E}">
        <p14:creationId xmlns:p14="http://schemas.microsoft.com/office/powerpoint/2010/main" val="3424822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2</a:t>
            </a:r>
          </a:p>
        </p:txBody>
      </p:sp>
      <p:sp>
        <p:nvSpPr>
          <p:cNvPr id="126" name="Google Shape;126;p3"/>
          <p:cNvSpPr txBox="1">
            <a:spLocks noGrp="1"/>
          </p:cNvSpPr>
          <p:nvPr>
            <p:ph type="body" idx="1"/>
          </p:nvPr>
        </p:nvSpPr>
        <p:spPr>
          <a:xfrm>
            <a:off x="2843640" y="1699202"/>
            <a:ext cx="12600713" cy="6761400"/>
          </a:xfrm>
          <a:prstGeom prst="rect">
            <a:avLst/>
          </a:prstGeom>
        </p:spPr>
        <p:txBody>
          <a:bodyPr spcFirstLastPara="1" wrap="square" lIns="91425" tIns="45700" rIns="91425" bIns="45700" anchor="t" anchorCtr="0">
            <a:normAutofit fontScale="92500" lnSpcReduction="10000"/>
          </a:bodyPr>
          <a:lstStyle/>
          <a:p>
            <a:pPr marL="131445" lvl="0" indent="0" algn="l" rtl="0">
              <a:spcBef>
                <a:spcPts val="360"/>
              </a:spcBef>
              <a:spcAft>
                <a:spcPts val="0"/>
              </a:spcAft>
              <a:buSzPct val="56250"/>
              <a:buNone/>
            </a:pPr>
            <a:r>
              <a:rPr lang="en-US" dirty="0"/>
              <a:t>A profit-maximizing monopoly firm sells hockey tape and pucks. Assume costs are zero. The willingness to pay for these two products by four customers is as follows:</a:t>
            </a:r>
            <a:br>
              <a:rPr lang="en-US" dirty="0"/>
            </a:br>
            <a:endParaRPr lang="en-US" dirty="0"/>
          </a:p>
          <a:p>
            <a:pPr marL="131445" lvl="0" indent="0" algn="l" rtl="0">
              <a:spcBef>
                <a:spcPts val="360"/>
              </a:spcBef>
              <a:spcAft>
                <a:spcPts val="0"/>
              </a:spcAft>
              <a:buSzPct val="56250"/>
              <a:buNone/>
            </a:pPr>
            <a:r>
              <a:rPr lang="en-US" b="1" dirty="0"/>
              <a:t>C. Profits from optimal pricing are the same for X = $0.30 and X = $0.40.</a:t>
            </a:r>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r>
              <a:rPr lang="en-US" sz="2200" dirty="0"/>
              <a:t>Stand Alone Pricing when X = $0.60 → $0.90 x 3 + $0.90 x 3 = $5.40</a:t>
            </a:r>
          </a:p>
          <a:p>
            <a:pPr marL="131445" lvl="0" indent="0" algn="l" rtl="0">
              <a:spcBef>
                <a:spcPts val="360"/>
              </a:spcBef>
              <a:spcAft>
                <a:spcPts val="0"/>
              </a:spcAft>
              <a:buSzPct val="56250"/>
              <a:buNone/>
            </a:pPr>
            <a:r>
              <a:rPr lang="en-US" sz="2200" dirty="0"/>
              <a:t>Pure Bundling when X = $1.80 x 4 = $7.20</a:t>
            </a:r>
          </a:p>
          <a:p>
            <a:pPr marL="131445" lvl="0" indent="0" algn="l" rtl="0">
              <a:spcBef>
                <a:spcPts val="360"/>
              </a:spcBef>
              <a:spcAft>
                <a:spcPts val="0"/>
              </a:spcAft>
              <a:buSzPct val="56250"/>
              <a:buNone/>
            </a:pPr>
            <a:endParaRPr lang="en-US" sz="2200" dirty="0"/>
          </a:p>
          <a:p>
            <a:pPr marL="131445" lvl="0" indent="0" algn="l" rtl="0">
              <a:spcBef>
                <a:spcPts val="360"/>
              </a:spcBef>
              <a:spcAft>
                <a:spcPts val="0"/>
              </a:spcAft>
              <a:buSzPct val="56250"/>
              <a:buNone/>
            </a:pPr>
            <a:r>
              <a:rPr lang="en-US" sz="2200" dirty="0"/>
              <a:t>Mixed Bundling when X = $0.50 →  $2 + $2 + $1.20 (hockey tape) + $1.20 (puck) = $6.40</a:t>
            </a:r>
          </a:p>
          <a:p>
            <a:pPr marL="131445" lvl="0" indent="0" algn="l" rtl="0">
              <a:spcBef>
                <a:spcPts val="360"/>
              </a:spcBef>
              <a:spcAft>
                <a:spcPts val="0"/>
              </a:spcAft>
              <a:buSzPct val="56250"/>
              <a:buNone/>
            </a:pPr>
            <a:r>
              <a:rPr lang="en-US" sz="2200" dirty="0"/>
              <a:t>Pure Bundling when X = $0.50 → $1.70 x 4 = $6.80</a:t>
            </a:r>
          </a:p>
          <a:p>
            <a:pPr marL="131445" lvl="0" indent="0" algn="l" rtl="0">
              <a:spcBef>
                <a:spcPts val="360"/>
              </a:spcBef>
              <a:spcAft>
                <a:spcPts val="0"/>
              </a:spcAft>
              <a:buSzPct val="56250"/>
              <a:buNone/>
            </a:pPr>
            <a:endParaRPr lang="en-US" sz="2200" dirty="0"/>
          </a:p>
          <a:p>
            <a:pPr marL="131445" lvl="0" indent="0" algn="l" rtl="0">
              <a:spcBef>
                <a:spcPts val="360"/>
              </a:spcBef>
              <a:spcAft>
                <a:spcPts val="0"/>
              </a:spcAft>
              <a:buSzPct val="56250"/>
              <a:buNone/>
            </a:pPr>
            <a:r>
              <a:rPr lang="en-US" sz="2200" dirty="0">
                <a:highlight>
                  <a:srgbClr val="FFFF00"/>
                </a:highlight>
              </a:rPr>
              <a:t>Pure Bundling Pricing when X = $0.30 → $1.50 x 4 = $6.00</a:t>
            </a:r>
          </a:p>
          <a:p>
            <a:pPr marL="131445" lvl="0" indent="0" algn="l" rtl="0">
              <a:spcBef>
                <a:spcPts val="360"/>
              </a:spcBef>
              <a:spcAft>
                <a:spcPts val="0"/>
              </a:spcAft>
              <a:buSzPct val="56250"/>
              <a:buNone/>
            </a:pPr>
            <a:r>
              <a:rPr lang="en-US" sz="2200" dirty="0">
                <a:highlight>
                  <a:srgbClr val="FFFF00"/>
                </a:highlight>
              </a:rPr>
              <a:t>Mixed Bundling Pricing when X = $0.30 → $2 + $2 + $1.20x2 = $6.40</a:t>
            </a:r>
          </a:p>
          <a:p>
            <a:pPr marL="131445" lvl="0" indent="0" algn="l" rtl="0">
              <a:spcBef>
                <a:spcPts val="360"/>
              </a:spcBef>
              <a:spcAft>
                <a:spcPts val="0"/>
              </a:spcAft>
              <a:buSzPct val="56250"/>
              <a:buNone/>
            </a:pPr>
            <a:endParaRPr lang="en-US" sz="2200" dirty="0">
              <a:highlight>
                <a:srgbClr val="FFFF00"/>
              </a:highlight>
            </a:endParaRPr>
          </a:p>
          <a:p>
            <a:pPr marL="131445" lvl="0" indent="0" algn="l" rtl="0">
              <a:spcBef>
                <a:spcPts val="360"/>
              </a:spcBef>
              <a:spcAft>
                <a:spcPts val="0"/>
              </a:spcAft>
              <a:buSzPct val="56250"/>
              <a:buNone/>
            </a:pPr>
            <a:r>
              <a:rPr lang="en-US" sz="2200" dirty="0">
                <a:highlight>
                  <a:srgbClr val="FFFF00"/>
                </a:highlight>
              </a:rPr>
              <a:t>Pure Bundling Pricing when X = $0.40 → $1.60 x 4 = $6.40</a:t>
            </a:r>
          </a:p>
          <a:p>
            <a:pPr marL="131445" lvl="0" indent="0" algn="l" rtl="0">
              <a:spcBef>
                <a:spcPts val="360"/>
              </a:spcBef>
              <a:spcAft>
                <a:spcPts val="0"/>
              </a:spcAft>
              <a:buSzPct val="56250"/>
              <a:buNone/>
            </a:pPr>
            <a:r>
              <a:rPr lang="en-US" sz="2200" dirty="0">
                <a:highlight>
                  <a:srgbClr val="FFFF00"/>
                </a:highlight>
              </a:rPr>
              <a:t>Mixed Bundling Pricing when X = $0.40 → $2 + $2 + $1.20x2 = $6.40</a:t>
            </a:r>
            <a:endParaRPr lang="en-US" dirty="0">
              <a:highlight>
                <a:srgbClr val="FFFF00"/>
              </a:highlight>
            </a:endParaRPr>
          </a:p>
        </p:txBody>
      </p:sp>
      <p:graphicFrame>
        <p:nvGraphicFramePr>
          <p:cNvPr id="2" name="Table 1">
            <a:extLst>
              <a:ext uri="{FF2B5EF4-FFF2-40B4-BE49-F238E27FC236}">
                <a16:creationId xmlns:a16="http://schemas.microsoft.com/office/drawing/2014/main" id="{7455FF79-E745-E552-BD29-2CC13800027A}"/>
              </a:ext>
            </a:extLst>
          </p:cNvPr>
          <p:cNvGraphicFramePr>
            <a:graphicFrameLocks noGrp="1"/>
          </p:cNvGraphicFramePr>
          <p:nvPr>
            <p:extLst>
              <p:ext uri="{D42A27DB-BD31-4B8C-83A1-F6EECF244321}">
                <p14:modId xmlns:p14="http://schemas.microsoft.com/office/powerpoint/2010/main" val="2145474658"/>
              </p:ext>
            </p:extLst>
          </p:nvPr>
        </p:nvGraphicFramePr>
        <p:xfrm>
          <a:off x="12624179" y="5049672"/>
          <a:ext cx="5513696" cy="2286000"/>
        </p:xfrm>
        <a:graphic>
          <a:graphicData uri="http://schemas.openxmlformats.org/drawingml/2006/table">
            <a:tbl>
              <a:tblPr firstRow="1" bandRow="1">
                <a:tableStyleId>{5C22544A-7EE6-4342-B048-85BDC9FD1C3A}</a:tableStyleId>
              </a:tblPr>
              <a:tblGrid>
                <a:gridCol w="1378424">
                  <a:extLst>
                    <a:ext uri="{9D8B030D-6E8A-4147-A177-3AD203B41FA5}">
                      <a16:colId xmlns:a16="http://schemas.microsoft.com/office/drawing/2014/main" val="2562800280"/>
                    </a:ext>
                  </a:extLst>
                </a:gridCol>
                <a:gridCol w="1378424">
                  <a:extLst>
                    <a:ext uri="{9D8B030D-6E8A-4147-A177-3AD203B41FA5}">
                      <a16:colId xmlns:a16="http://schemas.microsoft.com/office/drawing/2014/main" val="3416688537"/>
                    </a:ext>
                  </a:extLst>
                </a:gridCol>
                <a:gridCol w="1378424">
                  <a:extLst>
                    <a:ext uri="{9D8B030D-6E8A-4147-A177-3AD203B41FA5}">
                      <a16:colId xmlns:a16="http://schemas.microsoft.com/office/drawing/2014/main" val="2441885595"/>
                    </a:ext>
                  </a:extLst>
                </a:gridCol>
                <a:gridCol w="1378424">
                  <a:extLst>
                    <a:ext uri="{9D8B030D-6E8A-4147-A177-3AD203B41FA5}">
                      <a16:colId xmlns:a16="http://schemas.microsoft.com/office/drawing/2014/main" val="2286691458"/>
                    </a:ext>
                  </a:extLst>
                </a:gridCol>
              </a:tblGrid>
              <a:tr h="662833">
                <a:tc>
                  <a:txBody>
                    <a:bodyPr/>
                    <a:lstStyle/>
                    <a:p>
                      <a:pPr algn="ctr"/>
                      <a:endPar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Hockey Tape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Pucks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Total WTP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424798"/>
                  </a:ext>
                </a:extLst>
              </a:tr>
              <a:tr h="368009">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Brock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$1.20 +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3629607"/>
                  </a:ext>
                </a:extLst>
              </a:tr>
              <a:tr h="368009">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Caleb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6530768"/>
                  </a:ext>
                </a:extLst>
              </a:tr>
              <a:tr h="368009">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Darron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6394547"/>
                  </a:ext>
                </a:extLst>
              </a:tr>
              <a:tr h="368009">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Ethan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latin typeface="Calibri" panose="020F0502020204030204" pitchFamily="34" charset="0"/>
                          <a:ea typeface="Calibri" panose="020F0502020204030204" pitchFamily="34" charset="0"/>
                          <a:cs typeface="Calibri" panose="020F0502020204030204" pitchFamily="34" charset="0"/>
                        </a:rPr>
                        <a:t>$1.20 +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0355488"/>
                  </a:ext>
                </a:extLst>
              </a:tr>
            </a:tbl>
          </a:graphicData>
        </a:graphic>
      </p:graphicFrame>
    </p:spTree>
    <p:extLst>
      <p:ext uri="{BB962C8B-B14F-4D97-AF65-F5344CB8AC3E}">
        <p14:creationId xmlns:p14="http://schemas.microsoft.com/office/powerpoint/2010/main" val="4000467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2" name="Picture 1">
            <a:extLst>
              <a:ext uri="{FF2B5EF4-FFF2-40B4-BE49-F238E27FC236}">
                <a16:creationId xmlns:a16="http://schemas.microsoft.com/office/drawing/2014/main" id="{013AC090-AF1C-6AF3-EE8C-3AD824ED5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162" y="3155265"/>
            <a:ext cx="7841676" cy="4253570"/>
          </a:xfrm>
          <a:prstGeom prst="rect">
            <a:avLst/>
          </a:prstGeom>
          <a:noFill/>
          <a:extLst>
            <a:ext uri="{909E8E84-426E-40DD-AFC4-6F175D3DCCD1}">
              <a14:hiddenFill xmlns:a14="http://schemas.microsoft.com/office/drawing/2010/main">
                <a:solidFill>
                  <a:srgbClr val="FFFFFF"/>
                </a:solidFill>
              </a14:hiddenFill>
            </a:ext>
          </a:extLst>
        </p:spPr>
      </p:pic>
      <p:pic>
        <p:nvPicPr>
          <p:cNvPr id="119" name="Google Shape;119;p3"/>
          <p:cNvPicPr preferRelativeResize="0"/>
          <p:nvPr/>
        </p:nvPicPr>
        <p:blipFill rotWithShape="1">
          <a:blip r:embed="rId4">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5">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6">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3</a:t>
            </a:r>
            <a:endParaRPr b="1" dirty="0"/>
          </a:p>
        </p:txBody>
      </p:sp>
      <p:sp>
        <p:nvSpPr>
          <p:cNvPr id="126" name="Google Shape;126;p3"/>
          <p:cNvSpPr txBox="1">
            <a:spLocks noGrp="1"/>
          </p:cNvSpPr>
          <p:nvPr>
            <p:ph type="body" idx="1"/>
          </p:nvPr>
        </p:nvSpPr>
        <p:spPr>
          <a:xfrm>
            <a:off x="3147931" y="1506763"/>
            <a:ext cx="11992132" cy="7554280"/>
          </a:xfrm>
          <a:prstGeom prst="rect">
            <a:avLst/>
          </a:prstGeom>
        </p:spPr>
        <p:txBody>
          <a:bodyPr spcFirstLastPara="1" wrap="square" lIns="91425" tIns="45700" rIns="91425" bIns="45700" anchor="t" anchorCtr="0">
            <a:normAutofit fontScale="62500" lnSpcReduction="20000"/>
          </a:bodyPr>
          <a:lstStyle/>
          <a:p>
            <a:pPr marL="131445" lvl="0" indent="0" algn="l" rtl="0">
              <a:spcBef>
                <a:spcPts val="360"/>
              </a:spcBef>
              <a:spcAft>
                <a:spcPts val="0"/>
              </a:spcAft>
              <a:buSzPct val="56250"/>
              <a:buNone/>
            </a:pPr>
            <a:r>
              <a:rPr lang="en-US" dirty="0"/>
              <a:t>Elizabeth’s demand curve is denoted by p = 90 – Q. The graph below:</a:t>
            </a:r>
          </a:p>
          <a:p>
            <a:pPr marL="131445" lvl="0" indent="0" algn="l" rtl="0">
              <a:spcBef>
                <a:spcPts val="360"/>
              </a:spcBef>
              <a:spcAft>
                <a:spcPts val="0"/>
              </a:spcAft>
              <a:buSzPct val="56250"/>
              <a:buNone/>
            </a:pPr>
            <a:br>
              <a:rPr lang="en-US" dirty="0"/>
            </a:br>
            <a:r>
              <a:rPr lang="en-US" dirty="0"/>
              <a:t>(a) Shows the outcome of quantity-based price discrimination if the firm charges $70 each for the first 20 units and $50 each for additional units.</a:t>
            </a:r>
          </a:p>
          <a:p>
            <a:pPr marL="131445" lvl="0" indent="0" algn="l" rtl="0">
              <a:spcBef>
                <a:spcPts val="360"/>
              </a:spcBef>
              <a:spcAft>
                <a:spcPts val="0"/>
              </a:spcAft>
              <a:buSzPct val="56250"/>
              <a:buNone/>
            </a:pPr>
            <a:r>
              <a:rPr lang="en-US" dirty="0"/>
              <a:t>(b) Shows the outcome of profit-maximizing single price monopoly when the marginal cost is $30.</a:t>
            </a:r>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r>
              <a:rPr lang="en-US" dirty="0"/>
              <a:t>Which of the following statements is true:</a:t>
            </a:r>
          </a:p>
          <a:p>
            <a:pPr marL="131445" lvl="0" indent="0" algn="l" rtl="0">
              <a:spcBef>
                <a:spcPts val="360"/>
              </a:spcBef>
              <a:spcAft>
                <a:spcPts val="0"/>
              </a:spcAft>
              <a:buSzPct val="56250"/>
              <a:buNone/>
            </a:pPr>
            <a:r>
              <a:rPr lang="en-US" dirty="0"/>
              <a:t>A. The average price paid under situation (a) is the same as situation (b)</a:t>
            </a:r>
          </a:p>
          <a:p>
            <a:pPr marL="131445" lvl="0" indent="0" algn="l" rtl="0">
              <a:spcBef>
                <a:spcPts val="360"/>
              </a:spcBef>
              <a:spcAft>
                <a:spcPts val="0"/>
              </a:spcAft>
              <a:buSzPct val="56250"/>
              <a:buNone/>
            </a:pPr>
            <a:r>
              <a:rPr lang="en-US" dirty="0"/>
              <a:t>B. Revenue under situation (a) is double the revenue of situation (b)</a:t>
            </a:r>
          </a:p>
          <a:p>
            <a:pPr marL="131445" lvl="0" indent="0" algn="l" rtl="0">
              <a:spcBef>
                <a:spcPts val="360"/>
              </a:spcBef>
              <a:spcAft>
                <a:spcPts val="0"/>
              </a:spcAft>
              <a:buSzPct val="56250"/>
              <a:buNone/>
            </a:pPr>
            <a:r>
              <a:rPr lang="en-US" dirty="0"/>
              <a:t>C. Profits are higher in situation (b) than with situation (a)</a:t>
            </a:r>
          </a:p>
          <a:p>
            <a:pPr marL="131445" lvl="0" indent="0" algn="l" rtl="0">
              <a:spcBef>
                <a:spcPts val="360"/>
              </a:spcBef>
              <a:spcAft>
                <a:spcPts val="0"/>
              </a:spcAft>
              <a:buSzPct val="56250"/>
              <a:buNone/>
            </a:pPr>
            <a:r>
              <a:rPr lang="en-US" dirty="0"/>
              <a:t>D. None of the above</a:t>
            </a:r>
          </a:p>
        </p:txBody>
      </p:sp>
    </p:spTree>
    <p:extLst>
      <p:ext uri="{BB962C8B-B14F-4D97-AF65-F5344CB8AC3E}">
        <p14:creationId xmlns:p14="http://schemas.microsoft.com/office/powerpoint/2010/main" val="383328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4" name="Picture 3">
            <a:extLst>
              <a:ext uri="{FF2B5EF4-FFF2-40B4-BE49-F238E27FC236}">
                <a16:creationId xmlns:a16="http://schemas.microsoft.com/office/drawing/2014/main" id="{C72747AE-556A-9E02-409F-3B1DB8019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162" y="3155265"/>
            <a:ext cx="7841676" cy="4253570"/>
          </a:xfrm>
          <a:prstGeom prst="rect">
            <a:avLst/>
          </a:prstGeom>
          <a:noFill/>
          <a:extLst>
            <a:ext uri="{909E8E84-426E-40DD-AFC4-6F175D3DCCD1}">
              <a14:hiddenFill xmlns:a14="http://schemas.microsoft.com/office/drawing/2010/main">
                <a:solidFill>
                  <a:srgbClr val="FFFFFF"/>
                </a:solidFill>
              </a14:hiddenFill>
            </a:ext>
          </a:extLst>
        </p:spPr>
      </p:pic>
      <p:pic>
        <p:nvPicPr>
          <p:cNvPr id="119" name="Google Shape;119;p3"/>
          <p:cNvPicPr preferRelativeResize="0"/>
          <p:nvPr/>
        </p:nvPicPr>
        <p:blipFill rotWithShape="1">
          <a:blip r:embed="rId4">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5">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6">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3</a:t>
            </a:r>
            <a:endParaRPr b="1" dirty="0"/>
          </a:p>
        </p:txBody>
      </p:sp>
      <p:sp>
        <p:nvSpPr>
          <p:cNvPr id="126" name="Google Shape;126;p3"/>
          <p:cNvSpPr txBox="1">
            <a:spLocks noGrp="1"/>
          </p:cNvSpPr>
          <p:nvPr>
            <p:ph type="body" idx="1"/>
          </p:nvPr>
        </p:nvSpPr>
        <p:spPr>
          <a:xfrm>
            <a:off x="3147931" y="1506763"/>
            <a:ext cx="11992132" cy="7554280"/>
          </a:xfrm>
          <a:prstGeom prst="rect">
            <a:avLst/>
          </a:prstGeom>
        </p:spPr>
        <p:txBody>
          <a:bodyPr spcFirstLastPara="1" wrap="square" lIns="91425" tIns="45700" rIns="91425" bIns="45700" anchor="t" anchorCtr="0">
            <a:normAutofit fontScale="62500" lnSpcReduction="20000"/>
          </a:bodyPr>
          <a:lstStyle/>
          <a:p>
            <a:pPr marL="131445" lvl="0" indent="0" algn="l" rtl="0">
              <a:spcBef>
                <a:spcPts val="360"/>
              </a:spcBef>
              <a:spcAft>
                <a:spcPts val="0"/>
              </a:spcAft>
              <a:buSzPct val="56250"/>
              <a:buNone/>
            </a:pPr>
            <a:r>
              <a:rPr lang="en-US" dirty="0"/>
              <a:t>Elizabeth’s demand curve is denoted by p = 90 – Q. The graph below:</a:t>
            </a:r>
          </a:p>
          <a:p>
            <a:pPr marL="131445" lvl="0" indent="0" algn="l" rtl="0">
              <a:spcBef>
                <a:spcPts val="360"/>
              </a:spcBef>
              <a:spcAft>
                <a:spcPts val="0"/>
              </a:spcAft>
              <a:buSzPct val="56250"/>
              <a:buNone/>
            </a:pPr>
            <a:br>
              <a:rPr lang="en-US" dirty="0"/>
            </a:br>
            <a:r>
              <a:rPr lang="en-US" dirty="0"/>
              <a:t>(a) Shows the outcome of quantity-based price discrimination if the firm charges $70 each for the first 20 units and $50 each for additional units.</a:t>
            </a:r>
          </a:p>
          <a:p>
            <a:pPr marL="131445" lvl="0" indent="0" algn="l" rtl="0">
              <a:spcBef>
                <a:spcPts val="360"/>
              </a:spcBef>
              <a:spcAft>
                <a:spcPts val="0"/>
              </a:spcAft>
              <a:buSzPct val="56250"/>
              <a:buNone/>
            </a:pPr>
            <a:r>
              <a:rPr lang="en-US" dirty="0"/>
              <a:t>(b) Shows the outcome of profit-maximizing single price monopoly when the marginal cost is $30.</a:t>
            </a:r>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r>
              <a:rPr lang="en-US" dirty="0"/>
              <a:t>Which of the following statements is true:</a:t>
            </a:r>
          </a:p>
          <a:p>
            <a:pPr marL="131445" lvl="0" indent="0" algn="l" rtl="0">
              <a:spcBef>
                <a:spcPts val="360"/>
              </a:spcBef>
              <a:spcAft>
                <a:spcPts val="0"/>
              </a:spcAft>
              <a:buSzPct val="56250"/>
              <a:buNone/>
            </a:pPr>
            <a:r>
              <a:rPr lang="en-US" b="1" dirty="0"/>
              <a:t>A. The average price paid under situation (a) is the same as situation (b)</a:t>
            </a:r>
          </a:p>
          <a:p>
            <a:pPr marL="131445" lvl="0" indent="0" algn="l" rtl="0">
              <a:spcBef>
                <a:spcPts val="360"/>
              </a:spcBef>
              <a:spcAft>
                <a:spcPts val="0"/>
              </a:spcAft>
              <a:buSzPct val="56250"/>
              <a:buNone/>
            </a:pPr>
            <a:r>
              <a:rPr lang="en-US" dirty="0"/>
              <a:t>B. Revenue under situation (a) is double the revenue of situation (b)</a:t>
            </a:r>
          </a:p>
          <a:p>
            <a:pPr marL="131445" lvl="0" indent="0" algn="l" rtl="0">
              <a:spcBef>
                <a:spcPts val="360"/>
              </a:spcBef>
              <a:spcAft>
                <a:spcPts val="0"/>
              </a:spcAft>
              <a:buSzPct val="56250"/>
              <a:buNone/>
            </a:pPr>
            <a:r>
              <a:rPr lang="en-US" dirty="0"/>
              <a:t>C. Profits are higher in situation (b) than with situation (a)</a:t>
            </a:r>
          </a:p>
          <a:p>
            <a:pPr marL="131445" lvl="0" indent="0" algn="l" rtl="0">
              <a:spcBef>
                <a:spcPts val="360"/>
              </a:spcBef>
              <a:spcAft>
                <a:spcPts val="0"/>
              </a:spcAft>
              <a:buSzPct val="56250"/>
              <a:buNone/>
            </a:pPr>
            <a:r>
              <a:rPr lang="en-US" dirty="0"/>
              <a:t>D. None of the above</a:t>
            </a:r>
          </a:p>
        </p:txBody>
      </p:sp>
    </p:spTree>
    <p:extLst>
      <p:ext uri="{BB962C8B-B14F-4D97-AF65-F5344CB8AC3E}">
        <p14:creationId xmlns:p14="http://schemas.microsoft.com/office/powerpoint/2010/main" val="354692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3</a:t>
            </a:r>
            <a:endParaRPr b="1" dirty="0"/>
          </a:p>
        </p:txBody>
      </p:sp>
      <p:sp>
        <p:nvSpPr>
          <p:cNvPr id="126" name="Google Shape;126;p3"/>
          <p:cNvSpPr txBox="1">
            <a:spLocks noGrp="1"/>
          </p:cNvSpPr>
          <p:nvPr>
            <p:ph type="body" idx="1"/>
          </p:nvPr>
        </p:nvSpPr>
        <p:spPr>
          <a:xfrm>
            <a:off x="3147931" y="1506763"/>
            <a:ext cx="11992132" cy="7554280"/>
          </a:xfrm>
          <a:prstGeom prst="rect">
            <a:avLst/>
          </a:prstGeom>
        </p:spPr>
        <p:txBody>
          <a:bodyPr spcFirstLastPara="1" wrap="square" lIns="91425" tIns="45700" rIns="91425" bIns="45700" anchor="t" anchorCtr="0">
            <a:noAutofit/>
          </a:bodyPr>
          <a:lstStyle/>
          <a:p>
            <a:pPr marL="131445" lvl="0" indent="0" algn="l" rtl="0">
              <a:spcBef>
                <a:spcPts val="360"/>
              </a:spcBef>
              <a:spcAft>
                <a:spcPts val="0"/>
              </a:spcAft>
              <a:buSzPct val="56250"/>
              <a:buNone/>
            </a:pPr>
            <a:r>
              <a:rPr lang="en-US" sz="2000" dirty="0"/>
              <a:t>Elizabeth’s demand curve is denoted by p = 90 – Q. The graph below:</a:t>
            </a:r>
          </a:p>
          <a:p>
            <a:pPr marL="131445" lvl="0" indent="0" algn="l" rtl="0">
              <a:spcBef>
                <a:spcPts val="360"/>
              </a:spcBef>
              <a:spcAft>
                <a:spcPts val="0"/>
              </a:spcAft>
              <a:buSzPct val="56250"/>
              <a:buNone/>
            </a:pPr>
            <a:br>
              <a:rPr lang="en-US" sz="2000" dirty="0"/>
            </a:br>
            <a:r>
              <a:rPr lang="en-US" sz="2000" dirty="0"/>
              <a:t>(a) Shows the outcome of quantity-based price discrimination if the firm charges $70 each for the first 20 units and $50 each for additional units.</a:t>
            </a:r>
          </a:p>
          <a:p>
            <a:pPr marL="131445" lvl="0" indent="0" algn="l" rtl="0">
              <a:spcBef>
                <a:spcPts val="360"/>
              </a:spcBef>
              <a:spcAft>
                <a:spcPts val="0"/>
              </a:spcAft>
              <a:buSzPct val="56250"/>
              <a:buNone/>
            </a:pPr>
            <a:r>
              <a:rPr lang="en-US" sz="2000" dirty="0"/>
              <a:t>(b) Shows the outcome of profit-maximizing single price monopoly when the marginal cost is $30.</a:t>
            </a:r>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endParaRPr lang="en-US" sz="2000" dirty="0"/>
          </a:p>
          <a:p>
            <a:pPr marL="131445" lvl="0" indent="0" algn="l" rtl="0">
              <a:spcBef>
                <a:spcPts val="360"/>
              </a:spcBef>
              <a:spcAft>
                <a:spcPts val="0"/>
              </a:spcAft>
              <a:buSzPct val="56250"/>
              <a:buNone/>
            </a:pPr>
            <a:r>
              <a:rPr lang="en-US" sz="2000" i="1" dirty="0"/>
              <a:t>Average price paid in (a) is ($70 * 20 + $50 * 20)/40 = $60</a:t>
            </a:r>
          </a:p>
          <a:p>
            <a:pPr marL="131445" lvl="0" indent="0" algn="l" rtl="0">
              <a:spcBef>
                <a:spcPts val="360"/>
              </a:spcBef>
              <a:spcAft>
                <a:spcPts val="0"/>
              </a:spcAft>
              <a:buSzPct val="56250"/>
              <a:buNone/>
            </a:pPr>
            <a:r>
              <a:rPr lang="en-US" sz="2000" i="1" dirty="0"/>
              <a:t>Average price paid in (b) is $60</a:t>
            </a:r>
          </a:p>
        </p:txBody>
      </p:sp>
      <p:pic>
        <p:nvPicPr>
          <p:cNvPr id="3" name="Picture 2">
            <a:extLst>
              <a:ext uri="{FF2B5EF4-FFF2-40B4-BE49-F238E27FC236}">
                <a16:creationId xmlns:a16="http://schemas.microsoft.com/office/drawing/2014/main" id="{6400BBA5-7324-3DE9-3E19-F6EA4F03B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3162" y="3291745"/>
            <a:ext cx="7841676" cy="425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921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6" name="Google Shape;126;p3"/>
          <p:cNvSpPr txBox="1">
            <a:spLocks noGrp="1"/>
          </p:cNvSpPr>
          <p:nvPr>
            <p:ph type="body" idx="1"/>
          </p:nvPr>
        </p:nvSpPr>
        <p:spPr>
          <a:xfrm>
            <a:off x="3147931" y="1506763"/>
            <a:ext cx="11992132" cy="6986073"/>
          </a:xfrm>
          <a:prstGeom prst="rect">
            <a:avLst/>
          </a:prstGeom>
        </p:spPr>
        <p:txBody>
          <a:bodyPr spcFirstLastPara="1" wrap="square" lIns="91425" tIns="45700" rIns="91425" bIns="45700" anchor="t" anchorCtr="0">
            <a:normAutofit/>
          </a:bodyPr>
          <a:lstStyle/>
          <a:p>
            <a:pPr marL="131445" lvl="0" indent="0" algn="l" rtl="0">
              <a:spcBef>
                <a:spcPts val="360"/>
              </a:spcBef>
              <a:spcAft>
                <a:spcPts val="0"/>
              </a:spcAft>
              <a:buSzPct val="56250"/>
              <a:buNone/>
            </a:pPr>
            <a:r>
              <a:rPr lang="en-US" dirty="0"/>
              <a:t>A e-skateboard sharing company charges an annual membership fee of $20 and a fee per minute of $0.40. The marginal cost per minute (for maintenance, depreciation, etc.) is $0.10.</a:t>
            </a:r>
          </a:p>
          <a:p>
            <a:pPr marL="131445" lvl="0" indent="0" algn="l" rtl="0">
              <a:spcBef>
                <a:spcPts val="360"/>
              </a:spcBef>
              <a:spcAft>
                <a:spcPts val="0"/>
              </a:spcAft>
              <a:buSzPct val="56250"/>
              <a:buNone/>
            </a:pPr>
            <a:endParaRPr lang="en-US" dirty="0"/>
          </a:p>
          <a:p>
            <a:pPr marL="645795" lvl="0" indent="-514350" algn="l" rtl="0">
              <a:spcBef>
                <a:spcPts val="360"/>
              </a:spcBef>
              <a:spcAft>
                <a:spcPts val="0"/>
              </a:spcAft>
              <a:buSzPct val="56250"/>
              <a:buFont typeface="+mj-lt"/>
              <a:buAutoNum type="alphaUcPeriod"/>
            </a:pPr>
            <a:r>
              <a:rPr lang="en-US" dirty="0"/>
              <a:t>Consumers who buy one or more hours for any given trip get a discount on the per-minute price. This is best described as group price discrimination.</a:t>
            </a:r>
          </a:p>
          <a:p>
            <a:pPr marL="645795" lvl="0" indent="-514350" algn="l" rtl="0">
              <a:spcBef>
                <a:spcPts val="360"/>
              </a:spcBef>
              <a:spcAft>
                <a:spcPts val="0"/>
              </a:spcAft>
              <a:buSzPct val="56250"/>
              <a:buFont typeface="+mj-lt"/>
              <a:buAutoNum type="alphaUcPeriod"/>
            </a:pPr>
            <a:r>
              <a:rPr lang="en-US" dirty="0"/>
              <a:t>This pricing structure is an example of two-part pricing.</a:t>
            </a:r>
          </a:p>
          <a:p>
            <a:pPr marL="645795" lvl="0" indent="-514350" algn="l" rtl="0">
              <a:spcBef>
                <a:spcPts val="360"/>
              </a:spcBef>
              <a:spcAft>
                <a:spcPts val="0"/>
              </a:spcAft>
              <a:buSzPct val="56250"/>
              <a:buFont typeface="+mj-lt"/>
              <a:buAutoNum type="alphaUcPeriod"/>
            </a:pPr>
            <a:r>
              <a:rPr lang="en-US" dirty="0"/>
              <a:t>The pricing structure suggests consumers in this market are close to identical. </a:t>
            </a:r>
          </a:p>
          <a:p>
            <a:pPr marL="645795" lvl="0" indent="-514350" algn="l" rtl="0">
              <a:spcBef>
                <a:spcPts val="360"/>
              </a:spcBef>
              <a:spcAft>
                <a:spcPts val="0"/>
              </a:spcAft>
              <a:buSzPct val="56250"/>
              <a:buFont typeface="+mj-lt"/>
              <a:buAutoNum type="alphaUcPeriod"/>
            </a:pPr>
            <a:r>
              <a:rPr lang="en-US" dirty="0"/>
              <a:t>B and C.</a:t>
            </a:r>
          </a:p>
        </p:txBody>
      </p:sp>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4</a:t>
            </a:r>
            <a:endParaRPr b="1" dirty="0"/>
          </a:p>
        </p:txBody>
      </p:sp>
    </p:spTree>
    <p:extLst>
      <p:ext uri="{BB962C8B-B14F-4D97-AF65-F5344CB8AC3E}">
        <p14:creationId xmlns:p14="http://schemas.microsoft.com/office/powerpoint/2010/main" val="2383086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6" name="Google Shape;126;p3"/>
          <p:cNvSpPr txBox="1">
            <a:spLocks noGrp="1"/>
          </p:cNvSpPr>
          <p:nvPr>
            <p:ph type="body" idx="1"/>
          </p:nvPr>
        </p:nvSpPr>
        <p:spPr>
          <a:xfrm>
            <a:off x="3147931" y="1506763"/>
            <a:ext cx="11992132" cy="6986073"/>
          </a:xfrm>
          <a:prstGeom prst="rect">
            <a:avLst/>
          </a:prstGeom>
        </p:spPr>
        <p:txBody>
          <a:bodyPr spcFirstLastPara="1" wrap="square" lIns="91425" tIns="45700" rIns="91425" bIns="45700" anchor="t" anchorCtr="0">
            <a:normAutofit fontScale="92500" lnSpcReduction="10000"/>
          </a:bodyPr>
          <a:lstStyle/>
          <a:p>
            <a:pPr marL="131445" lvl="0" indent="0" algn="l" rtl="0">
              <a:spcBef>
                <a:spcPts val="360"/>
              </a:spcBef>
              <a:spcAft>
                <a:spcPts val="0"/>
              </a:spcAft>
              <a:buSzPct val="56250"/>
              <a:buNone/>
            </a:pPr>
            <a:r>
              <a:rPr lang="en-US" dirty="0"/>
              <a:t>A e-skateboard sharing company charges an annual membership fee of $20 and a fee per minute of $0.40. The marginal cost per minute (for maintenance, depreciation, etc.) is $0.10.</a:t>
            </a:r>
          </a:p>
          <a:p>
            <a:pPr marL="131445" lvl="0" indent="0" algn="l" rtl="0">
              <a:spcBef>
                <a:spcPts val="360"/>
              </a:spcBef>
              <a:spcAft>
                <a:spcPts val="0"/>
              </a:spcAft>
              <a:buSzPct val="56250"/>
              <a:buNone/>
            </a:pPr>
            <a:endParaRPr lang="en-US" dirty="0"/>
          </a:p>
          <a:p>
            <a:pPr marL="645795" lvl="0" indent="-514350" algn="l" rtl="0">
              <a:spcBef>
                <a:spcPts val="360"/>
              </a:spcBef>
              <a:spcAft>
                <a:spcPts val="0"/>
              </a:spcAft>
              <a:buSzPct val="56250"/>
              <a:buFont typeface="+mj-lt"/>
              <a:buAutoNum type="alphaUcPeriod"/>
            </a:pPr>
            <a:r>
              <a:rPr lang="en-US" dirty="0"/>
              <a:t>Consumers who buy one or more hours for any given trip get a discount on the per-minute price. This is best described as group price discrimination.</a:t>
            </a:r>
          </a:p>
          <a:p>
            <a:pPr marL="645795" lvl="0" indent="-514350" algn="l" rtl="0">
              <a:spcBef>
                <a:spcPts val="360"/>
              </a:spcBef>
              <a:spcAft>
                <a:spcPts val="0"/>
              </a:spcAft>
              <a:buSzPct val="56250"/>
              <a:buFont typeface="+mj-lt"/>
              <a:buAutoNum type="alphaUcPeriod"/>
            </a:pPr>
            <a:r>
              <a:rPr lang="en-US" b="1" dirty="0"/>
              <a:t>This pricing structure is an example of two-part pricing.</a:t>
            </a:r>
          </a:p>
          <a:p>
            <a:pPr marL="645795" lvl="0" indent="-514350" algn="l" rtl="0">
              <a:spcBef>
                <a:spcPts val="360"/>
              </a:spcBef>
              <a:spcAft>
                <a:spcPts val="0"/>
              </a:spcAft>
              <a:buSzPct val="56250"/>
              <a:buFont typeface="+mj-lt"/>
              <a:buAutoNum type="alphaUcPeriod"/>
            </a:pPr>
            <a:r>
              <a:rPr lang="en-US" dirty="0"/>
              <a:t>The pricing structure suggests consumers in this market are close to identical. </a:t>
            </a:r>
          </a:p>
          <a:p>
            <a:pPr marL="645795" lvl="0" indent="-514350" algn="l" rtl="0">
              <a:spcBef>
                <a:spcPts val="360"/>
              </a:spcBef>
              <a:spcAft>
                <a:spcPts val="0"/>
              </a:spcAft>
              <a:buSzPct val="56250"/>
              <a:buFont typeface="+mj-lt"/>
              <a:buAutoNum type="alphaUcPeriod"/>
            </a:pPr>
            <a:r>
              <a:rPr lang="en-US" dirty="0"/>
              <a:t>B and C.</a:t>
            </a:r>
            <a:br>
              <a:rPr lang="en-US" dirty="0"/>
            </a:br>
            <a:endParaRPr lang="en-US" dirty="0"/>
          </a:p>
          <a:p>
            <a:pPr marL="588645" indent="-457200">
              <a:buSzPct val="56250"/>
            </a:pPr>
            <a:r>
              <a:rPr lang="en-US" i="1" dirty="0"/>
              <a:t>Access fee + per-unit fee</a:t>
            </a:r>
          </a:p>
          <a:p>
            <a:pPr marL="588645" indent="-457200">
              <a:buSzPct val="56250"/>
            </a:pPr>
            <a:r>
              <a:rPr lang="en-US" i="1" dirty="0"/>
              <a:t>Can’t assume that the customers are identical; the pricing structure does not suggest anything about the similarity of consumers</a:t>
            </a:r>
          </a:p>
          <a:p>
            <a:pPr marL="131445" lvl="0" indent="0" algn="l" rtl="0">
              <a:spcBef>
                <a:spcPts val="360"/>
              </a:spcBef>
              <a:spcAft>
                <a:spcPts val="0"/>
              </a:spcAft>
              <a:buSzPct val="56250"/>
              <a:buNone/>
            </a:pPr>
            <a:endParaRPr lang="en-US" dirty="0"/>
          </a:p>
          <a:p>
            <a:pPr marL="645795" lvl="0" indent="-514350" algn="l" rtl="0">
              <a:spcBef>
                <a:spcPts val="360"/>
              </a:spcBef>
              <a:spcAft>
                <a:spcPts val="0"/>
              </a:spcAft>
              <a:buSzPct val="56250"/>
              <a:buFont typeface="+mj-lt"/>
              <a:buAutoNum type="alphaUcPeriod"/>
            </a:pPr>
            <a:endParaRPr lang="en-US" dirty="0"/>
          </a:p>
        </p:txBody>
      </p:sp>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4</a:t>
            </a:r>
            <a:endParaRPr b="1" dirty="0"/>
          </a:p>
        </p:txBody>
      </p:sp>
    </p:spTree>
    <p:extLst>
      <p:ext uri="{BB962C8B-B14F-4D97-AF65-F5344CB8AC3E}">
        <p14:creationId xmlns:p14="http://schemas.microsoft.com/office/powerpoint/2010/main" val="119156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pic>
        <p:nvPicPr>
          <p:cNvPr id="1026" name="Picture 2" descr="BCI - BC Pension Fund &amp; Public Sector Investing">
            <a:extLst>
              <a:ext uri="{FF2B5EF4-FFF2-40B4-BE49-F238E27FC236}">
                <a16:creationId xmlns:a16="http://schemas.microsoft.com/office/drawing/2014/main" id="{0D154362-7157-2558-E610-2D8AD393C7D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8251" b="25777"/>
          <a:stretch/>
        </p:blipFill>
        <p:spPr bwMode="auto">
          <a:xfrm>
            <a:off x="8005728" y="3642790"/>
            <a:ext cx="2276539" cy="10465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gentis Capital | LinkedIn">
            <a:extLst>
              <a:ext uri="{FF2B5EF4-FFF2-40B4-BE49-F238E27FC236}">
                <a16:creationId xmlns:a16="http://schemas.microsoft.com/office/drawing/2014/main" id="{757D0AF3-75E3-5136-6994-3D0000E407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7132" y="3654663"/>
            <a:ext cx="3317235" cy="1022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conomics">
            <a:extLst>
              <a:ext uri="{FF2B5EF4-FFF2-40B4-BE49-F238E27FC236}">
                <a16:creationId xmlns:a16="http://schemas.microsoft.com/office/drawing/2014/main" id="{CF28AE84-2F7A-6821-DA80-C87C0960563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2334"/>
          <a:stretch/>
        </p:blipFill>
        <p:spPr bwMode="auto">
          <a:xfrm>
            <a:off x="13460182" y="3654663"/>
            <a:ext cx="3870686" cy="1022814"/>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119;p3">
            <a:extLst>
              <a:ext uri="{FF2B5EF4-FFF2-40B4-BE49-F238E27FC236}">
                <a16:creationId xmlns:a16="http://schemas.microsoft.com/office/drawing/2014/main" id="{52236172-5219-0C90-F31A-A40952D87D43}"/>
              </a:ext>
            </a:extLst>
          </p:cNvPr>
          <p:cNvPicPr preferRelativeResize="0"/>
          <p:nvPr/>
        </p:nvPicPr>
        <p:blipFill rotWithShape="1">
          <a:blip r:embed="rId3">
            <a:alphaModFix/>
          </a:blip>
          <a:srcRect b="619"/>
          <a:stretch/>
        </p:blipFill>
        <p:spPr>
          <a:xfrm rot="2700000">
            <a:off x="1579492" y="5464185"/>
            <a:ext cx="2072513" cy="2059669"/>
          </a:xfrm>
          <a:prstGeom prst="rect">
            <a:avLst/>
          </a:prstGeom>
          <a:noFill/>
          <a:ln>
            <a:noFill/>
          </a:ln>
        </p:spPr>
      </p:pic>
      <p:grpSp>
        <p:nvGrpSpPr>
          <p:cNvPr id="8" name="Google Shape;108;p2">
            <a:extLst>
              <a:ext uri="{FF2B5EF4-FFF2-40B4-BE49-F238E27FC236}">
                <a16:creationId xmlns:a16="http://schemas.microsoft.com/office/drawing/2014/main" id="{145CA8A1-C880-F91F-A36B-9967B1E6CFA4}"/>
              </a:ext>
            </a:extLst>
          </p:cNvPr>
          <p:cNvGrpSpPr/>
          <p:nvPr/>
        </p:nvGrpSpPr>
        <p:grpSpPr>
          <a:xfrm>
            <a:off x="5671726" y="1202485"/>
            <a:ext cx="6698888" cy="3230782"/>
            <a:chOff x="0" y="-38100"/>
            <a:chExt cx="1764305" cy="850900"/>
          </a:xfrm>
        </p:grpSpPr>
        <p:sp>
          <p:nvSpPr>
            <p:cNvPr id="9" name="Google Shape;109;p2">
              <a:extLst>
                <a:ext uri="{FF2B5EF4-FFF2-40B4-BE49-F238E27FC236}">
                  <a16:creationId xmlns:a16="http://schemas.microsoft.com/office/drawing/2014/main" id="{2B65C2C5-9D81-E273-A248-42D38940146E}"/>
                </a:ext>
              </a:extLst>
            </p:cNvPr>
            <p:cNvSpPr/>
            <p:nvPr/>
          </p:nvSpPr>
          <p:spPr>
            <a:xfrm>
              <a:off x="2" y="-1"/>
              <a:ext cx="1764303" cy="231176"/>
            </a:xfrm>
            <a:custGeom>
              <a:avLst/>
              <a:gdLst/>
              <a:ahLst/>
              <a:cxnLst/>
              <a:rect l="l" t="t" r="r" b="b"/>
              <a:pathLst>
                <a:path w="2057496" h="231176" extrusionOk="0">
                  <a:moveTo>
                    <a:pt x="0" y="0"/>
                  </a:moveTo>
                  <a:lnTo>
                    <a:pt x="2057496" y="0"/>
                  </a:lnTo>
                  <a:lnTo>
                    <a:pt x="2057496" y="231176"/>
                  </a:lnTo>
                  <a:lnTo>
                    <a:pt x="0" y="231176"/>
                  </a:lnTo>
                  <a:close/>
                </a:path>
              </a:pathLst>
            </a:custGeom>
            <a:solidFill>
              <a:srgbClr val="FEC099"/>
            </a:solidFill>
            <a:ln>
              <a:noFill/>
            </a:ln>
          </p:spPr>
          <p:txBody>
            <a:bodyPr anchor="ctr"/>
            <a:lstStyle/>
            <a:p>
              <a:endParaRPr lang="en-US"/>
            </a:p>
          </p:txBody>
        </p:sp>
        <p:sp>
          <p:nvSpPr>
            <p:cNvPr id="10" name="Google Shape;110;p2">
              <a:extLst>
                <a:ext uri="{FF2B5EF4-FFF2-40B4-BE49-F238E27FC236}">
                  <a16:creationId xmlns:a16="http://schemas.microsoft.com/office/drawing/2014/main" id="{21B3E75F-9AD2-AE6A-A3CB-6949687F18F8}"/>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 name="Google Shape;111;p2">
            <a:extLst>
              <a:ext uri="{FF2B5EF4-FFF2-40B4-BE49-F238E27FC236}">
                <a16:creationId xmlns:a16="http://schemas.microsoft.com/office/drawing/2014/main" id="{8C6F4CED-656D-E784-F453-D1FA0955541B}"/>
              </a:ext>
            </a:extLst>
          </p:cNvPr>
          <p:cNvSpPr txBox="1"/>
          <p:nvPr/>
        </p:nvSpPr>
        <p:spPr>
          <a:xfrm>
            <a:off x="5573720" y="1380866"/>
            <a:ext cx="6894900" cy="868058"/>
          </a:xfrm>
          <a:prstGeom prst="rect">
            <a:avLst/>
          </a:prstGeom>
          <a:noFill/>
          <a:ln>
            <a:noFill/>
          </a:ln>
        </p:spPr>
        <p:txBody>
          <a:bodyPr spcFirstLastPara="1" wrap="square" lIns="0" tIns="0" rIns="0" bIns="0" anchor="ctr" anchorCtr="0">
            <a:spAutoFit/>
          </a:bodyPr>
          <a:lstStyle/>
          <a:p>
            <a:pPr marL="0" marR="0" lvl="0" indent="0" algn="ctr" rtl="0">
              <a:lnSpc>
                <a:spcPct val="124005"/>
              </a:lnSpc>
              <a:spcBef>
                <a:spcPts val="0"/>
              </a:spcBef>
              <a:spcAft>
                <a:spcPts val="0"/>
              </a:spcAft>
              <a:buClr>
                <a:srgbClr val="000000"/>
              </a:buClr>
              <a:buSzPts val="4549"/>
              <a:buFont typeface="Arial"/>
              <a:buNone/>
            </a:pPr>
            <a:r>
              <a:rPr lang="en-US" sz="4549" b="1" i="0" u="none" strike="noStrike" cap="none" dirty="0">
                <a:solidFill>
                  <a:srgbClr val="FFFFFF"/>
                </a:solidFill>
                <a:latin typeface="Arial"/>
                <a:ea typeface="Arial"/>
                <a:cs typeface="Arial"/>
                <a:sym typeface="Arial"/>
              </a:rPr>
              <a:t>ABOUT ME</a:t>
            </a:r>
            <a:endParaRPr sz="1400" b="1" i="0" u="none" strike="noStrike" cap="none" dirty="0">
              <a:solidFill>
                <a:srgbClr val="000000"/>
              </a:solidFill>
              <a:latin typeface="Arial"/>
              <a:ea typeface="Arial"/>
              <a:cs typeface="Arial"/>
              <a:sym typeface="Arial"/>
            </a:endParaRPr>
          </a:p>
        </p:txBody>
      </p:sp>
      <p:pic>
        <p:nvPicPr>
          <p:cNvPr id="16" name="Picture 15">
            <a:extLst>
              <a:ext uri="{FF2B5EF4-FFF2-40B4-BE49-F238E27FC236}">
                <a16:creationId xmlns:a16="http://schemas.microsoft.com/office/drawing/2014/main" id="{C458202E-0619-DE85-E308-43BC69E3CDD1}"/>
              </a:ext>
            </a:extLst>
          </p:cNvPr>
          <p:cNvPicPr>
            <a:picLocks noChangeAspect="1"/>
          </p:cNvPicPr>
          <p:nvPr/>
        </p:nvPicPr>
        <p:blipFill>
          <a:blip r:embed="rId9"/>
          <a:stretch>
            <a:fillRect/>
          </a:stretch>
        </p:blipFill>
        <p:spPr>
          <a:xfrm>
            <a:off x="7158704" y="6182960"/>
            <a:ext cx="4370776" cy="622118"/>
          </a:xfrm>
          <a:prstGeom prst="rect">
            <a:avLst/>
          </a:prstGeom>
        </p:spPr>
      </p:pic>
      <p:pic>
        <p:nvPicPr>
          <p:cNvPr id="1032" name="Picture 8" descr="UBC Sauder School (@UBCSauderSchool) / Twitter">
            <a:extLst>
              <a:ext uri="{FF2B5EF4-FFF2-40B4-BE49-F238E27FC236}">
                <a16:creationId xmlns:a16="http://schemas.microsoft.com/office/drawing/2014/main" id="{7F6A2156-5A27-D81B-0ABF-B043F5BB22F5}"/>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9483" t="8730" r="21273" b="10879"/>
          <a:stretch/>
        </p:blipFill>
        <p:spPr bwMode="auto">
          <a:xfrm>
            <a:off x="14917003" y="5863723"/>
            <a:ext cx="928975" cy="126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337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a:bodyPr>
          <a:lstStyle/>
          <a:p>
            <a:pPr marL="131445" lvl="0" indent="0" algn="ctr" rtl="0">
              <a:spcBef>
                <a:spcPts val="360"/>
              </a:spcBef>
              <a:spcAft>
                <a:spcPts val="0"/>
              </a:spcAft>
              <a:buSzPct val="56250"/>
              <a:buNone/>
            </a:pPr>
            <a:r>
              <a:rPr lang="en-US" sz="8000" b="1" dirty="0"/>
              <a:t>Oligopoly</a:t>
            </a:r>
          </a:p>
        </p:txBody>
      </p:sp>
    </p:spTree>
    <p:extLst>
      <p:ext uri="{BB962C8B-B14F-4D97-AF65-F5344CB8AC3E}">
        <p14:creationId xmlns:p14="http://schemas.microsoft.com/office/powerpoint/2010/main" val="2416532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8" y="538737"/>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Oligopoly</a:t>
            </a:r>
          </a:p>
        </p:txBody>
      </p:sp>
      <p:sp>
        <p:nvSpPr>
          <p:cNvPr id="126" name="Google Shape;126;p3"/>
          <p:cNvSpPr txBox="1">
            <a:spLocks noGrp="1"/>
          </p:cNvSpPr>
          <p:nvPr>
            <p:ph type="body" idx="1"/>
          </p:nvPr>
        </p:nvSpPr>
        <p:spPr>
          <a:xfrm>
            <a:off x="3070746" y="2100410"/>
            <a:ext cx="12801600" cy="6436613"/>
          </a:xfrm>
          <a:prstGeom prst="rect">
            <a:avLst/>
          </a:prstGeom>
        </p:spPr>
        <p:txBody>
          <a:bodyPr spcFirstLastPara="1" wrap="square" lIns="91425" tIns="45700" rIns="91425" bIns="45700" anchor="t" anchorCtr="0">
            <a:normAutofit fontScale="92500" lnSpcReduction="10000"/>
          </a:bodyPr>
          <a:lstStyle/>
          <a:p>
            <a:pPr marL="457200" lvl="0" indent="-325755" algn="l" rtl="0">
              <a:spcBef>
                <a:spcPts val="360"/>
              </a:spcBef>
              <a:spcAft>
                <a:spcPts val="0"/>
              </a:spcAft>
              <a:buSzPct val="56250"/>
              <a:buChar char="●"/>
            </a:pPr>
            <a:r>
              <a:rPr lang="en-US" b="1" dirty="0"/>
              <a:t>Oligopolies </a:t>
            </a:r>
            <a:r>
              <a:rPr lang="en-US" dirty="0"/>
              <a:t>are characterized by few sellers, limited entry, homogeneous or differentiated products, and firm’s awareness of strategic interdependence between each other.</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r>
              <a:rPr lang="en-US" b="1" dirty="0"/>
              <a:t>Cartels</a:t>
            </a:r>
            <a:r>
              <a:rPr lang="en-US" dirty="0"/>
              <a:t>: formed when oligopolistic firms collude in setting prices or quantities to raise their profits</a:t>
            </a:r>
          </a:p>
          <a:p>
            <a:pPr lvl="1" indent="-325755">
              <a:buSzPct val="56250"/>
              <a:buChar char="●"/>
            </a:pPr>
            <a:r>
              <a:rPr lang="en-US" dirty="0"/>
              <a:t>Oligopolistic firms have incentives to form cartel (collude) to increase their profits.</a:t>
            </a:r>
          </a:p>
          <a:p>
            <a:pPr lvl="2" indent="-325755">
              <a:buSzPct val="56250"/>
              <a:buChar char="●"/>
            </a:pPr>
            <a:r>
              <a:rPr lang="en-US" dirty="0"/>
              <a:t>Each member agrees to reduce its output from the level of output if it acted independently → market price rises and firms earn higher profits</a:t>
            </a:r>
            <a:br>
              <a:rPr lang="en-US" dirty="0"/>
            </a:br>
            <a:endParaRPr lang="en-US" dirty="0"/>
          </a:p>
          <a:p>
            <a:pPr marL="457200" lvl="0" indent="-325755" algn="l" rtl="0">
              <a:spcBef>
                <a:spcPts val="360"/>
              </a:spcBef>
              <a:spcAft>
                <a:spcPts val="0"/>
              </a:spcAft>
              <a:buSzPct val="56250"/>
              <a:buChar char="●"/>
            </a:pPr>
            <a:r>
              <a:rPr lang="en-US" dirty="0"/>
              <a:t>Cartels tend to produce the output analogous to monopolies → helps achieve the highest possible collective profit</a:t>
            </a:r>
          </a:p>
          <a:p>
            <a:pPr marL="457200" lvl="0" indent="-325755" algn="l" rtl="0">
              <a:spcBef>
                <a:spcPts val="360"/>
              </a:spcBef>
              <a:spcAft>
                <a:spcPts val="0"/>
              </a:spcAft>
              <a:buSzPct val="56250"/>
              <a:buChar char="●"/>
            </a:pPr>
            <a:r>
              <a:rPr lang="en-US" dirty="0"/>
              <a:t>Producers in a cartel explicitly agree or collude to cooperate in setting prices and output to make more profits.</a:t>
            </a:r>
          </a:p>
          <a:p>
            <a:pPr lvl="1" indent="-325755">
              <a:buSzPct val="56250"/>
              <a:buChar char="●"/>
            </a:pPr>
            <a:r>
              <a:rPr lang="en-US" dirty="0"/>
              <a:t>Cartels only work when all firms produce the same amount</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endParaRPr lang="en-US" dirty="0"/>
          </a:p>
        </p:txBody>
      </p:sp>
    </p:spTree>
    <p:extLst>
      <p:ext uri="{BB962C8B-B14F-4D97-AF65-F5344CB8AC3E}">
        <p14:creationId xmlns:p14="http://schemas.microsoft.com/office/powerpoint/2010/main" val="3942160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8" y="538737"/>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Collusion</a:t>
            </a:r>
          </a:p>
        </p:txBody>
      </p:sp>
      <p:sp>
        <p:nvSpPr>
          <p:cNvPr id="126" name="Google Shape;126;p3"/>
          <p:cNvSpPr txBox="1">
            <a:spLocks noGrp="1"/>
          </p:cNvSpPr>
          <p:nvPr>
            <p:ph type="body" idx="1"/>
          </p:nvPr>
        </p:nvSpPr>
        <p:spPr>
          <a:xfrm>
            <a:off x="723331" y="2182297"/>
            <a:ext cx="7588155" cy="4887244"/>
          </a:xfrm>
          <a:prstGeom prst="rect">
            <a:avLst/>
          </a:prstGeom>
        </p:spPr>
        <p:txBody>
          <a:bodyPr spcFirstLastPara="1" wrap="square" lIns="91425" tIns="45700" rIns="91425" bIns="45700" anchor="t" anchorCtr="0">
            <a:normAutofit/>
          </a:bodyPr>
          <a:lstStyle/>
          <a:p>
            <a:pPr marL="131445" lvl="0" indent="0" algn="l" rtl="0">
              <a:spcBef>
                <a:spcPts val="360"/>
              </a:spcBef>
              <a:spcAft>
                <a:spcPts val="0"/>
              </a:spcAft>
              <a:buSzPct val="56250"/>
              <a:buNone/>
            </a:pPr>
            <a:endParaRPr lang="en-US" b="1" dirty="0"/>
          </a:p>
          <a:p>
            <a:pPr marL="457200" lvl="0" indent="-325755" algn="l" rtl="0">
              <a:spcBef>
                <a:spcPts val="360"/>
              </a:spcBef>
              <a:spcAft>
                <a:spcPts val="0"/>
              </a:spcAft>
              <a:buSzPct val="56250"/>
              <a:buChar char="●"/>
            </a:pPr>
            <a:r>
              <a:rPr lang="en-US" dirty="0"/>
              <a:t>If demand is sufficiently inelastic and cartel is enforceable, prices may be well above competitive levels.</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r>
              <a:rPr lang="en-US" dirty="0"/>
              <a:t> Since price is higher than competitive price, cartels leads to DWL in the economy.</a:t>
            </a:r>
          </a:p>
          <a:p>
            <a:pPr lvl="1" indent="-325755">
              <a:buSzPct val="56250"/>
              <a:buChar char="●"/>
            </a:pPr>
            <a:r>
              <a:rPr lang="en-US" dirty="0"/>
              <a:t> E.g. OPEC</a:t>
            </a:r>
          </a:p>
          <a:p>
            <a:pPr marL="457200" lvl="0" indent="-325755" algn="l" rtl="0">
              <a:spcBef>
                <a:spcPts val="360"/>
              </a:spcBef>
              <a:spcAft>
                <a:spcPts val="0"/>
              </a:spcAft>
              <a:buSzPct val="56250"/>
              <a:buChar char="●"/>
            </a:pPr>
            <a:endParaRPr lang="en-US" b="1" dirty="0"/>
          </a:p>
          <a:p>
            <a:pPr marL="457200" lvl="0" indent="-325755" algn="l" rtl="0">
              <a:spcBef>
                <a:spcPts val="360"/>
              </a:spcBef>
              <a:spcAft>
                <a:spcPts val="0"/>
              </a:spcAft>
              <a:buSzPct val="56250"/>
              <a:buChar char="●"/>
            </a:pPr>
            <a:endParaRPr lang="en-US" b="1" dirty="0"/>
          </a:p>
        </p:txBody>
      </p:sp>
      <p:pic>
        <p:nvPicPr>
          <p:cNvPr id="1026" name="Picture 2">
            <a:extLst>
              <a:ext uri="{FF2B5EF4-FFF2-40B4-BE49-F238E27FC236}">
                <a16:creationId xmlns:a16="http://schemas.microsoft.com/office/drawing/2014/main" id="{1A30628C-F30B-BFD0-C33A-4509C05014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1456" y="2154781"/>
            <a:ext cx="9142944" cy="589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05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2050" name="Picture 2" descr="Competition Bureau Canada | WORLD TRADE CENTRE Winnipeg">
            <a:extLst>
              <a:ext uri="{FF2B5EF4-FFF2-40B4-BE49-F238E27FC236}">
                <a16:creationId xmlns:a16="http://schemas.microsoft.com/office/drawing/2014/main" id="{5CD794C9-4830-C966-BEC4-744B6BA0CA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60"/>
          <a:stretch/>
        </p:blipFill>
        <p:spPr bwMode="auto">
          <a:xfrm>
            <a:off x="749987" y="109182"/>
            <a:ext cx="2991205" cy="2483893"/>
          </a:xfrm>
          <a:prstGeom prst="rect">
            <a:avLst/>
          </a:prstGeom>
          <a:noFill/>
          <a:extLst>
            <a:ext uri="{909E8E84-426E-40DD-AFC4-6F175D3DCCD1}">
              <a14:hiddenFill xmlns:a14="http://schemas.microsoft.com/office/drawing/2010/main">
                <a:solidFill>
                  <a:srgbClr val="FFFFFF"/>
                </a:solidFill>
              </a14:hiddenFill>
            </a:ext>
          </a:extLst>
        </p:spPr>
      </p:pic>
      <p:pic>
        <p:nvPicPr>
          <p:cNvPr id="119" name="Google Shape;119;p3"/>
          <p:cNvPicPr preferRelativeResize="0"/>
          <p:nvPr/>
        </p:nvPicPr>
        <p:blipFill rotWithShape="1">
          <a:blip r:embed="rId4">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5">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6">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8" y="538737"/>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Why Cartels Fail</a:t>
            </a:r>
          </a:p>
        </p:txBody>
      </p:sp>
      <p:sp>
        <p:nvSpPr>
          <p:cNvPr id="126" name="Google Shape;126;p3"/>
          <p:cNvSpPr txBox="1">
            <a:spLocks noGrp="1"/>
          </p:cNvSpPr>
          <p:nvPr>
            <p:ph type="body" idx="1"/>
          </p:nvPr>
        </p:nvSpPr>
        <p:spPr>
          <a:xfrm>
            <a:off x="2606723" y="2523492"/>
            <a:ext cx="13197385" cy="4887244"/>
          </a:xfrm>
          <a:prstGeom prst="rect">
            <a:avLst/>
          </a:prstGeom>
        </p:spPr>
        <p:txBody>
          <a:bodyPr spcFirstLastPara="1" wrap="square" lIns="91425" tIns="45700" rIns="91425" bIns="45700" anchor="t" anchorCtr="0">
            <a:normAutofit/>
          </a:bodyPr>
          <a:lstStyle/>
          <a:p>
            <a:pPr marL="588645" indent="-457200">
              <a:buSzPct val="56250"/>
            </a:pPr>
            <a:r>
              <a:rPr lang="en-US" dirty="0"/>
              <a:t>Antitrust Laws (US) or Competitive Laws (Canada) prohibits the formation of cartels. The motivation behind such laws is to foster competition in the market and protect consumers</a:t>
            </a:r>
            <a:br>
              <a:rPr lang="en-US" dirty="0"/>
            </a:br>
            <a:endParaRPr lang="en-US" dirty="0"/>
          </a:p>
          <a:p>
            <a:pPr marL="588645" indent="-457200">
              <a:buSzPct val="56250"/>
            </a:pPr>
            <a:r>
              <a:rPr lang="en-US" dirty="0"/>
              <a:t>A cartel may fail if non-cartel members can readily undercut prices or can replace the supply reduction undertaken by cartels</a:t>
            </a:r>
            <a:br>
              <a:rPr lang="en-US" dirty="0"/>
            </a:br>
            <a:endParaRPr lang="en-US" dirty="0"/>
          </a:p>
          <a:p>
            <a:pPr marL="588645" indent="-457200">
              <a:buSzPct val="56250"/>
            </a:pPr>
            <a:r>
              <a:rPr lang="en-US" dirty="0"/>
              <a:t>It may also fail when members cheat. In a cartel, members have incentives to cheat as they can gain by cheating</a:t>
            </a:r>
          </a:p>
        </p:txBody>
      </p:sp>
      <p:pic>
        <p:nvPicPr>
          <p:cNvPr id="2052" name="Picture 4" descr="Federal Trade Commission - Wikipedia">
            <a:extLst>
              <a:ext uri="{FF2B5EF4-FFF2-40B4-BE49-F238E27FC236}">
                <a16:creationId xmlns:a16="http://schemas.microsoft.com/office/drawing/2014/main" id="{C828708E-0056-3C50-7E93-321683326E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54686" y="559559"/>
            <a:ext cx="1185649" cy="118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3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4094329" y="552385"/>
            <a:ext cx="951249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dirty="0"/>
              <a:t>Maintaining Cartels – Conditions for Success</a:t>
            </a:r>
          </a:p>
        </p:txBody>
      </p:sp>
      <p:sp>
        <p:nvSpPr>
          <p:cNvPr id="126" name="Google Shape;126;p3"/>
          <p:cNvSpPr txBox="1">
            <a:spLocks noGrp="1"/>
          </p:cNvSpPr>
          <p:nvPr>
            <p:ph type="body" idx="1"/>
          </p:nvPr>
        </p:nvSpPr>
        <p:spPr>
          <a:xfrm>
            <a:off x="2606723" y="2523492"/>
            <a:ext cx="13197385" cy="5692460"/>
          </a:xfrm>
          <a:prstGeom prst="rect">
            <a:avLst/>
          </a:prstGeom>
        </p:spPr>
        <p:txBody>
          <a:bodyPr spcFirstLastPara="1" wrap="square" lIns="91425" tIns="45700" rIns="91425" bIns="45700" anchor="t" anchorCtr="0">
            <a:normAutofit fontScale="92500" lnSpcReduction="20000"/>
          </a:bodyPr>
          <a:lstStyle/>
          <a:p>
            <a:pPr marL="114300" indent="0">
              <a:buNone/>
            </a:pPr>
            <a:r>
              <a:rPr lang="en-US" dirty="0"/>
              <a:t>1. </a:t>
            </a:r>
            <a:r>
              <a:rPr lang="en-US" b="1" dirty="0"/>
              <a:t>Enforcement and Detection:</a:t>
            </a:r>
            <a:r>
              <a:rPr lang="en-US" dirty="0"/>
              <a:t> Temptation to cheat may be deterred by threat of retaliation.</a:t>
            </a:r>
          </a:p>
          <a:p>
            <a:r>
              <a:rPr lang="en-US" dirty="0"/>
              <a:t>There must be a mechanism for detection of cheating and punishment for violators.</a:t>
            </a:r>
          </a:p>
          <a:p>
            <a:r>
              <a:rPr lang="en-US" dirty="0"/>
              <a:t>GE and Westinghouse included “most-favored-customer” clauses in their purchase agreements that ensured that the seller would not offer a lower price to any other current or future buyer without offering the same price decrease to the firms that signed these contracts → if company cheats by cutting prices, it has to lower prices to all previous buyers as well. </a:t>
            </a:r>
          </a:p>
          <a:p>
            <a:pPr marL="114300" indent="0">
              <a:buNone/>
            </a:pPr>
            <a:endParaRPr lang="en-US" dirty="0"/>
          </a:p>
          <a:p>
            <a:pPr marL="114300" indent="0">
              <a:buNone/>
            </a:pPr>
            <a:r>
              <a:rPr lang="en-US" b="1" dirty="0"/>
              <a:t>2. Potential for Monopoly Power: </a:t>
            </a:r>
            <a:r>
              <a:rPr lang="en-US" dirty="0"/>
              <a:t>Cartels can be more successful when demand is more inelastic.</a:t>
            </a:r>
          </a:p>
          <a:p>
            <a:r>
              <a:rPr lang="en-US" dirty="0"/>
              <a:t>Government support or exemption from competition laws can help foster cartels.</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815282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4094329" y="552385"/>
            <a:ext cx="951249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dirty="0"/>
              <a:t>Maintaining Cartels – Conditions for Success</a:t>
            </a:r>
          </a:p>
        </p:txBody>
      </p:sp>
      <p:sp>
        <p:nvSpPr>
          <p:cNvPr id="126" name="Google Shape;126;p3"/>
          <p:cNvSpPr txBox="1">
            <a:spLocks noGrp="1"/>
          </p:cNvSpPr>
          <p:nvPr>
            <p:ph type="body" idx="1"/>
          </p:nvPr>
        </p:nvSpPr>
        <p:spPr>
          <a:xfrm>
            <a:off x="2606723" y="2523492"/>
            <a:ext cx="13197385" cy="5692460"/>
          </a:xfrm>
          <a:prstGeom prst="rect">
            <a:avLst/>
          </a:prstGeom>
        </p:spPr>
        <p:txBody>
          <a:bodyPr spcFirstLastPara="1" wrap="square" lIns="91425" tIns="45700" rIns="91425" bIns="45700" anchor="t" anchorCtr="0">
            <a:normAutofit/>
          </a:bodyPr>
          <a:lstStyle/>
          <a:p>
            <a:pPr marL="114300" indent="0">
              <a:buNone/>
            </a:pPr>
            <a:r>
              <a:rPr lang="en-US" dirty="0"/>
              <a:t>3. </a:t>
            </a:r>
            <a:r>
              <a:rPr lang="en-US" b="1" dirty="0"/>
              <a:t>Barriers to entry: </a:t>
            </a:r>
            <a:r>
              <a:rPr lang="en-US" dirty="0"/>
              <a:t>limit the number of firms in a market</a:t>
            </a:r>
          </a:p>
          <a:p>
            <a:pPr lvl="1"/>
            <a:r>
              <a:rPr lang="en-US" dirty="0"/>
              <a:t>When new firms enter the market, the cartel is likely to fail.</a:t>
            </a:r>
          </a:p>
          <a:p>
            <a:pPr lvl="1"/>
            <a:r>
              <a:rPr lang="en-US" dirty="0"/>
              <a:t>The fewer the firms in a market, the more likely it is that other firms will know if a given firm cheats and the easier it is to impose penalties</a:t>
            </a:r>
          </a:p>
          <a:p>
            <a:pPr marL="114300" indent="0">
              <a:buNone/>
            </a:pPr>
            <a:endParaRPr lang="en-US" dirty="0"/>
          </a:p>
          <a:p>
            <a:pPr marL="114300" indent="0">
              <a:buNone/>
            </a:pPr>
            <a:r>
              <a:rPr lang="en-US" b="1" dirty="0"/>
              <a:t>4. Fringe firm consideration: </a:t>
            </a:r>
            <a:r>
              <a:rPr lang="en-US" dirty="0"/>
              <a:t>Members of cartel must consider the actions of non-members (fringe firms) when making pricing decisions.</a:t>
            </a:r>
          </a:p>
          <a:p>
            <a:pPr marL="114300" indent="0">
              <a:buNone/>
            </a:pPr>
            <a:endParaRPr lang="en-US" dirty="0"/>
          </a:p>
        </p:txBody>
      </p:sp>
    </p:spTree>
    <p:extLst>
      <p:ext uri="{BB962C8B-B14F-4D97-AF65-F5344CB8AC3E}">
        <p14:creationId xmlns:p14="http://schemas.microsoft.com/office/powerpoint/2010/main" val="2587769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4094329" y="552385"/>
            <a:ext cx="951249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Different Types of Oligopolies</a:t>
            </a:r>
          </a:p>
        </p:txBody>
      </p:sp>
      <p:sp>
        <p:nvSpPr>
          <p:cNvPr id="126" name="Google Shape;126;p3"/>
          <p:cNvSpPr txBox="1">
            <a:spLocks noGrp="1"/>
          </p:cNvSpPr>
          <p:nvPr>
            <p:ph type="body" idx="1"/>
          </p:nvPr>
        </p:nvSpPr>
        <p:spPr>
          <a:xfrm>
            <a:off x="2606723" y="2523492"/>
            <a:ext cx="13197385" cy="5692460"/>
          </a:xfrm>
          <a:prstGeom prst="rect">
            <a:avLst/>
          </a:prstGeom>
        </p:spPr>
        <p:txBody>
          <a:bodyPr spcFirstLastPara="1" wrap="square" lIns="91425" tIns="45700" rIns="91425" bIns="45700" anchor="t" anchorCtr="0">
            <a:normAutofit/>
          </a:bodyPr>
          <a:lstStyle/>
          <a:p>
            <a:pPr marL="114300" indent="0">
              <a:buNone/>
            </a:pPr>
            <a:r>
              <a:rPr lang="en-US" b="1" u="sng" dirty="0"/>
              <a:t>Cournot Duopoly:</a:t>
            </a:r>
            <a:r>
              <a:rPr lang="en-US" dirty="0"/>
              <a:t> two firms compete in choosing quantities </a:t>
            </a:r>
          </a:p>
          <a:p>
            <a:pPr marL="114300" indent="0">
              <a:buNone/>
            </a:pPr>
            <a:r>
              <a:rPr lang="en-US" b="1" u="sng" dirty="0"/>
              <a:t>Bertrand Duopoly:</a:t>
            </a:r>
            <a:r>
              <a:rPr lang="en-US" dirty="0"/>
              <a:t> two firms compete in choosing prices</a:t>
            </a:r>
          </a:p>
          <a:p>
            <a:pPr marL="114300" indent="0">
              <a:buNone/>
            </a:pPr>
            <a:endParaRPr lang="en-US" dirty="0"/>
          </a:p>
          <a:p>
            <a:pPr marL="114300" indent="0">
              <a:buNone/>
            </a:pPr>
            <a:r>
              <a:rPr lang="en-US" b="1" u="sng" dirty="0"/>
              <a:t>Best Response Functions: </a:t>
            </a:r>
            <a:r>
              <a:rPr lang="en-US" dirty="0"/>
              <a:t>shows the firm’s best output as a function of the other firm’s output and depends on the firm’s marginal cost.</a:t>
            </a:r>
          </a:p>
          <a:p>
            <a:pPr marL="114300" indent="0">
              <a:buNone/>
            </a:pPr>
            <a:endParaRPr lang="en-US" dirty="0"/>
          </a:p>
          <a:p>
            <a:pPr marL="114300" indent="0">
              <a:buNone/>
            </a:pPr>
            <a:r>
              <a:rPr lang="en-US" b="1" u="sng" dirty="0"/>
              <a:t>Nash-Cournot Equilibrium: </a:t>
            </a:r>
            <a:r>
              <a:rPr lang="en-US" dirty="0"/>
              <a:t>the set of quantities chosen by firms where no firm can obtain higher profits by choosing a different quantity (holding the quantities of all other firms constant) → intersection of best-response curves</a:t>
            </a:r>
          </a:p>
          <a:p>
            <a:pPr marL="114300" indent="0">
              <a:buNone/>
            </a:pPr>
            <a:endParaRPr lang="en-US" dirty="0"/>
          </a:p>
        </p:txBody>
      </p:sp>
    </p:spTree>
    <p:extLst>
      <p:ext uri="{BB962C8B-B14F-4D97-AF65-F5344CB8AC3E}">
        <p14:creationId xmlns:p14="http://schemas.microsoft.com/office/powerpoint/2010/main" val="3246027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1883392" y="552385"/>
            <a:ext cx="13292918"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dirty="0"/>
              <a:t>Solving Cournot Model and Deriving Best Response Functions</a:t>
            </a:r>
          </a:p>
        </p:txBody>
      </p:sp>
      <p:sp>
        <p:nvSpPr>
          <p:cNvPr id="126" name="Google Shape;126;p3"/>
          <p:cNvSpPr txBox="1">
            <a:spLocks noGrp="1"/>
          </p:cNvSpPr>
          <p:nvPr>
            <p:ph type="body" idx="1"/>
          </p:nvPr>
        </p:nvSpPr>
        <p:spPr>
          <a:xfrm>
            <a:off x="2606723" y="2523492"/>
            <a:ext cx="13197385" cy="4000138"/>
          </a:xfrm>
          <a:prstGeom prst="rect">
            <a:avLst/>
          </a:prstGeom>
        </p:spPr>
        <p:txBody>
          <a:bodyPr spcFirstLastPara="1" wrap="square" lIns="91425" tIns="45700" rIns="91425" bIns="45700" anchor="t" anchorCtr="0">
            <a:normAutofit/>
          </a:bodyPr>
          <a:lstStyle/>
          <a:p>
            <a:pPr rtl="0">
              <a:spcBef>
                <a:spcPts val="0"/>
              </a:spcBef>
              <a:spcAft>
                <a:spcPts val="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1: </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Find the residual demand function </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2: </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the residual demand function to find the MR equation of each firm</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3: </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Set MR = MC for both firms</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4: </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Solve for Q</a:t>
            </a:r>
            <a:r>
              <a:rPr lang="en-US"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Q</a:t>
            </a:r>
            <a:r>
              <a:rPr lang="en-US"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5: </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Q to find the price</a:t>
            </a:r>
            <a:endParaRPr lang="en-US" b="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9757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1883392" y="552385"/>
            <a:ext cx="13292918"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Explanations of Steps:</a:t>
            </a:r>
          </a:p>
        </p:txBody>
      </p:sp>
      <p:sp>
        <p:nvSpPr>
          <p:cNvPr id="126" name="Google Shape;126;p3"/>
          <p:cNvSpPr txBox="1">
            <a:spLocks noGrp="1"/>
          </p:cNvSpPr>
          <p:nvPr>
            <p:ph type="body" idx="1"/>
          </p:nvPr>
        </p:nvSpPr>
        <p:spPr>
          <a:xfrm>
            <a:off x="2606723" y="2523491"/>
            <a:ext cx="13197385" cy="5419505"/>
          </a:xfrm>
          <a:prstGeom prst="rect">
            <a:avLst/>
          </a:prstGeom>
        </p:spPr>
        <p:txBody>
          <a:bodyPr spcFirstLastPara="1" wrap="square" lIns="91425" tIns="45700" rIns="91425" bIns="45700" anchor="t" anchorCtr="0">
            <a:normAutofit/>
          </a:bodyPr>
          <a:lstStyle/>
          <a:p>
            <a:pPr marL="114300" indent="0" rtl="0">
              <a:spcBef>
                <a:spcPts val="0"/>
              </a:spcBef>
              <a:spcAft>
                <a:spcPts val="0"/>
              </a:spcAft>
              <a:buNone/>
            </a:pPr>
            <a:r>
              <a:rPr lang="en-US" sz="2800" b="1"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1</a:t>
            </a:r>
            <a:r>
              <a:rPr lang="en-US" sz="2800" b="1"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Cournot oligopolies, where there are only two firms that are identical in marginal cost and their demand curves (this is also called a duopoly), we look for their residual demand curves so we can solve for the best-response functions.</a:t>
            </a:r>
            <a:b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spcBef>
                <a:spcPts val="0"/>
              </a:spcBef>
            </a:pPr>
            <a:r>
              <a:rPr lang="en-US"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Because the two firms compete with one another, they consider each other’s behavior when choosing profit-maximizing output. </a:t>
            </a:r>
          </a:p>
          <a:p>
            <a:pPr lvl="2">
              <a:spcBef>
                <a:spcPts val="0"/>
              </a:spcBef>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firms are concerned with the residual demand curve, which shows the market demand that is not met by other sellers at any given price.</a:t>
            </a:r>
          </a:p>
          <a:p>
            <a:pPr rtl="0">
              <a:spcBef>
                <a:spcPts val="0"/>
              </a:spcBef>
              <a:spcAft>
                <a:spcPts val="0"/>
              </a:spcAft>
            </a:pPr>
            <a:endPar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316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1883392" y="552385"/>
            <a:ext cx="13292918"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Explanations of Steps:</a:t>
            </a:r>
          </a:p>
        </p:txBody>
      </p:sp>
      <p:sp>
        <p:nvSpPr>
          <p:cNvPr id="126" name="Google Shape;126;p3"/>
          <p:cNvSpPr txBox="1">
            <a:spLocks noGrp="1"/>
          </p:cNvSpPr>
          <p:nvPr>
            <p:ph type="body" idx="1"/>
          </p:nvPr>
        </p:nvSpPr>
        <p:spPr>
          <a:xfrm>
            <a:off x="2606723" y="2523492"/>
            <a:ext cx="13197385" cy="5037368"/>
          </a:xfrm>
          <a:prstGeom prst="rect">
            <a:avLst/>
          </a:prstGeom>
        </p:spPr>
        <p:txBody>
          <a:bodyPr spcFirstLastPara="1" wrap="square" lIns="91425" tIns="45700" rIns="91425" bIns="45700" anchor="t" anchorCtr="0">
            <a:normAutofit/>
          </a:body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2</a:t>
            </a:r>
            <a:r>
              <a:rPr lang="en-US" sz="2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Once we know the residual demand function, we want to find the MR equation of each firm so we can set the profit maximizing condition that a firm should follow to maximize its profit given the behavior of the other firm</a:t>
            </a:r>
            <a:b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lvl="1" fontAlgn="base">
              <a:spcBef>
                <a:spcPts val="0"/>
              </a:spcBef>
              <a:buFont typeface="Arial" panose="020B0604020202020204" pitchFamily="34" charset="0"/>
              <a:buChar char="•"/>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firm’s best response - its profit maximizing output given the output of the other firm - is the output that equates its marginal revenue and its marginal cost</a:t>
            </a:r>
          </a:p>
          <a:p>
            <a:pPr lvl="1" fontAlgn="base">
              <a:spcBef>
                <a:spcPts val="0"/>
              </a:spcBef>
              <a:buFont typeface="Arial" panose="020B0604020202020204" pitchFamily="34" charset="0"/>
              <a:buChar char="•"/>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 two firms have the same marginal cost and demand curves, then their best-response functions will be</a:t>
            </a: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identical</a:t>
            </a:r>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790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104" name="Google Shape;104;p2"/>
          <p:cNvGrpSpPr/>
          <p:nvPr/>
        </p:nvGrpSpPr>
        <p:grpSpPr>
          <a:xfrm>
            <a:off x="0" y="8843309"/>
            <a:ext cx="18287996" cy="3230764"/>
            <a:chOff x="0" y="-38100"/>
            <a:chExt cx="4816592" cy="850900"/>
          </a:xfrm>
        </p:grpSpPr>
        <p:sp>
          <p:nvSpPr>
            <p:cNvPr id="105" name="Google Shape;105;p2"/>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06" name="Google Shape;106;p2"/>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07" name="Google Shape;107;p2"/>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08" name="Google Shape;108;p2"/>
          <p:cNvGrpSpPr/>
          <p:nvPr/>
        </p:nvGrpSpPr>
        <p:grpSpPr>
          <a:xfrm>
            <a:off x="724693" y="445165"/>
            <a:ext cx="6698888" cy="3230782"/>
            <a:chOff x="0" y="-38100"/>
            <a:chExt cx="1764305" cy="850900"/>
          </a:xfrm>
        </p:grpSpPr>
        <p:sp>
          <p:nvSpPr>
            <p:cNvPr id="109" name="Google Shape;109;p2"/>
            <p:cNvSpPr/>
            <p:nvPr/>
          </p:nvSpPr>
          <p:spPr>
            <a:xfrm>
              <a:off x="2" y="-1"/>
              <a:ext cx="1764303" cy="231176"/>
            </a:xfrm>
            <a:custGeom>
              <a:avLst/>
              <a:gdLst/>
              <a:ahLst/>
              <a:cxnLst/>
              <a:rect l="l" t="t" r="r" b="b"/>
              <a:pathLst>
                <a:path w="2057496" h="231176" extrusionOk="0">
                  <a:moveTo>
                    <a:pt x="0" y="0"/>
                  </a:moveTo>
                  <a:lnTo>
                    <a:pt x="2057496" y="0"/>
                  </a:lnTo>
                  <a:lnTo>
                    <a:pt x="2057496" y="231176"/>
                  </a:lnTo>
                  <a:lnTo>
                    <a:pt x="0" y="231176"/>
                  </a:lnTo>
                  <a:close/>
                </a:path>
              </a:pathLst>
            </a:custGeom>
            <a:solidFill>
              <a:srgbClr val="FEC099"/>
            </a:solidFill>
            <a:ln>
              <a:noFill/>
            </a:ln>
          </p:spPr>
        </p:sp>
        <p:sp>
          <p:nvSpPr>
            <p:cNvPr id="110" name="Google Shape;110;p2"/>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1" name="Google Shape;111;p2"/>
          <p:cNvSpPr txBox="1"/>
          <p:nvPr/>
        </p:nvSpPr>
        <p:spPr>
          <a:xfrm>
            <a:off x="637175" y="707475"/>
            <a:ext cx="6894900" cy="700200"/>
          </a:xfrm>
          <a:prstGeom prst="rect">
            <a:avLst/>
          </a:prstGeom>
          <a:noFill/>
          <a:ln>
            <a:noFill/>
          </a:ln>
        </p:spPr>
        <p:txBody>
          <a:bodyPr spcFirstLastPara="1" wrap="square" lIns="0" tIns="0" rIns="0" bIns="0" anchor="t" anchorCtr="0">
            <a:spAutoFit/>
          </a:bodyPr>
          <a:lstStyle/>
          <a:p>
            <a:pPr marL="0" marR="0" lvl="0" indent="0" algn="ctr" rtl="0">
              <a:lnSpc>
                <a:spcPct val="124005"/>
              </a:lnSpc>
              <a:spcBef>
                <a:spcPts val="0"/>
              </a:spcBef>
              <a:spcAft>
                <a:spcPts val="0"/>
              </a:spcAft>
              <a:buClr>
                <a:srgbClr val="000000"/>
              </a:buClr>
              <a:buSzPts val="4549"/>
              <a:buFont typeface="Arial"/>
              <a:buNone/>
            </a:pPr>
            <a:r>
              <a:rPr lang="en-US" sz="4549" b="1" i="0" u="none" strike="noStrike" cap="none">
                <a:solidFill>
                  <a:srgbClr val="FFFFFF"/>
                </a:solidFill>
                <a:latin typeface="Arial"/>
                <a:ea typeface="Arial"/>
                <a:cs typeface="Arial"/>
                <a:sym typeface="Arial"/>
              </a:rPr>
              <a:t>TABLE OF CONTENTS</a:t>
            </a:r>
            <a:endParaRPr sz="1400" b="1" i="0" u="none" strike="noStrike" cap="none">
              <a:solidFill>
                <a:srgbClr val="000000"/>
              </a:solidFill>
              <a:latin typeface="Arial"/>
              <a:ea typeface="Arial"/>
              <a:cs typeface="Arial"/>
              <a:sym typeface="Arial"/>
            </a:endParaRPr>
          </a:p>
        </p:txBody>
      </p:sp>
      <p:pic>
        <p:nvPicPr>
          <p:cNvPr id="112" name="Google Shape;112;p2"/>
          <p:cNvPicPr preferRelativeResize="0"/>
          <p:nvPr/>
        </p:nvPicPr>
        <p:blipFill rotWithShape="1">
          <a:blip r:embed="rId4">
            <a:alphaModFix/>
          </a:blip>
          <a:srcRect/>
          <a:stretch/>
        </p:blipFill>
        <p:spPr>
          <a:xfrm>
            <a:off x="15845978" y="7130810"/>
            <a:ext cx="2733798" cy="3538897"/>
          </a:xfrm>
          <a:prstGeom prst="rect">
            <a:avLst/>
          </a:prstGeom>
          <a:noFill/>
          <a:ln>
            <a:noFill/>
          </a:ln>
        </p:spPr>
      </p:pic>
      <p:pic>
        <p:nvPicPr>
          <p:cNvPr id="113" name="Google Shape;113;p2"/>
          <p:cNvPicPr preferRelativeResize="0"/>
          <p:nvPr/>
        </p:nvPicPr>
        <p:blipFill rotWithShape="1">
          <a:blip r:embed="rId5">
            <a:alphaModFix/>
          </a:blip>
          <a:srcRect/>
          <a:stretch/>
        </p:blipFill>
        <p:spPr>
          <a:xfrm>
            <a:off x="107745" y="9061043"/>
            <a:ext cx="1716191" cy="1175659"/>
          </a:xfrm>
          <a:prstGeom prst="rect">
            <a:avLst/>
          </a:prstGeom>
          <a:noFill/>
          <a:ln>
            <a:noFill/>
          </a:ln>
        </p:spPr>
      </p:pic>
      <p:sp>
        <p:nvSpPr>
          <p:cNvPr id="114" name="Google Shape;114;p2"/>
          <p:cNvSpPr txBox="1"/>
          <p:nvPr/>
        </p:nvSpPr>
        <p:spPr>
          <a:xfrm>
            <a:off x="3929550" y="3346712"/>
            <a:ext cx="10428900" cy="2523738"/>
          </a:xfrm>
          <a:prstGeom prst="rect">
            <a:avLst/>
          </a:prstGeom>
          <a:noFill/>
          <a:ln>
            <a:noFill/>
          </a:ln>
        </p:spPr>
        <p:txBody>
          <a:bodyPr spcFirstLastPara="1" wrap="square" lIns="91425" tIns="91425" rIns="91425" bIns="91425" anchor="t" anchorCtr="0">
            <a:spAutoFit/>
          </a:bodyPr>
          <a:lstStyle/>
          <a:p>
            <a:pPr marL="730250" lvl="0" indent="-742950" algn="l" rtl="0">
              <a:spcBef>
                <a:spcPts val="0"/>
              </a:spcBef>
              <a:spcAft>
                <a:spcPts val="0"/>
              </a:spcAft>
              <a:buSzPts val="3800"/>
              <a:buFont typeface="+mj-lt"/>
              <a:buAutoNum type="arabicPeriod"/>
            </a:pPr>
            <a:r>
              <a:rPr lang="en-US" sz="3800" dirty="0"/>
              <a:t>Monopoly and Pricing With Market Power</a:t>
            </a:r>
          </a:p>
          <a:p>
            <a:pPr marL="730250" lvl="0" indent="-742950" algn="l" rtl="0">
              <a:spcBef>
                <a:spcPts val="0"/>
              </a:spcBef>
              <a:spcAft>
                <a:spcPts val="0"/>
              </a:spcAft>
              <a:buSzPts val="3800"/>
              <a:buFont typeface="+mj-lt"/>
              <a:buAutoNum type="arabicPeriod"/>
            </a:pPr>
            <a:r>
              <a:rPr lang="en-US" sz="3800" dirty="0"/>
              <a:t>Oligopoly</a:t>
            </a:r>
          </a:p>
          <a:p>
            <a:pPr marL="730250" lvl="0" indent="-742950" algn="l" rtl="0">
              <a:spcBef>
                <a:spcPts val="0"/>
              </a:spcBef>
              <a:spcAft>
                <a:spcPts val="0"/>
              </a:spcAft>
              <a:buSzPts val="3800"/>
              <a:buFont typeface="+mj-lt"/>
              <a:buAutoNum type="arabicPeriod"/>
            </a:pPr>
            <a:r>
              <a:rPr lang="en-US" sz="3800" dirty="0"/>
              <a:t>Game Theory</a:t>
            </a:r>
          </a:p>
          <a:p>
            <a:pPr marL="730250" lvl="0" indent="-742950" algn="l" rtl="0">
              <a:spcBef>
                <a:spcPts val="0"/>
              </a:spcBef>
              <a:spcAft>
                <a:spcPts val="0"/>
              </a:spcAft>
              <a:buSzPts val="3800"/>
              <a:buFont typeface="+mj-lt"/>
              <a:buAutoNum type="arabicPeriod"/>
            </a:pPr>
            <a:r>
              <a:rPr lang="en-US" sz="3800" dirty="0"/>
              <a:t>Uncertainty and Asymmetric Information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1883392" y="552385"/>
            <a:ext cx="13292918"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Explanations of Steps:</a:t>
            </a:r>
          </a:p>
        </p:txBody>
      </p:sp>
      <p:sp>
        <p:nvSpPr>
          <p:cNvPr id="126" name="Google Shape;126;p3"/>
          <p:cNvSpPr txBox="1">
            <a:spLocks noGrp="1"/>
          </p:cNvSpPr>
          <p:nvPr>
            <p:ph type="body" idx="1"/>
          </p:nvPr>
        </p:nvSpPr>
        <p:spPr>
          <a:xfrm>
            <a:off x="2606723" y="2523492"/>
            <a:ext cx="13197385" cy="5037368"/>
          </a:xfrm>
          <a:prstGeom prst="rect">
            <a:avLst/>
          </a:prstGeom>
        </p:spPr>
        <p:txBody>
          <a:bodyPr spcFirstLastPara="1" wrap="square" lIns="91425" tIns="45700" rIns="91425" bIns="45700" anchor="t" anchorCtr="0">
            <a:normAutofit/>
          </a:body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3</a:t>
            </a:r>
            <a:r>
              <a:rPr lang="en-US"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Set MR=MC and solve for the best response functions</a:t>
            </a:r>
          </a:p>
          <a:p>
            <a:pPr marL="114300" indent="0" rtl="0">
              <a:spcBef>
                <a:spcPts val="0"/>
              </a:spcBef>
              <a:spcAft>
                <a:spcPts val="0"/>
              </a:spcAft>
              <a:buNone/>
            </a:pP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4</a:t>
            </a:r>
            <a:r>
              <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solve for QA and QB, we take the best response functions of one firm and plug it into another. This will give us the quantity a firm should produce in response of another.</a:t>
            </a:r>
          </a:p>
        </p:txBody>
      </p:sp>
    </p:spTree>
    <p:extLst>
      <p:ext uri="{BB962C8B-B14F-4D97-AF65-F5344CB8AC3E}">
        <p14:creationId xmlns:p14="http://schemas.microsoft.com/office/powerpoint/2010/main" val="2012597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5</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359406" y="1502375"/>
            <a:ext cx="13613288" cy="725948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lvl="0" indent="0" algn="l" rtl="0">
              <a:spcBef>
                <a:spcPts val="360"/>
              </a:spcBef>
              <a:spcAft>
                <a:spcPts val="0"/>
              </a:spcAft>
              <a:buSzPct val="56250"/>
              <a:buNone/>
            </a:pPr>
            <a:r>
              <a:rPr lang="en-US" sz="2800" dirty="0"/>
              <a:t>There are two firms in a Cournot duopoly. The market demand function is Q = 339 – P and the cost function is C = 147Q. Find the equilibrium price, the quantity produced by each firm, and the profit of each firm.</a:t>
            </a:r>
          </a:p>
          <a:p>
            <a:pPr marL="131445" lvl="0" indent="0" algn="l" rtl="0">
              <a:spcBef>
                <a:spcPts val="360"/>
              </a:spcBef>
              <a:spcAft>
                <a:spcPts val="0"/>
              </a:spcAft>
              <a:buSzPct val="56250"/>
              <a:buNone/>
            </a:pPr>
            <a:endParaRPr lang="en-US" sz="2800" b="1" i="1" dirty="0"/>
          </a:p>
          <a:p>
            <a:pPr marL="131445" lvl="0" indent="0" algn="l" rtl="0">
              <a:spcBef>
                <a:spcPts val="360"/>
              </a:spcBef>
              <a:spcAft>
                <a:spcPts val="0"/>
              </a:spcAft>
              <a:buSzPct val="56250"/>
              <a:buNone/>
            </a:pPr>
            <a:r>
              <a:rPr lang="en-US" sz="2800" b="1" dirty="0"/>
              <a:t>For reference: </a:t>
            </a:r>
          </a:p>
          <a:p>
            <a:pPr marL="131445" lvl="0" indent="0" algn="l" rtl="0">
              <a:spcBef>
                <a:spcPts val="360"/>
              </a:spcBef>
              <a:spcAft>
                <a:spcPts val="0"/>
              </a:spcAft>
              <a:buSzPct val="56250"/>
              <a:buNone/>
            </a:pPr>
            <a:r>
              <a:rPr lang="en-US" sz="2800" i="1" dirty="0"/>
              <a:t>Step 1: Find the residual demand function </a:t>
            </a:r>
          </a:p>
          <a:p>
            <a:pPr marL="131445" lvl="0" indent="0" algn="l" rtl="0">
              <a:spcBef>
                <a:spcPts val="360"/>
              </a:spcBef>
              <a:spcAft>
                <a:spcPts val="0"/>
              </a:spcAft>
              <a:buSzPct val="56250"/>
              <a:buNone/>
            </a:pPr>
            <a:r>
              <a:rPr lang="en-US" sz="2800" i="1" dirty="0"/>
              <a:t>Step 2: Use the residual demand function to find the MR equation of each firm</a:t>
            </a:r>
          </a:p>
          <a:p>
            <a:pPr marL="131445" lvl="0" indent="0" algn="l" rtl="0">
              <a:spcBef>
                <a:spcPts val="360"/>
              </a:spcBef>
              <a:spcAft>
                <a:spcPts val="0"/>
              </a:spcAft>
              <a:buSzPct val="56250"/>
              <a:buNone/>
            </a:pPr>
            <a:r>
              <a:rPr lang="en-US" sz="2800" i="1" dirty="0"/>
              <a:t>Step 3: Set MR = MC for both firms</a:t>
            </a:r>
          </a:p>
          <a:p>
            <a:pPr marL="131445" lvl="0" indent="0" algn="l" rtl="0">
              <a:spcBef>
                <a:spcPts val="360"/>
              </a:spcBef>
              <a:spcAft>
                <a:spcPts val="0"/>
              </a:spcAft>
              <a:buSzPct val="56250"/>
              <a:buNone/>
            </a:pPr>
            <a:r>
              <a:rPr lang="en-US" sz="2800" i="1" dirty="0"/>
              <a:t>Step 4: Solve for QA and QB </a:t>
            </a:r>
          </a:p>
          <a:p>
            <a:pPr marL="131445" lvl="0" indent="0" algn="l" rtl="0">
              <a:spcBef>
                <a:spcPts val="360"/>
              </a:spcBef>
              <a:spcAft>
                <a:spcPts val="0"/>
              </a:spcAft>
              <a:buSzPct val="56250"/>
              <a:buNone/>
            </a:pPr>
            <a:r>
              <a:rPr lang="en-US" sz="2800" i="1" dirty="0"/>
              <a:t>Step 5: Use Q to find the price</a:t>
            </a:r>
          </a:p>
          <a:p>
            <a:pPr marL="131445" lvl="0" indent="0" algn="l" rtl="0">
              <a:spcBef>
                <a:spcPts val="360"/>
              </a:spcBef>
              <a:spcAft>
                <a:spcPts val="0"/>
              </a:spcAft>
              <a:buSzPct val="56250"/>
              <a:buNone/>
            </a:pPr>
            <a:endParaRPr lang="en-US" sz="2800" b="1" i="1" dirty="0"/>
          </a:p>
          <a:p>
            <a:pPr marL="131445" lvl="0" indent="0" algn="l" rtl="0">
              <a:spcBef>
                <a:spcPts val="360"/>
              </a:spcBef>
              <a:spcAft>
                <a:spcPts val="0"/>
              </a:spcAft>
              <a:buSzPct val="56250"/>
              <a:buNone/>
            </a:pPr>
            <a:endParaRPr lang="en-US" sz="2800" b="1" i="1" dirty="0"/>
          </a:p>
          <a:p>
            <a:pPr marL="131445" lvl="0" indent="0" algn="l" rtl="0">
              <a:spcBef>
                <a:spcPts val="360"/>
              </a:spcBef>
              <a:spcAft>
                <a:spcPts val="0"/>
              </a:spcAft>
              <a:buSzPct val="56250"/>
              <a:buNone/>
            </a:pPr>
            <a:endParaRPr lang="en-US" sz="2800" b="1" i="1" dirty="0"/>
          </a:p>
          <a:p>
            <a:pPr marL="131445" lvl="0" indent="0" algn="l" rtl="0">
              <a:spcBef>
                <a:spcPts val="360"/>
              </a:spcBef>
              <a:spcAft>
                <a:spcPts val="0"/>
              </a:spcAft>
              <a:buSzPct val="56250"/>
              <a:buNone/>
            </a:pPr>
            <a:endParaRPr lang="en-US" sz="2800" b="1" i="1" dirty="0"/>
          </a:p>
          <a:p>
            <a:pPr marL="131445" lvl="0" indent="0" algn="l" rtl="0">
              <a:spcBef>
                <a:spcPts val="360"/>
              </a:spcBef>
              <a:spcAft>
                <a:spcPts val="0"/>
              </a:spcAft>
              <a:buSzPct val="56250"/>
              <a:buNone/>
            </a:pPr>
            <a:endParaRPr lang="en-US" sz="2800" b="1" i="1" dirty="0"/>
          </a:p>
          <a:p>
            <a:pPr marL="588645" lvl="1" indent="0">
              <a:buSzPct val="56250"/>
              <a:buNone/>
            </a:pPr>
            <a:endParaRPr lang="en-US" b="1" i="1" dirty="0"/>
          </a:p>
        </p:txBody>
      </p:sp>
    </p:spTree>
    <p:extLst>
      <p:ext uri="{BB962C8B-B14F-4D97-AF65-F5344CB8AC3E}">
        <p14:creationId xmlns:p14="http://schemas.microsoft.com/office/powerpoint/2010/main" val="3907599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5</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6" y="1502375"/>
            <a:ext cx="13613288" cy="72906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lvl="0" indent="0" algn="l" rtl="0">
              <a:spcBef>
                <a:spcPts val="360"/>
              </a:spcBef>
              <a:spcAft>
                <a:spcPts val="0"/>
              </a:spcAft>
              <a:buSzPct val="56250"/>
              <a:buNone/>
            </a:pPr>
            <a:r>
              <a:rPr lang="en-US" sz="2800" dirty="0"/>
              <a:t>There are two firms in a Cournot duopoly. The market demand function is Q = 339 – P and the cost function is C = 147Q. Find the equilibrium price, the quantity produced by each firm, and the profit of each firm.</a:t>
            </a:r>
            <a:endParaRPr lang="en-US" sz="2800" b="1" i="1" dirty="0"/>
          </a:p>
          <a:p>
            <a:pPr marL="131445" lvl="0" indent="0" algn="l" rtl="0">
              <a:spcBef>
                <a:spcPts val="360"/>
              </a:spcBef>
              <a:spcAft>
                <a:spcPts val="0"/>
              </a:spcAft>
              <a:buSzPct val="56250"/>
              <a:buNone/>
            </a:pPr>
            <a:endParaRPr lang="en-US" sz="2800" b="1" dirty="0"/>
          </a:p>
          <a:p>
            <a:pPr marL="131445" lvl="0" indent="0" algn="l" rtl="0">
              <a:spcBef>
                <a:spcPts val="360"/>
              </a:spcBef>
              <a:spcAft>
                <a:spcPts val="0"/>
              </a:spcAft>
              <a:buSzPct val="56250"/>
              <a:buNone/>
            </a:pPr>
            <a:r>
              <a:rPr lang="en-US" sz="2800" u="sng" dirty="0"/>
              <a:t>Step 1: Find the Residual Demand Curve</a:t>
            </a:r>
            <a:br>
              <a:rPr lang="en-US" sz="2800" u="sng" dirty="0"/>
            </a:br>
            <a:endParaRPr lang="en-US" sz="2800" u="sng" dirty="0"/>
          </a:p>
          <a:p>
            <a:pPr marL="131445" lvl="0" indent="0" algn="l" rtl="0">
              <a:spcBef>
                <a:spcPts val="360"/>
              </a:spcBef>
              <a:spcAft>
                <a:spcPts val="0"/>
              </a:spcAft>
              <a:buSzPct val="56250"/>
              <a:buNone/>
            </a:pPr>
            <a:r>
              <a:rPr lang="en-US" sz="2800" dirty="0"/>
              <a:t>Market Demand: 339 – P = Q</a:t>
            </a:r>
          </a:p>
          <a:p>
            <a:pPr marL="131445" lvl="0" indent="0" algn="l" rtl="0">
              <a:spcBef>
                <a:spcPts val="360"/>
              </a:spcBef>
              <a:spcAft>
                <a:spcPts val="0"/>
              </a:spcAft>
              <a:buSzPct val="56250"/>
              <a:buNone/>
            </a:pPr>
            <a:r>
              <a:rPr lang="en-US" sz="2800" dirty="0"/>
              <a:t>Residual Demand: 339 – Q = P</a:t>
            </a:r>
          </a:p>
          <a:p>
            <a:pPr marL="131445" lvl="0" indent="0" algn="l" rtl="0">
              <a:spcBef>
                <a:spcPts val="360"/>
              </a:spcBef>
              <a:spcAft>
                <a:spcPts val="0"/>
              </a:spcAft>
              <a:buSzPct val="56250"/>
              <a:buNone/>
            </a:pPr>
            <a:br>
              <a:rPr lang="en-US" sz="2800" dirty="0"/>
            </a:br>
            <a:r>
              <a:rPr lang="en-US" sz="2800" dirty="0"/>
              <a:t>339 – (Q</a:t>
            </a:r>
            <a:r>
              <a:rPr lang="en-US" sz="2800" baseline="-25000" dirty="0"/>
              <a:t>A</a:t>
            </a:r>
            <a:r>
              <a:rPr lang="en-US" sz="2800" dirty="0"/>
              <a:t> + Q</a:t>
            </a:r>
            <a:r>
              <a:rPr lang="en-US" sz="2800" baseline="-25000" dirty="0"/>
              <a:t>B</a:t>
            </a:r>
            <a:r>
              <a:rPr lang="en-US" sz="2800" dirty="0"/>
              <a:t>) = P</a:t>
            </a:r>
          </a:p>
          <a:p>
            <a:pPr marL="131445" indent="0">
              <a:buSzPct val="56250"/>
              <a:buNone/>
            </a:pPr>
            <a:r>
              <a:rPr lang="en-US" sz="2800" dirty="0"/>
              <a:t>339 – Q</a:t>
            </a:r>
            <a:r>
              <a:rPr lang="en-US" sz="2800" baseline="-25000" dirty="0"/>
              <a:t>A</a:t>
            </a:r>
            <a:r>
              <a:rPr lang="en-US" sz="2800" dirty="0"/>
              <a:t> – Q</a:t>
            </a:r>
            <a:r>
              <a:rPr lang="en-US" sz="2800" baseline="-25000" dirty="0"/>
              <a:t>B</a:t>
            </a:r>
            <a:r>
              <a:rPr lang="en-US" sz="2800" dirty="0"/>
              <a:t> = P</a:t>
            </a:r>
          </a:p>
          <a:p>
            <a:pPr marL="131445" lvl="0" indent="0" algn="l" rtl="0">
              <a:spcBef>
                <a:spcPts val="360"/>
              </a:spcBef>
              <a:spcAft>
                <a:spcPts val="0"/>
              </a:spcAft>
              <a:buSzPct val="56250"/>
              <a:buNone/>
            </a:pPr>
            <a:endParaRPr lang="en-US" sz="2800" dirty="0"/>
          </a:p>
          <a:p>
            <a:pPr marL="131445" lvl="0" indent="0" algn="l" rtl="0">
              <a:spcBef>
                <a:spcPts val="360"/>
              </a:spcBef>
              <a:spcAft>
                <a:spcPts val="0"/>
              </a:spcAft>
              <a:buSzPct val="56250"/>
              <a:buNone/>
            </a:pPr>
            <a:endParaRPr lang="en-US" sz="2800" b="1" i="1" dirty="0"/>
          </a:p>
          <a:p>
            <a:pPr marL="588645" lvl="1" indent="0">
              <a:buSzPct val="56250"/>
              <a:buNone/>
            </a:pPr>
            <a:endParaRPr lang="en-US" b="1" i="1" dirty="0"/>
          </a:p>
        </p:txBody>
      </p:sp>
    </p:spTree>
    <p:extLst>
      <p:ext uri="{BB962C8B-B14F-4D97-AF65-F5344CB8AC3E}">
        <p14:creationId xmlns:p14="http://schemas.microsoft.com/office/powerpoint/2010/main" val="942219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5</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6" y="1502375"/>
            <a:ext cx="13613288" cy="72906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lvl="0" indent="0" algn="l" rtl="0">
              <a:spcBef>
                <a:spcPts val="360"/>
              </a:spcBef>
              <a:spcAft>
                <a:spcPts val="0"/>
              </a:spcAft>
              <a:buSzPct val="56250"/>
              <a:buNone/>
            </a:pPr>
            <a:r>
              <a:rPr lang="en-US" sz="2800" dirty="0"/>
              <a:t>There are two firms in a Cournot duopoly. The market demand function is Q = 339 – P and the cost function is C = 147Q. Find the equilibrium price, the quantity produced by each firm, and the profit of each firm.</a:t>
            </a:r>
            <a:endParaRPr lang="en-US" sz="2800" b="1" i="1" dirty="0"/>
          </a:p>
          <a:p>
            <a:pPr marL="131445" lvl="0" indent="0" algn="l" rtl="0">
              <a:spcBef>
                <a:spcPts val="360"/>
              </a:spcBef>
              <a:spcAft>
                <a:spcPts val="0"/>
              </a:spcAft>
              <a:buSzPct val="56250"/>
              <a:buNone/>
            </a:pPr>
            <a:endParaRPr lang="en-US" sz="2800" b="1" dirty="0"/>
          </a:p>
          <a:p>
            <a:pPr marL="131445" lvl="0" indent="0" algn="l" rtl="0">
              <a:spcBef>
                <a:spcPts val="360"/>
              </a:spcBef>
              <a:spcAft>
                <a:spcPts val="0"/>
              </a:spcAft>
              <a:buSzPct val="56250"/>
              <a:buNone/>
            </a:pPr>
            <a:r>
              <a:rPr lang="en-US" sz="2800" u="sng" dirty="0"/>
              <a:t>Step 2: Find Marginal Revenue Function</a:t>
            </a:r>
          </a:p>
          <a:p>
            <a:pPr marL="131445" lvl="0" indent="0" algn="l" rtl="0">
              <a:spcBef>
                <a:spcPts val="360"/>
              </a:spcBef>
              <a:spcAft>
                <a:spcPts val="0"/>
              </a:spcAft>
              <a:buSzPct val="56250"/>
              <a:buNone/>
            </a:pPr>
            <a:endParaRPr lang="en-US" sz="2800" dirty="0"/>
          </a:p>
          <a:p>
            <a:pPr marL="131445" lvl="0" indent="0" algn="l" rtl="0">
              <a:spcBef>
                <a:spcPts val="360"/>
              </a:spcBef>
              <a:spcAft>
                <a:spcPts val="0"/>
              </a:spcAft>
              <a:buSzPct val="56250"/>
              <a:buNone/>
            </a:pPr>
            <a:r>
              <a:rPr lang="en-US" sz="2800" dirty="0"/>
              <a:t>R</a:t>
            </a:r>
            <a:r>
              <a:rPr lang="en-US" sz="2800" baseline="-25000" dirty="0"/>
              <a:t>A </a:t>
            </a:r>
            <a:r>
              <a:rPr lang="en-US" sz="2800" dirty="0"/>
              <a:t>= (339 – Q</a:t>
            </a:r>
            <a:r>
              <a:rPr lang="en-US" sz="2800" baseline="-25000" dirty="0"/>
              <a:t>A</a:t>
            </a:r>
            <a:r>
              <a:rPr lang="en-US" sz="2800" dirty="0"/>
              <a:t> – Q</a:t>
            </a:r>
            <a:r>
              <a:rPr lang="en-US" sz="2800" baseline="-25000" dirty="0"/>
              <a:t>B</a:t>
            </a:r>
            <a:r>
              <a:rPr lang="en-US" sz="2800" dirty="0"/>
              <a:t>) Q</a:t>
            </a:r>
            <a:r>
              <a:rPr lang="en-US" sz="2800" baseline="-25000" dirty="0"/>
              <a:t>A</a:t>
            </a:r>
            <a:br>
              <a:rPr lang="en-US" sz="2800" baseline="-25000" dirty="0"/>
            </a:br>
            <a:endParaRPr lang="en-US" sz="2800" dirty="0"/>
          </a:p>
          <a:p>
            <a:pPr marL="131445" lvl="0" indent="0" algn="l" rtl="0">
              <a:spcBef>
                <a:spcPts val="360"/>
              </a:spcBef>
              <a:spcAft>
                <a:spcPts val="0"/>
              </a:spcAft>
              <a:buSzPct val="56250"/>
              <a:buNone/>
            </a:pPr>
            <a:r>
              <a:rPr lang="en-US" sz="2800" dirty="0"/>
              <a:t>R</a:t>
            </a:r>
            <a:r>
              <a:rPr lang="en-US" sz="2800" baseline="-25000" dirty="0"/>
              <a:t>A </a:t>
            </a:r>
            <a:r>
              <a:rPr lang="en-US" sz="2800" dirty="0"/>
              <a:t>= 339Q</a:t>
            </a:r>
            <a:r>
              <a:rPr lang="en-US" sz="2800" baseline="-25000" dirty="0"/>
              <a:t>A</a:t>
            </a:r>
            <a:r>
              <a:rPr lang="en-US" sz="2800" dirty="0"/>
              <a:t> – Q</a:t>
            </a:r>
            <a:r>
              <a:rPr lang="en-US" sz="2800" baseline="-25000" dirty="0"/>
              <a:t>A</a:t>
            </a:r>
            <a:r>
              <a:rPr lang="en-US" sz="2800" baseline="30000" dirty="0"/>
              <a:t>2</a:t>
            </a:r>
            <a:r>
              <a:rPr lang="en-US" sz="2800" dirty="0"/>
              <a:t> – Q</a:t>
            </a:r>
            <a:r>
              <a:rPr lang="en-US" sz="2800" baseline="-25000" dirty="0"/>
              <a:t>B</a:t>
            </a:r>
            <a:r>
              <a:rPr lang="en-US" sz="2800" dirty="0"/>
              <a:t>Q</a:t>
            </a:r>
            <a:r>
              <a:rPr lang="en-US" sz="2800" baseline="-25000" dirty="0"/>
              <a:t>A</a:t>
            </a:r>
          </a:p>
          <a:p>
            <a:pPr marL="131445" lvl="0" indent="0" algn="l" rtl="0">
              <a:spcBef>
                <a:spcPts val="360"/>
              </a:spcBef>
              <a:spcAft>
                <a:spcPts val="0"/>
              </a:spcAft>
              <a:buSzPct val="56250"/>
              <a:buNone/>
            </a:pPr>
            <a:endParaRPr lang="en-US" sz="2800" dirty="0"/>
          </a:p>
          <a:p>
            <a:pPr marL="131445" lvl="0" indent="0" algn="l" rtl="0">
              <a:spcBef>
                <a:spcPts val="360"/>
              </a:spcBef>
              <a:spcAft>
                <a:spcPts val="0"/>
              </a:spcAft>
              <a:buSzPct val="56250"/>
              <a:buNone/>
            </a:pPr>
            <a:r>
              <a:rPr lang="en-US" sz="2800" dirty="0"/>
              <a:t>MR</a:t>
            </a:r>
            <a:r>
              <a:rPr lang="en-US" sz="2800" baseline="-25000" dirty="0"/>
              <a:t>A </a:t>
            </a:r>
            <a:r>
              <a:rPr lang="en-US" sz="2800" dirty="0"/>
              <a:t>= 339 – 2Q</a:t>
            </a:r>
            <a:r>
              <a:rPr lang="en-US" sz="2800" baseline="-25000" dirty="0"/>
              <a:t>A</a:t>
            </a:r>
            <a:r>
              <a:rPr lang="en-US" sz="2800" dirty="0"/>
              <a:t> – Q</a:t>
            </a:r>
            <a:r>
              <a:rPr lang="en-US" sz="2800" baseline="-25000" dirty="0"/>
              <a:t>B</a:t>
            </a:r>
            <a:endParaRPr lang="en-US" sz="2800" dirty="0"/>
          </a:p>
          <a:p>
            <a:pPr marL="131445" lvl="0" indent="0" algn="l" rtl="0">
              <a:spcBef>
                <a:spcPts val="360"/>
              </a:spcBef>
              <a:spcAft>
                <a:spcPts val="0"/>
              </a:spcAft>
              <a:buSzPct val="56250"/>
              <a:buNone/>
            </a:pPr>
            <a:endParaRPr lang="en-US" sz="2800" b="1" i="1" dirty="0"/>
          </a:p>
          <a:p>
            <a:pPr marL="588645" lvl="1" indent="0">
              <a:buSzPct val="56250"/>
              <a:buNone/>
            </a:pPr>
            <a:endParaRPr lang="en-US" b="1" i="1" dirty="0"/>
          </a:p>
        </p:txBody>
      </p:sp>
    </p:spTree>
    <p:extLst>
      <p:ext uri="{BB962C8B-B14F-4D97-AF65-F5344CB8AC3E}">
        <p14:creationId xmlns:p14="http://schemas.microsoft.com/office/powerpoint/2010/main" val="3547701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5</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6" y="1502375"/>
            <a:ext cx="13613288" cy="69582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lvl="0" indent="0" algn="l" rtl="0">
              <a:spcBef>
                <a:spcPts val="360"/>
              </a:spcBef>
              <a:spcAft>
                <a:spcPts val="0"/>
              </a:spcAft>
              <a:buSzPct val="56250"/>
              <a:buNone/>
            </a:pPr>
            <a:r>
              <a:rPr lang="en-US" sz="2800" dirty="0"/>
              <a:t>There are two firms in a Cournot duopoly. The market demand function is Q = 339 – P and the cost function is C = 147Q. Find the equilibrium price, the quantity produced by each firm, and the profit of each firm.</a:t>
            </a:r>
            <a:endParaRPr lang="en-US" sz="2800" b="1" i="1" dirty="0"/>
          </a:p>
          <a:p>
            <a:pPr marL="131445" lvl="0" indent="0" algn="l" rtl="0">
              <a:spcBef>
                <a:spcPts val="360"/>
              </a:spcBef>
              <a:spcAft>
                <a:spcPts val="0"/>
              </a:spcAft>
              <a:buSzPct val="56250"/>
              <a:buNone/>
            </a:pPr>
            <a:endParaRPr lang="en-US" sz="2800" b="1" dirty="0"/>
          </a:p>
          <a:p>
            <a:pPr marL="131445" lvl="0" indent="0" algn="l" rtl="0">
              <a:spcBef>
                <a:spcPts val="360"/>
              </a:spcBef>
              <a:spcAft>
                <a:spcPts val="0"/>
              </a:spcAft>
              <a:buSzPct val="56250"/>
              <a:buNone/>
            </a:pPr>
            <a:r>
              <a:rPr lang="en-US" sz="2800" u="sng" dirty="0"/>
              <a:t>Step 3: Set Marginal Revenue Equal to Marginal Cost</a:t>
            </a:r>
          </a:p>
          <a:p>
            <a:pPr marL="131445" lvl="0" indent="0" algn="l" rtl="0">
              <a:spcBef>
                <a:spcPts val="360"/>
              </a:spcBef>
              <a:spcAft>
                <a:spcPts val="0"/>
              </a:spcAft>
              <a:buSzPct val="56250"/>
              <a:buNone/>
            </a:pPr>
            <a:endParaRPr lang="en-US" sz="2800" dirty="0"/>
          </a:p>
          <a:p>
            <a:pPr marL="131445" lvl="0" indent="0" algn="l" rtl="0">
              <a:spcBef>
                <a:spcPts val="360"/>
              </a:spcBef>
              <a:spcAft>
                <a:spcPts val="0"/>
              </a:spcAft>
              <a:buSzPct val="56250"/>
              <a:buNone/>
            </a:pPr>
            <a:r>
              <a:rPr lang="en-US" sz="2800" dirty="0"/>
              <a:t>MC = 147</a:t>
            </a:r>
          </a:p>
          <a:p>
            <a:pPr marL="131445" lvl="0" indent="0" algn="l" rtl="0">
              <a:spcBef>
                <a:spcPts val="360"/>
              </a:spcBef>
              <a:spcAft>
                <a:spcPts val="0"/>
              </a:spcAft>
              <a:buSzPct val="56250"/>
              <a:buNone/>
            </a:pPr>
            <a:r>
              <a:rPr lang="en-US" sz="2800" dirty="0"/>
              <a:t>147 = 339 – 2Q</a:t>
            </a:r>
            <a:r>
              <a:rPr lang="en-US" sz="2800" baseline="-25000" dirty="0"/>
              <a:t>A</a:t>
            </a:r>
            <a:r>
              <a:rPr lang="en-US" sz="2800" dirty="0"/>
              <a:t> – Q</a:t>
            </a:r>
            <a:r>
              <a:rPr lang="en-US" sz="2800" baseline="-25000" dirty="0"/>
              <a:t>B</a:t>
            </a:r>
          </a:p>
          <a:p>
            <a:pPr marL="131445" indent="0">
              <a:buSzPct val="56250"/>
              <a:buNone/>
            </a:pPr>
            <a:r>
              <a:rPr lang="en-US" sz="2800" dirty="0"/>
              <a:t>192 = 2Q</a:t>
            </a:r>
            <a:r>
              <a:rPr lang="en-US" sz="2800" baseline="-25000" dirty="0"/>
              <a:t>A </a:t>
            </a:r>
            <a:r>
              <a:rPr lang="en-US" sz="2800" dirty="0"/>
              <a:t>+ Q</a:t>
            </a:r>
            <a:r>
              <a:rPr lang="en-US" sz="2800" baseline="-25000" dirty="0"/>
              <a:t>B</a:t>
            </a:r>
            <a:endParaRPr lang="en-US" sz="2800" dirty="0"/>
          </a:p>
          <a:p>
            <a:pPr marL="131445" lvl="0" indent="0" algn="l" rtl="0">
              <a:spcBef>
                <a:spcPts val="360"/>
              </a:spcBef>
              <a:spcAft>
                <a:spcPts val="0"/>
              </a:spcAft>
              <a:buSzPct val="56250"/>
              <a:buNone/>
            </a:pPr>
            <a:endParaRPr lang="en-US" sz="2800" dirty="0"/>
          </a:p>
          <a:p>
            <a:pPr marL="131445" indent="0">
              <a:buSzPct val="56250"/>
              <a:buNone/>
            </a:pPr>
            <a:r>
              <a:rPr lang="en-US" sz="2800" dirty="0"/>
              <a:t>Q</a:t>
            </a:r>
            <a:r>
              <a:rPr lang="en-US" sz="2800" baseline="-25000" dirty="0"/>
              <a:t>A </a:t>
            </a:r>
            <a:r>
              <a:rPr lang="en-US" sz="2800" dirty="0"/>
              <a:t>= 96 – 0.5Q</a:t>
            </a:r>
            <a:r>
              <a:rPr lang="en-US" sz="2800" baseline="-25000" dirty="0"/>
              <a:t>B</a:t>
            </a:r>
          </a:p>
          <a:p>
            <a:pPr marL="131445" indent="0">
              <a:buSzPct val="56250"/>
              <a:buNone/>
            </a:pPr>
            <a:r>
              <a:rPr lang="en-US" sz="2800" dirty="0"/>
              <a:t>Q</a:t>
            </a:r>
            <a:r>
              <a:rPr lang="en-US" sz="2800" baseline="-25000" dirty="0"/>
              <a:t>B </a:t>
            </a:r>
            <a:r>
              <a:rPr lang="en-US" sz="2800" dirty="0"/>
              <a:t>= 96 – 0.5Q</a:t>
            </a:r>
            <a:r>
              <a:rPr lang="en-US" sz="2800" baseline="-25000" dirty="0"/>
              <a:t>A</a:t>
            </a:r>
            <a:endParaRPr lang="en-US" sz="2800" dirty="0"/>
          </a:p>
          <a:p>
            <a:pPr marL="131445" lvl="0" indent="0" algn="l" rtl="0">
              <a:spcBef>
                <a:spcPts val="360"/>
              </a:spcBef>
              <a:spcAft>
                <a:spcPts val="0"/>
              </a:spcAft>
              <a:buSzPct val="56250"/>
              <a:buNone/>
            </a:pPr>
            <a:endParaRPr lang="en-US" sz="2800" dirty="0"/>
          </a:p>
          <a:p>
            <a:pPr marL="131445" lvl="0" indent="0" algn="l" rtl="0">
              <a:spcBef>
                <a:spcPts val="360"/>
              </a:spcBef>
              <a:spcAft>
                <a:spcPts val="0"/>
              </a:spcAft>
              <a:buSzPct val="56250"/>
              <a:buNone/>
            </a:pPr>
            <a:endParaRPr lang="en-US" sz="2800" dirty="0"/>
          </a:p>
          <a:p>
            <a:pPr marL="131445" lvl="0" indent="0" algn="l" rtl="0">
              <a:spcBef>
                <a:spcPts val="360"/>
              </a:spcBef>
              <a:spcAft>
                <a:spcPts val="0"/>
              </a:spcAft>
              <a:buSzPct val="56250"/>
              <a:buNone/>
            </a:pPr>
            <a:endParaRPr lang="en-US" sz="2800" b="1" i="1" dirty="0"/>
          </a:p>
          <a:p>
            <a:pPr marL="588645" lvl="1" indent="0">
              <a:buSzPct val="56250"/>
              <a:buNone/>
            </a:pPr>
            <a:endParaRPr lang="en-US" b="1" i="1" dirty="0"/>
          </a:p>
        </p:txBody>
      </p:sp>
    </p:spTree>
    <p:extLst>
      <p:ext uri="{BB962C8B-B14F-4D97-AF65-F5344CB8AC3E}">
        <p14:creationId xmlns:p14="http://schemas.microsoft.com/office/powerpoint/2010/main" val="3793772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5</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6" y="1502375"/>
            <a:ext cx="13613288" cy="69582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lvl="0" indent="0" algn="l" rtl="0">
              <a:spcBef>
                <a:spcPts val="360"/>
              </a:spcBef>
              <a:spcAft>
                <a:spcPts val="0"/>
              </a:spcAft>
              <a:buSzPct val="56250"/>
              <a:buNone/>
            </a:pPr>
            <a:r>
              <a:rPr lang="en-US" sz="2800" dirty="0"/>
              <a:t>There are two firms in a Cournot duopoly. The market demand function is Q = 339 – P and the cost function is C = 147Q. Find the equilibrium price, the quantity produced by each firm, and the profit of each firm.</a:t>
            </a:r>
            <a:endParaRPr lang="en-US" sz="2800" b="1" i="1" dirty="0"/>
          </a:p>
          <a:p>
            <a:pPr marL="131445" lvl="0" indent="0" algn="l" rtl="0">
              <a:spcBef>
                <a:spcPts val="360"/>
              </a:spcBef>
              <a:spcAft>
                <a:spcPts val="0"/>
              </a:spcAft>
              <a:buSzPct val="56250"/>
              <a:buNone/>
            </a:pPr>
            <a:endParaRPr lang="en-US" sz="2800" b="1" u="sng" dirty="0"/>
          </a:p>
          <a:p>
            <a:pPr marL="131445" lvl="0" indent="0" algn="l" rtl="0">
              <a:spcBef>
                <a:spcPts val="360"/>
              </a:spcBef>
              <a:spcAft>
                <a:spcPts val="0"/>
              </a:spcAft>
              <a:buSzPct val="56250"/>
              <a:buNone/>
            </a:pPr>
            <a:r>
              <a:rPr lang="en-US" sz="2800" u="sng" dirty="0"/>
              <a:t>Step 4: Solve for Q</a:t>
            </a:r>
            <a:r>
              <a:rPr lang="en-US" sz="2800" u="sng" baseline="-25000" dirty="0"/>
              <a:t>A</a:t>
            </a:r>
            <a:r>
              <a:rPr lang="en-US" sz="2800" u="sng" dirty="0"/>
              <a:t> and Q</a:t>
            </a:r>
            <a:r>
              <a:rPr lang="en-US" sz="2800" u="sng" baseline="-25000" dirty="0"/>
              <a:t>B</a:t>
            </a:r>
          </a:p>
          <a:p>
            <a:pPr marL="131445" lvl="0" indent="0" algn="l" rtl="0">
              <a:spcBef>
                <a:spcPts val="360"/>
              </a:spcBef>
              <a:spcAft>
                <a:spcPts val="0"/>
              </a:spcAft>
              <a:buSzPct val="56250"/>
              <a:buNone/>
            </a:pPr>
            <a:endParaRPr lang="en-US" sz="2800" dirty="0"/>
          </a:p>
          <a:p>
            <a:pPr marL="131445" indent="0">
              <a:buSzPct val="56250"/>
              <a:buNone/>
            </a:pPr>
            <a:r>
              <a:rPr lang="en-US" sz="2800" dirty="0"/>
              <a:t>Q</a:t>
            </a:r>
            <a:r>
              <a:rPr lang="en-US" sz="2800" baseline="-25000" dirty="0"/>
              <a:t>A </a:t>
            </a:r>
            <a:r>
              <a:rPr lang="en-US" sz="2800" dirty="0"/>
              <a:t>= 96 – 0.5(96 – 0.5Q</a:t>
            </a:r>
            <a:r>
              <a:rPr lang="en-US" sz="2800" baseline="-25000" dirty="0"/>
              <a:t>A</a:t>
            </a:r>
            <a:r>
              <a:rPr lang="en-US" sz="2800" dirty="0"/>
              <a:t>)</a:t>
            </a:r>
            <a:endParaRPr lang="en-US" sz="2800" baseline="-25000" dirty="0"/>
          </a:p>
          <a:p>
            <a:pPr marL="131445" indent="0">
              <a:buSzPct val="56250"/>
              <a:buNone/>
            </a:pPr>
            <a:r>
              <a:rPr lang="en-US" sz="2800" dirty="0"/>
              <a:t>Q</a:t>
            </a:r>
            <a:r>
              <a:rPr lang="en-US" sz="2800" baseline="-25000" dirty="0"/>
              <a:t>A </a:t>
            </a:r>
            <a:r>
              <a:rPr lang="en-US" sz="2800" dirty="0"/>
              <a:t>= 96 – 48 + 0.25Q</a:t>
            </a:r>
            <a:r>
              <a:rPr lang="en-US" sz="2800" baseline="-25000" dirty="0"/>
              <a:t>A</a:t>
            </a:r>
          </a:p>
          <a:p>
            <a:pPr marL="131445" indent="0">
              <a:buSzPct val="56250"/>
              <a:buNone/>
            </a:pPr>
            <a:r>
              <a:rPr lang="en-US" sz="2800" dirty="0"/>
              <a:t>Q</a:t>
            </a:r>
            <a:r>
              <a:rPr lang="en-US" sz="2800" baseline="-25000" dirty="0"/>
              <a:t>A </a:t>
            </a:r>
            <a:r>
              <a:rPr lang="en-US" sz="2800" dirty="0"/>
              <a:t>= 64</a:t>
            </a:r>
            <a:endParaRPr lang="en-US" sz="2800" baseline="-25000" dirty="0"/>
          </a:p>
          <a:p>
            <a:pPr marL="131445" lvl="0" indent="0" algn="l" rtl="0">
              <a:spcBef>
                <a:spcPts val="360"/>
              </a:spcBef>
              <a:spcAft>
                <a:spcPts val="0"/>
              </a:spcAft>
              <a:buSzPct val="56250"/>
              <a:buNone/>
            </a:pPr>
            <a:r>
              <a:rPr lang="en-US" sz="2800" dirty="0"/>
              <a:t>Q</a:t>
            </a:r>
            <a:r>
              <a:rPr lang="en-US" sz="2800" baseline="-25000" dirty="0"/>
              <a:t>B </a:t>
            </a:r>
            <a:r>
              <a:rPr lang="en-US" sz="2800" dirty="0"/>
              <a:t>= 64</a:t>
            </a:r>
          </a:p>
          <a:p>
            <a:pPr marL="131445" lvl="0" indent="0" algn="l" rtl="0">
              <a:spcBef>
                <a:spcPts val="360"/>
              </a:spcBef>
              <a:spcAft>
                <a:spcPts val="0"/>
              </a:spcAft>
              <a:buSzPct val="56250"/>
              <a:buNone/>
            </a:pPr>
            <a:r>
              <a:rPr lang="en-US" sz="2800" dirty="0"/>
              <a:t>Q  = 128</a:t>
            </a:r>
            <a:endParaRPr lang="en-US" sz="2800" b="1" i="1" dirty="0"/>
          </a:p>
          <a:p>
            <a:pPr marL="588645" lvl="1" indent="0">
              <a:buSzPct val="56250"/>
              <a:buNone/>
            </a:pPr>
            <a:endParaRPr lang="en-US" b="1" i="1" dirty="0"/>
          </a:p>
        </p:txBody>
      </p:sp>
    </p:spTree>
    <p:extLst>
      <p:ext uri="{BB962C8B-B14F-4D97-AF65-F5344CB8AC3E}">
        <p14:creationId xmlns:p14="http://schemas.microsoft.com/office/powerpoint/2010/main" val="1383021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5</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6" y="1502375"/>
            <a:ext cx="13613288" cy="69582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lvl="0" indent="0" algn="l" rtl="0">
              <a:spcBef>
                <a:spcPts val="360"/>
              </a:spcBef>
              <a:spcAft>
                <a:spcPts val="0"/>
              </a:spcAft>
              <a:buSzPct val="56250"/>
              <a:buNone/>
            </a:pPr>
            <a:r>
              <a:rPr lang="en-US" sz="2800" dirty="0"/>
              <a:t>There are two firms in a Cournot duopoly. The market demand function is Q = 339 – P and the cost function is C = 147Q. Find the equilibrium price, the quantity produced by each firm, and the profit of each firm.</a:t>
            </a:r>
            <a:endParaRPr lang="en-US" sz="2800" b="1" i="1" dirty="0"/>
          </a:p>
          <a:p>
            <a:pPr marL="131445" lvl="0" indent="0" algn="l" rtl="0">
              <a:spcBef>
                <a:spcPts val="360"/>
              </a:spcBef>
              <a:spcAft>
                <a:spcPts val="0"/>
              </a:spcAft>
              <a:buSzPct val="56250"/>
              <a:buNone/>
            </a:pPr>
            <a:endParaRPr lang="en-US" sz="2800" u="sng" dirty="0"/>
          </a:p>
          <a:p>
            <a:pPr marL="131445" lvl="0" indent="0" algn="l" rtl="0">
              <a:spcBef>
                <a:spcPts val="360"/>
              </a:spcBef>
              <a:spcAft>
                <a:spcPts val="0"/>
              </a:spcAft>
              <a:buSzPct val="56250"/>
              <a:buNone/>
            </a:pPr>
            <a:r>
              <a:rPr lang="en-US" sz="2800" u="sng" dirty="0"/>
              <a:t>Step 5: Find Price Using Q</a:t>
            </a:r>
            <a:endParaRPr lang="en-US" sz="2800" u="sng" baseline="-25000" dirty="0"/>
          </a:p>
          <a:p>
            <a:pPr marL="131445" lvl="0" indent="0" algn="l" rtl="0">
              <a:spcBef>
                <a:spcPts val="360"/>
              </a:spcBef>
              <a:spcAft>
                <a:spcPts val="0"/>
              </a:spcAft>
              <a:buSzPct val="56250"/>
              <a:buNone/>
            </a:pPr>
            <a:endParaRPr lang="en-US" sz="2800" dirty="0"/>
          </a:p>
          <a:p>
            <a:pPr marL="131445" indent="0">
              <a:buSzPct val="56250"/>
              <a:buNone/>
            </a:pPr>
            <a:r>
              <a:rPr lang="en-US" sz="2800" dirty="0"/>
              <a:t>P = 339 – 128</a:t>
            </a:r>
          </a:p>
          <a:p>
            <a:pPr marL="131445" indent="0">
              <a:buSzPct val="56250"/>
              <a:buNone/>
            </a:pPr>
            <a:r>
              <a:rPr lang="en-US" sz="2800" dirty="0"/>
              <a:t>   = $211</a:t>
            </a:r>
          </a:p>
          <a:p>
            <a:pPr marL="131445" lvl="0" indent="0" algn="l" rtl="0">
              <a:spcBef>
                <a:spcPts val="360"/>
              </a:spcBef>
              <a:spcAft>
                <a:spcPts val="0"/>
              </a:spcAft>
              <a:buSzPct val="56250"/>
              <a:buNone/>
            </a:pPr>
            <a:endParaRPr lang="en-US" sz="2800" dirty="0"/>
          </a:p>
          <a:p>
            <a:pPr marL="131445" lvl="0" indent="0" algn="l" rtl="0">
              <a:spcBef>
                <a:spcPts val="360"/>
              </a:spcBef>
              <a:spcAft>
                <a:spcPts val="0"/>
              </a:spcAft>
              <a:buSzPct val="56250"/>
              <a:buNone/>
            </a:pPr>
            <a:endParaRPr lang="en-US" sz="2800" b="1" i="1" dirty="0"/>
          </a:p>
          <a:p>
            <a:pPr marL="588645" lvl="1" indent="0">
              <a:buSzPct val="56250"/>
              <a:buNone/>
            </a:pPr>
            <a:endParaRPr lang="en-US" b="1" i="1" dirty="0"/>
          </a:p>
        </p:txBody>
      </p:sp>
    </p:spTree>
    <p:extLst>
      <p:ext uri="{BB962C8B-B14F-4D97-AF65-F5344CB8AC3E}">
        <p14:creationId xmlns:p14="http://schemas.microsoft.com/office/powerpoint/2010/main" val="3999468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6</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5" y="1720741"/>
            <a:ext cx="14717657" cy="69582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American and United are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duopolists</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each with marginal cost equal to $147 per passenger and jointly facing market demand P = 339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Nash-Cournot equilibrium quantities and price were calculated as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64 and P* = $211. Suppose American and United successfully form a cartel and agree to share the market demand equally:</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2800" b="0" dirty="0">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Each firm would reduce the quantity supplied by 25 percent</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 If American decided to cheat within the cartel, it would raise its price above that set by United</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 The deadweight loss per passenger in this market will decrease</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 The cartel arrangement can be described as a prisoners’ dilemma</a:t>
            </a:r>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b="1" i="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merican Airlines apologetic for pilot's &quot;Let's Go Brandon&quot; sticker | AM  1100 The Flag WZFG">
            <a:extLst>
              <a:ext uri="{FF2B5EF4-FFF2-40B4-BE49-F238E27FC236}">
                <a16:creationId xmlns:a16="http://schemas.microsoft.com/office/drawing/2014/main" id="{C633F6C4-6B8F-E625-4D90-2FED411F66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838" y="106695"/>
            <a:ext cx="2452981" cy="1599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ited becomes first U.S. airline to invest in biofuel refinery - Canadian  Biomass Magazine">
            <a:extLst>
              <a:ext uri="{FF2B5EF4-FFF2-40B4-BE49-F238E27FC236}">
                <a16:creationId xmlns:a16="http://schemas.microsoft.com/office/drawing/2014/main" id="{EC143796-7C5F-9D2F-821A-340EBC6CB3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499" y="354843"/>
            <a:ext cx="2047164" cy="115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200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6</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5" y="1720741"/>
            <a:ext cx="14717657" cy="69582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American and United are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duopolists</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each with marginal cost equal to $147 per passenger and jointly facing market demand P = 339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Nash-Cournot equilibrium quantities and price were calculated as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64 and P* = $211. Suppose American and United successfully form a cartel and agree to share the market demand equally:</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2800" b="0" dirty="0">
                <a:effectLst/>
                <a:latin typeface="Calibri" panose="020F0502020204030204" pitchFamily="34" charset="0"/>
                <a:ea typeface="Calibri" panose="020F0502020204030204" pitchFamily="34" charset="0"/>
                <a:cs typeface="Calibri" panose="020F0502020204030204" pitchFamily="34" charset="0"/>
              </a:rPr>
            </a:br>
            <a:r>
              <a:rPr lang="en-US" sz="2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Each firm would reduce the quantity supplied by 25 percent</a:t>
            </a:r>
            <a:endParaRPr lang="en-US" sz="2800" b="1"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 If American decided to cheat within the cartel, it would raise its price above that set by United</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 The deadweight loss per passenger in this market will decrease</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 The cartel arrangement can be described as a prisoners’ dilemma</a:t>
            </a:r>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b="1" i="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merican Airlines apologetic for pilot's &quot;Let's Go Brandon&quot; sticker | AM  1100 The Flag WZFG">
            <a:extLst>
              <a:ext uri="{FF2B5EF4-FFF2-40B4-BE49-F238E27FC236}">
                <a16:creationId xmlns:a16="http://schemas.microsoft.com/office/drawing/2014/main" id="{B6A6C73A-1161-AEC3-4D32-14E1CE7116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838" y="106695"/>
            <a:ext cx="2452981" cy="1599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ited becomes first U.S. airline to invest in biofuel refinery - Canadian  Biomass Magazine">
            <a:extLst>
              <a:ext uri="{FF2B5EF4-FFF2-40B4-BE49-F238E27FC236}">
                <a16:creationId xmlns:a16="http://schemas.microsoft.com/office/drawing/2014/main" id="{15DAE8D0-9115-43CD-25E4-CF085ACD28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499" y="354843"/>
            <a:ext cx="2047164" cy="115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96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6</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5" y="1720741"/>
            <a:ext cx="14717657" cy="69582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American and United are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duopolists</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each with marginal cost equal to $147 per passenger and jointly facing market demand P = 339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Nash-Cournot equilibrium quantities and price were calculated as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64 and P* = $211. Suppose American and United successfully form a cartel and agree to share the market demand equally:</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2800" b="0" dirty="0">
                <a:effectLst/>
                <a:latin typeface="Calibri" panose="020F0502020204030204" pitchFamily="34" charset="0"/>
                <a:ea typeface="Calibri" panose="020F0502020204030204" pitchFamily="34" charset="0"/>
                <a:cs typeface="Calibri" panose="020F0502020204030204" pitchFamily="34" charset="0"/>
              </a:rPr>
            </a:br>
            <a:r>
              <a:rPr lang="en-US" sz="2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Each firm would reduce the quantity supplied by 25 percent</a:t>
            </a:r>
            <a:endParaRPr lang="en-US" sz="2800" b="1"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 If American decided to cheat within the cartel, it would raise its price above that set by United</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 The deadweight loss per passenger in this market will decrease</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 The cartel arrangement can be described as a prisoners’ dilemma</a:t>
            </a:r>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b="1" i="1" dirty="0">
              <a:latin typeface="Calibri" panose="020F0502020204030204" pitchFamily="34" charset="0"/>
              <a:ea typeface="Calibri" panose="020F0502020204030204" pitchFamily="34" charset="0"/>
              <a:cs typeface="Calibri" panose="020F0502020204030204" pitchFamily="34" charset="0"/>
            </a:endParaRPr>
          </a:p>
        </p:txBody>
      </p:sp>
      <p:sp>
        <p:nvSpPr>
          <p:cNvPr id="3" name="Google Shape;126;p3">
            <a:extLst>
              <a:ext uri="{FF2B5EF4-FFF2-40B4-BE49-F238E27FC236}">
                <a16:creationId xmlns:a16="http://schemas.microsoft.com/office/drawing/2014/main" id="{95B12B77-6694-E0F5-11E8-E3858C354551}"/>
              </a:ext>
            </a:extLst>
          </p:cNvPr>
          <p:cNvSpPr txBox="1">
            <a:spLocks/>
          </p:cNvSpPr>
          <p:nvPr/>
        </p:nvSpPr>
        <p:spPr>
          <a:xfrm>
            <a:off x="1375328" y="5858285"/>
            <a:ext cx="10116087" cy="258967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000" i="1" dirty="0">
                <a:solidFill>
                  <a:srgbClr val="000000"/>
                </a:solidFill>
                <a:latin typeface="Calibri" panose="020F0502020204030204" pitchFamily="34" charset="0"/>
                <a:ea typeface="Calibri" panose="020F0502020204030204" pitchFamily="34" charset="0"/>
                <a:cs typeface="Calibri" panose="020F0502020204030204" pitchFamily="34" charset="0"/>
              </a:rPr>
              <a:t>M</a:t>
            </a:r>
            <a:r>
              <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 = 147</a:t>
            </a:r>
          </a:p>
          <a:p>
            <a:pPr marL="114300" indent="0" rtl="0">
              <a:spcBef>
                <a:spcPts val="0"/>
              </a:spcBef>
              <a:spcAft>
                <a:spcPts val="0"/>
              </a:spcAft>
              <a:buNone/>
            </a:pPr>
            <a:r>
              <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 339 - Q </a:t>
            </a:r>
            <a:endParaRPr lang="en-US" sz="2000" b="0" i="1"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 = 339Q-Q</a:t>
            </a:r>
            <a:r>
              <a:rPr lang="en-US" sz="2000" b="0" i="1"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br>
              <a:rPr lang="en-US" sz="2000" b="0" i="1"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2000" b="0" i="1"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000" b="0" i="1" dirty="0">
              <a:effectLst/>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American decided to cheat within the cartel, it would </a:t>
            </a:r>
            <a:r>
              <a:rPr lang="en-US" sz="2000" b="1"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cut its price below </a:t>
            </a:r>
            <a:r>
              <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that set by United</a:t>
            </a:r>
            <a:endParaRPr lang="en-US" sz="2000" b="0" i="1" dirty="0">
              <a:effectLst/>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deadweight loss per passenger in this market will </a:t>
            </a:r>
            <a:r>
              <a:rPr lang="en-US" sz="2000" b="1"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increase</a:t>
            </a:r>
            <a:endParaRPr lang="en-US" sz="2000" b="1" i="1" dirty="0">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cartel arrangement cannot be described as a </a:t>
            </a:r>
            <a:r>
              <a:rPr lang="en-US" sz="2000" b="1"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prisoners’ dilemma.</a:t>
            </a:r>
            <a:endParaRPr lang="en-US" sz="2000" b="1" i="1" dirty="0">
              <a:latin typeface="Calibri" panose="020F0502020204030204" pitchFamily="34" charset="0"/>
              <a:ea typeface="Calibri" panose="020F0502020204030204" pitchFamily="34" charset="0"/>
              <a:cs typeface="Calibri" panose="020F0502020204030204" pitchFamily="34" charset="0"/>
            </a:endParaRPr>
          </a:p>
          <a:p>
            <a:pPr lvl="1">
              <a:spcBef>
                <a:spcPts val="0"/>
              </a:spcBef>
            </a:pPr>
            <a:r>
              <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dominant strategy solution</a:t>
            </a:r>
          </a:p>
        </p:txBody>
      </p:sp>
      <p:sp>
        <p:nvSpPr>
          <p:cNvPr id="6" name="Google Shape;126;p3">
            <a:extLst>
              <a:ext uri="{FF2B5EF4-FFF2-40B4-BE49-F238E27FC236}">
                <a16:creationId xmlns:a16="http://schemas.microsoft.com/office/drawing/2014/main" id="{388B8E96-2DBE-BD2F-20B9-74824AB9356D}"/>
              </a:ext>
            </a:extLst>
          </p:cNvPr>
          <p:cNvSpPr txBox="1">
            <a:spLocks/>
          </p:cNvSpPr>
          <p:nvPr/>
        </p:nvSpPr>
        <p:spPr>
          <a:xfrm>
            <a:off x="3260992" y="5846913"/>
            <a:ext cx="3576537" cy="103155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MR = MC </a:t>
            </a:r>
            <a:endParaRPr lang="en-US" sz="2000" b="0" i="1"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339 - 2Q = 147</a:t>
            </a:r>
            <a:endParaRPr lang="en-US" sz="2000" b="0" i="1"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 96, each firm produces 48</a:t>
            </a:r>
            <a:endParaRPr lang="en-US" sz="2000" b="0" i="1"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20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1266" name="Picture 2" descr="American Airlines apologetic for pilot's &quot;Let's Go Brandon&quot; sticker | AM  1100 The Flag WZFG">
            <a:extLst>
              <a:ext uri="{FF2B5EF4-FFF2-40B4-BE49-F238E27FC236}">
                <a16:creationId xmlns:a16="http://schemas.microsoft.com/office/drawing/2014/main" id="{1DFF7A36-934D-462D-ADC7-D30E924E5D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838" y="106695"/>
            <a:ext cx="2452981" cy="15992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United becomes first U.S. airline to invest in biofuel refinery - Canadian  Biomass Magazine">
            <a:extLst>
              <a:ext uri="{FF2B5EF4-FFF2-40B4-BE49-F238E27FC236}">
                <a16:creationId xmlns:a16="http://schemas.microsoft.com/office/drawing/2014/main" id="{1AF23158-05A0-8200-8DF1-2A4D31AF5C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499" y="354843"/>
            <a:ext cx="2047164" cy="115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42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fontScale="85000" lnSpcReduction="10000"/>
          </a:bodyPr>
          <a:lstStyle/>
          <a:p>
            <a:pPr marL="131445" lvl="0" indent="0" algn="l" rtl="0">
              <a:spcBef>
                <a:spcPts val="360"/>
              </a:spcBef>
              <a:spcAft>
                <a:spcPts val="0"/>
              </a:spcAft>
              <a:buSzPct val="56250"/>
              <a:buNone/>
            </a:pPr>
            <a:r>
              <a:rPr lang="en-US" sz="8000" b="1" dirty="0"/>
              <a:t>Monopoly and Pricing With Market Power</a:t>
            </a:r>
          </a:p>
        </p:txBody>
      </p:sp>
    </p:spTree>
    <p:extLst>
      <p:ext uri="{BB962C8B-B14F-4D97-AF65-F5344CB8AC3E}">
        <p14:creationId xmlns:p14="http://schemas.microsoft.com/office/powerpoint/2010/main" val="1210266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7</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5" y="1720741"/>
            <a:ext cx="14717657" cy="69582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Assume that Intel and Nvidia are the only two firms that produce graphics cards that are used in high end computers. In this market, Intel and Nvidia’s products differ physically. From Intel’s long-standing advertising campaign, it has convinced some of the consumers in this market of its superiority. Therefore, consumers view Nvidia and Intel’s graphic cards as imperfect substitutes, which is reflected in their different estimated inverse demand functions:</a:t>
            </a:r>
          </a:p>
          <a:p>
            <a:pPr marL="114300" indent="0" rtl="0">
              <a:spcBef>
                <a:spcPts val="0"/>
              </a:spcBef>
              <a:spcAft>
                <a:spcPts val="0"/>
              </a:spcAft>
              <a:buNone/>
            </a:pPr>
            <a:endParaRPr lang="en-US" sz="280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197-15.1</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-0.3</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qI</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490-10</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qI</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- 6</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qN</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where price is dollars per graphics card, quantity is in millions of graphics cards, the subscript I indicates Intel, and the subscript N represents Nvidia. Assume that each firm faces a constant marginal cost of $40 per unit and has no fixed cost. The two firms compete by setting quantities simultaneously.</a:t>
            </a:r>
          </a:p>
          <a:p>
            <a:pPr marL="114300" indent="0" rtl="0">
              <a:spcBef>
                <a:spcPts val="0"/>
              </a:spcBef>
              <a:spcAft>
                <a:spcPts val="0"/>
              </a:spcAft>
              <a:buNone/>
            </a:pP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Derive each firm’s best response function. Solve for the Nash equilibrium quantities and prices.</a:t>
            </a:r>
            <a:endParaRPr lang="en-US" sz="2800" b="1" i="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931EE51-86F2-B62D-93AB-B8BCB3E3A6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542" y="673858"/>
            <a:ext cx="2982106" cy="54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316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7</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5" y="1720741"/>
            <a:ext cx="14717657" cy="713665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1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Assume that Intel and Nvidia are the only two firms that produce graphics cards that are used in high end computers. In this market, Intel and Nvidia’s products differ physically. From Intel’s long-standing advertising campaign, it has convinced some of the consumers in this market of its superiority. Therefore, consumers view Nvidia and Intel’s graphic cards as imperfect substitutes, which is reflected in their different estimated inverse demand functions: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1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197-15.1</a:t>
            </a:r>
            <a:r>
              <a:rPr lang="en-US" sz="1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qN</a:t>
            </a: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-0.3</a:t>
            </a:r>
            <a:r>
              <a:rPr lang="en-US" sz="1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qI</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1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490-10</a:t>
            </a:r>
            <a:r>
              <a:rPr lang="en-US" sz="1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qI</a:t>
            </a: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- 6</a:t>
            </a:r>
            <a:r>
              <a:rPr lang="en-US" sz="1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qN</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where price is dollars per graphics card, quantity is in millions of graphics cards, the subscript I indicates Intel, and the subscript N represents Nvidia. Assume that each firm faces a constant marginal cost of $40 per unit and has no fixed cost. The two firms compete by setting quantities simultaneously.</a:t>
            </a:r>
          </a:p>
          <a:p>
            <a:pPr marL="114300" indent="0" rtl="0">
              <a:spcBef>
                <a:spcPts val="0"/>
              </a:spcBef>
              <a:spcAft>
                <a:spcPts val="0"/>
              </a:spcAft>
              <a:buNone/>
            </a:pP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Derive each firm’s best response function. Solve for the Nash equilibrium quantities and prices.</a:t>
            </a:r>
          </a:p>
          <a:p>
            <a:pPr marL="114300" indent="0" rtl="0">
              <a:spcBef>
                <a:spcPts val="0"/>
              </a:spcBef>
              <a:spcAft>
                <a:spcPts val="0"/>
              </a:spcAft>
              <a:buNone/>
            </a:pPr>
            <a:endPar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Different demand equations, imperfect substitutes → therefore, we will work with profit to find the best response functions</a:t>
            </a:r>
          </a:p>
          <a:p>
            <a:pPr marL="114300" indent="0" rtl="0">
              <a:spcBef>
                <a:spcPts val="0"/>
              </a:spcBef>
              <a:spcAft>
                <a:spcPts val="0"/>
              </a:spcAft>
              <a:buNone/>
            </a:pPr>
            <a:endParaRPr lang="en-US" sz="180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Profit in this case is π = (P-MC)Q</a:t>
            </a:r>
          </a:p>
          <a:p>
            <a:pPr marL="114300" indent="0" rtl="0">
              <a:spcBef>
                <a:spcPts val="0"/>
              </a:spcBef>
              <a:spcAft>
                <a:spcPts val="0"/>
              </a:spcAft>
              <a:buNone/>
            </a:pPr>
            <a:endParaRPr lang="en-US" sz="1800" b="1"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b="1"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Find best response functions by taking the derivative of the profit functions and setting them equal to 0.</a:t>
            </a:r>
          </a:p>
          <a:p>
            <a:pPr marL="114300" indent="0" rtl="0">
              <a:spcBef>
                <a:spcPts val="0"/>
              </a:spcBef>
              <a:spcAft>
                <a:spcPts val="0"/>
              </a:spcAft>
              <a:buNone/>
            </a:pPr>
            <a:endParaRPr lang="en-US" sz="1800" b="1"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b="0" i="1" u="none" strike="noStrike" dirty="0">
                <a:solidFill>
                  <a:srgbClr val="000000"/>
                </a:solidFill>
                <a:effectLst/>
                <a:latin typeface="Arial" panose="020B0604020202020204" pitchFamily="34" charset="0"/>
              </a:rPr>
              <a:t>d</a:t>
            </a:r>
            <a:r>
              <a:rPr lang="el-GR" sz="1800" b="0" i="1" u="none" strike="noStrike" dirty="0">
                <a:solidFill>
                  <a:srgbClr val="000000"/>
                </a:solidFill>
                <a:effectLst/>
                <a:latin typeface="Arial" panose="020B0604020202020204" pitchFamily="34" charset="0"/>
              </a:rPr>
              <a:t>π</a:t>
            </a:r>
            <a:r>
              <a:rPr lang="en-US" sz="1800" b="0" i="1" u="none" strike="noStrike" baseline="-25000" dirty="0">
                <a:solidFill>
                  <a:srgbClr val="000000"/>
                </a:solidFill>
                <a:effectLst/>
                <a:latin typeface="Arial" panose="020B0604020202020204" pitchFamily="34" charset="0"/>
              </a:rPr>
              <a:t>N</a:t>
            </a:r>
            <a:r>
              <a:rPr lang="en-US" sz="1800" b="0" i="1" u="none" strike="noStrike" dirty="0">
                <a:solidFill>
                  <a:srgbClr val="000000"/>
                </a:solidFill>
                <a:effectLst/>
                <a:latin typeface="Arial" panose="020B0604020202020204" pitchFamily="34" charset="0"/>
              </a:rPr>
              <a:t>/</a:t>
            </a:r>
            <a:r>
              <a:rPr lang="en-US" sz="1800" b="0" i="1" u="none" strike="noStrike" dirty="0" err="1">
                <a:solidFill>
                  <a:srgbClr val="000000"/>
                </a:solidFill>
                <a:effectLst/>
                <a:latin typeface="Arial" panose="020B0604020202020204" pitchFamily="34" charset="0"/>
              </a:rPr>
              <a:t>dq</a:t>
            </a:r>
            <a:r>
              <a:rPr lang="en-US" sz="1800" b="0" i="1" u="none" strike="noStrike" baseline="-25000" dirty="0" err="1">
                <a:solidFill>
                  <a:srgbClr val="000000"/>
                </a:solidFill>
                <a:effectLst/>
                <a:latin typeface="Arial" panose="020B0604020202020204" pitchFamily="34" charset="0"/>
              </a:rPr>
              <a:t>N</a:t>
            </a:r>
            <a:r>
              <a:rPr lang="en-US" sz="1800" b="0" i="1" u="none" strike="noStrike" baseline="-25000" dirty="0">
                <a:solidFill>
                  <a:srgbClr val="000000"/>
                </a:solidFill>
                <a:effectLst/>
                <a:latin typeface="Arial" panose="020B0604020202020204" pitchFamily="34" charset="0"/>
              </a:rPr>
              <a:t> </a:t>
            </a:r>
            <a:r>
              <a:rPr lang="en-US" sz="1800" b="0" i="1" u="none" strike="noStrike" dirty="0">
                <a:solidFill>
                  <a:srgbClr val="000000"/>
                </a:solidFill>
                <a:effectLst/>
                <a:latin typeface="Arial" panose="020B0604020202020204" pitchFamily="34" charset="0"/>
              </a:rPr>
              <a:t>= 157 - 30.2q</a:t>
            </a:r>
            <a:r>
              <a:rPr lang="en-US" sz="1800" b="0" i="1" u="none" strike="noStrike" baseline="-25000" dirty="0">
                <a:solidFill>
                  <a:srgbClr val="000000"/>
                </a:solidFill>
                <a:effectLst/>
                <a:latin typeface="Arial" panose="020B0604020202020204" pitchFamily="34" charset="0"/>
              </a:rPr>
              <a:t>N</a:t>
            </a:r>
            <a:r>
              <a:rPr lang="en-US" sz="1800" b="0" i="1" u="none" strike="noStrike" dirty="0">
                <a:solidFill>
                  <a:srgbClr val="000000"/>
                </a:solidFill>
                <a:effectLst/>
                <a:latin typeface="Arial" panose="020B0604020202020204" pitchFamily="34" charset="0"/>
              </a:rPr>
              <a:t> - 0.3q</a:t>
            </a:r>
            <a:r>
              <a:rPr lang="en-US" sz="1800" b="0" i="1" u="none" strike="noStrike" baseline="-25000" dirty="0">
                <a:solidFill>
                  <a:srgbClr val="000000"/>
                </a:solidFill>
                <a:effectLst/>
                <a:latin typeface="Arial" panose="020B0604020202020204" pitchFamily="34" charset="0"/>
              </a:rPr>
              <a:t>I  </a:t>
            </a:r>
            <a:r>
              <a:rPr lang="en-US" sz="1800" b="0" i="1" u="none" strike="noStrike" dirty="0">
                <a:solidFill>
                  <a:srgbClr val="000000"/>
                </a:solidFill>
                <a:effectLst/>
                <a:latin typeface="Arial" panose="020B0604020202020204" pitchFamily="34" charset="0"/>
              </a:rPr>
              <a:t>= 0</a:t>
            </a:r>
            <a:endParaRPr lang="en-US" sz="1800" b="0" dirty="0">
              <a:effectLst/>
            </a:endParaRPr>
          </a:p>
          <a:p>
            <a:pPr marL="114300" indent="0" rtl="0">
              <a:spcBef>
                <a:spcPts val="0"/>
              </a:spcBef>
              <a:spcAft>
                <a:spcPts val="0"/>
              </a:spcAft>
              <a:buNone/>
            </a:pPr>
            <a:r>
              <a:rPr lang="en-US" sz="1800" b="0" i="1" u="none" strike="noStrike" dirty="0" err="1">
                <a:solidFill>
                  <a:srgbClr val="000000"/>
                </a:solidFill>
                <a:effectLst/>
                <a:latin typeface="Arial" panose="020B0604020202020204" pitchFamily="34" charset="0"/>
              </a:rPr>
              <a:t>q</a:t>
            </a:r>
            <a:r>
              <a:rPr lang="en-US" sz="1800" b="0" i="1" u="none" strike="noStrike" baseline="-25000" dirty="0" err="1">
                <a:solidFill>
                  <a:srgbClr val="000000"/>
                </a:solidFill>
                <a:effectLst/>
                <a:latin typeface="Arial" panose="020B0604020202020204" pitchFamily="34" charset="0"/>
              </a:rPr>
              <a:t>N</a:t>
            </a:r>
            <a:r>
              <a:rPr lang="en-US" sz="1800" b="0" i="1" u="none" strike="noStrike" baseline="-25000" dirty="0">
                <a:solidFill>
                  <a:srgbClr val="000000"/>
                </a:solidFill>
                <a:effectLst/>
                <a:latin typeface="Arial" panose="020B0604020202020204" pitchFamily="34" charset="0"/>
              </a:rPr>
              <a:t> </a:t>
            </a:r>
            <a:r>
              <a:rPr lang="en-US" sz="1800" b="0" i="1" u="none" strike="noStrike" dirty="0">
                <a:solidFill>
                  <a:srgbClr val="000000"/>
                </a:solidFill>
                <a:effectLst/>
                <a:latin typeface="Arial" panose="020B0604020202020204" pitchFamily="34" charset="0"/>
              </a:rPr>
              <a:t>= (157 - 0.3</a:t>
            </a:r>
            <a:r>
              <a:rPr lang="en-US" sz="1800" b="0" i="1" u="none" strike="noStrike" baseline="-25000" dirty="0">
                <a:solidFill>
                  <a:srgbClr val="000000"/>
                </a:solidFill>
                <a:effectLst/>
                <a:latin typeface="Arial" panose="020B0604020202020204" pitchFamily="34" charset="0"/>
              </a:rPr>
              <a:t> </a:t>
            </a:r>
            <a:r>
              <a:rPr lang="en-US" sz="1800" b="0" i="1" u="none" strike="noStrike" dirty="0" err="1">
                <a:solidFill>
                  <a:srgbClr val="000000"/>
                </a:solidFill>
                <a:effectLst/>
                <a:latin typeface="Arial" panose="020B0604020202020204" pitchFamily="34" charset="0"/>
              </a:rPr>
              <a:t>q</a:t>
            </a:r>
            <a:r>
              <a:rPr lang="en-US" sz="1800" b="0" i="1" u="none" strike="noStrike" baseline="-25000" dirty="0" err="1">
                <a:solidFill>
                  <a:srgbClr val="000000"/>
                </a:solidFill>
                <a:effectLst/>
                <a:latin typeface="Arial" panose="020B0604020202020204" pitchFamily="34" charset="0"/>
              </a:rPr>
              <a:t>I</a:t>
            </a:r>
            <a:r>
              <a:rPr lang="en-US" sz="1800" b="0" i="1" u="none" strike="noStrike" dirty="0">
                <a:solidFill>
                  <a:srgbClr val="000000"/>
                </a:solidFill>
                <a:effectLst/>
                <a:latin typeface="Arial" panose="020B0604020202020204" pitchFamily="34" charset="0"/>
              </a:rPr>
              <a:t>) /30.2  → best response function for Nvidia</a:t>
            </a:r>
            <a:endParaRPr lang="en-US" sz="1800" b="0" dirty="0">
              <a:effectLst/>
            </a:endParaRPr>
          </a:p>
          <a:p>
            <a:pPr marL="114300" indent="0" rtl="0">
              <a:spcBef>
                <a:spcPts val="0"/>
              </a:spcBef>
              <a:spcAft>
                <a:spcPts val="0"/>
              </a:spcAft>
              <a:buNone/>
            </a:pPr>
            <a:br>
              <a:rPr lang="en-US" sz="1800" b="0" dirty="0">
                <a:effectLst/>
              </a:rPr>
            </a:br>
            <a:r>
              <a:rPr lang="en-US" sz="1800" b="0" i="1" u="none" strike="noStrike" dirty="0">
                <a:solidFill>
                  <a:srgbClr val="000000"/>
                </a:solidFill>
                <a:effectLst/>
                <a:latin typeface="Arial" panose="020B0604020202020204" pitchFamily="34" charset="0"/>
              </a:rPr>
              <a:t> d</a:t>
            </a:r>
            <a:r>
              <a:rPr lang="el-GR" sz="1800" b="0" i="1" u="none" strike="noStrike" dirty="0">
                <a:solidFill>
                  <a:srgbClr val="000000"/>
                </a:solidFill>
                <a:effectLst/>
                <a:latin typeface="Arial" panose="020B0604020202020204" pitchFamily="34" charset="0"/>
              </a:rPr>
              <a:t>π</a:t>
            </a:r>
            <a:r>
              <a:rPr lang="en-US" sz="1800" b="0" i="1" u="none" strike="noStrike" baseline="-25000" dirty="0">
                <a:solidFill>
                  <a:srgbClr val="000000"/>
                </a:solidFill>
                <a:effectLst/>
                <a:latin typeface="Arial" panose="020B0604020202020204" pitchFamily="34" charset="0"/>
              </a:rPr>
              <a:t>I </a:t>
            </a:r>
            <a:r>
              <a:rPr lang="en-US" sz="1800" b="0" i="1" u="none" strike="noStrike" dirty="0">
                <a:solidFill>
                  <a:srgbClr val="000000"/>
                </a:solidFill>
                <a:effectLst/>
                <a:latin typeface="Arial" panose="020B0604020202020204" pitchFamily="34" charset="0"/>
              </a:rPr>
              <a:t>/ </a:t>
            </a:r>
            <a:r>
              <a:rPr lang="en-US" sz="1800" b="0" i="1" u="none" strike="noStrike" dirty="0" err="1">
                <a:solidFill>
                  <a:srgbClr val="000000"/>
                </a:solidFill>
                <a:effectLst/>
                <a:latin typeface="Arial" panose="020B0604020202020204" pitchFamily="34" charset="0"/>
              </a:rPr>
              <a:t>dq</a:t>
            </a:r>
            <a:r>
              <a:rPr lang="en-US" sz="1800" b="0" i="1" u="none" strike="noStrike" baseline="-25000" dirty="0" err="1">
                <a:solidFill>
                  <a:srgbClr val="000000"/>
                </a:solidFill>
                <a:effectLst/>
                <a:latin typeface="Arial" panose="020B0604020202020204" pitchFamily="34" charset="0"/>
              </a:rPr>
              <a:t>i</a:t>
            </a:r>
            <a:r>
              <a:rPr lang="en-US" sz="1800" b="0" i="1" u="none" strike="noStrike" baseline="-25000" dirty="0">
                <a:solidFill>
                  <a:srgbClr val="000000"/>
                </a:solidFill>
                <a:effectLst/>
                <a:latin typeface="Arial" panose="020B0604020202020204" pitchFamily="34" charset="0"/>
              </a:rPr>
              <a:t>  </a:t>
            </a:r>
            <a:r>
              <a:rPr lang="en-US" sz="1800" b="0" i="1" u="none" strike="noStrike" dirty="0">
                <a:solidFill>
                  <a:srgbClr val="000000"/>
                </a:solidFill>
                <a:effectLst/>
                <a:latin typeface="Arial" panose="020B0604020202020204" pitchFamily="34" charset="0"/>
              </a:rPr>
              <a:t>= 450 - 20q</a:t>
            </a:r>
            <a:r>
              <a:rPr lang="en-US" sz="1800" b="0" i="1" u="none" strike="noStrike" baseline="-25000" dirty="0">
                <a:solidFill>
                  <a:srgbClr val="000000"/>
                </a:solidFill>
                <a:effectLst/>
                <a:latin typeface="Arial" panose="020B0604020202020204" pitchFamily="34" charset="0"/>
              </a:rPr>
              <a:t>I</a:t>
            </a:r>
            <a:r>
              <a:rPr lang="en-US" sz="1800" b="0" i="1" u="none" strike="noStrike" dirty="0">
                <a:solidFill>
                  <a:srgbClr val="000000"/>
                </a:solidFill>
                <a:effectLst/>
                <a:latin typeface="Arial" panose="020B0604020202020204" pitchFamily="34" charset="0"/>
              </a:rPr>
              <a:t> - 6q</a:t>
            </a:r>
            <a:r>
              <a:rPr lang="en-US" sz="1800" b="0" i="1" u="none" strike="noStrike" baseline="-25000" dirty="0">
                <a:solidFill>
                  <a:srgbClr val="000000"/>
                </a:solidFill>
                <a:effectLst/>
                <a:latin typeface="Arial" panose="020B0604020202020204" pitchFamily="34" charset="0"/>
              </a:rPr>
              <a:t>N </a:t>
            </a:r>
            <a:r>
              <a:rPr lang="en-US" sz="1800" b="0" i="1" u="none" strike="noStrike" dirty="0">
                <a:solidFill>
                  <a:srgbClr val="000000"/>
                </a:solidFill>
                <a:effectLst/>
                <a:latin typeface="Arial" panose="020B0604020202020204" pitchFamily="34" charset="0"/>
              </a:rPr>
              <a:t>= 0</a:t>
            </a:r>
            <a:endParaRPr lang="en-US" sz="1800" b="0" dirty="0">
              <a:effectLst/>
            </a:endParaRPr>
          </a:p>
          <a:p>
            <a:pPr marL="114300" indent="0" rtl="0">
              <a:spcBef>
                <a:spcPts val="0"/>
              </a:spcBef>
              <a:spcAft>
                <a:spcPts val="0"/>
              </a:spcAft>
              <a:buNone/>
            </a:pPr>
            <a:r>
              <a:rPr lang="en-US" sz="1800" b="0" i="1" u="none" strike="noStrike" dirty="0" err="1">
                <a:solidFill>
                  <a:srgbClr val="000000"/>
                </a:solidFill>
                <a:effectLst/>
                <a:latin typeface="Arial" panose="020B0604020202020204" pitchFamily="34" charset="0"/>
              </a:rPr>
              <a:t>q</a:t>
            </a:r>
            <a:r>
              <a:rPr lang="en-US" sz="1800" b="0" i="1" u="none" strike="noStrike" baseline="-25000" dirty="0" err="1">
                <a:solidFill>
                  <a:srgbClr val="000000"/>
                </a:solidFill>
                <a:effectLst/>
                <a:latin typeface="Arial" panose="020B0604020202020204" pitchFamily="34" charset="0"/>
              </a:rPr>
              <a:t>I</a:t>
            </a:r>
            <a:r>
              <a:rPr lang="en-US" sz="1800" b="0" i="1" u="none" strike="noStrike" baseline="-25000" dirty="0">
                <a:solidFill>
                  <a:srgbClr val="000000"/>
                </a:solidFill>
                <a:effectLst/>
                <a:latin typeface="Arial" panose="020B0604020202020204" pitchFamily="34" charset="0"/>
              </a:rPr>
              <a:t> </a:t>
            </a:r>
            <a:r>
              <a:rPr lang="en-US" sz="1800" b="0" i="1" u="none" strike="noStrike" dirty="0">
                <a:solidFill>
                  <a:srgbClr val="000000"/>
                </a:solidFill>
                <a:effectLst/>
                <a:latin typeface="Arial" panose="020B0604020202020204" pitchFamily="34" charset="0"/>
              </a:rPr>
              <a:t>= (450-6q</a:t>
            </a:r>
            <a:r>
              <a:rPr lang="en-US" sz="1800" b="0" i="1" u="none" strike="noStrike" baseline="-25000" dirty="0">
                <a:solidFill>
                  <a:srgbClr val="000000"/>
                </a:solidFill>
                <a:effectLst/>
                <a:latin typeface="Arial" panose="020B0604020202020204" pitchFamily="34" charset="0"/>
              </a:rPr>
              <a:t>N </a:t>
            </a:r>
            <a:r>
              <a:rPr lang="en-US" sz="1800" b="0" i="1" u="none" strike="noStrike" dirty="0">
                <a:solidFill>
                  <a:srgbClr val="000000"/>
                </a:solidFill>
                <a:effectLst/>
                <a:latin typeface="Arial" panose="020B0604020202020204" pitchFamily="34" charset="0"/>
              </a:rPr>
              <a:t>)/20 → best response function for Intel</a:t>
            </a:r>
            <a:endParaRPr lang="en-US" sz="1800" b="0" dirty="0">
              <a:effectLst/>
            </a:endParaRPr>
          </a:p>
          <a:p>
            <a:endParaRPr lang="en-US" sz="1800" b="1"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55CF452-4500-FBFB-54E6-D5F64F2C2AC8}"/>
              </a:ext>
            </a:extLst>
          </p:cNvPr>
          <p:cNvSpPr txBox="1"/>
          <p:nvPr/>
        </p:nvSpPr>
        <p:spPr>
          <a:xfrm>
            <a:off x="13879774" y="4981433"/>
            <a:ext cx="3493826" cy="1477328"/>
          </a:xfrm>
          <a:prstGeom prst="rect">
            <a:avLst/>
          </a:prstGeom>
          <a:noFill/>
        </p:spPr>
        <p:txBody>
          <a:bodyPr wrap="square" rtlCol="0">
            <a:spAutoFit/>
          </a:bodyPr>
          <a:lstStyle/>
          <a:p>
            <a:pPr rtl="0">
              <a:spcBef>
                <a:spcPts val="0"/>
              </a:spcBef>
              <a:spcAft>
                <a:spcPts val="0"/>
              </a:spcAft>
            </a:pPr>
            <a:r>
              <a:rPr lang="en-US" sz="1800" b="0" i="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firms’ profit functions are</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π</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(197 - 15.1q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- 0.3q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- 40) </a:t>
            </a:r>
            <a:r>
              <a:rPr lang="en-US" sz="18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1800" b="0" i="1"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π</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(490 - 10q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- 6q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- 40) </a:t>
            </a:r>
            <a:r>
              <a:rPr lang="en-US" sz="1800" b="0" i="1"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1800" b="0" i="1"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p>
            <a:br>
              <a:rPr lang="en-US" sz="1800" dirty="0">
                <a:latin typeface="Calibri" panose="020F0502020204030204" pitchFamily="34" charset="0"/>
                <a:ea typeface="Calibri" panose="020F0502020204030204" pitchFamily="34" charset="0"/>
                <a:cs typeface="Calibri" panose="020F0502020204030204" pitchFamily="34" charset="0"/>
              </a:rPr>
            </a:b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559E3BF-C552-F405-A3A2-388D85820479}"/>
              </a:ext>
            </a:extLst>
          </p:cNvPr>
          <p:cNvSpPr txBox="1"/>
          <p:nvPr/>
        </p:nvSpPr>
        <p:spPr>
          <a:xfrm>
            <a:off x="13879774" y="5952698"/>
            <a:ext cx="3384644" cy="923330"/>
          </a:xfrm>
          <a:prstGeom prst="rect">
            <a:avLst/>
          </a:prstGeom>
          <a:noFill/>
        </p:spPr>
        <p:txBody>
          <a:bodyPr wrap="square" rtlCol="0">
            <a:spAutoFit/>
          </a:bodyPr>
          <a:lstStyle/>
          <a:p>
            <a:pPr rtl="0">
              <a:spcBef>
                <a:spcPts val="0"/>
              </a:spcBef>
              <a:spcAft>
                <a:spcPts val="0"/>
              </a:spcAft>
            </a:pPr>
            <a:r>
              <a:rPr lang="en-US" sz="1800" b="0" i="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Simplified profit functions</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l-GR"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π</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157q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- 15.1q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1"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- 0.3q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    </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l-GR"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π</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450q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- 10q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1"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- 6q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7DF5C3BC-AD78-76BD-911B-1C98DED4FB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542" y="673858"/>
            <a:ext cx="2982106" cy="54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653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7</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5" y="1720741"/>
            <a:ext cx="14717657" cy="7136655"/>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1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Assume that Intel and Nvidia are the only two firms that produce graphics cards that are used in high end computers. In this market, Intel and Nvidia’s products differ physically. From Intel’s long-standing advertising campaign, it has convinced some of the consumers in this market of its superiority. Therefore, consumers view Nvidia and Intel’s graphic cards as imperfect substitutes, which is reflected in their different estimated inverse demand functions: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1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197-15.1</a:t>
            </a:r>
            <a:r>
              <a:rPr lang="en-US" sz="1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qN</a:t>
            </a: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-0.3</a:t>
            </a:r>
            <a:r>
              <a:rPr lang="en-US" sz="1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qI</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1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490-10</a:t>
            </a:r>
            <a:r>
              <a:rPr lang="en-US" sz="1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qI</a:t>
            </a: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- 6</a:t>
            </a:r>
            <a:r>
              <a:rPr lang="en-US" sz="1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qN</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where price is dollars per graphics card, quantity is in millions of graphics cards, the subscript I indicates Intel, and the subscript N represents Nvidia. Assume that each firm faces a constant marginal cost of $40 per unit and has no fixed cost. The two firms compete by setting quantities simultaneously.</a:t>
            </a:r>
          </a:p>
          <a:p>
            <a:pPr marL="114300" indent="0" rtl="0">
              <a:spcBef>
                <a:spcPts val="0"/>
              </a:spcBef>
              <a:spcAft>
                <a:spcPts val="0"/>
              </a:spcAft>
              <a:buNone/>
            </a:pP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Derive each firm’s best response function. Solve for the Nash equilibrium quantities and prices.</a:t>
            </a:r>
          </a:p>
          <a:p>
            <a:pPr marL="114300" indent="0" rtl="0">
              <a:spcBef>
                <a:spcPts val="0"/>
              </a:spcBef>
              <a:spcAft>
                <a:spcPts val="0"/>
              </a:spcAft>
              <a:buNone/>
            </a:pPr>
            <a:endParaRPr lang="en-US" sz="1800" b="1"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b="1"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Find best response functions by taking the derivative of the profit functions and setting them equal to 0.</a:t>
            </a:r>
          </a:p>
          <a:p>
            <a:pPr marL="114300" indent="0" rtl="0">
              <a:spcBef>
                <a:spcPts val="0"/>
              </a:spcBef>
              <a:spcAft>
                <a:spcPts val="0"/>
              </a:spcAft>
              <a:buNone/>
            </a:pPr>
            <a:endParaRPr lang="en-US" sz="1800" b="1"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b="0" i="1" u="none" strike="noStrike" dirty="0">
                <a:solidFill>
                  <a:srgbClr val="000000"/>
                </a:solidFill>
                <a:effectLst/>
                <a:latin typeface="Arial" panose="020B0604020202020204" pitchFamily="34" charset="0"/>
              </a:rPr>
              <a:t>d</a:t>
            </a:r>
            <a:r>
              <a:rPr lang="el-GR" sz="1800" b="0" i="1" u="none" strike="noStrike" dirty="0">
                <a:solidFill>
                  <a:srgbClr val="000000"/>
                </a:solidFill>
                <a:effectLst/>
                <a:latin typeface="Arial" panose="020B0604020202020204" pitchFamily="34" charset="0"/>
              </a:rPr>
              <a:t>π</a:t>
            </a:r>
            <a:r>
              <a:rPr lang="en-US" sz="1800" b="0" i="1" u="none" strike="noStrike" baseline="-25000" dirty="0">
                <a:solidFill>
                  <a:srgbClr val="000000"/>
                </a:solidFill>
                <a:effectLst/>
                <a:latin typeface="Arial" panose="020B0604020202020204" pitchFamily="34" charset="0"/>
              </a:rPr>
              <a:t>N </a:t>
            </a:r>
            <a:r>
              <a:rPr lang="en-US" sz="1800" b="0" i="1" u="none" strike="noStrike" dirty="0">
                <a:solidFill>
                  <a:srgbClr val="000000"/>
                </a:solidFill>
                <a:effectLst/>
                <a:latin typeface="Arial" panose="020B0604020202020204" pitchFamily="34" charset="0"/>
              </a:rPr>
              <a:t>/ </a:t>
            </a:r>
            <a:r>
              <a:rPr lang="en-US" sz="1800" b="0" i="1" u="none" strike="noStrike" dirty="0" err="1">
                <a:solidFill>
                  <a:srgbClr val="000000"/>
                </a:solidFill>
                <a:effectLst/>
                <a:latin typeface="Arial" panose="020B0604020202020204" pitchFamily="34" charset="0"/>
              </a:rPr>
              <a:t>dq</a:t>
            </a:r>
            <a:r>
              <a:rPr lang="en-US" sz="1800" b="0" i="1" u="none" strike="noStrike" baseline="-25000" dirty="0" err="1">
                <a:solidFill>
                  <a:srgbClr val="000000"/>
                </a:solidFill>
                <a:effectLst/>
                <a:latin typeface="Arial" panose="020B0604020202020204" pitchFamily="34" charset="0"/>
              </a:rPr>
              <a:t>N</a:t>
            </a:r>
            <a:r>
              <a:rPr lang="en-US" sz="1800" b="0" i="1" u="none" strike="noStrike" baseline="-25000" dirty="0">
                <a:solidFill>
                  <a:srgbClr val="000000"/>
                </a:solidFill>
                <a:effectLst/>
                <a:latin typeface="Arial" panose="020B0604020202020204" pitchFamily="34" charset="0"/>
              </a:rPr>
              <a:t> </a:t>
            </a:r>
            <a:r>
              <a:rPr lang="en-US" sz="1800" b="0" i="1" u="none" strike="noStrike" dirty="0">
                <a:solidFill>
                  <a:srgbClr val="000000"/>
                </a:solidFill>
                <a:effectLst/>
                <a:latin typeface="Arial" panose="020B0604020202020204" pitchFamily="34" charset="0"/>
              </a:rPr>
              <a:t>= 157 - 30.2q</a:t>
            </a:r>
            <a:r>
              <a:rPr lang="en-US" sz="1800" b="0" i="1" u="none" strike="noStrike" baseline="-25000" dirty="0">
                <a:solidFill>
                  <a:srgbClr val="000000"/>
                </a:solidFill>
                <a:effectLst/>
                <a:latin typeface="Arial" panose="020B0604020202020204" pitchFamily="34" charset="0"/>
              </a:rPr>
              <a:t>N</a:t>
            </a:r>
            <a:r>
              <a:rPr lang="en-US" sz="1800" b="0" i="1" u="none" strike="noStrike" dirty="0">
                <a:solidFill>
                  <a:srgbClr val="000000"/>
                </a:solidFill>
                <a:effectLst/>
                <a:latin typeface="Arial" panose="020B0604020202020204" pitchFamily="34" charset="0"/>
              </a:rPr>
              <a:t> - 0.3q</a:t>
            </a:r>
            <a:r>
              <a:rPr lang="en-US" sz="1800" b="0" i="1" u="none" strike="noStrike" baseline="-25000" dirty="0">
                <a:solidFill>
                  <a:srgbClr val="000000"/>
                </a:solidFill>
                <a:effectLst/>
                <a:latin typeface="Arial" panose="020B0604020202020204" pitchFamily="34" charset="0"/>
              </a:rPr>
              <a:t>I  </a:t>
            </a:r>
            <a:r>
              <a:rPr lang="en-US" sz="1800" b="0" i="1" u="none" strike="noStrike" dirty="0">
                <a:solidFill>
                  <a:srgbClr val="000000"/>
                </a:solidFill>
                <a:effectLst/>
                <a:latin typeface="Arial" panose="020B0604020202020204" pitchFamily="34" charset="0"/>
              </a:rPr>
              <a:t>= 0</a:t>
            </a:r>
            <a:endParaRPr lang="en-US" sz="1800" b="0" dirty="0">
              <a:effectLst/>
            </a:endParaRPr>
          </a:p>
          <a:p>
            <a:pPr marL="114300" indent="0" rtl="0">
              <a:spcBef>
                <a:spcPts val="0"/>
              </a:spcBef>
              <a:spcAft>
                <a:spcPts val="0"/>
              </a:spcAft>
              <a:buNone/>
            </a:pPr>
            <a:r>
              <a:rPr lang="en-US" sz="1800" b="0" i="1" u="none" strike="noStrike" dirty="0" err="1">
                <a:solidFill>
                  <a:srgbClr val="000000"/>
                </a:solidFill>
                <a:effectLst/>
                <a:latin typeface="Arial" panose="020B0604020202020204" pitchFamily="34" charset="0"/>
              </a:rPr>
              <a:t>q</a:t>
            </a:r>
            <a:r>
              <a:rPr lang="en-US" sz="1800" b="0" i="1" u="none" strike="noStrike" baseline="-25000" dirty="0" err="1">
                <a:solidFill>
                  <a:srgbClr val="000000"/>
                </a:solidFill>
                <a:effectLst/>
                <a:latin typeface="Arial" panose="020B0604020202020204" pitchFamily="34" charset="0"/>
              </a:rPr>
              <a:t>N</a:t>
            </a:r>
            <a:r>
              <a:rPr lang="en-US" sz="1800" b="0" i="1" u="none" strike="noStrike" baseline="-25000" dirty="0">
                <a:solidFill>
                  <a:srgbClr val="000000"/>
                </a:solidFill>
                <a:effectLst/>
                <a:latin typeface="Arial" panose="020B0604020202020204" pitchFamily="34" charset="0"/>
              </a:rPr>
              <a:t> </a:t>
            </a:r>
            <a:r>
              <a:rPr lang="en-US" sz="1800" b="0" i="1" u="none" strike="noStrike" dirty="0">
                <a:solidFill>
                  <a:srgbClr val="000000"/>
                </a:solidFill>
                <a:effectLst/>
                <a:latin typeface="Arial" panose="020B0604020202020204" pitchFamily="34" charset="0"/>
              </a:rPr>
              <a:t>= (157 - 0.3</a:t>
            </a:r>
            <a:r>
              <a:rPr lang="en-US" sz="1800" b="0" i="1" u="none" strike="noStrike" baseline="-25000" dirty="0">
                <a:solidFill>
                  <a:srgbClr val="000000"/>
                </a:solidFill>
                <a:effectLst/>
                <a:latin typeface="Arial" panose="020B0604020202020204" pitchFamily="34" charset="0"/>
              </a:rPr>
              <a:t> </a:t>
            </a:r>
            <a:r>
              <a:rPr lang="en-US" sz="1800" b="0" i="1" u="none" strike="noStrike" dirty="0" err="1">
                <a:solidFill>
                  <a:srgbClr val="000000"/>
                </a:solidFill>
                <a:effectLst/>
                <a:latin typeface="Arial" panose="020B0604020202020204" pitchFamily="34" charset="0"/>
              </a:rPr>
              <a:t>q</a:t>
            </a:r>
            <a:r>
              <a:rPr lang="en-US" sz="1800" b="0" i="1" u="none" strike="noStrike" baseline="-25000" dirty="0" err="1">
                <a:solidFill>
                  <a:srgbClr val="000000"/>
                </a:solidFill>
                <a:effectLst/>
                <a:latin typeface="Arial" panose="020B0604020202020204" pitchFamily="34" charset="0"/>
              </a:rPr>
              <a:t>I</a:t>
            </a:r>
            <a:r>
              <a:rPr lang="en-US" sz="1800" b="0" i="1" u="none" strike="noStrike" dirty="0">
                <a:solidFill>
                  <a:srgbClr val="000000"/>
                </a:solidFill>
                <a:effectLst/>
                <a:latin typeface="Arial" panose="020B0604020202020204" pitchFamily="34" charset="0"/>
              </a:rPr>
              <a:t>) /30.2  → best response function for Nvidia</a:t>
            </a:r>
            <a:endParaRPr lang="en-US" sz="1800" b="0" dirty="0">
              <a:effectLst/>
            </a:endParaRPr>
          </a:p>
          <a:p>
            <a:pPr marL="114300" indent="0" rtl="0">
              <a:spcBef>
                <a:spcPts val="0"/>
              </a:spcBef>
              <a:spcAft>
                <a:spcPts val="0"/>
              </a:spcAft>
              <a:buNone/>
            </a:pPr>
            <a:br>
              <a:rPr lang="en-US" sz="1800" b="0" dirty="0">
                <a:effectLst/>
              </a:rPr>
            </a:br>
            <a:r>
              <a:rPr lang="en-US" sz="1800" b="0" i="1" u="none" strike="noStrike" dirty="0">
                <a:solidFill>
                  <a:srgbClr val="000000"/>
                </a:solidFill>
                <a:effectLst/>
                <a:latin typeface="Arial" panose="020B0604020202020204" pitchFamily="34" charset="0"/>
              </a:rPr>
              <a:t> d</a:t>
            </a:r>
            <a:r>
              <a:rPr lang="el-GR" sz="1800" b="0" i="1" u="none" strike="noStrike" dirty="0">
                <a:solidFill>
                  <a:srgbClr val="000000"/>
                </a:solidFill>
                <a:effectLst/>
                <a:latin typeface="Arial" panose="020B0604020202020204" pitchFamily="34" charset="0"/>
              </a:rPr>
              <a:t>π</a:t>
            </a:r>
            <a:r>
              <a:rPr lang="en-US" sz="1800" b="0" i="1" u="none" strike="noStrike" baseline="-25000" dirty="0">
                <a:solidFill>
                  <a:srgbClr val="000000"/>
                </a:solidFill>
                <a:effectLst/>
                <a:latin typeface="Arial" panose="020B0604020202020204" pitchFamily="34" charset="0"/>
              </a:rPr>
              <a:t>I </a:t>
            </a:r>
            <a:r>
              <a:rPr lang="en-US" sz="1800" b="0" i="1" u="none" strike="noStrike" dirty="0">
                <a:solidFill>
                  <a:srgbClr val="000000"/>
                </a:solidFill>
                <a:effectLst/>
                <a:latin typeface="Arial" panose="020B0604020202020204" pitchFamily="34" charset="0"/>
              </a:rPr>
              <a:t>/ </a:t>
            </a:r>
            <a:r>
              <a:rPr lang="en-US" sz="1800" b="0" i="1" u="none" strike="noStrike" dirty="0" err="1">
                <a:solidFill>
                  <a:srgbClr val="000000"/>
                </a:solidFill>
                <a:effectLst/>
                <a:latin typeface="Arial" panose="020B0604020202020204" pitchFamily="34" charset="0"/>
              </a:rPr>
              <a:t>dq</a:t>
            </a:r>
            <a:r>
              <a:rPr lang="en-US" sz="1800" b="0" i="1" u="none" strike="noStrike" baseline="-25000" dirty="0" err="1">
                <a:solidFill>
                  <a:srgbClr val="000000"/>
                </a:solidFill>
                <a:effectLst/>
                <a:latin typeface="Arial" panose="020B0604020202020204" pitchFamily="34" charset="0"/>
              </a:rPr>
              <a:t>i</a:t>
            </a:r>
            <a:r>
              <a:rPr lang="en-US" sz="1800" b="0" i="1" u="none" strike="noStrike" baseline="-25000" dirty="0">
                <a:solidFill>
                  <a:srgbClr val="000000"/>
                </a:solidFill>
                <a:effectLst/>
                <a:latin typeface="Arial" panose="020B0604020202020204" pitchFamily="34" charset="0"/>
              </a:rPr>
              <a:t>  </a:t>
            </a:r>
            <a:r>
              <a:rPr lang="en-US" sz="1800" b="0" i="1" u="none" strike="noStrike" dirty="0">
                <a:solidFill>
                  <a:srgbClr val="000000"/>
                </a:solidFill>
                <a:effectLst/>
                <a:latin typeface="Arial" panose="020B0604020202020204" pitchFamily="34" charset="0"/>
              </a:rPr>
              <a:t>= 450 - 20q</a:t>
            </a:r>
            <a:r>
              <a:rPr lang="en-US" sz="1800" b="0" i="1" u="none" strike="noStrike" baseline="-25000" dirty="0">
                <a:solidFill>
                  <a:srgbClr val="000000"/>
                </a:solidFill>
                <a:effectLst/>
                <a:latin typeface="Arial" panose="020B0604020202020204" pitchFamily="34" charset="0"/>
              </a:rPr>
              <a:t>I</a:t>
            </a:r>
            <a:r>
              <a:rPr lang="en-US" sz="1800" b="0" i="1" u="none" strike="noStrike" dirty="0">
                <a:solidFill>
                  <a:srgbClr val="000000"/>
                </a:solidFill>
                <a:effectLst/>
                <a:latin typeface="Arial" panose="020B0604020202020204" pitchFamily="34" charset="0"/>
              </a:rPr>
              <a:t> - 6q</a:t>
            </a:r>
            <a:r>
              <a:rPr lang="en-US" sz="1800" b="0" i="1" u="none" strike="noStrike" baseline="-25000" dirty="0">
                <a:solidFill>
                  <a:srgbClr val="000000"/>
                </a:solidFill>
                <a:effectLst/>
                <a:latin typeface="Arial" panose="020B0604020202020204" pitchFamily="34" charset="0"/>
              </a:rPr>
              <a:t>N </a:t>
            </a:r>
            <a:r>
              <a:rPr lang="en-US" sz="1800" b="0" i="1" u="none" strike="noStrike" dirty="0">
                <a:solidFill>
                  <a:srgbClr val="000000"/>
                </a:solidFill>
                <a:effectLst/>
                <a:latin typeface="Arial" panose="020B0604020202020204" pitchFamily="34" charset="0"/>
              </a:rPr>
              <a:t>= 0</a:t>
            </a:r>
            <a:endParaRPr lang="en-US" sz="1800" b="0" dirty="0">
              <a:effectLst/>
            </a:endParaRPr>
          </a:p>
          <a:p>
            <a:pPr marL="114300" indent="0" rtl="0">
              <a:spcBef>
                <a:spcPts val="0"/>
              </a:spcBef>
              <a:spcAft>
                <a:spcPts val="0"/>
              </a:spcAft>
              <a:buNone/>
            </a:pPr>
            <a:r>
              <a:rPr lang="en-US" sz="1800" b="0" i="1" u="none" strike="noStrike" dirty="0" err="1">
                <a:solidFill>
                  <a:srgbClr val="000000"/>
                </a:solidFill>
                <a:effectLst/>
                <a:latin typeface="Arial" panose="020B0604020202020204" pitchFamily="34" charset="0"/>
              </a:rPr>
              <a:t>q</a:t>
            </a:r>
            <a:r>
              <a:rPr lang="en-US" sz="1800" b="0" i="1" u="none" strike="noStrike" baseline="-25000" dirty="0" err="1">
                <a:solidFill>
                  <a:srgbClr val="000000"/>
                </a:solidFill>
                <a:effectLst/>
                <a:latin typeface="Arial" panose="020B0604020202020204" pitchFamily="34" charset="0"/>
              </a:rPr>
              <a:t>I</a:t>
            </a:r>
            <a:r>
              <a:rPr lang="en-US" sz="1800" b="0" i="1" u="none" strike="noStrike" baseline="-25000" dirty="0">
                <a:solidFill>
                  <a:srgbClr val="000000"/>
                </a:solidFill>
                <a:effectLst/>
                <a:latin typeface="Arial" panose="020B0604020202020204" pitchFamily="34" charset="0"/>
              </a:rPr>
              <a:t> </a:t>
            </a:r>
            <a:r>
              <a:rPr lang="en-US" sz="1800" b="0" i="1" u="none" strike="noStrike" dirty="0">
                <a:solidFill>
                  <a:srgbClr val="000000"/>
                </a:solidFill>
                <a:effectLst/>
                <a:latin typeface="Arial" panose="020B0604020202020204" pitchFamily="34" charset="0"/>
              </a:rPr>
              <a:t>= (450-6q</a:t>
            </a:r>
            <a:r>
              <a:rPr lang="en-US" sz="1800" b="0" i="1" u="none" strike="noStrike" baseline="-25000" dirty="0">
                <a:solidFill>
                  <a:srgbClr val="000000"/>
                </a:solidFill>
                <a:effectLst/>
                <a:latin typeface="Arial" panose="020B0604020202020204" pitchFamily="34" charset="0"/>
              </a:rPr>
              <a:t>N </a:t>
            </a:r>
            <a:r>
              <a:rPr lang="en-US" sz="1800" b="0" i="1" u="none" strike="noStrike" dirty="0">
                <a:solidFill>
                  <a:srgbClr val="000000"/>
                </a:solidFill>
                <a:effectLst/>
                <a:latin typeface="Arial" panose="020B0604020202020204" pitchFamily="34" charset="0"/>
              </a:rPr>
              <a:t>)/20 → best response function for Intel</a:t>
            </a:r>
          </a:p>
          <a:p>
            <a:pPr marL="114300" indent="0" rtl="0">
              <a:spcBef>
                <a:spcPts val="0"/>
              </a:spcBef>
              <a:spcAft>
                <a:spcPts val="0"/>
              </a:spcAft>
              <a:buNone/>
            </a:pPr>
            <a:endParaRPr lang="en-US" sz="1800" i="1" dirty="0">
              <a:solidFill>
                <a:srgbClr val="000000"/>
              </a:solidFill>
              <a:latin typeface="Arial" panose="020B0604020202020204" pitchFamily="34" charset="0"/>
            </a:endParaRPr>
          </a:p>
          <a:p>
            <a:pPr marL="114300" indent="0" rtl="0">
              <a:spcBef>
                <a:spcPts val="0"/>
              </a:spcBef>
              <a:spcAft>
                <a:spcPts val="0"/>
              </a:spcAft>
              <a:buNone/>
            </a:pPr>
            <a:endParaRPr lang="en-US" sz="1800" b="0" i="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b="1" i="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Substitute best response function into each other:</a:t>
            </a:r>
            <a:endParaRPr lang="en-US" sz="1800" b="1" i="1"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i="1" u="none" strike="noStrike" dirty="0" err="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q</a:t>
            </a:r>
            <a:r>
              <a:rPr lang="en-US" sz="1800" i="1" u="none" strike="noStrike" baseline="-25000" dirty="0" err="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N</a:t>
            </a:r>
            <a:r>
              <a:rPr lang="en-US" sz="1800" i="1" u="none" strike="noStrike"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 15,025/3011 = 4.99</a:t>
            </a:r>
            <a:endParaRPr lang="en-US" sz="1800" i="1" dirty="0">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i="1" u="none" strike="noStrike" dirty="0" err="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q</a:t>
            </a:r>
            <a:r>
              <a:rPr lang="en-US" sz="1800" i="1" u="none" strike="noStrike" baseline="-25000" dirty="0" err="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I</a:t>
            </a:r>
            <a:r>
              <a:rPr lang="en-US" sz="1800" i="1" u="none" strike="noStrike" baseline="-25000"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US" sz="1800" i="1" u="none" strike="noStrike"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63240/3011= 21.00</a:t>
            </a:r>
            <a:endParaRPr lang="en-US" sz="1800" i="1" dirty="0">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1800" b="0" i="1" dirty="0">
                <a:effectLst/>
                <a:latin typeface="Calibri" panose="020F0502020204030204" pitchFamily="34" charset="0"/>
                <a:ea typeface="Calibri" panose="020F0502020204030204" pitchFamily="34" charset="0"/>
                <a:cs typeface="Calibri" panose="020F0502020204030204" pitchFamily="34" charset="0"/>
              </a:rPr>
            </a:br>
            <a:r>
              <a:rPr lang="en-US" sz="1800" b="1"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Find price by substituting these quantities back into the original estimated inverse demand functions</a:t>
            </a:r>
            <a:endParaRPr lang="en-US" sz="1800" b="1" i="1"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1800" i="1" u="none" strike="noStrike"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P</a:t>
            </a:r>
            <a:r>
              <a:rPr lang="en-US" sz="1800" i="1" u="none" strike="noStrike" baseline="-25000"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a:t>
            </a:r>
            <a:r>
              <a:rPr lang="en-US" sz="1800" i="1" u="none" strike="noStrike"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 $115.2</a:t>
            </a:r>
            <a:endParaRPr lang="en-US" sz="1800" i="1" dirty="0">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800" i="1" u="none" strike="noStrike"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P</a:t>
            </a:r>
            <a:r>
              <a:rPr lang="en-US" sz="1800" i="1" u="none" strike="noStrike" baseline="-25000"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I</a:t>
            </a:r>
            <a:r>
              <a:rPr lang="en-US" sz="1800" i="1" u="none" strike="noStrike"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 250.</a:t>
            </a:r>
            <a:endParaRPr lang="en-US" sz="1800" i="1" dirty="0">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559E3BF-C552-F405-A3A2-388D85820479}"/>
              </a:ext>
            </a:extLst>
          </p:cNvPr>
          <p:cNvSpPr txBox="1"/>
          <p:nvPr/>
        </p:nvSpPr>
        <p:spPr>
          <a:xfrm>
            <a:off x="12610530" y="4615212"/>
            <a:ext cx="3384644" cy="923330"/>
          </a:xfrm>
          <a:prstGeom prst="rect">
            <a:avLst/>
          </a:prstGeom>
          <a:noFill/>
        </p:spPr>
        <p:txBody>
          <a:bodyPr wrap="square" rtlCol="0">
            <a:spAutoFit/>
          </a:bodyPr>
          <a:lstStyle/>
          <a:p>
            <a:pPr rtl="0">
              <a:spcBef>
                <a:spcPts val="0"/>
              </a:spcBef>
              <a:spcAft>
                <a:spcPts val="0"/>
              </a:spcAft>
            </a:pPr>
            <a:r>
              <a:rPr lang="en-US" sz="1800" b="1" i="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Simplified profit functions</a:t>
            </a:r>
            <a:r>
              <a:rPr lang="en-US" sz="1800" b="1"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800" b="1"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l-GR"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π</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157q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- 15.1q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1"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- 0.3q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    </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l-GR"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π</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450q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- 10q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1"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- 6q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1800" b="0" i="1"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7DF5C3BC-AD78-76BD-911B-1C98DED4FB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542" y="673858"/>
            <a:ext cx="2982106" cy="54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061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a:bodyPr>
          <a:lstStyle/>
          <a:p>
            <a:pPr marL="131445" lvl="0" indent="0" algn="ctr" rtl="0">
              <a:spcBef>
                <a:spcPts val="360"/>
              </a:spcBef>
              <a:spcAft>
                <a:spcPts val="0"/>
              </a:spcAft>
              <a:buSzPct val="56250"/>
              <a:buNone/>
            </a:pPr>
            <a:r>
              <a:rPr lang="en-US" sz="8000" b="1" dirty="0"/>
              <a:t>Game Theory Pt. 1</a:t>
            </a:r>
          </a:p>
        </p:txBody>
      </p:sp>
    </p:spTree>
    <p:extLst>
      <p:ext uri="{BB962C8B-B14F-4D97-AF65-F5344CB8AC3E}">
        <p14:creationId xmlns:p14="http://schemas.microsoft.com/office/powerpoint/2010/main" val="4130388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i="1" u="sng" dirty="0"/>
              <a:t>Game Theory</a:t>
            </a:r>
            <a:r>
              <a:rPr lang="en-US" dirty="0"/>
              <a:t>: tries to determine the optimal strategy for each player</a:t>
            </a:r>
          </a:p>
          <a:p>
            <a:pPr marL="131445" indent="0">
              <a:buSzPct val="56250"/>
              <a:buNone/>
            </a:pPr>
            <a:r>
              <a:rPr lang="en-US" dirty="0"/>
              <a:t>A game consists of: </a:t>
            </a:r>
          </a:p>
          <a:p>
            <a:pPr marL="645795" indent="-514350">
              <a:buSzPct val="56250"/>
              <a:buAutoNum type="arabicPeriod"/>
            </a:pPr>
            <a:r>
              <a:rPr lang="en-US" dirty="0"/>
              <a:t>Players (i.e. firms) </a:t>
            </a:r>
          </a:p>
          <a:p>
            <a:pPr marL="645795" indent="-514350">
              <a:buSzPct val="56250"/>
              <a:buAutoNum type="arabicPeriod"/>
            </a:pPr>
            <a:r>
              <a:rPr lang="en-US" dirty="0"/>
              <a:t>Rules (simultaneous, sequential) </a:t>
            </a:r>
          </a:p>
          <a:p>
            <a:pPr marL="645795" indent="-514350">
              <a:buSzPct val="56250"/>
              <a:buAutoNum type="arabicPeriod"/>
            </a:pPr>
            <a:r>
              <a:rPr lang="en-US" dirty="0"/>
              <a:t>Strategies (price and quantity decisions, given the other’s move)</a:t>
            </a:r>
          </a:p>
          <a:p>
            <a:pPr marL="645795" indent="-514350">
              <a:buSzPct val="56250"/>
              <a:buAutoNum type="arabicPeriod"/>
            </a:pPr>
            <a:r>
              <a:rPr lang="en-US" dirty="0"/>
              <a:t>Payoffs (what each player receives for the combination of strategies) </a:t>
            </a:r>
          </a:p>
          <a:p>
            <a:pPr marL="131445" indent="0">
              <a:buSzPct val="56250"/>
              <a:buNone/>
            </a:pPr>
            <a:endParaRPr lang="en-US" dirty="0"/>
          </a:p>
          <a:p>
            <a:pPr marL="131445" indent="0">
              <a:buSzPct val="56250"/>
              <a:buNone/>
            </a:pPr>
            <a:r>
              <a:rPr lang="en-US" i="1" u="sng" dirty="0"/>
              <a:t>Static Game</a:t>
            </a:r>
            <a:r>
              <a:rPr lang="en-US" dirty="0"/>
              <a:t>: each player acts once and at the same time </a:t>
            </a:r>
          </a:p>
          <a:p>
            <a:pPr marL="131445" indent="0">
              <a:buSzPct val="56250"/>
              <a:buNone/>
            </a:pPr>
            <a:r>
              <a:rPr lang="en-US" i="1" u="sng" dirty="0"/>
              <a:t>Dynamic Game</a:t>
            </a:r>
            <a:r>
              <a:rPr lang="en-US" dirty="0"/>
              <a:t>: arises when players move sequentially or repeatedly </a:t>
            </a:r>
          </a:p>
          <a:p>
            <a:pPr marL="131445" indent="0">
              <a:buSzPct val="56250"/>
              <a:buNone/>
            </a:pPr>
            <a:endParaRPr lang="en-US" dirty="0"/>
          </a:p>
          <a:p>
            <a:pPr marL="131445" indent="0">
              <a:buSzPct val="56250"/>
              <a:buNone/>
            </a:pPr>
            <a:r>
              <a:rPr lang="en-US" i="1" u="sng" dirty="0"/>
              <a:t>Dominant Strategy</a:t>
            </a:r>
            <a:r>
              <a:rPr lang="en-US" dirty="0"/>
              <a:t>: the strategy that is best no matter what one’s rival does </a:t>
            </a:r>
            <a:r>
              <a:rPr lang="en-US" i="1" u="sng" dirty="0"/>
              <a:t>Nash Equilibrium</a:t>
            </a:r>
            <a:r>
              <a:rPr lang="en-US" dirty="0"/>
              <a:t>: the set of strategies such that each player is doing the best it can, GIVEN the strategy of the rival player(s)</a:t>
            </a:r>
          </a:p>
        </p:txBody>
      </p:sp>
    </p:spTree>
    <p:extLst>
      <p:ext uri="{BB962C8B-B14F-4D97-AF65-F5344CB8AC3E}">
        <p14:creationId xmlns:p14="http://schemas.microsoft.com/office/powerpoint/2010/main" val="3960544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737573"/>
            <a:ext cx="12851704"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3000" i="1" u="sng" dirty="0"/>
              <a:t>Prisoner’s Dilemma Game</a:t>
            </a:r>
            <a:r>
              <a:rPr lang="en-US" sz="3000" dirty="0"/>
              <a:t>:</a:t>
            </a:r>
          </a:p>
          <a:p>
            <a:pPr marL="131445" indent="0">
              <a:buSzPct val="56250"/>
              <a:buNone/>
            </a:pPr>
            <a:r>
              <a:rPr lang="en-US" sz="3000" dirty="0"/>
              <a:t>1. There is a dominant strategy solution</a:t>
            </a:r>
          </a:p>
          <a:p>
            <a:pPr marL="131445" indent="0">
              <a:buSzPct val="56250"/>
              <a:buNone/>
            </a:pPr>
            <a:r>
              <a:rPr lang="en-US" sz="3000" dirty="0"/>
              <a:t>2. An alternative outcome exists that provides higher payoffs for all players</a:t>
            </a:r>
            <a:br>
              <a:rPr lang="en-US" sz="3000" dirty="0"/>
            </a:br>
            <a:endParaRPr lang="en-US" sz="3000" dirty="0"/>
          </a:p>
          <a:p>
            <a:pPr marL="131445" indent="0">
              <a:buSzPct val="56250"/>
              <a:buNone/>
            </a:pPr>
            <a:r>
              <a:rPr lang="en-US" sz="3000" dirty="0"/>
              <a:t>In a prisoner’s dilemma game, the Nash Equilibrium can be worse than a </a:t>
            </a:r>
          </a:p>
          <a:p>
            <a:pPr marL="131445" indent="0">
              <a:buSzPct val="56250"/>
              <a:buNone/>
            </a:pPr>
            <a:r>
              <a:rPr lang="en-US" sz="3000" dirty="0"/>
              <a:t>possible outcome in the game</a:t>
            </a:r>
          </a:p>
          <a:p>
            <a:pPr marL="588645" indent="-457200">
              <a:buSzPct val="56250"/>
            </a:pPr>
            <a:r>
              <a:rPr lang="en-US" sz="3000" dirty="0"/>
              <a:t>There can be another possible outcome that can give better payoffs than the Nash Equilibrium, but is not achieved</a:t>
            </a:r>
          </a:p>
        </p:txBody>
      </p:sp>
      <p:graphicFrame>
        <p:nvGraphicFramePr>
          <p:cNvPr id="2" name="Table 2">
            <a:extLst>
              <a:ext uri="{FF2B5EF4-FFF2-40B4-BE49-F238E27FC236}">
                <a16:creationId xmlns:a16="http://schemas.microsoft.com/office/drawing/2014/main" id="{97C764D1-D6C1-DCD2-391B-2D145CD451C8}"/>
              </a:ext>
            </a:extLst>
          </p:cNvPr>
          <p:cNvGraphicFramePr>
            <a:graphicFrameLocks noGrp="1"/>
          </p:cNvGraphicFramePr>
          <p:nvPr/>
        </p:nvGraphicFramePr>
        <p:xfrm>
          <a:off x="5163575" y="5923131"/>
          <a:ext cx="6004949" cy="2824472"/>
        </p:xfrm>
        <a:graphic>
          <a:graphicData uri="http://schemas.openxmlformats.org/drawingml/2006/table">
            <a:tbl>
              <a:tblPr firstRow="1" bandRow="1">
                <a:tableStyleId>{5C22544A-7EE6-4342-B048-85BDC9FD1C3A}</a:tableStyleId>
              </a:tblPr>
              <a:tblGrid>
                <a:gridCol w="663338">
                  <a:extLst>
                    <a:ext uri="{9D8B030D-6E8A-4147-A177-3AD203B41FA5}">
                      <a16:colId xmlns:a16="http://schemas.microsoft.com/office/drawing/2014/main" val="3373312124"/>
                    </a:ext>
                  </a:extLst>
                </a:gridCol>
                <a:gridCol w="1780537">
                  <a:extLst>
                    <a:ext uri="{9D8B030D-6E8A-4147-A177-3AD203B41FA5}">
                      <a16:colId xmlns:a16="http://schemas.microsoft.com/office/drawing/2014/main" val="3011127963"/>
                    </a:ext>
                  </a:extLst>
                </a:gridCol>
                <a:gridCol w="1780537">
                  <a:extLst>
                    <a:ext uri="{9D8B030D-6E8A-4147-A177-3AD203B41FA5}">
                      <a16:colId xmlns:a16="http://schemas.microsoft.com/office/drawing/2014/main" val="3935175078"/>
                    </a:ext>
                  </a:extLst>
                </a:gridCol>
                <a:gridCol w="1780537">
                  <a:extLst>
                    <a:ext uri="{9D8B030D-6E8A-4147-A177-3AD203B41FA5}">
                      <a16:colId xmlns:a16="http://schemas.microsoft.com/office/drawing/2014/main" val="3218912151"/>
                    </a:ext>
                  </a:extLst>
                </a:gridCol>
              </a:tblGrid>
              <a:tr h="706118">
                <a:tc rowSpan="4">
                  <a:txBody>
                    <a:bodyPr/>
                    <a:lstStyle/>
                    <a:p>
                      <a:pPr algn="ctr"/>
                      <a:r>
                        <a:rPr lang="en-US" sz="2400" dirty="0">
                          <a:solidFill>
                            <a:schemeClr val="tx1"/>
                          </a:solidFill>
                        </a:rPr>
                        <a:t>Player A</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Player 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70611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Confess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Don’t Confess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06118">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Confess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sng" dirty="0">
                          <a:solidFill>
                            <a:schemeClr val="tx1"/>
                          </a:solidFill>
                        </a:rPr>
                        <a:t>-2</a:t>
                      </a:r>
                      <a:r>
                        <a:rPr lang="en-US" dirty="0">
                          <a:solidFill>
                            <a:schemeClr val="tx1"/>
                          </a:solidFill>
                        </a:rPr>
                        <a:t>, </a:t>
                      </a:r>
                      <a:r>
                        <a:rPr lang="en-US" u="sng"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u="sng" dirty="0">
                          <a:solidFill>
                            <a:schemeClr val="tx1"/>
                          </a:solidFill>
                        </a:rPr>
                        <a:t>0</a:t>
                      </a:r>
                      <a:r>
                        <a:rPr lang="en-US" dirty="0">
                          <a:solidFill>
                            <a:schemeClr val="tx1"/>
                          </a:solidFill>
                        </a:rPr>
                        <a: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70611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Don’t Confess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 </a:t>
                      </a:r>
                      <a:r>
                        <a:rPr lang="en-US" u="sng"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4145894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u="sng" dirty="0"/>
              <a:t>Cooperative Game</a:t>
            </a:r>
            <a:r>
              <a:rPr lang="en-US" dirty="0"/>
              <a:t>: Players negotiate binding contracts that allow them to plan join strategies.</a:t>
            </a:r>
          </a:p>
          <a:p>
            <a:pPr marL="588645" indent="-457200">
              <a:buSzPct val="56250"/>
            </a:pPr>
            <a:r>
              <a:rPr lang="en-US" dirty="0"/>
              <a:t>e.g. Buyer and seller negotiating the price of a good/service or a joint venture by two firms.</a:t>
            </a:r>
          </a:p>
          <a:p>
            <a:pPr marL="131445" indent="0">
              <a:buSzPct val="56250"/>
              <a:buNone/>
            </a:pPr>
            <a:endParaRPr lang="en-US" u="sng" dirty="0"/>
          </a:p>
          <a:p>
            <a:pPr marL="131445" indent="0">
              <a:buSzPct val="56250"/>
              <a:buNone/>
            </a:pPr>
            <a:r>
              <a:rPr lang="en-US" u="sng" dirty="0"/>
              <a:t>Non-Cooperative Game</a:t>
            </a:r>
            <a:r>
              <a:rPr lang="en-US" dirty="0"/>
              <a:t>:</a:t>
            </a:r>
            <a:r>
              <a:rPr lang="en-US" b="1" dirty="0"/>
              <a:t> </a:t>
            </a:r>
            <a:r>
              <a:rPr lang="en-US" dirty="0"/>
              <a:t>Negotiation or enforcement of binding contracts between players is not possible.</a:t>
            </a:r>
          </a:p>
        </p:txBody>
      </p:sp>
    </p:spTree>
    <p:extLst>
      <p:ext uri="{BB962C8B-B14F-4D97-AF65-F5344CB8AC3E}">
        <p14:creationId xmlns:p14="http://schemas.microsoft.com/office/powerpoint/2010/main" val="2983226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8</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737574"/>
            <a:ext cx="12851704" cy="13193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3000" dirty="0"/>
              <a:t>The following diagram below shows the payoff matrix for the decisions of two stove manufacturers, Northwest Stoves and Regency Appliances.   </a:t>
            </a:r>
          </a:p>
          <a:p>
            <a:pPr marL="131445" indent="0">
              <a:buSzPct val="56250"/>
              <a:buNone/>
            </a:pPr>
            <a:endParaRPr lang="en-US" sz="3000" dirty="0"/>
          </a:p>
          <a:p>
            <a:pPr marL="131445" indent="0">
              <a:buSzPct val="56250"/>
              <a:buNone/>
            </a:pPr>
            <a:endParaRPr lang="en-US" sz="3000" dirty="0"/>
          </a:p>
        </p:txBody>
      </p:sp>
      <p:graphicFrame>
        <p:nvGraphicFramePr>
          <p:cNvPr id="2" name="Table 2">
            <a:extLst>
              <a:ext uri="{FF2B5EF4-FFF2-40B4-BE49-F238E27FC236}">
                <a16:creationId xmlns:a16="http://schemas.microsoft.com/office/drawing/2014/main" id="{97C764D1-D6C1-DCD2-391B-2D145CD451C8}"/>
              </a:ext>
            </a:extLst>
          </p:cNvPr>
          <p:cNvGraphicFramePr>
            <a:graphicFrameLocks noGrp="1"/>
          </p:cNvGraphicFramePr>
          <p:nvPr/>
        </p:nvGraphicFramePr>
        <p:xfrm>
          <a:off x="3992918" y="2782283"/>
          <a:ext cx="8692201" cy="3710112"/>
        </p:xfrm>
        <a:graphic>
          <a:graphicData uri="http://schemas.openxmlformats.org/drawingml/2006/table">
            <a:tbl>
              <a:tblPr firstRow="1" bandRow="1">
                <a:tableStyleId>{5C22544A-7EE6-4342-B048-85BDC9FD1C3A}</a:tableStyleId>
              </a:tblPr>
              <a:tblGrid>
                <a:gridCol w="543465">
                  <a:extLst>
                    <a:ext uri="{9D8B030D-6E8A-4147-A177-3AD203B41FA5}">
                      <a16:colId xmlns:a16="http://schemas.microsoft.com/office/drawing/2014/main" val="3373312124"/>
                    </a:ext>
                  </a:extLst>
                </a:gridCol>
                <a:gridCol w="2037184">
                  <a:extLst>
                    <a:ext uri="{9D8B030D-6E8A-4147-A177-3AD203B41FA5}">
                      <a16:colId xmlns:a16="http://schemas.microsoft.com/office/drawing/2014/main" val="3011127963"/>
                    </a:ext>
                  </a:extLst>
                </a:gridCol>
                <a:gridCol w="2037184">
                  <a:extLst>
                    <a:ext uri="{9D8B030D-6E8A-4147-A177-3AD203B41FA5}">
                      <a16:colId xmlns:a16="http://schemas.microsoft.com/office/drawing/2014/main" val="3935175078"/>
                    </a:ext>
                  </a:extLst>
                </a:gridCol>
                <a:gridCol w="2037184">
                  <a:extLst>
                    <a:ext uri="{9D8B030D-6E8A-4147-A177-3AD203B41FA5}">
                      <a16:colId xmlns:a16="http://schemas.microsoft.com/office/drawing/2014/main" val="3218912151"/>
                    </a:ext>
                  </a:extLst>
                </a:gridCol>
                <a:gridCol w="2037184">
                  <a:extLst>
                    <a:ext uri="{9D8B030D-6E8A-4147-A177-3AD203B41FA5}">
                      <a16:colId xmlns:a16="http://schemas.microsoft.com/office/drawing/2014/main" val="4059392771"/>
                    </a:ext>
                  </a:extLst>
                </a:gridCol>
              </a:tblGrid>
              <a:tr h="601152">
                <a:tc rowSpan="5">
                  <a:txBody>
                    <a:bodyPr/>
                    <a:lstStyle/>
                    <a:p>
                      <a:pPr algn="ctr"/>
                      <a:r>
                        <a:rPr lang="en-US" sz="2400" dirty="0">
                          <a:solidFill>
                            <a:schemeClr val="tx1"/>
                          </a:solidFill>
                        </a:rPr>
                        <a:t>Northwest Stoves</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2400" dirty="0">
                          <a:solidFill>
                            <a:schemeClr val="tx1"/>
                          </a:solidFill>
                        </a:rPr>
                        <a:t>Regency Appliances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7506587"/>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Make an Acquisition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Merge with a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60115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Make an Acquisition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8, 3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18, 6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Merge with a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3, 8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18, 18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23, 12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r h="856319">
                <a:tc vMerge="1">
                  <a:txBody>
                    <a:bodyPr/>
                    <a:lstStyle/>
                    <a:p>
                      <a:pPr algn="ctr"/>
                      <a:endParaRPr lang="en-US" sz="240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Cut Unprofitable Product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6, 18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12, 23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21, 21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054513"/>
                  </a:ext>
                </a:extLst>
              </a:tr>
            </a:tbl>
          </a:graphicData>
        </a:graphic>
      </p:graphicFrame>
      <p:sp>
        <p:nvSpPr>
          <p:cNvPr id="6" name="TextBox 5">
            <a:extLst>
              <a:ext uri="{FF2B5EF4-FFF2-40B4-BE49-F238E27FC236}">
                <a16:creationId xmlns:a16="http://schemas.microsoft.com/office/drawing/2014/main" id="{1E111A81-9203-8DE5-96A3-9F5685438304}"/>
              </a:ext>
            </a:extLst>
          </p:cNvPr>
          <p:cNvSpPr txBox="1"/>
          <p:nvPr/>
        </p:nvSpPr>
        <p:spPr>
          <a:xfrm>
            <a:off x="1913167" y="6929188"/>
            <a:ext cx="9386046" cy="1200329"/>
          </a:xfrm>
          <a:prstGeom prst="rect">
            <a:avLst/>
          </a:prstGeom>
          <a:noFill/>
        </p:spPr>
        <p:txBody>
          <a:bodyPr wrap="square">
            <a:spAutoFit/>
          </a:bodyPr>
          <a:lstStyle/>
          <a:p>
            <a:pPr marL="131445" indent="0">
              <a:buSzPct val="56250"/>
              <a:buNone/>
            </a:pPr>
            <a:r>
              <a:rPr lang="en-US" sz="2400" dirty="0"/>
              <a:t>A. Is there a Nash Equilibrium?</a:t>
            </a:r>
          </a:p>
          <a:p>
            <a:pPr marL="645795" indent="-514350">
              <a:buSzPct val="56250"/>
              <a:buAutoNum type="alphaUcPeriod"/>
            </a:pPr>
            <a:endParaRPr lang="en-US" sz="2400" dirty="0"/>
          </a:p>
          <a:p>
            <a:pPr marL="131445" indent="0">
              <a:buSzPct val="56250"/>
              <a:buNone/>
            </a:pPr>
            <a:r>
              <a:rPr lang="en-US" sz="2400" dirty="0"/>
              <a:t>B. Is this a Prisoner’s Dilemma Game?</a:t>
            </a:r>
          </a:p>
        </p:txBody>
      </p:sp>
    </p:spTree>
    <p:extLst>
      <p:ext uri="{BB962C8B-B14F-4D97-AF65-F5344CB8AC3E}">
        <p14:creationId xmlns:p14="http://schemas.microsoft.com/office/powerpoint/2010/main" val="4014815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8</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737574"/>
            <a:ext cx="12851704" cy="13193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3000" dirty="0"/>
              <a:t>The following diagram below shows the payoff matrix for the decisions of two stove manufacturers, Northwest Stoves and Regency Appliances.   </a:t>
            </a:r>
          </a:p>
          <a:p>
            <a:pPr marL="131445" indent="0">
              <a:buSzPct val="56250"/>
              <a:buNone/>
            </a:pPr>
            <a:endParaRPr lang="en-US" sz="3000" dirty="0"/>
          </a:p>
          <a:p>
            <a:pPr marL="131445" indent="0">
              <a:buSzPct val="56250"/>
              <a:buNone/>
            </a:pPr>
            <a:endParaRPr lang="en-US" sz="3000" dirty="0"/>
          </a:p>
        </p:txBody>
      </p:sp>
      <p:graphicFrame>
        <p:nvGraphicFramePr>
          <p:cNvPr id="2" name="Table 2">
            <a:extLst>
              <a:ext uri="{FF2B5EF4-FFF2-40B4-BE49-F238E27FC236}">
                <a16:creationId xmlns:a16="http://schemas.microsoft.com/office/drawing/2014/main" id="{97C764D1-D6C1-DCD2-391B-2D145CD451C8}"/>
              </a:ext>
            </a:extLst>
          </p:cNvPr>
          <p:cNvGraphicFramePr>
            <a:graphicFrameLocks noGrp="1"/>
          </p:cNvGraphicFramePr>
          <p:nvPr/>
        </p:nvGraphicFramePr>
        <p:xfrm>
          <a:off x="3992918" y="2782283"/>
          <a:ext cx="8692201" cy="3710112"/>
        </p:xfrm>
        <a:graphic>
          <a:graphicData uri="http://schemas.openxmlformats.org/drawingml/2006/table">
            <a:tbl>
              <a:tblPr firstRow="1" bandRow="1">
                <a:tableStyleId>{5C22544A-7EE6-4342-B048-85BDC9FD1C3A}</a:tableStyleId>
              </a:tblPr>
              <a:tblGrid>
                <a:gridCol w="543465">
                  <a:extLst>
                    <a:ext uri="{9D8B030D-6E8A-4147-A177-3AD203B41FA5}">
                      <a16:colId xmlns:a16="http://schemas.microsoft.com/office/drawing/2014/main" val="3373312124"/>
                    </a:ext>
                  </a:extLst>
                </a:gridCol>
                <a:gridCol w="2037184">
                  <a:extLst>
                    <a:ext uri="{9D8B030D-6E8A-4147-A177-3AD203B41FA5}">
                      <a16:colId xmlns:a16="http://schemas.microsoft.com/office/drawing/2014/main" val="3011127963"/>
                    </a:ext>
                  </a:extLst>
                </a:gridCol>
                <a:gridCol w="2037184">
                  <a:extLst>
                    <a:ext uri="{9D8B030D-6E8A-4147-A177-3AD203B41FA5}">
                      <a16:colId xmlns:a16="http://schemas.microsoft.com/office/drawing/2014/main" val="3935175078"/>
                    </a:ext>
                  </a:extLst>
                </a:gridCol>
                <a:gridCol w="2037184">
                  <a:extLst>
                    <a:ext uri="{9D8B030D-6E8A-4147-A177-3AD203B41FA5}">
                      <a16:colId xmlns:a16="http://schemas.microsoft.com/office/drawing/2014/main" val="3218912151"/>
                    </a:ext>
                  </a:extLst>
                </a:gridCol>
                <a:gridCol w="2037184">
                  <a:extLst>
                    <a:ext uri="{9D8B030D-6E8A-4147-A177-3AD203B41FA5}">
                      <a16:colId xmlns:a16="http://schemas.microsoft.com/office/drawing/2014/main" val="4059392771"/>
                    </a:ext>
                  </a:extLst>
                </a:gridCol>
              </a:tblGrid>
              <a:tr h="601152">
                <a:tc rowSpan="5">
                  <a:txBody>
                    <a:bodyPr/>
                    <a:lstStyle/>
                    <a:p>
                      <a:pPr algn="ctr"/>
                      <a:r>
                        <a:rPr lang="en-US" sz="2400" dirty="0">
                          <a:solidFill>
                            <a:schemeClr val="tx1"/>
                          </a:solidFill>
                        </a:rPr>
                        <a:t>Northwest Stoves</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2400" dirty="0">
                          <a:solidFill>
                            <a:schemeClr val="tx1"/>
                          </a:solidFill>
                        </a:rPr>
                        <a:t>Regency Appliances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7506587"/>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Make an Acquisition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Merge with a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60115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Make an Acquisition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8, 3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18, </a:t>
                      </a: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Merge with a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3, 8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18</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23</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r h="856319">
                <a:tc vMerge="1">
                  <a:txBody>
                    <a:bodyPr/>
                    <a:lstStyle/>
                    <a:p>
                      <a:pPr algn="ctr"/>
                      <a:endParaRPr lang="en-US" sz="240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Cut Unprofitable Product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6</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12, </a:t>
                      </a: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21, 21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054513"/>
                  </a:ext>
                </a:extLst>
              </a:tr>
            </a:tbl>
          </a:graphicData>
        </a:graphic>
      </p:graphicFrame>
      <p:sp>
        <p:nvSpPr>
          <p:cNvPr id="6" name="TextBox 5">
            <a:extLst>
              <a:ext uri="{FF2B5EF4-FFF2-40B4-BE49-F238E27FC236}">
                <a16:creationId xmlns:a16="http://schemas.microsoft.com/office/drawing/2014/main" id="{1E111A81-9203-8DE5-96A3-9F5685438304}"/>
              </a:ext>
            </a:extLst>
          </p:cNvPr>
          <p:cNvSpPr txBox="1"/>
          <p:nvPr/>
        </p:nvSpPr>
        <p:spPr>
          <a:xfrm>
            <a:off x="1913167" y="6929188"/>
            <a:ext cx="9386046" cy="1569660"/>
          </a:xfrm>
          <a:prstGeom prst="rect">
            <a:avLst/>
          </a:prstGeom>
          <a:noFill/>
        </p:spPr>
        <p:txBody>
          <a:bodyPr wrap="square">
            <a:spAutoFit/>
          </a:bodyPr>
          <a:lstStyle/>
          <a:p>
            <a:pPr marL="131445" indent="0">
              <a:buSzPct val="56250"/>
              <a:buNone/>
            </a:pPr>
            <a:r>
              <a:rPr lang="en-US" sz="2400" dirty="0"/>
              <a:t>A. Is there a Nash Equilibrium?</a:t>
            </a:r>
            <a:br>
              <a:rPr lang="en-US" sz="2400" dirty="0"/>
            </a:br>
            <a:endParaRPr lang="en-US" sz="2400" dirty="0"/>
          </a:p>
          <a:p>
            <a:pPr marL="474345" indent="-342900">
              <a:buSzPct val="56250"/>
              <a:buFont typeface="Arial" panose="020B0604020202020204" pitchFamily="34" charset="0"/>
              <a:buChar char="•"/>
            </a:pPr>
            <a:r>
              <a:rPr lang="en-US" sz="2400" b="1" i="1" dirty="0"/>
              <a:t>the set of strategies such that each player is doing the best it can, GIVEN the strategy of the rival player(s)</a:t>
            </a:r>
          </a:p>
        </p:txBody>
      </p:sp>
    </p:spTree>
    <p:extLst>
      <p:ext uri="{BB962C8B-B14F-4D97-AF65-F5344CB8AC3E}">
        <p14:creationId xmlns:p14="http://schemas.microsoft.com/office/powerpoint/2010/main" val="4020922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8</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737574"/>
            <a:ext cx="12851704" cy="13193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3000" dirty="0"/>
              <a:t>The following diagram below shows the payoff matrix for the decisions of two stove manufacturers, Northwest Stoves and Regency Appliances.   </a:t>
            </a:r>
          </a:p>
          <a:p>
            <a:pPr marL="131445" indent="0">
              <a:buSzPct val="56250"/>
              <a:buNone/>
            </a:pPr>
            <a:endParaRPr lang="en-US" sz="3000" dirty="0"/>
          </a:p>
          <a:p>
            <a:pPr marL="131445" indent="0">
              <a:buSzPct val="56250"/>
              <a:buNone/>
            </a:pPr>
            <a:endParaRPr lang="en-US" sz="3000" dirty="0"/>
          </a:p>
        </p:txBody>
      </p:sp>
      <p:sp>
        <p:nvSpPr>
          <p:cNvPr id="6" name="TextBox 5">
            <a:extLst>
              <a:ext uri="{FF2B5EF4-FFF2-40B4-BE49-F238E27FC236}">
                <a16:creationId xmlns:a16="http://schemas.microsoft.com/office/drawing/2014/main" id="{1E111A81-9203-8DE5-96A3-9F5685438304}"/>
              </a:ext>
            </a:extLst>
          </p:cNvPr>
          <p:cNvSpPr txBox="1"/>
          <p:nvPr/>
        </p:nvSpPr>
        <p:spPr>
          <a:xfrm>
            <a:off x="1913167" y="6929188"/>
            <a:ext cx="9386046" cy="1200329"/>
          </a:xfrm>
          <a:prstGeom prst="rect">
            <a:avLst/>
          </a:prstGeom>
          <a:noFill/>
        </p:spPr>
        <p:txBody>
          <a:bodyPr wrap="square">
            <a:spAutoFit/>
          </a:bodyPr>
          <a:lstStyle/>
          <a:p>
            <a:pPr marL="131445" indent="0">
              <a:buSzPct val="56250"/>
              <a:buNone/>
            </a:pPr>
            <a:r>
              <a:rPr lang="en-US" sz="2400" dirty="0"/>
              <a:t>B. Is this a Prisoner’s Dilemma Game?</a:t>
            </a:r>
            <a:br>
              <a:rPr lang="en-US" sz="2400" dirty="0"/>
            </a:br>
            <a:endParaRPr lang="en-US" sz="2400" i="1" dirty="0"/>
          </a:p>
          <a:p>
            <a:pPr marL="474345" lvl="3" indent="-342900">
              <a:buSzPct val="56250"/>
              <a:buFont typeface="Arial" panose="020B0604020202020204" pitchFamily="34" charset="0"/>
              <a:buChar char="•"/>
            </a:pPr>
            <a:r>
              <a:rPr lang="en-US" sz="2400" b="1" i="1" dirty="0"/>
              <a:t>No, there is no dominant strategy solution</a:t>
            </a:r>
          </a:p>
        </p:txBody>
      </p:sp>
      <p:graphicFrame>
        <p:nvGraphicFramePr>
          <p:cNvPr id="3" name="Table 2">
            <a:extLst>
              <a:ext uri="{FF2B5EF4-FFF2-40B4-BE49-F238E27FC236}">
                <a16:creationId xmlns:a16="http://schemas.microsoft.com/office/drawing/2014/main" id="{CBA4A6CF-FFC1-C922-F0B6-0D251A993985}"/>
              </a:ext>
            </a:extLst>
          </p:cNvPr>
          <p:cNvGraphicFramePr>
            <a:graphicFrameLocks noGrp="1"/>
          </p:cNvGraphicFramePr>
          <p:nvPr/>
        </p:nvGraphicFramePr>
        <p:xfrm>
          <a:off x="3992918" y="2782283"/>
          <a:ext cx="8692201" cy="3710112"/>
        </p:xfrm>
        <a:graphic>
          <a:graphicData uri="http://schemas.openxmlformats.org/drawingml/2006/table">
            <a:tbl>
              <a:tblPr firstRow="1" bandRow="1">
                <a:tableStyleId>{5C22544A-7EE6-4342-B048-85BDC9FD1C3A}</a:tableStyleId>
              </a:tblPr>
              <a:tblGrid>
                <a:gridCol w="543465">
                  <a:extLst>
                    <a:ext uri="{9D8B030D-6E8A-4147-A177-3AD203B41FA5}">
                      <a16:colId xmlns:a16="http://schemas.microsoft.com/office/drawing/2014/main" val="3373312124"/>
                    </a:ext>
                  </a:extLst>
                </a:gridCol>
                <a:gridCol w="2037184">
                  <a:extLst>
                    <a:ext uri="{9D8B030D-6E8A-4147-A177-3AD203B41FA5}">
                      <a16:colId xmlns:a16="http://schemas.microsoft.com/office/drawing/2014/main" val="3011127963"/>
                    </a:ext>
                  </a:extLst>
                </a:gridCol>
                <a:gridCol w="2037184">
                  <a:extLst>
                    <a:ext uri="{9D8B030D-6E8A-4147-A177-3AD203B41FA5}">
                      <a16:colId xmlns:a16="http://schemas.microsoft.com/office/drawing/2014/main" val="3935175078"/>
                    </a:ext>
                  </a:extLst>
                </a:gridCol>
                <a:gridCol w="2037184">
                  <a:extLst>
                    <a:ext uri="{9D8B030D-6E8A-4147-A177-3AD203B41FA5}">
                      <a16:colId xmlns:a16="http://schemas.microsoft.com/office/drawing/2014/main" val="3218912151"/>
                    </a:ext>
                  </a:extLst>
                </a:gridCol>
                <a:gridCol w="2037184">
                  <a:extLst>
                    <a:ext uri="{9D8B030D-6E8A-4147-A177-3AD203B41FA5}">
                      <a16:colId xmlns:a16="http://schemas.microsoft.com/office/drawing/2014/main" val="4059392771"/>
                    </a:ext>
                  </a:extLst>
                </a:gridCol>
              </a:tblGrid>
              <a:tr h="601152">
                <a:tc rowSpan="5">
                  <a:txBody>
                    <a:bodyPr/>
                    <a:lstStyle/>
                    <a:p>
                      <a:pPr algn="ctr"/>
                      <a:r>
                        <a:rPr lang="en-US" sz="2400" dirty="0">
                          <a:solidFill>
                            <a:schemeClr val="tx1"/>
                          </a:solidFill>
                        </a:rPr>
                        <a:t>Northwest Stoves</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2400" dirty="0">
                          <a:solidFill>
                            <a:schemeClr val="tx1"/>
                          </a:solidFill>
                        </a:rPr>
                        <a:t>Regency Appliances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7506587"/>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Make an Acquisition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Merge with a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60115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Make an Acquisition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8, 3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18, </a:t>
                      </a: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Merge with a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3, 8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18</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23</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r h="856319">
                <a:tc vMerge="1">
                  <a:txBody>
                    <a:bodyPr/>
                    <a:lstStyle/>
                    <a:p>
                      <a:pPr algn="ctr"/>
                      <a:endParaRPr lang="en-US" sz="240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Cut Unprofitable Product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6</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12, </a:t>
                      </a:r>
                      <a:r>
                        <a:rPr lang="en-US" sz="2000" u="sng" dirty="0">
                          <a:solidFill>
                            <a:schemeClr val="tx1"/>
                          </a:solidFill>
                          <a:latin typeface="Calibri" panose="020F0502020204030204" pitchFamily="34" charset="0"/>
                          <a:ea typeface="Calibri" panose="020F0502020204030204" pitchFamily="34" charset="0"/>
                          <a:cs typeface="Calibri" panose="020F0502020204030204" pitchFamily="34"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21, 21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054513"/>
                  </a:ext>
                </a:extLst>
              </a:tr>
            </a:tbl>
          </a:graphicData>
        </a:graphic>
      </p:graphicFrame>
    </p:spTree>
    <p:extLst>
      <p:ext uri="{BB962C8B-B14F-4D97-AF65-F5344CB8AC3E}">
        <p14:creationId xmlns:p14="http://schemas.microsoft.com/office/powerpoint/2010/main" val="196943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8" y="538737"/>
            <a:ext cx="822960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dirty="0"/>
              <a:t>Monopoly and Pricing With </a:t>
            </a:r>
            <a:br>
              <a:rPr lang="en-US" b="1" dirty="0"/>
            </a:br>
            <a:r>
              <a:rPr lang="en-US" b="1" dirty="0"/>
              <a:t>Market Power</a:t>
            </a:r>
          </a:p>
        </p:txBody>
      </p:sp>
      <p:sp>
        <p:nvSpPr>
          <p:cNvPr id="126" name="Google Shape;126;p3"/>
          <p:cNvSpPr txBox="1">
            <a:spLocks noGrp="1"/>
          </p:cNvSpPr>
          <p:nvPr>
            <p:ph type="body" idx="1"/>
          </p:nvPr>
        </p:nvSpPr>
        <p:spPr>
          <a:xfrm>
            <a:off x="4572000" y="2168650"/>
            <a:ext cx="8229600" cy="6436613"/>
          </a:xfrm>
          <a:prstGeom prst="rect">
            <a:avLst/>
          </a:prstGeom>
        </p:spPr>
        <p:txBody>
          <a:bodyPr spcFirstLastPara="1" wrap="square" lIns="91425" tIns="45700" rIns="91425" bIns="45700" anchor="t" anchorCtr="0">
            <a:normAutofit/>
          </a:bodyPr>
          <a:lstStyle/>
          <a:p>
            <a:pPr marL="457200" lvl="0" indent="-325755" algn="l" rtl="0">
              <a:spcBef>
                <a:spcPts val="360"/>
              </a:spcBef>
              <a:spcAft>
                <a:spcPts val="0"/>
              </a:spcAft>
              <a:buSzPct val="56250"/>
              <a:buChar char="●"/>
            </a:pPr>
            <a:r>
              <a:rPr lang="en-US" b="1" dirty="0"/>
              <a:t>Monopoly: </a:t>
            </a:r>
            <a:r>
              <a:rPr lang="en-US" dirty="0"/>
              <a:t>a sole supplier of a good for which there is no close substitute.</a:t>
            </a:r>
          </a:p>
          <a:p>
            <a:pPr lvl="1" indent="-325755">
              <a:buSzPct val="56250"/>
              <a:buChar char="●"/>
            </a:pPr>
            <a:r>
              <a:rPr lang="en-US" dirty="0"/>
              <a:t>As a single supplier, a monopolist faces the entire (downward sloping) market demand.</a:t>
            </a:r>
          </a:p>
          <a:p>
            <a:pPr lvl="1" indent="-325755">
              <a:buSzPct val="56250"/>
              <a:buChar char="●"/>
            </a:pPr>
            <a:r>
              <a:rPr lang="en-US" dirty="0"/>
              <a:t>A monopoly’s output is the market output</a:t>
            </a:r>
            <a:br>
              <a:rPr lang="en-US" dirty="0"/>
            </a:br>
            <a:endParaRPr lang="en-US" dirty="0"/>
          </a:p>
          <a:p>
            <a:pPr marL="457200" lvl="0" indent="-325755" algn="l" rtl="0">
              <a:spcBef>
                <a:spcPts val="360"/>
              </a:spcBef>
              <a:spcAft>
                <a:spcPts val="0"/>
              </a:spcAft>
              <a:buSzPct val="56250"/>
              <a:buChar char="●"/>
            </a:pPr>
            <a:r>
              <a:rPr lang="en-US" dirty="0"/>
              <a:t>Profit Maximization: MR=MC </a:t>
            </a:r>
          </a:p>
          <a:p>
            <a:pPr marL="131445" lvl="0" indent="0" algn="l" rtl="0">
              <a:spcBef>
                <a:spcPts val="360"/>
              </a:spcBef>
              <a:spcAft>
                <a:spcPts val="0"/>
              </a:spcAft>
              <a:buSzPct val="56250"/>
              <a:buNone/>
            </a:pPr>
            <a:endParaRPr lang="en-US" dirty="0"/>
          </a:p>
          <a:p>
            <a:pPr marL="131445" lvl="0" indent="0" algn="ctr" rtl="0">
              <a:spcBef>
                <a:spcPts val="360"/>
              </a:spcBef>
              <a:spcAft>
                <a:spcPts val="0"/>
              </a:spcAft>
              <a:buSzPct val="56250"/>
              <a:buNone/>
            </a:pPr>
            <a:r>
              <a:rPr lang="en-US" dirty="0"/>
              <a:t>Profit-maximizing managers sets its quantity according to this formula: </a:t>
            </a:r>
          </a:p>
          <a:p>
            <a:pPr marL="457200" lvl="0" indent="-325755" algn="l" rtl="0">
              <a:spcBef>
                <a:spcPts val="360"/>
              </a:spcBef>
              <a:spcAft>
                <a:spcPts val="0"/>
              </a:spcAft>
              <a:buSzPct val="56250"/>
              <a:buChar char="●"/>
            </a:pPr>
            <a:endParaRPr lang="en-US" dirty="0"/>
          </a:p>
        </p:txBody>
      </p:sp>
      <p:pic>
        <p:nvPicPr>
          <p:cNvPr id="1026" name="Picture 2">
            <a:extLst>
              <a:ext uri="{FF2B5EF4-FFF2-40B4-BE49-F238E27FC236}">
                <a16:creationId xmlns:a16="http://schemas.microsoft.com/office/drawing/2014/main" id="{EE91FC73-F6C1-8DD1-7467-7C71B8F6B5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9466" y="7401099"/>
            <a:ext cx="4549064" cy="1204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Arial" panose="020B0604020202020204" pitchFamily="34" charset="0"/>
              </a:rPr>
              <a:t>Maximin Strategy</a:t>
            </a:r>
            <a:r>
              <a:rPr lang="en-US" sz="2800" b="0" i="0" u="none" strike="noStrike" dirty="0">
                <a:solidFill>
                  <a:srgbClr val="000000"/>
                </a:solidFill>
                <a:effectLst/>
                <a:latin typeface="Arial" panose="020B0604020202020204" pitchFamily="34" charset="0"/>
              </a:rPr>
              <a:t>: risk averse strategy that maximizes the minimum possible payoff</a:t>
            </a:r>
            <a:endParaRPr lang="en-US" sz="2800" b="0" dirty="0">
              <a:effectLst/>
            </a:endParaRPr>
          </a:p>
          <a:p>
            <a:pPr fontAlgn="base">
              <a:spcBef>
                <a:spcPts val="0"/>
              </a:spcBef>
            </a:pPr>
            <a:r>
              <a:rPr lang="en-US" sz="2800" b="0" i="0" u="none" strike="noStrike" dirty="0">
                <a:solidFill>
                  <a:srgbClr val="000000"/>
                </a:solidFill>
                <a:effectLst/>
                <a:latin typeface="Arial" panose="020B0604020202020204" pitchFamily="34" charset="0"/>
              </a:rPr>
              <a:t>“What is the minimum payoff I can get if I use this strategy?”</a:t>
            </a:r>
          </a:p>
          <a:p>
            <a:pPr lvl="1" indent="-457200" fontAlgn="base">
              <a:spcBef>
                <a:spcPts val="0"/>
              </a:spcBef>
            </a:pPr>
            <a:r>
              <a:rPr lang="en-US" b="0" i="0" u="none" strike="noStrike" dirty="0">
                <a:solidFill>
                  <a:srgbClr val="000000"/>
                </a:solidFill>
                <a:effectLst/>
                <a:latin typeface="Arial" panose="020B0604020202020204" pitchFamily="34" charset="0"/>
              </a:rPr>
              <a:t>The player then chooses the strategy with the highest minimum payoff</a:t>
            </a:r>
          </a:p>
          <a:p>
            <a:pPr fontAlgn="base">
              <a:spcBef>
                <a:spcPts val="0"/>
              </a:spcBef>
            </a:pPr>
            <a:r>
              <a:rPr lang="en-US" sz="2800" b="0" i="0" u="none" strike="noStrike" dirty="0">
                <a:solidFill>
                  <a:srgbClr val="000000"/>
                </a:solidFill>
                <a:effectLst/>
                <a:latin typeface="Arial" panose="020B0604020202020204" pitchFamily="34" charset="0"/>
              </a:rPr>
              <a:t>A maximin solution occurs when both players play the maximin strategy</a:t>
            </a:r>
          </a:p>
          <a:p>
            <a:pPr marL="114300" indent="0" rtl="0">
              <a:spcBef>
                <a:spcPts val="0"/>
              </a:spcBef>
              <a:spcAft>
                <a:spcPts val="0"/>
              </a:spcAft>
              <a:buNone/>
            </a:pPr>
            <a:br>
              <a:rPr lang="en-US" sz="2800" b="0" dirty="0">
                <a:effectLst/>
              </a:rPr>
            </a:br>
            <a:r>
              <a:rPr lang="en-US" sz="2800" b="1" i="0" u="sng" dirty="0">
                <a:solidFill>
                  <a:srgbClr val="000000"/>
                </a:solidFill>
                <a:effectLst/>
                <a:latin typeface="Arial" panose="020B0604020202020204" pitchFamily="34" charset="0"/>
              </a:rPr>
              <a:t>Tit-for-Tat Strategy</a:t>
            </a:r>
            <a:r>
              <a:rPr lang="en-US" sz="2800" b="0" i="0" u="none" strike="noStrike" dirty="0">
                <a:solidFill>
                  <a:srgbClr val="000000"/>
                </a:solidFill>
                <a:effectLst/>
                <a:latin typeface="Arial" panose="020B0604020202020204" pitchFamily="34" charset="0"/>
              </a:rPr>
              <a:t>: repeated game strategy in which a player responds in kind to an opponent’s previous move, cooperating with cooperative rivals and retaliating against uncooperative ones.</a:t>
            </a:r>
            <a:endParaRPr lang="en-US" sz="2800" b="0" dirty="0">
              <a:effectLst/>
            </a:endParaRPr>
          </a:p>
        </p:txBody>
      </p:sp>
    </p:spTree>
    <p:extLst>
      <p:ext uri="{BB962C8B-B14F-4D97-AF65-F5344CB8AC3E}">
        <p14:creationId xmlns:p14="http://schemas.microsoft.com/office/powerpoint/2010/main" val="2872519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Tit-for-Tat Strategy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5347614"/>
            <a:ext cx="12505765" cy="27182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both Kohls and BBBY play a “tit for tat” strategy, they start by cooperating (high price) and then do what the rival did before.</a:t>
            </a: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Kohls “defects” and chooses a low price, Kohl gains +30 (=80-50) in the first period. But then it loses 40 (=50-10) in the subsequent period if it plays low</a:t>
            </a:r>
          </a:p>
          <a:p>
            <a:pPr lvl="1" fontAlgn="base">
              <a:spcBef>
                <a:spcPts val="0"/>
              </a:spcBef>
            </a:pP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will lose 100 ((50-(-50)) if it plays high. Therefore, it would not want to defect. </a:t>
            </a:r>
          </a:p>
        </p:txBody>
      </p:sp>
      <p:pic>
        <p:nvPicPr>
          <p:cNvPr id="13314" name="Picture 2">
            <a:extLst>
              <a:ext uri="{FF2B5EF4-FFF2-40B4-BE49-F238E27FC236}">
                <a16:creationId xmlns:a16="http://schemas.microsoft.com/office/drawing/2014/main" id="{33727D98-0A48-6200-440E-CE18C0015C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8564" y="1916657"/>
            <a:ext cx="10528075" cy="2846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640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9</a:t>
            </a:r>
          </a:p>
        </p:txBody>
      </p:sp>
      <p:sp>
        <p:nvSpPr>
          <p:cNvPr id="6" name="TextBox 5">
            <a:extLst>
              <a:ext uri="{FF2B5EF4-FFF2-40B4-BE49-F238E27FC236}">
                <a16:creationId xmlns:a16="http://schemas.microsoft.com/office/drawing/2014/main" id="{1E111A81-9203-8DE5-96A3-9F5685438304}"/>
              </a:ext>
            </a:extLst>
          </p:cNvPr>
          <p:cNvSpPr txBox="1"/>
          <p:nvPr/>
        </p:nvSpPr>
        <p:spPr>
          <a:xfrm>
            <a:off x="3851149" y="5386989"/>
            <a:ext cx="9386046" cy="2246769"/>
          </a:xfrm>
          <a:prstGeom prst="rect">
            <a:avLst/>
          </a:prstGeom>
          <a:noFill/>
        </p:spPr>
        <p:txBody>
          <a:bodyPr wrap="square">
            <a:spAutoFit/>
          </a:bodyPr>
          <a:lstStyle/>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maximin solution is also a Nash equilibrium in this case.</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maximin solutions provides a payoff of 20 to Samsung.</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maximin solution provides a payoff of 5 to Apple.</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Neither firm has a dominant strategy in this game</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None of the above</a:t>
            </a:r>
          </a:p>
        </p:txBody>
      </p:sp>
      <p:graphicFrame>
        <p:nvGraphicFramePr>
          <p:cNvPr id="2" name="Table 1">
            <a:extLst>
              <a:ext uri="{FF2B5EF4-FFF2-40B4-BE49-F238E27FC236}">
                <a16:creationId xmlns:a16="http://schemas.microsoft.com/office/drawing/2014/main" id="{DB057CC7-0460-D57F-8F38-D273CAD0CBDE}"/>
              </a:ext>
            </a:extLst>
          </p:cNvPr>
          <p:cNvGraphicFramePr>
            <a:graphicFrameLocks noGrp="1"/>
          </p:cNvGraphicFramePr>
          <p:nvPr>
            <p:extLst>
              <p:ext uri="{D42A27DB-BD31-4B8C-83A1-F6EECF244321}">
                <p14:modId xmlns:p14="http://schemas.microsoft.com/office/powerpoint/2010/main" val="3516540452"/>
              </p:ext>
            </p:extLst>
          </p:nvPr>
        </p:nvGraphicFramePr>
        <p:xfrm>
          <a:off x="4211277" y="1690462"/>
          <a:ext cx="7553089" cy="3099902"/>
        </p:xfrm>
        <a:graphic>
          <a:graphicData uri="http://schemas.openxmlformats.org/drawingml/2006/table">
            <a:tbl>
              <a:tblPr firstRow="1" bandRow="1">
                <a:tableStyleId>{5C22544A-7EE6-4342-B048-85BDC9FD1C3A}</a:tableStyleId>
              </a:tblPr>
              <a:tblGrid>
                <a:gridCol w="616804">
                  <a:extLst>
                    <a:ext uri="{9D8B030D-6E8A-4147-A177-3AD203B41FA5}">
                      <a16:colId xmlns:a16="http://schemas.microsoft.com/office/drawing/2014/main" val="3373312124"/>
                    </a:ext>
                  </a:extLst>
                </a:gridCol>
                <a:gridCol w="2312095">
                  <a:extLst>
                    <a:ext uri="{9D8B030D-6E8A-4147-A177-3AD203B41FA5}">
                      <a16:colId xmlns:a16="http://schemas.microsoft.com/office/drawing/2014/main" val="3011127963"/>
                    </a:ext>
                  </a:extLst>
                </a:gridCol>
                <a:gridCol w="2312095">
                  <a:extLst>
                    <a:ext uri="{9D8B030D-6E8A-4147-A177-3AD203B41FA5}">
                      <a16:colId xmlns:a16="http://schemas.microsoft.com/office/drawing/2014/main" val="3935175078"/>
                    </a:ext>
                  </a:extLst>
                </a:gridCol>
                <a:gridCol w="2312095">
                  <a:extLst>
                    <a:ext uri="{9D8B030D-6E8A-4147-A177-3AD203B41FA5}">
                      <a16:colId xmlns:a16="http://schemas.microsoft.com/office/drawing/2014/main" val="3218912151"/>
                    </a:ext>
                  </a:extLst>
                </a:gridCol>
              </a:tblGrid>
              <a:tr h="715529">
                <a:tc rowSpan="4">
                  <a:txBody>
                    <a:bodyPr/>
                    <a:lstStyle/>
                    <a:p>
                      <a:pPr algn="ctr"/>
                      <a:r>
                        <a:rPr lang="en-US" sz="2400" dirty="0">
                          <a:solidFill>
                            <a:schemeClr val="tx1"/>
                          </a:solidFill>
                        </a:rPr>
                        <a:t>Apple</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Samsung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83442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Do Not 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15529">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Do Not 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83442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5, 0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20, 20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3371540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9</a:t>
            </a:r>
          </a:p>
        </p:txBody>
      </p:sp>
      <p:sp>
        <p:nvSpPr>
          <p:cNvPr id="6" name="TextBox 5">
            <a:extLst>
              <a:ext uri="{FF2B5EF4-FFF2-40B4-BE49-F238E27FC236}">
                <a16:creationId xmlns:a16="http://schemas.microsoft.com/office/drawing/2014/main" id="{1E111A81-9203-8DE5-96A3-9F5685438304}"/>
              </a:ext>
            </a:extLst>
          </p:cNvPr>
          <p:cNvSpPr txBox="1"/>
          <p:nvPr/>
        </p:nvSpPr>
        <p:spPr>
          <a:xfrm>
            <a:off x="3823852" y="5264159"/>
            <a:ext cx="11912015" cy="4401205"/>
          </a:xfrm>
          <a:prstGeom prst="rect">
            <a:avLst/>
          </a:prstGeom>
          <a:noFill/>
        </p:spPr>
        <p:txBody>
          <a:bodyPr wrap="square">
            <a:spAutoFit/>
          </a:bodyPr>
          <a:lstStyle/>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maximin solution is also a Nash equilibrium in this case.</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maximin solutions provides a payoff of 20 to Samsung.</a:t>
            </a:r>
          </a:p>
          <a:p>
            <a:pPr rtl="0" fontAlgn="base">
              <a:spcBef>
                <a:spcPts val="0"/>
              </a:spcBef>
              <a:spcAft>
                <a:spcPts val="0"/>
              </a:spcAft>
              <a:buFont typeface="+mj-lt"/>
              <a:buAutoNum type="arabicPeriod"/>
            </a:pPr>
            <a:r>
              <a:rPr lang="en-US" sz="2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maximin solution provides a payoff of 5 to Apple.</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Neither firm has a dominant strategy in this game</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None of the above</a:t>
            </a:r>
          </a:p>
          <a:p>
            <a:pPr rtl="0" fontAlgn="base">
              <a:spcBef>
                <a:spcPts val="0"/>
              </a:spcBef>
              <a:spcAft>
                <a:spcPts val="0"/>
              </a:spcAft>
              <a:buFont typeface="+mj-lt"/>
              <a:buAutoNum type="arabicPeriod"/>
            </a:pPr>
            <a:endParaRPr lang="en-US" sz="2800" dirty="0">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pPr>
            <a:r>
              <a:rPr lang="en-US" sz="2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Nash Equilibrium:  Samsung/Apple should both invest</a:t>
            </a:r>
          </a:p>
          <a:p>
            <a:pPr rtl="0" fontAlgn="base">
              <a:spcBef>
                <a:spcPts val="0"/>
              </a:spcBef>
              <a:spcAft>
                <a:spcPts val="0"/>
              </a:spcAft>
            </a:pPr>
            <a:r>
              <a:rPr lang="en-US" sz="2800" i="1" dirty="0">
                <a:latin typeface="Calibri" panose="020F0502020204030204" pitchFamily="34" charset="0"/>
                <a:ea typeface="Calibri" panose="020F0502020204030204" pitchFamily="34" charset="0"/>
                <a:cs typeface="Calibri" panose="020F0502020204030204" pitchFamily="34" charset="0"/>
              </a:rPr>
              <a:t>Maximin for Apple: lowest possible payout (do not invest, invest) </a:t>
            </a:r>
            <a:r>
              <a:rPr lang="en-US" sz="2800" i="1"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(0 , 5)</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Font typeface="+mj-lt"/>
              <a:buAutoNum type="arabicPeriod"/>
            </a:pPr>
            <a:endParaRPr lang="en-US" sz="2800" dirty="0">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Font typeface="+mj-lt"/>
              <a:buAutoNum type="arabicPeriod"/>
            </a:pP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DB057CC7-0460-D57F-8F38-D273CAD0CBDE}"/>
              </a:ext>
            </a:extLst>
          </p:cNvPr>
          <p:cNvGraphicFramePr>
            <a:graphicFrameLocks noGrp="1"/>
          </p:cNvGraphicFramePr>
          <p:nvPr/>
        </p:nvGraphicFramePr>
        <p:xfrm>
          <a:off x="4211277" y="1690462"/>
          <a:ext cx="7553089" cy="3099902"/>
        </p:xfrm>
        <a:graphic>
          <a:graphicData uri="http://schemas.openxmlformats.org/drawingml/2006/table">
            <a:tbl>
              <a:tblPr firstRow="1" bandRow="1">
                <a:tableStyleId>{5C22544A-7EE6-4342-B048-85BDC9FD1C3A}</a:tableStyleId>
              </a:tblPr>
              <a:tblGrid>
                <a:gridCol w="616804">
                  <a:extLst>
                    <a:ext uri="{9D8B030D-6E8A-4147-A177-3AD203B41FA5}">
                      <a16:colId xmlns:a16="http://schemas.microsoft.com/office/drawing/2014/main" val="3373312124"/>
                    </a:ext>
                  </a:extLst>
                </a:gridCol>
                <a:gridCol w="2312095">
                  <a:extLst>
                    <a:ext uri="{9D8B030D-6E8A-4147-A177-3AD203B41FA5}">
                      <a16:colId xmlns:a16="http://schemas.microsoft.com/office/drawing/2014/main" val="3011127963"/>
                    </a:ext>
                  </a:extLst>
                </a:gridCol>
                <a:gridCol w="2312095">
                  <a:extLst>
                    <a:ext uri="{9D8B030D-6E8A-4147-A177-3AD203B41FA5}">
                      <a16:colId xmlns:a16="http://schemas.microsoft.com/office/drawing/2014/main" val="3935175078"/>
                    </a:ext>
                  </a:extLst>
                </a:gridCol>
                <a:gridCol w="2312095">
                  <a:extLst>
                    <a:ext uri="{9D8B030D-6E8A-4147-A177-3AD203B41FA5}">
                      <a16:colId xmlns:a16="http://schemas.microsoft.com/office/drawing/2014/main" val="3218912151"/>
                    </a:ext>
                  </a:extLst>
                </a:gridCol>
              </a:tblGrid>
              <a:tr h="715529">
                <a:tc rowSpan="4">
                  <a:txBody>
                    <a:bodyPr/>
                    <a:lstStyle/>
                    <a:p>
                      <a:pPr algn="ctr"/>
                      <a:r>
                        <a:rPr lang="en-US" sz="2400" dirty="0">
                          <a:solidFill>
                            <a:schemeClr val="tx1"/>
                          </a:solidFill>
                        </a:rPr>
                        <a:t>Apple</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Samsung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83442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Do Not 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15529">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Do Not 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83442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5, 0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20, 20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3578625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Stackelberg Oligopoly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94469"/>
            <a:ext cx="12505765" cy="43286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u="sng" dirty="0">
                <a:effectLst/>
              </a:rPr>
              <a:t>Stackelberg Oligopoly:</a:t>
            </a:r>
            <a:r>
              <a:rPr lang="en-US" sz="2800" b="1" dirty="0">
                <a:effectLst/>
              </a:rPr>
              <a:t> </a:t>
            </a:r>
            <a:r>
              <a:rPr lang="en-US" sz="2800" b="0" dirty="0">
                <a:effectLst/>
              </a:rPr>
              <a:t>A sequential game in an oligopoly where there is one leader and one follower (could have several followers).</a:t>
            </a:r>
          </a:p>
          <a:p>
            <a:pPr>
              <a:spcBef>
                <a:spcPts val="0"/>
              </a:spcBef>
            </a:pPr>
            <a:r>
              <a:rPr lang="en-US" sz="2800" b="0" dirty="0">
                <a:effectLst/>
              </a:rPr>
              <a:t>The leader sets its output first, and then the followers will make its best response to the leader’s output decision</a:t>
            </a:r>
          </a:p>
          <a:p>
            <a:pPr>
              <a:spcBef>
                <a:spcPts val="0"/>
              </a:spcBef>
            </a:pPr>
            <a:r>
              <a:rPr lang="en-US" sz="2800" b="0" dirty="0">
                <a:effectLst/>
              </a:rPr>
              <a:t>If a leader can predict what the follower will do before the follower acts, then the leader can choose their output level to manipulate their followers and benefit at the follower’s expense</a:t>
            </a:r>
          </a:p>
          <a:p>
            <a:pPr>
              <a:spcBef>
                <a:spcPts val="0"/>
              </a:spcBef>
            </a:pPr>
            <a:r>
              <a:rPr lang="en-US" sz="2800" b="0" dirty="0">
                <a:effectLst/>
              </a:rPr>
              <a:t>Can be illustrated with a game tree</a:t>
            </a:r>
          </a:p>
          <a:p>
            <a:pPr>
              <a:spcBef>
                <a:spcPts val="0"/>
              </a:spcBef>
            </a:pPr>
            <a:r>
              <a:rPr lang="en-US" sz="2800" b="0" dirty="0">
                <a:effectLst/>
              </a:rPr>
              <a:t>First mover has an advantage</a:t>
            </a:r>
          </a:p>
        </p:txBody>
      </p:sp>
      <p:graphicFrame>
        <p:nvGraphicFramePr>
          <p:cNvPr id="6" name="Table 2">
            <a:extLst>
              <a:ext uri="{FF2B5EF4-FFF2-40B4-BE49-F238E27FC236}">
                <a16:creationId xmlns:a16="http://schemas.microsoft.com/office/drawing/2014/main" id="{95633375-7B0F-8D63-52E6-65177E6D3FF6}"/>
              </a:ext>
            </a:extLst>
          </p:cNvPr>
          <p:cNvGraphicFramePr>
            <a:graphicFrameLocks noGrp="1"/>
          </p:cNvGraphicFramePr>
          <p:nvPr>
            <p:extLst>
              <p:ext uri="{D42A27DB-BD31-4B8C-83A1-F6EECF244321}">
                <p14:modId xmlns:p14="http://schemas.microsoft.com/office/powerpoint/2010/main" val="598209830"/>
              </p:ext>
            </p:extLst>
          </p:nvPr>
        </p:nvGraphicFramePr>
        <p:xfrm>
          <a:off x="8005361" y="4433662"/>
          <a:ext cx="8692201" cy="4170191"/>
        </p:xfrm>
        <a:graphic>
          <a:graphicData uri="http://schemas.openxmlformats.org/drawingml/2006/table">
            <a:tbl>
              <a:tblPr firstRow="1" bandRow="1">
                <a:tableStyleId>{5C22544A-7EE6-4342-B048-85BDC9FD1C3A}</a:tableStyleId>
              </a:tblPr>
              <a:tblGrid>
                <a:gridCol w="543465">
                  <a:extLst>
                    <a:ext uri="{9D8B030D-6E8A-4147-A177-3AD203B41FA5}">
                      <a16:colId xmlns:a16="http://schemas.microsoft.com/office/drawing/2014/main" val="3373312124"/>
                    </a:ext>
                  </a:extLst>
                </a:gridCol>
                <a:gridCol w="2037184">
                  <a:extLst>
                    <a:ext uri="{9D8B030D-6E8A-4147-A177-3AD203B41FA5}">
                      <a16:colId xmlns:a16="http://schemas.microsoft.com/office/drawing/2014/main" val="3011127963"/>
                    </a:ext>
                  </a:extLst>
                </a:gridCol>
                <a:gridCol w="2037184">
                  <a:extLst>
                    <a:ext uri="{9D8B030D-6E8A-4147-A177-3AD203B41FA5}">
                      <a16:colId xmlns:a16="http://schemas.microsoft.com/office/drawing/2014/main" val="3935175078"/>
                    </a:ext>
                  </a:extLst>
                </a:gridCol>
                <a:gridCol w="2037184">
                  <a:extLst>
                    <a:ext uri="{9D8B030D-6E8A-4147-A177-3AD203B41FA5}">
                      <a16:colId xmlns:a16="http://schemas.microsoft.com/office/drawing/2014/main" val="3218912151"/>
                    </a:ext>
                  </a:extLst>
                </a:gridCol>
                <a:gridCol w="2037184">
                  <a:extLst>
                    <a:ext uri="{9D8B030D-6E8A-4147-A177-3AD203B41FA5}">
                      <a16:colId xmlns:a16="http://schemas.microsoft.com/office/drawing/2014/main" val="4059392771"/>
                    </a:ext>
                  </a:extLst>
                </a:gridCol>
              </a:tblGrid>
              <a:tr h="601152">
                <a:tc rowSpan="5">
                  <a:txBody>
                    <a:bodyPr/>
                    <a:lstStyle/>
                    <a:p>
                      <a:pPr algn="ctr"/>
                      <a:r>
                        <a:rPr lang="en-US" sz="2400" dirty="0">
                          <a:solidFill>
                            <a:schemeClr val="tx1"/>
                          </a:solidFill>
                        </a:rPr>
                        <a:t>Mercedes-Benz</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2400" dirty="0">
                          <a:solidFill>
                            <a:schemeClr val="tx1"/>
                          </a:solidFill>
                        </a:rPr>
                        <a:t>Audi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7506587"/>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Cut Cars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Introduce Lease/Finance Incentive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60115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Cut Cars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31, 20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46, 23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Introduce Lease/Finance Incentive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20, 31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41, 41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51, 38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r h="856319">
                <a:tc vMerge="1">
                  <a:txBody>
                    <a:bodyPr/>
                    <a:lstStyle/>
                    <a:p>
                      <a:pPr algn="ctr"/>
                      <a:endParaRPr lang="en-US" sz="240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23, 46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38, 51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46, 46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054513"/>
                  </a:ext>
                </a:extLst>
              </a:tr>
            </a:tbl>
          </a:graphicData>
        </a:graphic>
      </p:graphicFrame>
    </p:spTree>
    <p:extLst>
      <p:ext uri="{BB962C8B-B14F-4D97-AF65-F5344CB8AC3E}">
        <p14:creationId xmlns:p14="http://schemas.microsoft.com/office/powerpoint/2010/main" val="3296264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Stackelberg Oligopoly</a:t>
            </a:r>
          </a:p>
        </p:txBody>
      </p:sp>
      <p:grpSp>
        <p:nvGrpSpPr>
          <p:cNvPr id="109" name="Group 108">
            <a:extLst>
              <a:ext uri="{FF2B5EF4-FFF2-40B4-BE49-F238E27FC236}">
                <a16:creationId xmlns:a16="http://schemas.microsoft.com/office/drawing/2014/main" id="{5FC1AA63-E598-708A-E287-799B12AF0AA4}"/>
              </a:ext>
            </a:extLst>
          </p:cNvPr>
          <p:cNvGrpSpPr/>
          <p:nvPr/>
        </p:nvGrpSpPr>
        <p:grpSpPr>
          <a:xfrm>
            <a:off x="3562066" y="2047165"/>
            <a:ext cx="9184940" cy="5973929"/>
            <a:chOff x="791571" y="1651380"/>
            <a:chExt cx="9184940" cy="5973929"/>
          </a:xfrm>
        </p:grpSpPr>
        <p:sp>
          <p:nvSpPr>
            <p:cNvPr id="2" name="TextBox 1">
              <a:extLst>
                <a:ext uri="{FF2B5EF4-FFF2-40B4-BE49-F238E27FC236}">
                  <a16:creationId xmlns:a16="http://schemas.microsoft.com/office/drawing/2014/main" id="{34220B9B-2307-2FF2-7DAD-7E5F43BE14DB}"/>
                </a:ext>
              </a:extLst>
            </p:cNvPr>
            <p:cNvSpPr txBox="1"/>
            <p:nvPr/>
          </p:nvSpPr>
          <p:spPr>
            <a:xfrm>
              <a:off x="791571" y="3930555"/>
              <a:ext cx="2242214"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Mercedes- Benz</a:t>
              </a:r>
            </a:p>
            <a:p>
              <a:pPr algn="ctr"/>
              <a:r>
                <a:rPr lang="en-US" sz="2400" b="1" dirty="0">
                  <a:latin typeface="Calibri" panose="020F0502020204030204" pitchFamily="34" charset="0"/>
                  <a:ea typeface="Calibri" panose="020F0502020204030204" pitchFamily="34" charset="0"/>
                  <a:cs typeface="Calibri" panose="020F0502020204030204" pitchFamily="34" charset="0"/>
                </a:rPr>
                <a:t>(Leader)</a:t>
              </a:r>
            </a:p>
          </p:txBody>
        </p:sp>
        <p:grpSp>
          <p:nvGrpSpPr>
            <p:cNvPr id="18" name="Group 17">
              <a:extLst>
                <a:ext uri="{FF2B5EF4-FFF2-40B4-BE49-F238E27FC236}">
                  <a16:creationId xmlns:a16="http://schemas.microsoft.com/office/drawing/2014/main" id="{E22B1B71-6541-F455-D920-6437CDF0527C}"/>
                </a:ext>
              </a:extLst>
            </p:cNvPr>
            <p:cNvGrpSpPr/>
            <p:nvPr/>
          </p:nvGrpSpPr>
          <p:grpSpPr>
            <a:xfrm>
              <a:off x="3238500" y="2825076"/>
              <a:ext cx="1924335" cy="300251"/>
              <a:chOff x="3562066" y="3534770"/>
              <a:chExt cx="1924335" cy="300251"/>
            </a:xfrm>
          </p:grpSpPr>
          <p:cxnSp>
            <p:nvCxnSpPr>
              <p:cNvPr id="7" name="Straight Connector 6">
                <a:extLst>
                  <a:ext uri="{FF2B5EF4-FFF2-40B4-BE49-F238E27FC236}">
                    <a16:creationId xmlns:a16="http://schemas.microsoft.com/office/drawing/2014/main" id="{5519A2D0-B407-0BD7-9A6D-1BEDC335DD1F}"/>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F00C88-843B-5DA6-8456-B51327B395A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842CE24-D019-AF43-9166-19FB432DC287}"/>
                </a:ext>
              </a:extLst>
            </p:cNvPr>
            <p:cNvGrpSpPr/>
            <p:nvPr/>
          </p:nvGrpSpPr>
          <p:grpSpPr>
            <a:xfrm flipV="1">
              <a:off x="3238500" y="5365850"/>
              <a:ext cx="1924335" cy="300251"/>
              <a:chOff x="3562066" y="3534770"/>
              <a:chExt cx="1924335" cy="300251"/>
            </a:xfrm>
          </p:grpSpPr>
          <p:cxnSp>
            <p:nvCxnSpPr>
              <p:cNvPr id="20" name="Straight Connector 19">
                <a:extLst>
                  <a:ext uri="{FF2B5EF4-FFF2-40B4-BE49-F238E27FC236}">
                    <a16:creationId xmlns:a16="http://schemas.microsoft.com/office/drawing/2014/main" id="{E58489C6-B115-1F6F-5FC5-7E155D9A5AC8}"/>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78AB34-6977-77C9-D4F3-93F2FF0E1B4D}"/>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7BBE8CC1-966B-4E3A-0C77-9F5C66D7CA34}"/>
                </a:ext>
              </a:extLst>
            </p:cNvPr>
            <p:cNvCxnSpPr>
              <a:cxnSpLocks/>
            </p:cNvCxnSpPr>
            <p:nvPr/>
          </p:nvCxnSpPr>
          <p:spPr>
            <a:xfrm>
              <a:off x="3238500" y="4217158"/>
              <a:ext cx="19431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DE187A6-F15C-0B4C-7B55-6086245AC905}"/>
                </a:ext>
              </a:extLst>
            </p:cNvPr>
            <p:cNvSpPr txBox="1"/>
            <p:nvPr/>
          </p:nvSpPr>
          <p:spPr>
            <a:xfrm>
              <a:off x="3520553" y="6785210"/>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Leader’s Decision</a:t>
              </a:r>
            </a:p>
          </p:txBody>
        </p:sp>
        <p:sp>
          <p:nvSpPr>
            <p:cNvPr id="25" name="TextBox 24">
              <a:extLst>
                <a:ext uri="{FF2B5EF4-FFF2-40B4-BE49-F238E27FC236}">
                  <a16:creationId xmlns:a16="http://schemas.microsoft.com/office/drawing/2014/main" id="{6EB82340-9F4B-1A69-C559-127DD1017E19}"/>
                </a:ext>
              </a:extLst>
            </p:cNvPr>
            <p:cNvSpPr txBox="1"/>
            <p:nvPr/>
          </p:nvSpPr>
          <p:spPr>
            <a:xfrm>
              <a:off x="5181600" y="2568046"/>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29" name="TextBox 28">
              <a:extLst>
                <a:ext uri="{FF2B5EF4-FFF2-40B4-BE49-F238E27FC236}">
                  <a16:creationId xmlns:a16="http://schemas.microsoft.com/office/drawing/2014/main" id="{C8EE468D-FD7F-E2C5-F017-B5F6C044BCA9}"/>
                </a:ext>
              </a:extLst>
            </p:cNvPr>
            <p:cNvSpPr txBox="1"/>
            <p:nvPr/>
          </p:nvSpPr>
          <p:spPr>
            <a:xfrm>
              <a:off x="5181600" y="3948754"/>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30" name="TextBox 29">
              <a:extLst>
                <a:ext uri="{FF2B5EF4-FFF2-40B4-BE49-F238E27FC236}">
                  <a16:creationId xmlns:a16="http://schemas.microsoft.com/office/drawing/2014/main" id="{EA44A54D-A6B1-8563-52A2-3323FB7E328E}"/>
                </a:ext>
              </a:extLst>
            </p:cNvPr>
            <p:cNvSpPr txBox="1"/>
            <p:nvPr/>
          </p:nvSpPr>
          <p:spPr>
            <a:xfrm>
              <a:off x="5181600" y="5397699"/>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grpSp>
          <p:nvGrpSpPr>
            <p:cNvPr id="68" name="Group 67">
              <a:extLst>
                <a:ext uri="{FF2B5EF4-FFF2-40B4-BE49-F238E27FC236}">
                  <a16:creationId xmlns:a16="http://schemas.microsoft.com/office/drawing/2014/main" id="{69B8B3A1-C542-B5BC-4153-E0E01267A24E}"/>
                </a:ext>
              </a:extLst>
            </p:cNvPr>
            <p:cNvGrpSpPr/>
            <p:nvPr/>
          </p:nvGrpSpPr>
          <p:grpSpPr>
            <a:xfrm>
              <a:off x="6122728" y="5190137"/>
              <a:ext cx="2457165" cy="916669"/>
              <a:chOff x="6095433" y="4862585"/>
              <a:chExt cx="1943100" cy="916669"/>
            </a:xfrm>
          </p:grpSpPr>
          <p:grpSp>
            <p:nvGrpSpPr>
              <p:cNvPr id="53" name="Group 52">
                <a:extLst>
                  <a:ext uri="{FF2B5EF4-FFF2-40B4-BE49-F238E27FC236}">
                    <a16:creationId xmlns:a16="http://schemas.microsoft.com/office/drawing/2014/main" id="{04C96B62-3237-D078-47BA-888F17EFA47E}"/>
                  </a:ext>
                </a:extLst>
              </p:cNvPr>
              <p:cNvGrpSpPr/>
              <p:nvPr/>
            </p:nvGrpSpPr>
            <p:grpSpPr>
              <a:xfrm>
                <a:off x="6095433" y="4862585"/>
                <a:ext cx="1924335" cy="327547"/>
                <a:chOff x="3562066" y="3507474"/>
                <a:chExt cx="1924335" cy="327547"/>
              </a:xfrm>
            </p:grpSpPr>
            <p:cxnSp>
              <p:nvCxnSpPr>
                <p:cNvPr id="54" name="Straight Connector 53">
                  <a:extLst>
                    <a:ext uri="{FF2B5EF4-FFF2-40B4-BE49-F238E27FC236}">
                      <a16:creationId xmlns:a16="http://schemas.microsoft.com/office/drawing/2014/main" id="{AFF918F5-5C6D-D463-7B1D-280C4F1D940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7D6073-3FFD-8856-1912-3C931988EFE8}"/>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41C2F83-E784-757A-7333-F6662B405BCB}"/>
                  </a:ext>
                </a:extLst>
              </p:cNvPr>
              <p:cNvGrpSpPr/>
              <p:nvPr/>
            </p:nvGrpSpPr>
            <p:grpSpPr>
              <a:xfrm flipV="1">
                <a:off x="6095433" y="5479003"/>
                <a:ext cx="1924335" cy="300251"/>
                <a:chOff x="3562066" y="3534770"/>
                <a:chExt cx="1924335" cy="300251"/>
              </a:xfrm>
            </p:grpSpPr>
            <p:cxnSp>
              <p:nvCxnSpPr>
                <p:cNvPr id="57" name="Straight Connector 56">
                  <a:extLst>
                    <a:ext uri="{FF2B5EF4-FFF2-40B4-BE49-F238E27FC236}">
                      <a16:creationId xmlns:a16="http://schemas.microsoft.com/office/drawing/2014/main" id="{4F4DB672-2075-979C-4483-6E81EF0B3239}"/>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C6FD6C-B27D-BAA6-99AD-D61ECFC72650}"/>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C0578AD5-9434-9F7A-19CE-41CFD65A8432}"/>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D361FE00-36ED-2A7C-AA8B-2FA22DD39DA5}"/>
                </a:ext>
              </a:extLst>
            </p:cNvPr>
            <p:cNvGrpSpPr/>
            <p:nvPr/>
          </p:nvGrpSpPr>
          <p:grpSpPr>
            <a:xfrm>
              <a:off x="6138650" y="3732095"/>
              <a:ext cx="2457165" cy="916669"/>
              <a:chOff x="6095433" y="4862585"/>
              <a:chExt cx="1943100" cy="916669"/>
            </a:xfrm>
          </p:grpSpPr>
          <p:grpSp>
            <p:nvGrpSpPr>
              <p:cNvPr id="70" name="Group 69">
                <a:extLst>
                  <a:ext uri="{FF2B5EF4-FFF2-40B4-BE49-F238E27FC236}">
                    <a16:creationId xmlns:a16="http://schemas.microsoft.com/office/drawing/2014/main" id="{A770F7C5-EE0E-04B6-0C2E-A176427CD23A}"/>
                  </a:ext>
                </a:extLst>
              </p:cNvPr>
              <p:cNvGrpSpPr/>
              <p:nvPr/>
            </p:nvGrpSpPr>
            <p:grpSpPr>
              <a:xfrm>
                <a:off x="6095433" y="4862585"/>
                <a:ext cx="1924335" cy="327547"/>
                <a:chOff x="3562066" y="3507474"/>
                <a:chExt cx="1924335" cy="327547"/>
              </a:xfrm>
            </p:grpSpPr>
            <p:cxnSp>
              <p:nvCxnSpPr>
                <p:cNvPr id="75" name="Straight Connector 74">
                  <a:extLst>
                    <a:ext uri="{FF2B5EF4-FFF2-40B4-BE49-F238E27FC236}">
                      <a16:creationId xmlns:a16="http://schemas.microsoft.com/office/drawing/2014/main" id="{0825421F-FAD5-ADAC-8485-2F5284AF940C}"/>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ECDB3E0-96AF-EE78-A48A-A437BA20893F}"/>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CD483461-7D40-B37F-B90B-C787BED54C0D}"/>
                  </a:ext>
                </a:extLst>
              </p:cNvPr>
              <p:cNvGrpSpPr/>
              <p:nvPr/>
            </p:nvGrpSpPr>
            <p:grpSpPr>
              <a:xfrm flipV="1">
                <a:off x="6095433" y="5479003"/>
                <a:ext cx="1924335" cy="300251"/>
                <a:chOff x="3562066" y="3534770"/>
                <a:chExt cx="1924335" cy="300251"/>
              </a:xfrm>
            </p:grpSpPr>
            <p:cxnSp>
              <p:nvCxnSpPr>
                <p:cNvPr id="73" name="Straight Connector 72">
                  <a:extLst>
                    <a:ext uri="{FF2B5EF4-FFF2-40B4-BE49-F238E27FC236}">
                      <a16:creationId xmlns:a16="http://schemas.microsoft.com/office/drawing/2014/main" id="{A3383CB7-0A22-3959-80E3-198016F3B3E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C83446C-47B0-9E21-22CA-2DBED35A19F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3F2A3E51-65A5-FFF1-2A52-8FC6E2D7D885}"/>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7434B89A-14E2-8ECA-1003-ED50E5499378}"/>
                </a:ext>
              </a:extLst>
            </p:cNvPr>
            <p:cNvGrpSpPr/>
            <p:nvPr/>
          </p:nvGrpSpPr>
          <p:grpSpPr>
            <a:xfrm>
              <a:off x="6127276" y="2368453"/>
              <a:ext cx="2457165" cy="916669"/>
              <a:chOff x="6095433" y="4862585"/>
              <a:chExt cx="1943100" cy="916669"/>
            </a:xfrm>
          </p:grpSpPr>
          <p:grpSp>
            <p:nvGrpSpPr>
              <p:cNvPr id="78" name="Group 77">
                <a:extLst>
                  <a:ext uri="{FF2B5EF4-FFF2-40B4-BE49-F238E27FC236}">
                    <a16:creationId xmlns:a16="http://schemas.microsoft.com/office/drawing/2014/main" id="{78EBF00D-C45F-ACB9-9E2B-754D7A857DCA}"/>
                  </a:ext>
                </a:extLst>
              </p:cNvPr>
              <p:cNvGrpSpPr/>
              <p:nvPr/>
            </p:nvGrpSpPr>
            <p:grpSpPr>
              <a:xfrm>
                <a:off x="6095433" y="4862585"/>
                <a:ext cx="1924335" cy="327547"/>
                <a:chOff x="3562066" y="3507474"/>
                <a:chExt cx="1924335" cy="327547"/>
              </a:xfrm>
            </p:grpSpPr>
            <p:cxnSp>
              <p:nvCxnSpPr>
                <p:cNvPr id="83" name="Straight Connector 82">
                  <a:extLst>
                    <a:ext uri="{FF2B5EF4-FFF2-40B4-BE49-F238E27FC236}">
                      <a16:creationId xmlns:a16="http://schemas.microsoft.com/office/drawing/2014/main" id="{7BDF9FCF-E479-1C5E-8B16-F15646EBD2DD}"/>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D70A04-49A6-958E-BB85-A932B6715182}"/>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ECABEFBC-6710-E6AF-26C5-3F88267BF4AB}"/>
                  </a:ext>
                </a:extLst>
              </p:cNvPr>
              <p:cNvGrpSpPr/>
              <p:nvPr/>
            </p:nvGrpSpPr>
            <p:grpSpPr>
              <a:xfrm flipV="1">
                <a:off x="6095433" y="5479003"/>
                <a:ext cx="1924335" cy="300251"/>
                <a:chOff x="3562066" y="3534770"/>
                <a:chExt cx="1924335" cy="300251"/>
              </a:xfrm>
            </p:grpSpPr>
            <p:cxnSp>
              <p:nvCxnSpPr>
                <p:cNvPr id="81" name="Straight Connector 80">
                  <a:extLst>
                    <a:ext uri="{FF2B5EF4-FFF2-40B4-BE49-F238E27FC236}">
                      <a16:creationId xmlns:a16="http://schemas.microsoft.com/office/drawing/2014/main" id="{EE640498-87FB-FA85-D96C-C2B3FE71703E}"/>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DB72DE-9BFC-F9B7-2FB9-E766636318BF}"/>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1957C8EE-0E20-8AA5-0079-85ABFB9C9C1B}"/>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E056FEE0-B42C-4E60-5FEF-F08E3ACC80AB}"/>
                </a:ext>
              </a:extLst>
            </p:cNvPr>
            <p:cNvSpPr txBox="1"/>
            <p:nvPr/>
          </p:nvSpPr>
          <p:spPr>
            <a:xfrm>
              <a:off x="6593575" y="6794312"/>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Follower’s Decision</a:t>
              </a:r>
            </a:p>
          </p:txBody>
        </p:sp>
        <p:sp>
          <p:nvSpPr>
            <p:cNvPr id="86" name="TextBox 85">
              <a:extLst>
                <a:ext uri="{FF2B5EF4-FFF2-40B4-BE49-F238E27FC236}">
                  <a16:creationId xmlns:a16="http://schemas.microsoft.com/office/drawing/2014/main" id="{3830DB29-DF47-789C-D2FF-FA43E03E17E0}"/>
                </a:ext>
              </a:extLst>
            </p:cNvPr>
            <p:cNvSpPr txBox="1"/>
            <p:nvPr/>
          </p:nvSpPr>
          <p:spPr>
            <a:xfrm>
              <a:off x="3848100" y="246113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87" name="TextBox 86">
              <a:extLst>
                <a:ext uri="{FF2B5EF4-FFF2-40B4-BE49-F238E27FC236}">
                  <a16:creationId xmlns:a16="http://schemas.microsoft.com/office/drawing/2014/main" id="{5B87D74A-D7A6-D7A8-C2D8-2A43C18E228C}"/>
                </a:ext>
              </a:extLst>
            </p:cNvPr>
            <p:cNvSpPr txBox="1"/>
            <p:nvPr/>
          </p:nvSpPr>
          <p:spPr>
            <a:xfrm>
              <a:off x="3848100" y="3841843"/>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88" name="TextBox 87">
              <a:extLst>
                <a:ext uri="{FF2B5EF4-FFF2-40B4-BE49-F238E27FC236}">
                  <a16:creationId xmlns:a16="http://schemas.microsoft.com/office/drawing/2014/main" id="{E2BECDAA-C02C-21FE-A5FD-598233E2DB7F}"/>
                </a:ext>
              </a:extLst>
            </p:cNvPr>
            <p:cNvSpPr txBox="1"/>
            <p:nvPr/>
          </p:nvSpPr>
          <p:spPr>
            <a:xfrm>
              <a:off x="3862315" y="5302158"/>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89" name="TextBox 88">
              <a:extLst>
                <a:ext uri="{FF2B5EF4-FFF2-40B4-BE49-F238E27FC236}">
                  <a16:creationId xmlns:a16="http://schemas.microsoft.com/office/drawing/2014/main" id="{2188F0B6-83D9-8D42-C842-7B28C7421638}"/>
                </a:ext>
              </a:extLst>
            </p:cNvPr>
            <p:cNvSpPr txBox="1"/>
            <p:nvPr/>
          </p:nvSpPr>
          <p:spPr>
            <a:xfrm>
              <a:off x="7169629" y="199938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0" name="TextBox 89">
              <a:extLst>
                <a:ext uri="{FF2B5EF4-FFF2-40B4-BE49-F238E27FC236}">
                  <a16:creationId xmlns:a16="http://schemas.microsoft.com/office/drawing/2014/main" id="{994B1D7D-0C11-9AED-0B5D-EE1BFD083291}"/>
                </a:ext>
              </a:extLst>
            </p:cNvPr>
            <p:cNvSpPr txBox="1"/>
            <p:nvPr/>
          </p:nvSpPr>
          <p:spPr>
            <a:xfrm>
              <a:off x="7169629" y="2479336"/>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1" name="TextBox 90">
              <a:extLst>
                <a:ext uri="{FF2B5EF4-FFF2-40B4-BE49-F238E27FC236}">
                  <a16:creationId xmlns:a16="http://schemas.microsoft.com/office/drawing/2014/main" id="{3A8E346E-9A6F-EC86-754D-2E5ADDB12F7A}"/>
                </a:ext>
              </a:extLst>
            </p:cNvPr>
            <p:cNvSpPr txBox="1"/>
            <p:nvPr/>
          </p:nvSpPr>
          <p:spPr>
            <a:xfrm>
              <a:off x="7169629" y="2929711"/>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2" name="TextBox 91">
              <a:extLst>
                <a:ext uri="{FF2B5EF4-FFF2-40B4-BE49-F238E27FC236}">
                  <a16:creationId xmlns:a16="http://schemas.microsoft.com/office/drawing/2014/main" id="{DFFE383A-BDBD-5BF2-0734-B035B7946F4C}"/>
                </a:ext>
              </a:extLst>
            </p:cNvPr>
            <p:cNvSpPr txBox="1"/>
            <p:nvPr/>
          </p:nvSpPr>
          <p:spPr>
            <a:xfrm>
              <a:off x="7169629" y="3352795"/>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3" name="TextBox 92">
              <a:extLst>
                <a:ext uri="{FF2B5EF4-FFF2-40B4-BE49-F238E27FC236}">
                  <a16:creationId xmlns:a16="http://schemas.microsoft.com/office/drawing/2014/main" id="{8BA6F362-C6B0-9AF3-4FB2-F1D850E5B2FE}"/>
                </a:ext>
              </a:extLst>
            </p:cNvPr>
            <p:cNvSpPr txBox="1"/>
            <p:nvPr/>
          </p:nvSpPr>
          <p:spPr>
            <a:xfrm>
              <a:off x="7169629" y="383274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4" name="TextBox 93">
              <a:extLst>
                <a:ext uri="{FF2B5EF4-FFF2-40B4-BE49-F238E27FC236}">
                  <a16:creationId xmlns:a16="http://schemas.microsoft.com/office/drawing/2014/main" id="{1C7819AC-B080-AFCD-5D74-87FF4DC6C03E}"/>
                </a:ext>
              </a:extLst>
            </p:cNvPr>
            <p:cNvSpPr txBox="1"/>
            <p:nvPr/>
          </p:nvSpPr>
          <p:spPr>
            <a:xfrm>
              <a:off x="7169629" y="4283117"/>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5" name="TextBox 94">
              <a:extLst>
                <a:ext uri="{FF2B5EF4-FFF2-40B4-BE49-F238E27FC236}">
                  <a16:creationId xmlns:a16="http://schemas.microsoft.com/office/drawing/2014/main" id="{9B7FA1B7-8951-BC49-3FC5-8E27C6706924}"/>
                </a:ext>
              </a:extLst>
            </p:cNvPr>
            <p:cNvSpPr txBox="1"/>
            <p:nvPr/>
          </p:nvSpPr>
          <p:spPr>
            <a:xfrm>
              <a:off x="7169629" y="480173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6" name="TextBox 95">
              <a:extLst>
                <a:ext uri="{FF2B5EF4-FFF2-40B4-BE49-F238E27FC236}">
                  <a16:creationId xmlns:a16="http://schemas.microsoft.com/office/drawing/2014/main" id="{2625227A-70D8-28E0-5119-A396803E9B82}"/>
                </a:ext>
              </a:extLst>
            </p:cNvPr>
            <p:cNvSpPr txBox="1"/>
            <p:nvPr/>
          </p:nvSpPr>
          <p:spPr>
            <a:xfrm>
              <a:off x="7169629" y="528167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7" name="TextBox 96">
              <a:extLst>
                <a:ext uri="{FF2B5EF4-FFF2-40B4-BE49-F238E27FC236}">
                  <a16:creationId xmlns:a16="http://schemas.microsoft.com/office/drawing/2014/main" id="{D6481173-C9B8-6FDC-6313-97E485060F85}"/>
                </a:ext>
              </a:extLst>
            </p:cNvPr>
            <p:cNvSpPr txBox="1"/>
            <p:nvPr/>
          </p:nvSpPr>
          <p:spPr>
            <a:xfrm>
              <a:off x="7169629" y="5732054"/>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8" name="TextBox 97">
              <a:extLst>
                <a:ext uri="{FF2B5EF4-FFF2-40B4-BE49-F238E27FC236}">
                  <a16:creationId xmlns:a16="http://schemas.microsoft.com/office/drawing/2014/main" id="{8B66B94E-11F8-0839-4BFA-4A5EC79D85B9}"/>
                </a:ext>
              </a:extLst>
            </p:cNvPr>
            <p:cNvSpPr txBox="1"/>
            <p:nvPr/>
          </p:nvSpPr>
          <p:spPr>
            <a:xfrm>
              <a:off x="8604919" y="214640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(46, 46)</a:t>
              </a:r>
            </a:p>
          </p:txBody>
        </p:sp>
        <p:sp>
          <p:nvSpPr>
            <p:cNvPr id="99" name="TextBox 98">
              <a:extLst>
                <a:ext uri="{FF2B5EF4-FFF2-40B4-BE49-F238E27FC236}">
                  <a16:creationId xmlns:a16="http://schemas.microsoft.com/office/drawing/2014/main" id="{1C230E16-B503-8B91-B32B-977545CB62EC}"/>
                </a:ext>
              </a:extLst>
            </p:cNvPr>
            <p:cNvSpPr txBox="1"/>
            <p:nvPr/>
          </p:nvSpPr>
          <p:spPr>
            <a:xfrm>
              <a:off x="8604919" y="2626350"/>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(38, 51)</a:t>
              </a:r>
            </a:p>
          </p:txBody>
        </p:sp>
        <p:sp>
          <p:nvSpPr>
            <p:cNvPr id="100" name="TextBox 99">
              <a:extLst>
                <a:ext uri="{FF2B5EF4-FFF2-40B4-BE49-F238E27FC236}">
                  <a16:creationId xmlns:a16="http://schemas.microsoft.com/office/drawing/2014/main" id="{978971CD-D312-ACFA-BF1B-7A8E57091B02}"/>
                </a:ext>
              </a:extLst>
            </p:cNvPr>
            <p:cNvSpPr txBox="1"/>
            <p:nvPr/>
          </p:nvSpPr>
          <p:spPr>
            <a:xfrm>
              <a:off x="8604919" y="3076725"/>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(23, 46)</a:t>
              </a:r>
            </a:p>
          </p:txBody>
        </p:sp>
        <p:sp>
          <p:nvSpPr>
            <p:cNvPr id="101" name="TextBox 100">
              <a:extLst>
                <a:ext uri="{FF2B5EF4-FFF2-40B4-BE49-F238E27FC236}">
                  <a16:creationId xmlns:a16="http://schemas.microsoft.com/office/drawing/2014/main" id="{8DA55148-CA24-7D72-FA9A-72214E36702C}"/>
                </a:ext>
              </a:extLst>
            </p:cNvPr>
            <p:cNvSpPr txBox="1"/>
            <p:nvPr/>
          </p:nvSpPr>
          <p:spPr>
            <a:xfrm>
              <a:off x="8604919" y="3499809"/>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(51, 38)</a:t>
              </a:r>
            </a:p>
          </p:txBody>
        </p:sp>
        <p:sp>
          <p:nvSpPr>
            <p:cNvPr id="102" name="TextBox 101">
              <a:extLst>
                <a:ext uri="{FF2B5EF4-FFF2-40B4-BE49-F238E27FC236}">
                  <a16:creationId xmlns:a16="http://schemas.microsoft.com/office/drawing/2014/main" id="{7FF8AC33-7E63-2FEF-03B9-AFD7F6775D42}"/>
                </a:ext>
              </a:extLst>
            </p:cNvPr>
            <p:cNvSpPr txBox="1"/>
            <p:nvPr/>
          </p:nvSpPr>
          <p:spPr>
            <a:xfrm>
              <a:off x="8604919" y="397975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(41, 41)</a:t>
              </a:r>
            </a:p>
          </p:txBody>
        </p:sp>
        <p:sp>
          <p:nvSpPr>
            <p:cNvPr id="103" name="TextBox 102">
              <a:extLst>
                <a:ext uri="{FF2B5EF4-FFF2-40B4-BE49-F238E27FC236}">
                  <a16:creationId xmlns:a16="http://schemas.microsoft.com/office/drawing/2014/main" id="{D9E8F909-5809-AB7D-976E-A35CE917B383}"/>
                </a:ext>
              </a:extLst>
            </p:cNvPr>
            <p:cNvSpPr txBox="1"/>
            <p:nvPr/>
          </p:nvSpPr>
          <p:spPr>
            <a:xfrm>
              <a:off x="8604919" y="4430131"/>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(20, 31)</a:t>
              </a:r>
            </a:p>
          </p:txBody>
        </p:sp>
        <p:sp>
          <p:nvSpPr>
            <p:cNvPr id="104" name="TextBox 103">
              <a:extLst>
                <a:ext uri="{FF2B5EF4-FFF2-40B4-BE49-F238E27FC236}">
                  <a16:creationId xmlns:a16="http://schemas.microsoft.com/office/drawing/2014/main" id="{AB1CF696-A616-55EB-4029-72438207F66E}"/>
                </a:ext>
              </a:extLst>
            </p:cNvPr>
            <p:cNvSpPr txBox="1"/>
            <p:nvPr/>
          </p:nvSpPr>
          <p:spPr>
            <a:xfrm>
              <a:off x="8604919" y="494874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(46, 23)</a:t>
              </a:r>
            </a:p>
          </p:txBody>
        </p:sp>
        <p:sp>
          <p:nvSpPr>
            <p:cNvPr id="105" name="TextBox 104">
              <a:extLst>
                <a:ext uri="{FF2B5EF4-FFF2-40B4-BE49-F238E27FC236}">
                  <a16:creationId xmlns:a16="http://schemas.microsoft.com/office/drawing/2014/main" id="{7E8E6FF2-3A27-3F59-EA96-BBFAFA00D598}"/>
                </a:ext>
              </a:extLst>
            </p:cNvPr>
            <p:cNvSpPr txBox="1"/>
            <p:nvPr/>
          </p:nvSpPr>
          <p:spPr>
            <a:xfrm>
              <a:off x="8604919" y="542869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(31, 20)</a:t>
              </a:r>
            </a:p>
          </p:txBody>
        </p:sp>
        <p:sp>
          <p:nvSpPr>
            <p:cNvPr id="106" name="TextBox 105">
              <a:extLst>
                <a:ext uri="{FF2B5EF4-FFF2-40B4-BE49-F238E27FC236}">
                  <a16:creationId xmlns:a16="http://schemas.microsoft.com/office/drawing/2014/main" id="{D8D5A083-FF77-BC98-AD8A-B53C5584D66B}"/>
                </a:ext>
              </a:extLst>
            </p:cNvPr>
            <p:cNvSpPr txBox="1"/>
            <p:nvPr/>
          </p:nvSpPr>
          <p:spPr>
            <a:xfrm>
              <a:off x="8604919" y="5879068"/>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(0, 0)</a:t>
              </a:r>
            </a:p>
          </p:txBody>
        </p:sp>
        <p:sp>
          <p:nvSpPr>
            <p:cNvPr id="107" name="TextBox 106">
              <a:extLst>
                <a:ext uri="{FF2B5EF4-FFF2-40B4-BE49-F238E27FC236}">
                  <a16:creationId xmlns:a16="http://schemas.microsoft.com/office/drawing/2014/main" id="{4F14F6A2-F55B-99C9-B0AE-01B00953D2AB}"/>
                </a:ext>
              </a:extLst>
            </p:cNvPr>
            <p:cNvSpPr txBox="1"/>
            <p:nvPr/>
          </p:nvSpPr>
          <p:spPr>
            <a:xfrm>
              <a:off x="8192634" y="1651380"/>
              <a:ext cx="1783877" cy="461665"/>
            </a:xfrm>
            <a:prstGeom prst="rect">
              <a:avLst/>
            </a:prstGeom>
            <a:noFill/>
          </p:spPr>
          <p:txBody>
            <a:bodyPr wrap="square" rtlCol="0">
              <a:spAutoFit/>
            </a:bodyPr>
            <a:lstStyle/>
            <a:p>
              <a:pPr algn="ctr"/>
              <a:r>
                <a:rPr lang="en-US" sz="2400" b="1" u="sng" dirty="0">
                  <a:latin typeface="Calibri" panose="020F0502020204030204" pitchFamily="34" charset="0"/>
                  <a:ea typeface="Calibri" panose="020F0502020204030204" pitchFamily="34" charset="0"/>
                  <a:cs typeface="Calibri" panose="020F0502020204030204" pitchFamily="34" charset="0"/>
                </a:rPr>
                <a:t>Profits</a:t>
              </a:r>
            </a:p>
          </p:txBody>
        </p:sp>
      </p:grpSp>
      <p:sp>
        <p:nvSpPr>
          <p:cNvPr id="112" name="TextBox 111">
            <a:extLst>
              <a:ext uri="{FF2B5EF4-FFF2-40B4-BE49-F238E27FC236}">
                <a16:creationId xmlns:a16="http://schemas.microsoft.com/office/drawing/2014/main" id="{00D03FA6-6BDF-5DB8-C512-34A9DC5CDCB9}"/>
              </a:ext>
            </a:extLst>
          </p:cNvPr>
          <p:cNvSpPr txBox="1"/>
          <p:nvPr/>
        </p:nvSpPr>
        <p:spPr>
          <a:xfrm>
            <a:off x="13183739" y="629876"/>
            <a:ext cx="2947915" cy="1477328"/>
          </a:xfrm>
          <a:prstGeom prst="rect">
            <a:avLst/>
          </a:prstGeom>
          <a:noFill/>
        </p:spPr>
        <p:txBody>
          <a:bodyPr wrap="square">
            <a:spAutoFit/>
          </a:bodyPr>
          <a:lstStyle/>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Cut Cars from Lineup</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800" i="1" dirty="0">
                <a:latin typeface="Calibri" panose="020F0502020204030204" pitchFamily="34" charset="0"/>
                <a:ea typeface="Calibri" panose="020F0502020204030204" pitchFamily="34" charset="0"/>
                <a:cs typeface="Calibri" panose="020F0502020204030204" pitchFamily="34" charset="0"/>
              </a:rPr>
              <a:t>CC</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Lease/Finance Incentive → LF</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Release New Model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NM</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br>
              <a:rPr lang="en-US" sz="1800" i="1" dirty="0">
                <a:latin typeface="Calibri" panose="020F0502020204030204" pitchFamily="34" charset="0"/>
                <a:ea typeface="Calibri" panose="020F0502020204030204" pitchFamily="34" charset="0"/>
                <a:cs typeface="Calibri" panose="020F0502020204030204" pitchFamily="34" charset="0"/>
              </a:rPr>
            </a:b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sp>
        <p:nvSpPr>
          <p:cNvPr id="113" name="TextBox 112">
            <a:extLst>
              <a:ext uri="{FF2B5EF4-FFF2-40B4-BE49-F238E27FC236}">
                <a16:creationId xmlns:a16="http://schemas.microsoft.com/office/drawing/2014/main" id="{D198CF3D-EEEB-FC58-63BD-A5B10D98062C}"/>
              </a:ext>
            </a:extLst>
          </p:cNvPr>
          <p:cNvSpPr txBox="1"/>
          <p:nvPr/>
        </p:nvSpPr>
        <p:spPr>
          <a:xfrm>
            <a:off x="11126906" y="7192372"/>
            <a:ext cx="1742934"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(Mercedes, Audi)</a:t>
            </a:r>
          </a:p>
        </p:txBody>
      </p:sp>
    </p:spTree>
    <p:extLst>
      <p:ext uri="{BB962C8B-B14F-4D97-AF65-F5344CB8AC3E}">
        <p14:creationId xmlns:p14="http://schemas.microsoft.com/office/powerpoint/2010/main" val="2170213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Stackelberg Oligopoly</a:t>
            </a:r>
          </a:p>
        </p:txBody>
      </p:sp>
      <p:grpSp>
        <p:nvGrpSpPr>
          <p:cNvPr id="3" name="Group 2">
            <a:extLst>
              <a:ext uri="{FF2B5EF4-FFF2-40B4-BE49-F238E27FC236}">
                <a16:creationId xmlns:a16="http://schemas.microsoft.com/office/drawing/2014/main" id="{4B8C31BE-53FC-37B1-B1C0-AB49338122DA}"/>
              </a:ext>
            </a:extLst>
          </p:cNvPr>
          <p:cNvGrpSpPr/>
          <p:nvPr/>
        </p:nvGrpSpPr>
        <p:grpSpPr>
          <a:xfrm>
            <a:off x="8652699" y="2142702"/>
            <a:ext cx="9184940" cy="5973929"/>
            <a:chOff x="791571" y="1651380"/>
            <a:chExt cx="9184940" cy="5973929"/>
          </a:xfrm>
        </p:grpSpPr>
        <p:sp>
          <p:nvSpPr>
            <p:cNvPr id="2" name="TextBox 1">
              <a:extLst>
                <a:ext uri="{FF2B5EF4-FFF2-40B4-BE49-F238E27FC236}">
                  <a16:creationId xmlns:a16="http://schemas.microsoft.com/office/drawing/2014/main" id="{34220B9B-2307-2FF2-7DAD-7E5F43BE14DB}"/>
                </a:ext>
              </a:extLst>
            </p:cNvPr>
            <p:cNvSpPr txBox="1"/>
            <p:nvPr/>
          </p:nvSpPr>
          <p:spPr>
            <a:xfrm>
              <a:off x="791571" y="3930555"/>
              <a:ext cx="2242214"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Mercedes- Benz</a:t>
              </a:r>
            </a:p>
            <a:p>
              <a:pPr algn="ctr"/>
              <a:r>
                <a:rPr lang="en-US" sz="2400" b="1" dirty="0">
                  <a:latin typeface="Calibri" panose="020F0502020204030204" pitchFamily="34" charset="0"/>
                  <a:ea typeface="Calibri" panose="020F0502020204030204" pitchFamily="34" charset="0"/>
                  <a:cs typeface="Calibri" panose="020F0502020204030204" pitchFamily="34" charset="0"/>
                </a:rPr>
                <a:t>(Leader)</a:t>
              </a:r>
            </a:p>
          </p:txBody>
        </p:sp>
        <p:grpSp>
          <p:nvGrpSpPr>
            <p:cNvPr id="18" name="Group 17">
              <a:extLst>
                <a:ext uri="{FF2B5EF4-FFF2-40B4-BE49-F238E27FC236}">
                  <a16:creationId xmlns:a16="http://schemas.microsoft.com/office/drawing/2014/main" id="{E22B1B71-6541-F455-D920-6437CDF0527C}"/>
                </a:ext>
              </a:extLst>
            </p:cNvPr>
            <p:cNvGrpSpPr/>
            <p:nvPr/>
          </p:nvGrpSpPr>
          <p:grpSpPr>
            <a:xfrm>
              <a:off x="3238500" y="2825076"/>
              <a:ext cx="1924335" cy="300251"/>
              <a:chOff x="3562066" y="3534770"/>
              <a:chExt cx="1924335" cy="300251"/>
            </a:xfrm>
          </p:grpSpPr>
          <p:cxnSp>
            <p:nvCxnSpPr>
              <p:cNvPr id="7" name="Straight Connector 6">
                <a:extLst>
                  <a:ext uri="{FF2B5EF4-FFF2-40B4-BE49-F238E27FC236}">
                    <a16:creationId xmlns:a16="http://schemas.microsoft.com/office/drawing/2014/main" id="{5519A2D0-B407-0BD7-9A6D-1BEDC335DD1F}"/>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F00C88-843B-5DA6-8456-B51327B395A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842CE24-D019-AF43-9166-19FB432DC287}"/>
                </a:ext>
              </a:extLst>
            </p:cNvPr>
            <p:cNvGrpSpPr/>
            <p:nvPr/>
          </p:nvGrpSpPr>
          <p:grpSpPr>
            <a:xfrm flipV="1">
              <a:off x="3238500" y="5365850"/>
              <a:ext cx="1924335" cy="300251"/>
              <a:chOff x="3562066" y="3534770"/>
              <a:chExt cx="1924335" cy="300251"/>
            </a:xfrm>
          </p:grpSpPr>
          <p:cxnSp>
            <p:nvCxnSpPr>
              <p:cNvPr id="20" name="Straight Connector 19">
                <a:extLst>
                  <a:ext uri="{FF2B5EF4-FFF2-40B4-BE49-F238E27FC236}">
                    <a16:creationId xmlns:a16="http://schemas.microsoft.com/office/drawing/2014/main" id="{E58489C6-B115-1F6F-5FC5-7E155D9A5AC8}"/>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78AB34-6977-77C9-D4F3-93F2FF0E1B4D}"/>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7BBE8CC1-966B-4E3A-0C77-9F5C66D7CA34}"/>
                </a:ext>
              </a:extLst>
            </p:cNvPr>
            <p:cNvCxnSpPr>
              <a:cxnSpLocks/>
            </p:cNvCxnSpPr>
            <p:nvPr/>
          </p:nvCxnSpPr>
          <p:spPr>
            <a:xfrm>
              <a:off x="3238500" y="4217158"/>
              <a:ext cx="19431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DE187A6-F15C-0B4C-7B55-6086245AC905}"/>
                </a:ext>
              </a:extLst>
            </p:cNvPr>
            <p:cNvSpPr txBox="1"/>
            <p:nvPr/>
          </p:nvSpPr>
          <p:spPr>
            <a:xfrm>
              <a:off x="3520553" y="6785210"/>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Leader’s Decision</a:t>
              </a:r>
            </a:p>
          </p:txBody>
        </p:sp>
        <p:sp>
          <p:nvSpPr>
            <p:cNvPr id="25" name="TextBox 24">
              <a:extLst>
                <a:ext uri="{FF2B5EF4-FFF2-40B4-BE49-F238E27FC236}">
                  <a16:creationId xmlns:a16="http://schemas.microsoft.com/office/drawing/2014/main" id="{6EB82340-9F4B-1A69-C559-127DD1017E19}"/>
                </a:ext>
              </a:extLst>
            </p:cNvPr>
            <p:cNvSpPr txBox="1"/>
            <p:nvPr/>
          </p:nvSpPr>
          <p:spPr>
            <a:xfrm>
              <a:off x="5181600" y="2568046"/>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29" name="TextBox 28">
              <a:extLst>
                <a:ext uri="{FF2B5EF4-FFF2-40B4-BE49-F238E27FC236}">
                  <a16:creationId xmlns:a16="http://schemas.microsoft.com/office/drawing/2014/main" id="{C8EE468D-FD7F-E2C5-F017-B5F6C044BCA9}"/>
                </a:ext>
              </a:extLst>
            </p:cNvPr>
            <p:cNvSpPr txBox="1"/>
            <p:nvPr/>
          </p:nvSpPr>
          <p:spPr>
            <a:xfrm>
              <a:off x="5181600" y="3948754"/>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30" name="TextBox 29">
              <a:extLst>
                <a:ext uri="{FF2B5EF4-FFF2-40B4-BE49-F238E27FC236}">
                  <a16:creationId xmlns:a16="http://schemas.microsoft.com/office/drawing/2014/main" id="{EA44A54D-A6B1-8563-52A2-3323FB7E328E}"/>
                </a:ext>
              </a:extLst>
            </p:cNvPr>
            <p:cNvSpPr txBox="1"/>
            <p:nvPr/>
          </p:nvSpPr>
          <p:spPr>
            <a:xfrm>
              <a:off x="5181600" y="5397699"/>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grpSp>
          <p:nvGrpSpPr>
            <p:cNvPr id="68" name="Group 67">
              <a:extLst>
                <a:ext uri="{FF2B5EF4-FFF2-40B4-BE49-F238E27FC236}">
                  <a16:creationId xmlns:a16="http://schemas.microsoft.com/office/drawing/2014/main" id="{69B8B3A1-C542-B5BC-4153-E0E01267A24E}"/>
                </a:ext>
              </a:extLst>
            </p:cNvPr>
            <p:cNvGrpSpPr/>
            <p:nvPr/>
          </p:nvGrpSpPr>
          <p:grpSpPr>
            <a:xfrm>
              <a:off x="6122728" y="5190137"/>
              <a:ext cx="2457165" cy="916669"/>
              <a:chOff x="6095433" y="4862585"/>
              <a:chExt cx="1943100" cy="916669"/>
            </a:xfrm>
          </p:grpSpPr>
          <p:grpSp>
            <p:nvGrpSpPr>
              <p:cNvPr id="53" name="Group 52">
                <a:extLst>
                  <a:ext uri="{FF2B5EF4-FFF2-40B4-BE49-F238E27FC236}">
                    <a16:creationId xmlns:a16="http://schemas.microsoft.com/office/drawing/2014/main" id="{04C96B62-3237-D078-47BA-888F17EFA47E}"/>
                  </a:ext>
                </a:extLst>
              </p:cNvPr>
              <p:cNvGrpSpPr/>
              <p:nvPr/>
            </p:nvGrpSpPr>
            <p:grpSpPr>
              <a:xfrm>
                <a:off x="6095433" y="4862585"/>
                <a:ext cx="1924335" cy="327547"/>
                <a:chOff x="3562066" y="3507474"/>
                <a:chExt cx="1924335" cy="327547"/>
              </a:xfrm>
            </p:grpSpPr>
            <p:cxnSp>
              <p:nvCxnSpPr>
                <p:cNvPr id="54" name="Straight Connector 53">
                  <a:extLst>
                    <a:ext uri="{FF2B5EF4-FFF2-40B4-BE49-F238E27FC236}">
                      <a16:creationId xmlns:a16="http://schemas.microsoft.com/office/drawing/2014/main" id="{AFF918F5-5C6D-D463-7B1D-280C4F1D940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7D6073-3FFD-8856-1912-3C931988EFE8}"/>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41C2F83-E784-757A-7333-F6662B405BCB}"/>
                  </a:ext>
                </a:extLst>
              </p:cNvPr>
              <p:cNvGrpSpPr/>
              <p:nvPr/>
            </p:nvGrpSpPr>
            <p:grpSpPr>
              <a:xfrm flipV="1">
                <a:off x="6095433" y="5479003"/>
                <a:ext cx="1924335" cy="300251"/>
                <a:chOff x="3562066" y="3534770"/>
                <a:chExt cx="1924335" cy="300251"/>
              </a:xfrm>
            </p:grpSpPr>
            <p:cxnSp>
              <p:nvCxnSpPr>
                <p:cNvPr id="57" name="Straight Connector 56">
                  <a:extLst>
                    <a:ext uri="{FF2B5EF4-FFF2-40B4-BE49-F238E27FC236}">
                      <a16:creationId xmlns:a16="http://schemas.microsoft.com/office/drawing/2014/main" id="{4F4DB672-2075-979C-4483-6E81EF0B3239}"/>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C6FD6C-B27D-BAA6-99AD-D61ECFC72650}"/>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C0578AD5-9434-9F7A-19CE-41CFD65A8432}"/>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D361FE00-36ED-2A7C-AA8B-2FA22DD39DA5}"/>
                </a:ext>
              </a:extLst>
            </p:cNvPr>
            <p:cNvGrpSpPr/>
            <p:nvPr/>
          </p:nvGrpSpPr>
          <p:grpSpPr>
            <a:xfrm>
              <a:off x="6138650" y="3732095"/>
              <a:ext cx="2457165" cy="916669"/>
              <a:chOff x="6095433" y="4862585"/>
              <a:chExt cx="1943100" cy="916669"/>
            </a:xfrm>
          </p:grpSpPr>
          <p:grpSp>
            <p:nvGrpSpPr>
              <p:cNvPr id="70" name="Group 69">
                <a:extLst>
                  <a:ext uri="{FF2B5EF4-FFF2-40B4-BE49-F238E27FC236}">
                    <a16:creationId xmlns:a16="http://schemas.microsoft.com/office/drawing/2014/main" id="{A770F7C5-EE0E-04B6-0C2E-A176427CD23A}"/>
                  </a:ext>
                </a:extLst>
              </p:cNvPr>
              <p:cNvGrpSpPr/>
              <p:nvPr/>
            </p:nvGrpSpPr>
            <p:grpSpPr>
              <a:xfrm>
                <a:off x="6095433" y="4862585"/>
                <a:ext cx="1924335" cy="327547"/>
                <a:chOff x="3562066" y="3507474"/>
                <a:chExt cx="1924335" cy="327547"/>
              </a:xfrm>
            </p:grpSpPr>
            <p:cxnSp>
              <p:nvCxnSpPr>
                <p:cNvPr id="75" name="Straight Connector 74">
                  <a:extLst>
                    <a:ext uri="{FF2B5EF4-FFF2-40B4-BE49-F238E27FC236}">
                      <a16:creationId xmlns:a16="http://schemas.microsoft.com/office/drawing/2014/main" id="{0825421F-FAD5-ADAC-8485-2F5284AF940C}"/>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ECDB3E0-96AF-EE78-A48A-A437BA20893F}"/>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CD483461-7D40-B37F-B90B-C787BED54C0D}"/>
                  </a:ext>
                </a:extLst>
              </p:cNvPr>
              <p:cNvGrpSpPr/>
              <p:nvPr/>
            </p:nvGrpSpPr>
            <p:grpSpPr>
              <a:xfrm flipV="1">
                <a:off x="6095433" y="5479003"/>
                <a:ext cx="1924335" cy="300251"/>
                <a:chOff x="3562066" y="3534770"/>
                <a:chExt cx="1924335" cy="300251"/>
              </a:xfrm>
            </p:grpSpPr>
            <p:cxnSp>
              <p:nvCxnSpPr>
                <p:cNvPr id="73" name="Straight Connector 72">
                  <a:extLst>
                    <a:ext uri="{FF2B5EF4-FFF2-40B4-BE49-F238E27FC236}">
                      <a16:creationId xmlns:a16="http://schemas.microsoft.com/office/drawing/2014/main" id="{A3383CB7-0A22-3959-80E3-198016F3B3E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C83446C-47B0-9E21-22CA-2DBED35A19F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3F2A3E51-65A5-FFF1-2A52-8FC6E2D7D885}"/>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7434B89A-14E2-8ECA-1003-ED50E5499378}"/>
                </a:ext>
              </a:extLst>
            </p:cNvPr>
            <p:cNvGrpSpPr/>
            <p:nvPr/>
          </p:nvGrpSpPr>
          <p:grpSpPr>
            <a:xfrm>
              <a:off x="6127276" y="2368453"/>
              <a:ext cx="2457165" cy="916669"/>
              <a:chOff x="6095433" y="4862585"/>
              <a:chExt cx="1943100" cy="916669"/>
            </a:xfrm>
          </p:grpSpPr>
          <p:grpSp>
            <p:nvGrpSpPr>
              <p:cNvPr id="78" name="Group 77">
                <a:extLst>
                  <a:ext uri="{FF2B5EF4-FFF2-40B4-BE49-F238E27FC236}">
                    <a16:creationId xmlns:a16="http://schemas.microsoft.com/office/drawing/2014/main" id="{78EBF00D-C45F-ACB9-9E2B-754D7A857DCA}"/>
                  </a:ext>
                </a:extLst>
              </p:cNvPr>
              <p:cNvGrpSpPr/>
              <p:nvPr/>
            </p:nvGrpSpPr>
            <p:grpSpPr>
              <a:xfrm>
                <a:off x="6095433" y="4862585"/>
                <a:ext cx="1924335" cy="327547"/>
                <a:chOff x="3562066" y="3507474"/>
                <a:chExt cx="1924335" cy="327547"/>
              </a:xfrm>
            </p:grpSpPr>
            <p:cxnSp>
              <p:nvCxnSpPr>
                <p:cNvPr id="83" name="Straight Connector 82">
                  <a:extLst>
                    <a:ext uri="{FF2B5EF4-FFF2-40B4-BE49-F238E27FC236}">
                      <a16:creationId xmlns:a16="http://schemas.microsoft.com/office/drawing/2014/main" id="{7BDF9FCF-E479-1C5E-8B16-F15646EBD2DD}"/>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D70A04-49A6-958E-BB85-A932B6715182}"/>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ECABEFBC-6710-E6AF-26C5-3F88267BF4AB}"/>
                  </a:ext>
                </a:extLst>
              </p:cNvPr>
              <p:cNvGrpSpPr/>
              <p:nvPr/>
            </p:nvGrpSpPr>
            <p:grpSpPr>
              <a:xfrm flipV="1">
                <a:off x="6095433" y="5479003"/>
                <a:ext cx="1924335" cy="300251"/>
                <a:chOff x="3562066" y="3534770"/>
                <a:chExt cx="1924335" cy="300251"/>
              </a:xfrm>
            </p:grpSpPr>
            <p:cxnSp>
              <p:nvCxnSpPr>
                <p:cNvPr id="81" name="Straight Connector 80">
                  <a:extLst>
                    <a:ext uri="{FF2B5EF4-FFF2-40B4-BE49-F238E27FC236}">
                      <a16:creationId xmlns:a16="http://schemas.microsoft.com/office/drawing/2014/main" id="{EE640498-87FB-FA85-D96C-C2B3FE71703E}"/>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DB72DE-9BFC-F9B7-2FB9-E766636318BF}"/>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1957C8EE-0E20-8AA5-0079-85ABFB9C9C1B}"/>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E056FEE0-B42C-4E60-5FEF-F08E3ACC80AB}"/>
                </a:ext>
              </a:extLst>
            </p:cNvPr>
            <p:cNvSpPr txBox="1"/>
            <p:nvPr/>
          </p:nvSpPr>
          <p:spPr>
            <a:xfrm>
              <a:off x="6593575" y="6794312"/>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Follower’s Decision</a:t>
              </a:r>
            </a:p>
          </p:txBody>
        </p:sp>
        <p:sp>
          <p:nvSpPr>
            <p:cNvPr id="86" name="TextBox 85">
              <a:extLst>
                <a:ext uri="{FF2B5EF4-FFF2-40B4-BE49-F238E27FC236}">
                  <a16:creationId xmlns:a16="http://schemas.microsoft.com/office/drawing/2014/main" id="{3830DB29-DF47-789C-D2FF-FA43E03E17E0}"/>
                </a:ext>
              </a:extLst>
            </p:cNvPr>
            <p:cNvSpPr txBox="1"/>
            <p:nvPr/>
          </p:nvSpPr>
          <p:spPr>
            <a:xfrm>
              <a:off x="3848100" y="246113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87" name="TextBox 86">
              <a:extLst>
                <a:ext uri="{FF2B5EF4-FFF2-40B4-BE49-F238E27FC236}">
                  <a16:creationId xmlns:a16="http://schemas.microsoft.com/office/drawing/2014/main" id="{5B87D74A-D7A6-D7A8-C2D8-2A43C18E228C}"/>
                </a:ext>
              </a:extLst>
            </p:cNvPr>
            <p:cNvSpPr txBox="1"/>
            <p:nvPr/>
          </p:nvSpPr>
          <p:spPr>
            <a:xfrm>
              <a:off x="3848100" y="3841843"/>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88" name="TextBox 87">
              <a:extLst>
                <a:ext uri="{FF2B5EF4-FFF2-40B4-BE49-F238E27FC236}">
                  <a16:creationId xmlns:a16="http://schemas.microsoft.com/office/drawing/2014/main" id="{E2BECDAA-C02C-21FE-A5FD-598233E2DB7F}"/>
                </a:ext>
              </a:extLst>
            </p:cNvPr>
            <p:cNvSpPr txBox="1"/>
            <p:nvPr/>
          </p:nvSpPr>
          <p:spPr>
            <a:xfrm>
              <a:off x="3862315" y="5302158"/>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89" name="TextBox 88">
              <a:extLst>
                <a:ext uri="{FF2B5EF4-FFF2-40B4-BE49-F238E27FC236}">
                  <a16:creationId xmlns:a16="http://schemas.microsoft.com/office/drawing/2014/main" id="{2188F0B6-83D9-8D42-C842-7B28C7421638}"/>
                </a:ext>
              </a:extLst>
            </p:cNvPr>
            <p:cNvSpPr txBox="1"/>
            <p:nvPr/>
          </p:nvSpPr>
          <p:spPr>
            <a:xfrm>
              <a:off x="7169629" y="199938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0" name="TextBox 89">
              <a:extLst>
                <a:ext uri="{FF2B5EF4-FFF2-40B4-BE49-F238E27FC236}">
                  <a16:creationId xmlns:a16="http://schemas.microsoft.com/office/drawing/2014/main" id="{994B1D7D-0C11-9AED-0B5D-EE1BFD083291}"/>
                </a:ext>
              </a:extLst>
            </p:cNvPr>
            <p:cNvSpPr txBox="1"/>
            <p:nvPr/>
          </p:nvSpPr>
          <p:spPr>
            <a:xfrm>
              <a:off x="7169629" y="2479336"/>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1" name="TextBox 90">
              <a:extLst>
                <a:ext uri="{FF2B5EF4-FFF2-40B4-BE49-F238E27FC236}">
                  <a16:creationId xmlns:a16="http://schemas.microsoft.com/office/drawing/2014/main" id="{3A8E346E-9A6F-EC86-754D-2E5ADDB12F7A}"/>
                </a:ext>
              </a:extLst>
            </p:cNvPr>
            <p:cNvSpPr txBox="1"/>
            <p:nvPr/>
          </p:nvSpPr>
          <p:spPr>
            <a:xfrm>
              <a:off x="7169629" y="2929711"/>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2" name="TextBox 91">
              <a:extLst>
                <a:ext uri="{FF2B5EF4-FFF2-40B4-BE49-F238E27FC236}">
                  <a16:creationId xmlns:a16="http://schemas.microsoft.com/office/drawing/2014/main" id="{DFFE383A-BDBD-5BF2-0734-B035B7946F4C}"/>
                </a:ext>
              </a:extLst>
            </p:cNvPr>
            <p:cNvSpPr txBox="1"/>
            <p:nvPr/>
          </p:nvSpPr>
          <p:spPr>
            <a:xfrm>
              <a:off x="7169629" y="3352795"/>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3" name="TextBox 92">
              <a:extLst>
                <a:ext uri="{FF2B5EF4-FFF2-40B4-BE49-F238E27FC236}">
                  <a16:creationId xmlns:a16="http://schemas.microsoft.com/office/drawing/2014/main" id="{8BA6F362-C6B0-9AF3-4FB2-F1D850E5B2FE}"/>
                </a:ext>
              </a:extLst>
            </p:cNvPr>
            <p:cNvSpPr txBox="1"/>
            <p:nvPr/>
          </p:nvSpPr>
          <p:spPr>
            <a:xfrm>
              <a:off x="7169629" y="383274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4" name="TextBox 93">
              <a:extLst>
                <a:ext uri="{FF2B5EF4-FFF2-40B4-BE49-F238E27FC236}">
                  <a16:creationId xmlns:a16="http://schemas.microsoft.com/office/drawing/2014/main" id="{1C7819AC-B080-AFCD-5D74-87FF4DC6C03E}"/>
                </a:ext>
              </a:extLst>
            </p:cNvPr>
            <p:cNvSpPr txBox="1"/>
            <p:nvPr/>
          </p:nvSpPr>
          <p:spPr>
            <a:xfrm>
              <a:off x="7169629" y="4283117"/>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5" name="TextBox 94">
              <a:extLst>
                <a:ext uri="{FF2B5EF4-FFF2-40B4-BE49-F238E27FC236}">
                  <a16:creationId xmlns:a16="http://schemas.microsoft.com/office/drawing/2014/main" id="{9B7FA1B7-8951-BC49-3FC5-8E27C6706924}"/>
                </a:ext>
              </a:extLst>
            </p:cNvPr>
            <p:cNvSpPr txBox="1"/>
            <p:nvPr/>
          </p:nvSpPr>
          <p:spPr>
            <a:xfrm>
              <a:off x="7169629" y="480173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6" name="TextBox 95">
              <a:extLst>
                <a:ext uri="{FF2B5EF4-FFF2-40B4-BE49-F238E27FC236}">
                  <a16:creationId xmlns:a16="http://schemas.microsoft.com/office/drawing/2014/main" id="{2625227A-70D8-28E0-5119-A396803E9B82}"/>
                </a:ext>
              </a:extLst>
            </p:cNvPr>
            <p:cNvSpPr txBox="1"/>
            <p:nvPr/>
          </p:nvSpPr>
          <p:spPr>
            <a:xfrm>
              <a:off x="7169629" y="528167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7" name="TextBox 96">
              <a:extLst>
                <a:ext uri="{FF2B5EF4-FFF2-40B4-BE49-F238E27FC236}">
                  <a16:creationId xmlns:a16="http://schemas.microsoft.com/office/drawing/2014/main" id="{D6481173-C9B8-6FDC-6313-97E485060F85}"/>
                </a:ext>
              </a:extLst>
            </p:cNvPr>
            <p:cNvSpPr txBox="1"/>
            <p:nvPr/>
          </p:nvSpPr>
          <p:spPr>
            <a:xfrm>
              <a:off x="7169629" y="5732054"/>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8" name="TextBox 97">
              <a:extLst>
                <a:ext uri="{FF2B5EF4-FFF2-40B4-BE49-F238E27FC236}">
                  <a16:creationId xmlns:a16="http://schemas.microsoft.com/office/drawing/2014/main" id="{8B66B94E-11F8-0839-4BFA-4A5EC79D85B9}"/>
                </a:ext>
              </a:extLst>
            </p:cNvPr>
            <p:cNvSpPr txBox="1"/>
            <p:nvPr/>
          </p:nvSpPr>
          <p:spPr>
            <a:xfrm>
              <a:off x="8604919" y="214640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(46, 46)</a:t>
              </a:r>
            </a:p>
          </p:txBody>
        </p:sp>
        <p:sp>
          <p:nvSpPr>
            <p:cNvPr id="99" name="TextBox 98">
              <a:extLst>
                <a:ext uri="{FF2B5EF4-FFF2-40B4-BE49-F238E27FC236}">
                  <a16:creationId xmlns:a16="http://schemas.microsoft.com/office/drawing/2014/main" id="{1C230E16-B503-8B91-B32B-977545CB62EC}"/>
                </a:ext>
              </a:extLst>
            </p:cNvPr>
            <p:cNvSpPr txBox="1"/>
            <p:nvPr/>
          </p:nvSpPr>
          <p:spPr>
            <a:xfrm>
              <a:off x="8604919" y="2626350"/>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(38, 51)</a:t>
              </a:r>
            </a:p>
          </p:txBody>
        </p:sp>
        <p:sp>
          <p:nvSpPr>
            <p:cNvPr id="100" name="TextBox 99">
              <a:extLst>
                <a:ext uri="{FF2B5EF4-FFF2-40B4-BE49-F238E27FC236}">
                  <a16:creationId xmlns:a16="http://schemas.microsoft.com/office/drawing/2014/main" id="{978971CD-D312-ACFA-BF1B-7A8E57091B02}"/>
                </a:ext>
              </a:extLst>
            </p:cNvPr>
            <p:cNvSpPr txBox="1"/>
            <p:nvPr/>
          </p:nvSpPr>
          <p:spPr>
            <a:xfrm>
              <a:off x="8604919" y="3076725"/>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(23, 46)</a:t>
              </a:r>
            </a:p>
          </p:txBody>
        </p:sp>
        <p:sp>
          <p:nvSpPr>
            <p:cNvPr id="101" name="TextBox 100">
              <a:extLst>
                <a:ext uri="{FF2B5EF4-FFF2-40B4-BE49-F238E27FC236}">
                  <a16:creationId xmlns:a16="http://schemas.microsoft.com/office/drawing/2014/main" id="{8DA55148-CA24-7D72-FA9A-72214E36702C}"/>
                </a:ext>
              </a:extLst>
            </p:cNvPr>
            <p:cNvSpPr txBox="1"/>
            <p:nvPr/>
          </p:nvSpPr>
          <p:spPr>
            <a:xfrm>
              <a:off x="8604919" y="3499809"/>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(51, 38)</a:t>
              </a:r>
            </a:p>
          </p:txBody>
        </p:sp>
        <p:sp>
          <p:nvSpPr>
            <p:cNvPr id="102" name="TextBox 101">
              <a:extLst>
                <a:ext uri="{FF2B5EF4-FFF2-40B4-BE49-F238E27FC236}">
                  <a16:creationId xmlns:a16="http://schemas.microsoft.com/office/drawing/2014/main" id="{7FF8AC33-7E63-2FEF-03B9-AFD7F6775D42}"/>
                </a:ext>
              </a:extLst>
            </p:cNvPr>
            <p:cNvSpPr txBox="1"/>
            <p:nvPr/>
          </p:nvSpPr>
          <p:spPr>
            <a:xfrm>
              <a:off x="8604919" y="397975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(41, 41)</a:t>
              </a:r>
            </a:p>
          </p:txBody>
        </p:sp>
        <p:sp>
          <p:nvSpPr>
            <p:cNvPr id="103" name="TextBox 102">
              <a:extLst>
                <a:ext uri="{FF2B5EF4-FFF2-40B4-BE49-F238E27FC236}">
                  <a16:creationId xmlns:a16="http://schemas.microsoft.com/office/drawing/2014/main" id="{D9E8F909-5809-AB7D-976E-A35CE917B383}"/>
                </a:ext>
              </a:extLst>
            </p:cNvPr>
            <p:cNvSpPr txBox="1"/>
            <p:nvPr/>
          </p:nvSpPr>
          <p:spPr>
            <a:xfrm>
              <a:off x="8604919" y="4430131"/>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(20, 31)</a:t>
              </a:r>
            </a:p>
          </p:txBody>
        </p:sp>
        <p:sp>
          <p:nvSpPr>
            <p:cNvPr id="104" name="TextBox 103">
              <a:extLst>
                <a:ext uri="{FF2B5EF4-FFF2-40B4-BE49-F238E27FC236}">
                  <a16:creationId xmlns:a16="http://schemas.microsoft.com/office/drawing/2014/main" id="{AB1CF696-A616-55EB-4029-72438207F66E}"/>
                </a:ext>
              </a:extLst>
            </p:cNvPr>
            <p:cNvSpPr txBox="1"/>
            <p:nvPr/>
          </p:nvSpPr>
          <p:spPr>
            <a:xfrm>
              <a:off x="8604919" y="494874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(46, 23)</a:t>
              </a:r>
            </a:p>
          </p:txBody>
        </p:sp>
        <p:sp>
          <p:nvSpPr>
            <p:cNvPr id="105" name="TextBox 104">
              <a:extLst>
                <a:ext uri="{FF2B5EF4-FFF2-40B4-BE49-F238E27FC236}">
                  <a16:creationId xmlns:a16="http://schemas.microsoft.com/office/drawing/2014/main" id="{7E8E6FF2-3A27-3F59-EA96-BBFAFA00D598}"/>
                </a:ext>
              </a:extLst>
            </p:cNvPr>
            <p:cNvSpPr txBox="1"/>
            <p:nvPr/>
          </p:nvSpPr>
          <p:spPr>
            <a:xfrm>
              <a:off x="8604919" y="542869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(31, 20)</a:t>
              </a:r>
            </a:p>
          </p:txBody>
        </p:sp>
        <p:sp>
          <p:nvSpPr>
            <p:cNvPr id="106" name="TextBox 105">
              <a:extLst>
                <a:ext uri="{FF2B5EF4-FFF2-40B4-BE49-F238E27FC236}">
                  <a16:creationId xmlns:a16="http://schemas.microsoft.com/office/drawing/2014/main" id="{D8D5A083-FF77-BC98-AD8A-B53C5584D66B}"/>
                </a:ext>
              </a:extLst>
            </p:cNvPr>
            <p:cNvSpPr txBox="1"/>
            <p:nvPr/>
          </p:nvSpPr>
          <p:spPr>
            <a:xfrm>
              <a:off x="8604919" y="5879068"/>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(0, 0)</a:t>
              </a:r>
            </a:p>
          </p:txBody>
        </p:sp>
        <p:sp>
          <p:nvSpPr>
            <p:cNvPr id="107" name="TextBox 106">
              <a:extLst>
                <a:ext uri="{FF2B5EF4-FFF2-40B4-BE49-F238E27FC236}">
                  <a16:creationId xmlns:a16="http://schemas.microsoft.com/office/drawing/2014/main" id="{4F14F6A2-F55B-99C9-B0AE-01B00953D2AB}"/>
                </a:ext>
              </a:extLst>
            </p:cNvPr>
            <p:cNvSpPr txBox="1"/>
            <p:nvPr/>
          </p:nvSpPr>
          <p:spPr>
            <a:xfrm>
              <a:off x="8192634" y="1651380"/>
              <a:ext cx="1783877" cy="461665"/>
            </a:xfrm>
            <a:prstGeom prst="rect">
              <a:avLst/>
            </a:prstGeom>
            <a:noFill/>
          </p:spPr>
          <p:txBody>
            <a:bodyPr wrap="square" rtlCol="0">
              <a:spAutoFit/>
            </a:bodyPr>
            <a:lstStyle/>
            <a:p>
              <a:pPr algn="ctr"/>
              <a:r>
                <a:rPr lang="en-US" sz="2400" b="1" u="sng" dirty="0">
                  <a:latin typeface="Calibri" panose="020F0502020204030204" pitchFamily="34" charset="0"/>
                  <a:ea typeface="Calibri" panose="020F0502020204030204" pitchFamily="34" charset="0"/>
                  <a:cs typeface="Calibri" panose="020F0502020204030204" pitchFamily="34" charset="0"/>
                </a:rPr>
                <a:t>Profits</a:t>
              </a:r>
            </a:p>
          </p:txBody>
        </p:sp>
      </p:grpSp>
      <p:graphicFrame>
        <p:nvGraphicFramePr>
          <p:cNvPr id="5" name="Table 2">
            <a:extLst>
              <a:ext uri="{FF2B5EF4-FFF2-40B4-BE49-F238E27FC236}">
                <a16:creationId xmlns:a16="http://schemas.microsoft.com/office/drawing/2014/main" id="{0E5DECF1-529B-8544-BCD3-01182A04882E}"/>
              </a:ext>
            </a:extLst>
          </p:cNvPr>
          <p:cNvGraphicFramePr>
            <a:graphicFrameLocks noGrp="1"/>
          </p:cNvGraphicFramePr>
          <p:nvPr>
            <p:extLst>
              <p:ext uri="{D42A27DB-BD31-4B8C-83A1-F6EECF244321}">
                <p14:modId xmlns:p14="http://schemas.microsoft.com/office/powerpoint/2010/main" val="2749320224"/>
              </p:ext>
            </p:extLst>
          </p:nvPr>
        </p:nvGraphicFramePr>
        <p:xfrm>
          <a:off x="239786" y="2700393"/>
          <a:ext cx="8071701" cy="4341848"/>
        </p:xfrm>
        <a:graphic>
          <a:graphicData uri="http://schemas.openxmlformats.org/drawingml/2006/table">
            <a:tbl>
              <a:tblPr firstRow="1" bandRow="1">
                <a:tableStyleId>{5C22544A-7EE6-4342-B048-85BDC9FD1C3A}</a:tableStyleId>
              </a:tblPr>
              <a:tblGrid>
                <a:gridCol w="504669">
                  <a:extLst>
                    <a:ext uri="{9D8B030D-6E8A-4147-A177-3AD203B41FA5}">
                      <a16:colId xmlns:a16="http://schemas.microsoft.com/office/drawing/2014/main" val="3373312124"/>
                    </a:ext>
                  </a:extLst>
                </a:gridCol>
                <a:gridCol w="1891758">
                  <a:extLst>
                    <a:ext uri="{9D8B030D-6E8A-4147-A177-3AD203B41FA5}">
                      <a16:colId xmlns:a16="http://schemas.microsoft.com/office/drawing/2014/main" val="3011127963"/>
                    </a:ext>
                  </a:extLst>
                </a:gridCol>
                <a:gridCol w="1891758">
                  <a:extLst>
                    <a:ext uri="{9D8B030D-6E8A-4147-A177-3AD203B41FA5}">
                      <a16:colId xmlns:a16="http://schemas.microsoft.com/office/drawing/2014/main" val="3935175078"/>
                    </a:ext>
                  </a:extLst>
                </a:gridCol>
                <a:gridCol w="1891758">
                  <a:extLst>
                    <a:ext uri="{9D8B030D-6E8A-4147-A177-3AD203B41FA5}">
                      <a16:colId xmlns:a16="http://schemas.microsoft.com/office/drawing/2014/main" val="3218912151"/>
                    </a:ext>
                  </a:extLst>
                </a:gridCol>
                <a:gridCol w="1891758">
                  <a:extLst>
                    <a:ext uri="{9D8B030D-6E8A-4147-A177-3AD203B41FA5}">
                      <a16:colId xmlns:a16="http://schemas.microsoft.com/office/drawing/2014/main" val="4059392771"/>
                    </a:ext>
                  </a:extLst>
                </a:gridCol>
              </a:tblGrid>
              <a:tr h="625897">
                <a:tc rowSpan="5">
                  <a:txBody>
                    <a:bodyPr/>
                    <a:lstStyle/>
                    <a:p>
                      <a:pPr algn="ctr"/>
                      <a:r>
                        <a:rPr lang="en-US" sz="2400" dirty="0">
                          <a:solidFill>
                            <a:schemeClr val="tx1"/>
                          </a:solidFill>
                        </a:rPr>
                        <a:t>Mercedes-Benz</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2400" dirty="0">
                          <a:solidFill>
                            <a:schemeClr val="tx1"/>
                          </a:solidFill>
                        </a:rPr>
                        <a:t>Audi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7506587"/>
                  </a:ext>
                </a:extLst>
              </a:tr>
              <a:tr h="1047243">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Cut Cars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Introduce Lease/Finance Incentive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2989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Cut Cars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31, 20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46, 23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1047243">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Introduce Lease/Finance Incentive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20, 31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41, 41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51, 38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r h="891568">
                <a:tc vMerge="1">
                  <a:txBody>
                    <a:bodyPr/>
                    <a:lstStyle/>
                    <a:p>
                      <a:pPr algn="ctr"/>
                      <a:endParaRPr lang="en-US" sz="240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23, 46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38, 51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46, 46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054513"/>
                  </a:ext>
                </a:extLst>
              </a:tr>
            </a:tbl>
          </a:graphicData>
        </a:graphic>
      </p:graphicFrame>
      <p:sp>
        <p:nvSpPr>
          <p:cNvPr id="8" name="TextBox 7">
            <a:extLst>
              <a:ext uri="{FF2B5EF4-FFF2-40B4-BE49-F238E27FC236}">
                <a16:creationId xmlns:a16="http://schemas.microsoft.com/office/drawing/2014/main" id="{70A2091F-1F01-9141-C514-8DC62201FCE1}"/>
              </a:ext>
            </a:extLst>
          </p:cNvPr>
          <p:cNvSpPr txBox="1"/>
          <p:nvPr/>
        </p:nvSpPr>
        <p:spPr>
          <a:xfrm>
            <a:off x="13183739" y="629876"/>
            <a:ext cx="2947915" cy="1477328"/>
          </a:xfrm>
          <a:prstGeom prst="rect">
            <a:avLst/>
          </a:prstGeom>
          <a:noFill/>
        </p:spPr>
        <p:txBody>
          <a:bodyPr wrap="square">
            <a:spAutoFit/>
          </a:bodyPr>
          <a:lstStyle/>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Cut Cars from Lineup</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800" i="1" dirty="0">
                <a:latin typeface="Calibri" panose="020F0502020204030204" pitchFamily="34" charset="0"/>
                <a:ea typeface="Calibri" panose="020F0502020204030204" pitchFamily="34" charset="0"/>
                <a:cs typeface="Calibri" panose="020F0502020204030204" pitchFamily="34" charset="0"/>
              </a:rPr>
              <a:t>CC</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Lease/Finance Incentive → LF</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Release New Model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NM</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br>
              <a:rPr lang="en-US" sz="1800" i="1" dirty="0">
                <a:latin typeface="Calibri" panose="020F0502020204030204" pitchFamily="34" charset="0"/>
                <a:ea typeface="Calibri" panose="020F0502020204030204" pitchFamily="34" charset="0"/>
                <a:cs typeface="Calibri" panose="020F0502020204030204" pitchFamily="34" charset="0"/>
              </a:rPr>
            </a:b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50852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Stackelberg Oligopoly</a:t>
            </a:r>
          </a:p>
        </p:txBody>
      </p:sp>
      <p:grpSp>
        <p:nvGrpSpPr>
          <p:cNvPr id="109" name="Group 108">
            <a:extLst>
              <a:ext uri="{FF2B5EF4-FFF2-40B4-BE49-F238E27FC236}">
                <a16:creationId xmlns:a16="http://schemas.microsoft.com/office/drawing/2014/main" id="{5FC1AA63-E598-708A-E287-799B12AF0AA4}"/>
              </a:ext>
            </a:extLst>
          </p:cNvPr>
          <p:cNvGrpSpPr/>
          <p:nvPr/>
        </p:nvGrpSpPr>
        <p:grpSpPr>
          <a:xfrm>
            <a:off x="7697337" y="2388359"/>
            <a:ext cx="9184940" cy="5973929"/>
            <a:chOff x="791571" y="1651380"/>
            <a:chExt cx="9184940" cy="5973929"/>
          </a:xfrm>
        </p:grpSpPr>
        <p:sp>
          <p:nvSpPr>
            <p:cNvPr id="2" name="TextBox 1">
              <a:extLst>
                <a:ext uri="{FF2B5EF4-FFF2-40B4-BE49-F238E27FC236}">
                  <a16:creationId xmlns:a16="http://schemas.microsoft.com/office/drawing/2014/main" id="{34220B9B-2307-2FF2-7DAD-7E5F43BE14DB}"/>
                </a:ext>
              </a:extLst>
            </p:cNvPr>
            <p:cNvSpPr txBox="1"/>
            <p:nvPr/>
          </p:nvSpPr>
          <p:spPr>
            <a:xfrm>
              <a:off x="791571" y="3930555"/>
              <a:ext cx="2242214"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Mercedes- Benz</a:t>
              </a:r>
            </a:p>
            <a:p>
              <a:pPr algn="ctr"/>
              <a:r>
                <a:rPr lang="en-US" sz="2400" b="1" dirty="0">
                  <a:latin typeface="Calibri" panose="020F0502020204030204" pitchFamily="34" charset="0"/>
                  <a:ea typeface="Calibri" panose="020F0502020204030204" pitchFamily="34" charset="0"/>
                  <a:cs typeface="Calibri" panose="020F0502020204030204" pitchFamily="34" charset="0"/>
                </a:rPr>
                <a:t>(Leader)</a:t>
              </a:r>
            </a:p>
          </p:txBody>
        </p:sp>
        <p:grpSp>
          <p:nvGrpSpPr>
            <p:cNvPr id="18" name="Group 17">
              <a:extLst>
                <a:ext uri="{FF2B5EF4-FFF2-40B4-BE49-F238E27FC236}">
                  <a16:creationId xmlns:a16="http://schemas.microsoft.com/office/drawing/2014/main" id="{E22B1B71-6541-F455-D920-6437CDF0527C}"/>
                </a:ext>
              </a:extLst>
            </p:cNvPr>
            <p:cNvGrpSpPr/>
            <p:nvPr/>
          </p:nvGrpSpPr>
          <p:grpSpPr>
            <a:xfrm>
              <a:off x="3238500" y="2825076"/>
              <a:ext cx="1924335" cy="300251"/>
              <a:chOff x="3562066" y="3534770"/>
              <a:chExt cx="1924335" cy="300251"/>
            </a:xfrm>
          </p:grpSpPr>
          <p:cxnSp>
            <p:nvCxnSpPr>
              <p:cNvPr id="7" name="Straight Connector 6">
                <a:extLst>
                  <a:ext uri="{FF2B5EF4-FFF2-40B4-BE49-F238E27FC236}">
                    <a16:creationId xmlns:a16="http://schemas.microsoft.com/office/drawing/2014/main" id="{5519A2D0-B407-0BD7-9A6D-1BEDC335DD1F}"/>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F00C88-843B-5DA6-8456-B51327B395A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842CE24-D019-AF43-9166-19FB432DC287}"/>
                </a:ext>
              </a:extLst>
            </p:cNvPr>
            <p:cNvGrpSpPr/>
            <p:nvPr/>
          </p:nvGrpSpPr>
          <p:grpSpPr>
            <a:xfrm flipV="1">
              <a:off x="3238500" y="5365850"/>
              <a:ext cx="1924335" cy="300251"/>
              <a:chOff x="3562066" y="3534770"/>
              <a:chExt cx="1924335" cy="300251"/>
            </a:xfrm>
          </p:grpSpPr>
          <p:cxnSp>
            <p:nvCxnSpPr>
              <p:cNvPr id="20" name="Straight Connector 19">
                <a:extLst>
                  <a:ext uri="{FF2B5EF4-FFF2-40B4-BE49-F238E27FC236}">
                    <a16:creationId xmlns:a16="http://schemas.microsoft.com/office/drawing/2014/main" id="{E58489C6-B115-1F6F-5FC5-7E155D9A5AC8}"/>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78AB34-6977-77C9-D4F3-93F2FF0E1B4D}"/>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7BBE8CC1-966B-4E3A-0C77-9F5C66D7CA34}"/>
                </a:ext>
              </a:extLst>
            </p:cNvPr>
            <p:cNvCxnSpPr>
              <a:cxnSpLocks/>
            </p:cNvCxnSpPr>
            <p:nvPr/>
          </p:nvCxnSpPr>
          <p:spPr>
            <a:xfrm>
              <a:off x="3238500" y="4217158"/>
              <a:ext cx="19431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DE187A6-F15C-0B4C-7B55-6086245AC905}"/>
                </a:ext>
              </a:extLst>
            </p:cNvPr>
            <p:cNvSpPr txBox="1"/>
            <p:nvPr/>
          </p:nvSpPr>
          <p:spPr>
            <a:xfrm>
              <a:off x="3520553" y="6785210"/>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Leader’s Decision</a:t>
              </a:r>
            </a:p>
          </p:txBody>
        </p:sp>
        <p:sp>
          <p:nvSpPr>
            <p:cNvPr id="25" name="TextBox 24">
              <a:extLst>
                <a:ext uri="{FF2B5EF4-FFF2-40B4-BE49-F238E27FC236}">
                  <a16:creationId xmlns:a16="http://schemas.microsoft.com/office/drawing/2014/main" id="{6EB82340-9F4B-1A69-C559-127DD1017E19}"/>
                </a:ext>
              </a:extLst>
            </p:cNvPr>
            <p:cNvSpPr txBox="1"/>
            <p:nvPr/>
          </p:nvSpPr>
          <p:spPr>
            <a:xfrm>
              <a:off x="5181600" y="2568046"/>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29" name="TextBox 28">
              <a:extLst>
                <a:ext uri="{FF2B5EF4-FFF2-40B4-BE49-F238E27FC236}">
                  <a16:creationId xmlns:a16="http://schemas.microsoft.com/office/drawing/2014/main" id="{C8EE468D-FD7F-E2C5-F017-B5F6C044BCA9}"/>
                </a:ext>
              </a:extLst>
            </p:cNvPr>
            <p:cNvSpPr txBox="1"/>
            <p:nvPr/>
          </p:nvSpPr>
          <p:spPr>
            <a:xfrm>
              <a:off x="5181600" y="3948754"/>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30" name="TextBox 29">
              <a:extLst>
                <a:ext uri="{FF2B5EF4-FFF2-40B4-BE49-F238E27FC236}">
                  <a16:creationId xmlns:a16="http://schemas.microsoft.com/office/drawing/2014/main" id="{EA44A54D-A6B1-8563-52A2-3323FB7E328E}"/>
                </a:ext>
              </a:extLst>
            </p:cNvPr>
            <p:cNvSpPr txBox="1"/>
            <p:nvPr/>
          </p:nvSpPr>
          <p:spPr>
            <a:xfrm>
              <a:off x="5181600" y="5397699"/>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grpSp>
          <p:nvGrpSpPr>
            <p:cNvPr id="68" name="Group 67">
              <a:extLst>
                <a:ext uri="{FF2B5EF4-FFF2-40B4-BE49-F238E27FC236}">
                  <a16:creationId xmlns:a16="http://schemas.microsoft.com/office/drawing/2014/main" id="{69B8B3A1-C542-B5BC-4153-E0E01267A24E}"/>
                </a:ext>
              </a:extLst>
            </p:cNvPr>
            <p:cNvGrpSpPr/>
            <p:nvPr/>
          </p:nvGrpSpPr>
          <p:grpSpPr>
            <a:xfrm>
              <a:off x="6122728" y="5190137"/>
              <a:ext cx="2457165" cy="916669"/>
              <a:chOff x="6095433" y="4862585"/>
              <a:chExt cx="1943100" cy="916669"/>
            </a:xfrm>
          </p:grpSpPr>
          <p:grpSp>
            <p:nvGrpSpPr>
              <p:cNvPr id="53" name="Group 52">
                <a:extLst>
                  <a:ext uri="{FF2B5EF4-FFF2-40B4-BE49-F238E27FC236}">
                    <a16:creationId xmlns:a16="http://schemas.microsoft.com/office/drawing/2014/main" id="{04C96B62-3237-D078-47BA-888F17EFA47E}"/>
                  </a:ext>
                </a:extLst>
              </p:cNvPr>
              <p:cNvGrpSpPr/>
              <p:nvPr/>
            </p:nvGrpSpPr>
            <p:grpSpPr>
              <a:xfrm>
                <a:off x="6095433" y="4862585"/>
                <a:ext cx="1924335" cy="327547"/>
                <a:chOff x="3562066" y="3507474"/>
                <a:chExt cx="1924335" cy="327547"/>
              </a:xfrm>
            </p:grpSpPr>
            <p:cxnSp>
              <p:nvCxnSpPr>
                <p:cNvPr id="54" name="Straight Connector 53">
                  <a:extLst>
                    <a:ext uri="{FF2B5EF4-FFF2-40B4-BE49-F238E27FC236}">
                      <a16:creationId xmlns:a16="http://schemas.microsoft.com/office/drawing/2014/main" id="{AFF918F5-5C6D-D463-7B1D-280C4F1D940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7D6073-3FFD-8856-1912-3C931988EFE8}"/>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41C2F83-E784-757A-7333-F6662B405BCB}"/>
                  </a:ext>
                </a:extLst>
              </p:cNvPr>
              <p:cNvGrpSpPr/>
              <p:nvPr/>
            </p:nvGrpSpPr>
            <p:grpSpPr>
              <a:xfrm flipV="1">
                <a:off x="6095433" y="5479003"/>
                <a:ext cx="1924335" cy="300251"/>
                <a:chOff x="3562066" y="3534770"/>
                <a:chExt cx="1924335" cy="300251"/>
              </a:xfrm>
            </p:grpSpPr>
            <p:cxnSp>
              <p:nvCxnSpPr>
                <p:cNvPr id="57" name="Straight Connector 56">
                  <a:extLst>
                    <a:ext uri="{FF2B5EF4-FFF2-40B4-BE49-F238E27FC236}">
                      <a16:creationId xmlns:a16="http://schemas.microsoft.com/office/drawing/2014/main" id="{4F4DB672-2075-979C-4483-6E81EF0B3239}"/>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C6FD6C-B27D-BAA6-99AD-D61ECFC72650}"/>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C0578AD5-9434-9F7A-19CE-41CFD65A8432}"/>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D361FE00-36ED-2A7C-AA8B-2FA22DD39DA5}"/>
                </a:ext>
              </a:extLst>
            </p:cNvPr>
            <p:cNvGrpSpPr/>
            <p:nvPr/>
          </p:nvGrpSpPr>
          <p:grpSpPr>
            <a:xfrm>
              <a:off x="6138650" y="3732095"/>
              <a:ext cx="2457165" cy="916669"/>
              <a:chOff x="6095433" y="4862585"/>
              <a:chExt cx="1943100" cy="916669"/>
            </a:xfrm>
          </p:grpSpPr>
          <p:grpSp>
            <p:nvGrpSpPr>
              <p:cNvPr id="70" name="Group 69">
                <a:extLst>
                  <a:ext uri="{FF2B5EF4-FFF2-40B4-BE49-F238E27FC236}">
                    <a16:creationId xmlns:a16="http://schemas.microsoft.com/office/drawing/2014/main" id="{A770F7C5-EE0E-04B6-0C2E-A176427CD23A}"/>
                  </a:ext>
                </a:extLst>
              </p:cNvPr>
              <p:cNvGrpSpPr/>
              <p:nvPr/>
            </p:nvGrpSpPr>
            <p:grpSpPr>
              <a:xfrm>
                <a:off x="6095433" y="4862585"/>
                <a:ext cx="1924335" cy="327547"/>
                <a:chOff x="3562066" y="3507474"/>
                <a:chExt cx="1924335" cy="327547"/>
              </a:xfrm>
            </p:grpSpPr>
            <p:cxnSp>
              <p:nvCxnSpPr>
                <p:cNvPr id="75" name="Straight Connector 74">
                  <a:extLst>
                    <a:ext uri="{FF2B5EF4-FFF2-40B4-BE49-F238E27FC236}">
                      <a16:creationId xmlns:a16="http://schemas.microsoft.com/office/drawing/2014/main" id="{0825421F-FAD5-ADAC-8485-2F5284AF940C}"/>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ECDB3E0-96AF-EE78-A48A-A437BA20893F}"/>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CD483461-7D40-B37F-B90B-C787BED54C0D}"/>
                  </a:ext>
                </a:extLst>
              </p:cNvPr>
              <p:cNvGrpSpPr/>
              <p:nvPr/>
            </p:nvGrpSpPr>
            <p:grpSpPr>
              <a:xfrm flipV="1">
                <a:off x="6095433" y="5479003"/>
                <a:ext cx="1924335" cy="300251"/>
                <a:chOff x="3562066" y="3534770"/>
                <a:chExt cx="1924335" cy="300251"/>
              </a:xfrm>
            </p:grpSpPr>
            <p:cxnSp>
              <p:nvCxnSpPr>
                <p:cNvPr id="73" name="Straight Connector 72">
                  <a:extLst>
                    <a:ext uri="{FF2B5EF4-FFF2-40B4-BE49-F238E27FC236}">
                      <a16:creationId xmlns:a16="http://schemas.microsoft.com/office/drawing/2014/main" id="{A3383CB7-0A22-3959-80E3-198016F3B3E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C83446C-47B0-9E21-22CA-2DBED35A19F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3F2A3E51-65A5-FFF1-2A52-8FC6E2D7D885}"/>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7434B89A-14E2-8ECA-1003-ED50E5499378}"/>
                </a:ext>
              </a:extLst>
            </p:cNvPr>
            <p:cNvGrpSpPr/>
            <p:nvPr/>
          </p:nvGrpSpPr>
          <p:grpSpPr>
            <a:xfrm>
              <a:off x="6127276" y="2368453"/>
              <a:ext cx="2457165" cy="916669"/>
              <a:chOff x="6095433" y="4862585"/>
              <a:chExt cx="1943100" cy="916669"/>
            </a:xfrm>
          </p:grpSpPr>
          <p:grpSp>
            <p:nvGrpSpPr>
              <p:cNvPr id="78" name="Group 77">
                <a:extLst>
                  <a:ext uri="{FF2B5EF4-FFF2-40B4-BE49-F238E27FC236}">
                    <a16:creationId xmlns:a16="http://schemas.microsoft.com/office/drawing/2014/main" id="{78EBF00D-C45F-ACB9-9E2B-754D7A857DCA}"/>
                  </a:ext>
                </a:extLst>
              </p:cNvPr>
              <p:cNvGrpSpPr/>
              <p:nvPr/>
            </p:nvGrpSpPr>
            <p:grpSpPr>
              <a:xfrm>
                <a:off x="6095433" y="4862585"/>
                <a:ext cx="1924335" cy="327547"/>
                <a:chOff x="3562066" y="3507474"/>
                <a:chExt cx="1924335" cy="327547"/>
              </a:xfrm>
            </p:grpSpPr>
            <p:cxnSp>
              <p:nvCxnSpPr>
                <p:cNvPr id="83" name="Straight Connector 82">
                  <a:extLst>
                    <a:ext uri="{FF2B5EF4-FFF2-40B4-BE49-F238E27FC236}">
                      <a16:creationId xmlns:a16="http://schemas.microsoft.com/office/drawing/2014/main" id="{7BDF9FCF-E479-1C5E-8B16-F15646EBD2DD}"/>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D70A04-49A6-958E-BB85-A932B6715182}"/>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ECABEFBC-6710-E6AF-26C5-3F88267BF4AB}"/>
                  </a:ext>
                </a:extLst>
              </p:cNvPr>
              <p:cNvGrpSpPr/>
              <p:nvPr/>
            </p:nvGrpSpPr>
            <p:grpSpPr>
              <a:xfrm flipV="1">
                <a:off x="6095433" y="5479003"/>
                <a:ext cx="1924335" cy="300251"/>
                <a:chOff x="3562066" y="3534770"/>
                <a:chExt cx="1924335" cy="300251"/>
              </a:xfrm>
            </p:grpSpPr>
            <p:cxnSp>
              <p:nvCxnSpPr>
                <p:cNvPr id="81" name="Straight Connector 80">
                  <a:extLst>
                    <a:ext uri="{FF2B5EF4-FFF2-40B4-BE49-F238E27FC236}">
                      <a16:creationId xmlns:a16="http://schemas.microsoft.com/office/drawing/2014/main" id="{EE640498-87FB-FA85-D96C-C2B3FE71703E}"/>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DB72DE-9BFC-F9B7-2FB9-E766636318BF}"/>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1957C8EE-0E20-8AA5-0079-85ABFB9C9C1B}"/>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E056FEE0-B42C-4E60-5FEF-F08E3ACC80AB}"/>
                </a:ext>
              </a:extLst>
            </p:cNvPr>
            <p:cNvSpPr txBox="1"/>
            <p:nvPr/>
          </p:nvSpPr>
          <p:spPr>
            <a:xfrm>
              <a:off x="6593575" y="6794312"/>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Follower’s Decision</a:t>
              </a:r>
            </a:p>
          </p:txBody>
        </p:sp>
        <p:sp>
          <p:nvSpPr>
            <p:cNvPr id="86" name="TextBox 85">
              <a:extLst>
                <a:ext uri="{FF2B5EF4-FFF2-40B4-BE49-F238E27FC236}">
                  <a16:creationId xmlns:a16="http://schemas.microsoft.com/office/drawing/2014/main" id="{3830DB29-DF47-789C-D2FF-FA43E03E17E0}"/>
                </a:ext>
              </a:extLst>
            </p:cNvPr>
            <p:cNvSpPr txBox="1"/>
            <p:nvPr/>
          </p:nvSpPr>
          <p:spPr>
            <a:xfrm>
              <a:off x="3848100" y="246113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87" name="TextBox 86">
              <a:extLst>
                <a:ext uri="{FF2B5EF4-FFF2-40B4-BE49-F238E27FC236}">
                  <a16:creationId xmlns:a16="http://schemas.microsoft.com/office/drawing/2014/main" id="{5B87D74A-D7A6-D7A8-C2D8-2A43C18E228C}"/>
                </a:ext>
              </a:extLst>
            </p:cNvPr>
            <p:cNvSpPr txBox="1"/>
            <p:nvPr/>
          </p:nvSpPr>
          <p:spPr>
            <a:xfrm>
              <a:off x="3848100" y="3841843"/>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88" name="TextBox 87">
              <a:extLst>
                <a:ext uri="{FF2B5EF4-FFF2-40B4-BE49-F238E27FC236}">
                  <a16:creationId xmlns:a16="http://schemas.microsoft.com/office/drawing/2014/main" id="{E2BECDAA-C02C-21FE-A5FD-598233E2DB7F}"/>
                </a:ext>
              </a:extLst>
            </p:cNvPr>
            <p:cNvSpPr txBox="1"/>
            <p:nvPr/>
          </p:nvSpPr>
          <p:spPr>
            <a:xfrm>
              <a:off x="3862315" y="5302158"/>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89" name="TextBox 88">
              <a:extLst>
                <a:ext uri="{FF2B5EF4-FFF2-40B4-BE49-F238E27FC236}">
                  <a16:creationId xmlns:a16="http://schemas.microsoft.com/office/drawing/2014/main" id="{2188F0B6-83D9-8D42-C842-7B28C7421638}"/>
                </a:ext>
              </a:extLst>
            </p:cNvPr>
            <p:cNvSpPr txBox="1"/>
            <p:nvPr/>
          </p:nvSpPr>
          <p:spPr>
            <a:xfrm>
              <a:off x="7169629" y="199938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0" name="TextBox 89">
              <a:extLst>
                <a:ext uri="{FF2B5EF4-FFF2-40B4-BE49-F238E27FC236}">
                  <a16:creationId xmlns:a16="http://schemas.microsoft.com/office/drawing/2014/main" id="{994B1D7D-0C11-9AED-0B5D-EE1BFD083291}"/>
                </a:ext>
              </a:extLst>
            </p:cNvPr>
            <p:cNvSpPr txBox="1"/>
            <p:nvPr/>
          </p:nvSpPr>
          <p:spPr>
            <a:xfrm>
              <a:off x="7169629" y="2479336"/>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1" name="TextBox 90">
              <a:extLst>
                <a:ext uri="{FF2B5EF4-FFF2-40B4-BE49-F238E27FC236}">
                  <a16:creationId xmlns:a16="http://schemas.microsoft.com/office/drawing/2014/main" id="{3A8E346E-9A6F-EC86-754D-2E5ADDB12F7A}"/>
                </a:ext>
              </a:extLst>
            </p:cNvPr>
            <p:cNvSpPr txBox="1"/>
            <p:nvPr/>
          </p:nvSpPr>
          <p:spPr>
            <a:xfrm>
              <a:off x="7169629" y="2929711"/>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2" name="TextBox 91">
              <a:extLst>
                <a:ext uri="{FF2B5EF4-FFF2-40B4-BE49-F238E27FC236}">
                  <a16:creationId xmlns:a16="http://schemas.microsoft.com/office/drawing/2014/main" id="{DFFE383A-BDBD-5BF2-0734-B035B7946F4C}"/>
                </a:ext>
              </a:extLst>
            </p:cNvPr>
            <p:cNvSpPr txBox="1"/>
            <p:nvPr/>
          </p:nvSpPr>
          <p:spPr>
            <a:xfrm>
              <a:off x="7169629" y="3352795"/>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3" name="TextBox 92">
              <a:extLst>
                <a:ext uri="{FF2B5EF4-FFF2-40B4-BE49-F238E27FC236}">
                  <a16:creationId xmlns:a16="http://schemas.microsoft.com/office/drawing/2014/main" id="{8BA6F362-C6B0-9AF3-4FB2-F1D850E5B2FE}"/>
                </a:ext>
              </a:extLst>
            </p:cNvPr>
            <p:cNvSpPr txBox="1"/>
            <p:nvPr/>
          </p:nvSpPr>
          <p:spPr>
            <a:xfrm>
              <a:off x="7169629" y="383274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4" name="TextBox 93">
              <a:extLst>
                <a:ext uri="{FF2B5EF4-FFF2-40B4-BE49-F238E27FC236}">
                  <a16:creationId xmlns:a16="http://schemas.microsoft.com/office/drawing/2014/main" id="{1C7819AC-B080-AFCD-5D74-87FF4DC6C03E}"/>
                </a:ext>
              </a:extLst>
            </p:cNvPr>
            <p:cNvSpPr txBox="1"/>
            <p:nvPr/>
          </p:nvSpPr>
          <p:spPr>
            <a:xfrm>
              <a:off x="7169629" y="4283117"/>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5" name="TextBox 94">
              <a:extLst>
                <a:ext uri="{FF2B5EF4-FFF2-40B4-BE49-F238E27FC236}">
                  <a16:creationId xmlns:a16="http://schemas.microsoft.com/office/drawing/2014/main" id="{9B7FA1B7-8951-BC49-3FC5-8E27C6706924}"/>
                </a:ext>
              </a:extLst>
            </p:cNvPr>
            <p:cNvSpPr txBox="1"/>
            <p:nvPr/>
          </p:nvSpPr>
          <p:spPr>
            <a:xfrm>
              <a:off x="7169629" y="480173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6" name="TextBox 95">
              <a:extLst>
                <a:ext uri="{FF2B5EF4-FFF2-40B4-BE49-F238E27FC236}">
                  <a16:creationId xmlns:a16="http://schemas.microsoft.com/office/drawing/2014/main" id="{2625227A-70D8-28E0-5119-A396803E9B82}"/>
                </a:ext>
              </a:extLst>
            </p:cNvPr>
            <p:cNvSpPr txBox="1"/>
            <p:nvPr/>
          </p:nvSpPr>
          <p:spPr>
            <a:xfrm>
              <a:off x="7169629" y="528167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7" name="TextBox 96">
              <a:extLst>
                <a:ext uri="{FF2B5EF4-FFF2-40B4-BE49-F238E27FC236}">
                  <a16:creationId xmlns:a16="http://schemas.microsoft.com/office/drawing/2014/main" id="{D6481173-C9B8-6FDC-6313-97E485060F85}"/>
                </a:ext>
              </a:extLst>
            </p:cNvPr>
            <p:cNvSpPr txBox="1"/>
            <p:nvPr/>
          </p:nvSpPr>
          <p:spPr>
            <a:xfrm>
              <a:off x="7169629" y="5732054"/>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8" name="TextBox 97">
              <a:extLst>
                <a:ext uri="{FF2B5EF4-FFF2-40B4-BE49-F238E27FC236}">
                  <a16:creationId xmlns:a16="http://schemas.microsoft.com/office/drawing/2014/main" id="{8B66B94E-11F8-0839-4BFA-4A5EC79D85B9}"/>
                </a:ext>
              </a:extLst>
            </p:cNvPr>
            <p:cNvSpPr txBox="1"/>
            <p:nvPr/>
          </p:nvSpPr>
          <p:spPr>
            <a:xfrm>
              <a:off x="8604919" y="214640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(46, 46)</a:t>
              </a:r>
            </a:p>
          </p:txBody>
        </p:sp>
        <p:sp>
          <p:nvSpPr>
            <p:cNvPr id="99" name="TextBox 98">
              <a:extLst>
                <a:ext uri="{FF2B5EF4-FFF2-40B4-BE49-F238E27FC236}">
                  <a16:creationId xmlns:a16="http://schemas.microsoft.com/office/drawing/2014/main" id="{1C230E16-B503-8B91-B32B-977545CB62EC}"/>
                </a:ext>
              </a:extLst>
            </p:cNvPr>
            <p:cNvSpPr txBox="1"/>
            <p:nvPr/>
          </p:nvSpPr>
          <p:spPr>
            <a:xfrm>
              <a:off x="8604919" y="2626350"/>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(38, 51)</a:t>
              </a:r>
            </a:p>
          </p:txBody>
        </p:sp>
        <p:sp>
          <p:nvSpPr>
            <p:cNvPr id="100" name="TextBox 99">
              <a:extLst>
                <a:ext uri="{FF2B5EF4-FFF2-40B4-BE49-F238E27FC236}">
                  <a16:creationId xmlns:a16="http://schemas.microsoft.com/office/drawing/2014/main" id="{978971CD-D312-ACFA-BF1B-7A8E57091B02}"/>
                </a:ext>
              </a:extLst>
            </p:cNvPr>
            <p:cNvSpPr txBox="1"/>
            <p:nvPr/>
          </p:nvSpPr>
          <p:spPr>
            <a:xfrm>
              <a:off x="8604919" y="3076725"/>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(23, 46)</a:t>
              </a:r>
            </a:p>
          </p:txBody>
        </p:sp>
        <p:sp>
          <p:nvSpPr>
            <p:cNvPr id="101" name="TextBox 100">
              <a:extLst>
                <a:ext uri="{FF2B5EF4-FFF2-40B4-BE49-F238E27FC236}">
                  <a16:creationId xmlns:a16="http://schemas.microsoft.com/office/drawing/2014/main" id="{8DA55148-CA24-7D72-FA9A-72214E36702C}"/>
                </a:ext>
              </a:extLst>
            </p:cNvPr>
            <p:cNvSpPr txBox="1"/>
            <p:nvPr/>
          </p:nvSpPr>
          <p:spPr>
            <a:xfrm>
              <a:off x="8604919" y="3499809"/>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(51, 38)</a:t>
              </a:r>
            </a:p>
          </p:txBody>
        </p:sp>
        <p:sp>
          <p:nvSpPr>
            <p:cNvPr id="102" name="TextBox 101">
              <a:extLst>
                <a:ext uri="{FF2B5EF4-FFF2-40B4-BE49-F238E27FC236}">
                  <a16:creationId xmlns:a16="http://schemas.microsoft.com/office/drawing/2014/main" id="{7FF8AC33-7E63-2FEF-03B9-AFD7F6775D42}"/>
                </a:ext>
              </a:extLst>
            </p:cNvPr>
            <p:cNvSpPr txBox="1"/>
            <p:nvPr/>
          </p:nvSpPr>
          <p:spPr>
            <a:xfrm>
              <a:off x="8604919" y="397975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(41, 41)</a:t>
              </a:r>
            </a:p>
          </p:txBody>
        </p:sp>
        <p:sp>
          <p:nvSpPr>
            <p:cNvPr id="103" name="TextBox 102">
              <a:extLst>
                <a:ext uri="{FF2B5EF4-FFF2-40B4-BE49-F238E27FC236}">
                  <a16:creationId xmlns:a16="http://schemas.microsoft.com/office/drawing/2014/main" id="{D9E8F909-5809-AB7D-976E-A35CE917B383}"/>
                </a:ext>
              </a:extLst>
            </p:cNvPr>
            <p:cNvSpPr txBox="1"/>
            <p:nvPr/>
          </p:nvSpPr>
          <p:spPr>
            <a:xfrm>
              <a:off x="8604919" y="4430131"/>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(20, 31)</a:t>
              </a:r>
            </a:p>
          </p:txBody>
        </p:sp>
        <p:sp>
          <p:nvSpPr>
            <p:cNvPr id="104" name="TextBox 103">
              <a:extLst>
                <a:ext uri="{FF2B5EF4-FFF2-40B4-BE49-F238E27FC236}">
                  <a16:creationId xmlns:a16="http://schemas.microsoft.com/office/drawing/2014/main" id="{AB1CF696-A616-55EB-4029-72438207F66E}"/>
                </a:ext>
              </a:extLst>
            </p:cNvPr>
            <p:cNvSpPr txBox="1"/>
            <p:nvPr/>
          </p:nvSpPr>
          <p:spPr>
            <a:xfrm>
              <a:off x="8604919" y="494874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(46, 23)</a:t>
              </a:r>
            </a:p>
          </p:txBody>
        </p:sp>
        <p:sp>
          <p:nvSpPr>
            <p:cNvPr id="105" name="TextBox 104">
              <a:extLst>
                <a:ext uri="{FF2B5EF4-FFF2-40B4-BE49-F238E27FC236}">
                  <a16:creationId xmlns:a16="http://schemas.microsoft.com/office/drawing/2014/main" id="{7E8E6FF2-3A27-3F59-EA96-BBFAFA00D598}"/>
                </a:ext>
              </a:extLst>
            </p:cNvPr>
            <p:cNvSpPr txBox="1"/>
            <p:nvPr/>
          </p:nvSpPr>
          <p:spPr>
            <a:xfrm>
              <a:off x="8604919" y="542869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(31, 20)</a:t>
              </a:r>
            </a:p>
          </p:txBody>
        </p:sp>
        <p:sp>
          <p:nvSpPr>
            <p:cNvPr id="106" name="TextBox 105">
              <a:extLst>
                <a:ext uri="{FF2B5EF4-FFF2-40B4-BE49-F238E27FC236}">
                  <a16:creationId xmlns:a16="http://schemas.microsoft.com/office/drawing/2014/main" id="{D8D5A083-FF77-BC98-AD8A-B53C5584D66B}"/>
                </a:ext>
              </a:extLst>
            </p:cNvPr>
            <p:cNvSpPr txBox="1"/>
            <p:nvPr/>
          </p:nvSpPr>
          <p:spPr>
            <a:xfrm>
              <a:off x="8604919" y="5879068"/>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(0, 0)</a:t>
              </a:r>
            </a:p>
          </p:txBody>
        </p:sp>
        <p:sp>
          <p:nvSpPr>
            <p:cNvPr id="107" name="TextBox 106">
              <a:extLst>
                <a:ext uri="{FF2B5EF4-FFF2-40B4-BE49-F238E27FC236}">
                  <a16:creationId xmlns:a16="http://schemas.microsoft.com/office/drawing/2014/main" id="{4F14F6A2-F55B-99C9-B0AE-01B00953D2AB}"/>
                </a:ext>
              </a:extLst>
            </p:cNvPr>
            <p:cNvSpPr txBox="1"/>
            <p:nvPr/>
          </p:nvSpPr>
          <p:spPr>
            <a:xfrm>
              <a:off x="8192634" y="1651380"/>
              <a:ext cx="1783877" cy="461665"/>
            </a:xfrm>
            <a:prstGeom prst="rect">
              <a:avLst/>
            </a:prstGeom>
            <a:noFill/>
          </p:spPr>
          <p:txBody>
            <a:bodyPr wrap="square" rtlCol="0">
              <a:spAutoFit/>
            </a:bodyPr>
            <a:lstStyle/>
            <a:p>
              <a:pPr algn="ctr"/>
              <a:r>
                <a:rPr lang="en-US" sz="2400" b="1" u="sng" dirty="0">
                  <a:latin typeface="Calibri" panose="020F0502020204030204" pitchFamily="34" charset="0"/>
                  <a:ea typeface="Calibri" panose="020F0502020204030204" pitchFamily="34" charset="0"/>
                  <a:cs typeface="Calibri" panose="020F0502020204030204" pitchFamily="34" charset="0"/>
                </a:rPr>
                <a:t>Profits</a:t>
              </a:r>
            </a:p>
          </p:txBody>
        </p:sp>
      </p:grpSp>
      <p:sp>
        <p:nvSpPr>
          <p:cNvPr id="5" name="TextBox 4">
            <a:extLst>
              <a:ext uri="{FF2B5EF4-FFF2-40B4-BE49-F238E27FC236}">
                <a16:creationId xmlns:a16="http://schemas.microsoft.com/office/drawing/2014/main" id="{D0784FBC-AC75-A055-71B7-A42C0740610C}"/>
              </a:ext>
            </a:extLst>
          </p:cNvPr>
          <p:cNvSpPr txBox="1"/>
          <p:nvPr/>
        </p:nvSpPr>
        <p:spPr>
          <a:xfrm>
            <a:off x="436728" y="3181938"/>
            <a:ext cx="7028597" cy="5262979"/>
          </a:xfrm>
          <a:prstGeom prst="rect">
            <a:avLst/>
          </a:prstGeom>
          <a:noFill/>
        </p:spPr>
        <p:txBody>
          <a:bodyPr wrap="square">
            <a:spAutoFit/>
          </a:bodyPr>
          <a:lstStyle/>
          <a:p>
            <a:pPr rtl="0">
              <a:spcBef>
                <a:spcPts val="0"/>
              </a:spcBef>
              <a:spcAft>
                <a:spcPts val="0"/>
              </a:spcAft>
            </a:pPr>
            <a:r>
              <a:rPr lang="en-US" sz="2800" b="1"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strategy for Audi is a contingent strategy:</a:t>
            </a:r>
            <a:br>
              <a:rPr lang="en-US" sz="2800" b="1"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b="1"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2800" i="1" dirty="0">
                <a:latin typeface="Calibri" panose="020F0502020204030204" pitchFamily="34" charset="0"/>
                <a:ea typeface="Calibri" panose="020F0502020204030204" pitchFamily="34" charset="0"/>
                <a:cs typeface="Calibri" panose="020F0502020204030204" pitchFamily="34" charset="0"/>
              </a:rPr>
              <a:t>1</a:t>
            </a:r>
            <a:r>
              <a:rPr lang="en-US" sz="2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Choose Lease/Finance Incentive if Mercedes chooses to Release New Model</a:t>
            </a:r>
          </a:p>
          <a:p>
            <a:pPr rtl="0">
              <a:spcBef>
                <a:spcPts val="0"/>
              </a:spcBef>
              <a:spcAft>
                <a:spcPts val="0"/>
              </a:spcAft>
            </a:pPr>
            <a:endParaRPr lang="en-US" sz="2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2800" i="1" dirty="0">
                <a:latin typeface="Calibri" panose="020F0502020204030204" pitchFamily="34" charset="0"/>
                <a:ea typeface="Calibri" panose="020F0502020204030204" pitchFamily="34" charset="0"/>
                <a:cs typeface="Calibri" panose="020F0502020204030204" pitchFamily="34" charset="0"/>
              </a:rPr>
              <a:t>2</a:t>
            </a:r>
            <a:r>
              <a:rPr lang="en-US" sz="2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Choose Lease/Finance Incentive if Mercedes chooses Lease/Finance Incentive</a:t>
            </a:r>
            <a:br>
              <a:rPr lang="en-US" sz="2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2800" i="1" dirty="0">
                <a:latin typeface="Calibri" panose="020F0502020204030204" pitchFamily="34" charset="0"/>
                <a:ea typeface="Calibri" panose="020F0502020204030204" pitchFamily="34" charset="0"/>
                <a:cs typeface="Calibri" panose="020F0502020204030204" pitchFamily="34" charset="0"/>
              </a:rPr>
              <a:t>3</a:t>
            </a:r>
            <a:r>
              <a:rPr lang="en-US" sz="2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Release New Model if Mercedes chooses to Cut Cars From Lineup</a:t>
            </a:r>
            <a:endParaRPr lang="en-US" sz="2800" b="0" i="1" dirty="0">
              <a:effectLst/>
              <a:latin typeface="Calibri" panose="020F0502020204030204" pitchFamily="34" charset="0"/>
              <a:ea typeface="Calibri" panose="020F0502020204030204" pitchFamily="34" charset="0"/>
              <a:cs typeface="Calibri" panose="020F0502020204030204" pitchFamily="34" charset="0"/>
            </a:endParaRPr>
          </a:p>
          <a:p>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b="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5CDF841-EAB6-C585-0723-DE981E6EAF4F}"/>
              </a:ext>
            </a:extLst>
          </p:cNvPr>
          <p:cNvSpPr txBox="1"/>
          <p:nvPr/>
        </p:nvSpPr>
        <p:spPr>
          <a:xfrm>
            <a:off x="13183739" y="629876"/>
            <a:ext cx="2947915" cy="1477328"/>
          </a:xfrm>
          <a:prstGeom prst="rect">
            <a:avLst/>
          </a:prstGeom>
          <a:noFill/>
        </p:spPr>
        <p:txBody>
          <a:bodyPr wrap="square">
            <a:spAutoFit/>
          </a:bodyPr>
          <a:lstStyle/>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Cut Cars from Lineup</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800" i="1" dirty="0">
                <a:latin typeface="Calibri" panose="020F0502020204030204" pitchFamily="34" charset="0"/>
                <a:ea typeface="Calibri" panose="020F0502020204030204" pitchFamily="34" charset="0"/>
                <a:cs typeface="Calibri" panose="020F0502020204030204" pitchFamily="34" charset="0"/>
              </a:rPr>
              <a:t>CC</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Lease/Finance Incentive → LF</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Release New Model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NM</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br>
              <a:rPr lang="en-US" sz="1800" i="1" dirty="0">
                <a:latin typeface="Calibri" panose="020F0502020204030204" pitchFamily="34" charset="0"/>
                <a:ea typeface="Calibri" panose="020F0502020204030204" pitchFamily="34" charset="0"/>
                <a:cs typeface="Calibri" panose="020F0502020204030204" pitchFamily="34" charset="0"/>
              </a:rPr>
            </a:b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8943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11</a:t>
            </a:r>
          </a:p>
        </p:txBody>
      </p:sp>
      <p:grpSp>
        <p:nvGrpSpPr>
          <p:cNvPr id="109" name="Group 108">
            <a:extLst>
              <a:ext uri="{FF2B5EF4-FFF2-40B4-BE49-F238E27FC236}">
                <a16:creationId xmlns:a16="http://schemas.microsoft.com/office/drawing/2014/main" id="{5FC1AA63-E598-708A-E287-799B12AF0AA4}"/>
              </a:ext>
            </a:extLst>
          </p:cNvPr>
          <p:cNvGrpSpPr/>
          <p:nvPr/>
        </p:nvGrpSpPr>
        <p:grpSpPr>
          <a:xfrm>
            <a:off x="7697337" y="2388359"/>
            <a:ext cx="9184940" cy="5973929"/>
            <a:chOff x="791571" y="1651380"/>
            <a:chExt cx="9184940" cy="5973929"/>
          </a:xfrm>
        </p:grpSpPr>
        <p:sp>
          <p:nvSpPr>
            <p:cNvPr id="2" name="TextBox 1">
              <a:extLst>
                <a:ext uri="{FF2B5EF4-FFF2-40B4-BE49-F238E27FC236}">
                  <a16:creationId xmlns:a16="http://schemas.microsoft.com/office/drawing/2014/main" id="{34220B9B-2307-2FF2-7DAD-7E5F43BE14DB}"/>
                </a:ext>
              </a:extLst>
            </p:cNvPr>
            <p:cNvSpPr txBox="1"/>
            <p:nvPr/>
          </p:nvSpPr>
          <p:spPr>
            <a:xfrm>
              <a:off x="791571" y="3930555"/>
              <a:ext cx="2242214"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Mercedes- Benz</a:t>
              </a:r>
            </a:p>
            <a:p>
              <a:pPr algn="ctr"/>
              <a:r>
                <a:rPr lang="en-US" sz="2400" b="1" dirty="0">
                  <a:latin typeface="Calibri" panose="020F0502020204030204" pitchFamily="34" charset="0"/>
                  <a:ea typeface="Calibri" panose="020F0502020204030204" pitchFamily="34" charset="0"/>
                  <a:cs typeface="Calibri" panose="020F0502020204030204" pitchFamily="34" charset="0"/>
                </a:rPr>
                <a:t>(Leader)</a:t>
              </a:r>
            </a:p>
          </p:txBody>
        </p:sp>
        <p:grpSp>
          <p:nvGrpSpPr>
            <p:cNvPr id="18" name="Group 17">
              <a:extLst>
                <a:ext uri="{FF2B5EF4-FFF2-40B4-BE49-F238E27FC236}">
                  <a16:creationId xmlns:a16="http://schemas.microsoft.com/office/drawing/2014/main" id="{E22B1B71-6541-F455-D920-6437CDF0527C}"/>
                </a:ext>
              </a:extLst>
            </p:cNvPr>
            <p:cNvGrpSpPr/>
            <p:nvPr/>
          </p:nvGrpSpPr>
          <p:grpSpPr>
            <a:xfrm>
              <a:off x="3238500" y="2825076"/>
              <a:ext cx="1924335" cy="300251"/>
              <a:chOff x="3562066" y="3534770"/>
              <a:chExt cx="1924335" cy="300251"/>
            </a:xfrm>
          </p:grpSpPr>
          <p:cxnSp>
            <p:nvCxnSpPr>
              <p:cNvPr id="7" name="Straight Connector 6">
                <a:extLst>
                  <a:ext uri="{FF2B5EF4-FFF2-40B4-BE49-F238E27FC236}">
                    <a16:creationId xmlns:a16="http://schemas.microsoft.com/office/drawing/2014/main" id="{5519A2D0-B407-0BD7-9A6D-1BEDC335DD1F}"/>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F00C88-843B-5DA6-8456-B51327B395A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842CE24-D019-AF43-9166-19FB432DC287}"/>
                </a:ext>
              </a:extLst>
            </p:cNvPr>
            <p:cNvGrpSpPr/>
            <p:nvPr/>
          </p:nvGrpSpPr>
          <p:grpSpPr>
            <a:xfrm flipV="1">
              <a:off x="3238500" y="5365850"/>
              <a:ext cx="1924335" cy="300251"/>
              <a:chOff x="3562066" y="3534770"/>
              <a:chExt cx="1924335" cy="300251"/>
            </a:xfrm>
          </p:grpSpPr>
          <p:cxnSp>
            <p:nvCxnSpPr>
              <p:cNvPr id="20" name="Straight Connector 19">
                <a:extLst>
                  <a:ext uri="{FF2B5EF4-FFF2-40B4-BE49-F238E27FC236}">
                    <a16:creationId xmlns:a16="http://schemas.microsoft.com/office/drawing/2014/main" id="{E58489C6-B115-1F6F-5FC5-7E155D9A5AC8}"/>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78AB34-6977-77C9-D4F3-93F2FF0E1B4D}"/>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7BBE8CC1-966B-4E3A-0C77-9F5C66D7CA34}"/>
                </a:ext>
              </a:extLst>
            </p:cNvPr>
            <p:cNvCxnSpPr>
              <a:cxnSpLocks/>
            </p:cNvCxnSpPr>
            <p:nvPr/>
          </p:nvCxnSpPr>
          <p:spPr>
            <a:xfrm>
              <a:off x="3238500" y="4217158"/>
              <a:ext cx="19431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DE187A6-F15C-0B4C-7B55-6086245AC905}"/>
                </a:ext>
              </a:extLst>
            </p:cNvPr>
            <p:cNvSpPr txBox="1"/>
            <p:nvPr/>
          </p:nvSpPr>
          <p:spPr>
            <a:xfrm>
              <a:off x="3520553" y="6785210"/>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Leader’s Decision</a:t>
              </a:r>
            </a:p>
          </p:txBody>
        </p:sp>
        <p:sp>
          <p:nvSpPr>
            <p:cNvPr id="25" name="TextBox 24">
              <a:extLst>
                <a:ext uri="{FF2B5EF4-FFF2-40B4-BE49-F238E27FC236}">
                  <a16:creationId xmlns:a16="http://schemas.microsoft.com/office/drawing/2014/main" id="{6EB82340-9F4B-1A69-C559-127DD1017E19}"/>
                </a:ext>
              </a:extLst>
            </p:cNvPr>
            <p:cNvSpPr txBox="1"/>
            <p:nvPr/>
          </p:nvSpPr>
          <p:spPr>
            <a:xfrm>
              <a:off x="5181600" y="2568046"/>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29" name="TextBox 28">
              <a:extLst>
                <a:ext uri="{FF2B5EF4-FFF2-40B4-BE49-F238E27FC236}">
                  <a16:creationId xmlns:a16="http://schemas.microsoft.com/office/drawing/2014/main" id="{C8EE468D-FD7F-E2C5-F017-B5F6C044BCA9}"/>
                </a:ext>
              </a:extLst>
            </p:cNvPr>
            <p:cNvSpPr txBox="1"/>
            <p:nvPr/>
          </p:nvSpPr>
          <p:spPr>
            <a:xfrm>
              <a:off x="5181600" y="3948754"/>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30" name="TextBox 29">
              <a:extLst>
                <a:ext uri="{FF2B5EF4-FFF2-40B4-BE49-F238E27FC236}">
                  <a16:creationId xmlns:a16="http://schemas.microsoft.com/office/drawing/2014/main" id="{EA44A54D-A6B1-8563-52A2-3323FB7E328E}"/>
                </a:ext>
              </a:extLst>
            </p:cNvPr>
            <p:cNvSpPr txBox="1"/>
            <p:nvPr/>
          </p:nvSpPr>
          <p:spPr>
            <a:xfrm>
              <a:off x="5181600" y="5397699"/>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grpSp>
          <p:nvGrpSpPr>
            <p:cNvPr id="68" name="Group 67">
              <a:extLst>
                <a:ext uri="{FF2B5EF4-FFF2-40B4-BE49-F238E27FC236}">
                  <a16:creationId xmlns:a16="http://schemas.microsoft.com/office/drawing/2014/main" id="{69B8B3A1-C542-B5BC-4153-E0E01267A24E}"/>
                </a:ext>
              </a:extLst>
            </p:cNvPr>
            <p:cNvGrpSpPr/>
            <p:nvPr/>
          </p:nvGrpSpPr>
          <p:grpSpPr>
            <a:xfrm>
              <a:off x="6122728" y="5190137"/>
              <a:ext cx="2457165" cy="916669"/>
              <a:chOff x="6095433" y="4862585"/>
              <a:chExt cx="1943100" cy="916669"/>
            </a:xfrm>
          </p:grpSpPr>
          <p:grpSp>
            <p:nvGrpSpPr>
              <p:cNvPr id="53" name="Group 52">
                <a:extLst>
                  <a:ext uri="{FF2B5EF4-FFF2-40B4-BE49-F238E27FC236}">
                    <a16:creationId xmlns:a16="http://schemas.microsoft.com/office/drawing/2014/main" id="{04C96B62-3237-D078-47BA-888F17EFA47E}"/>
                  </a:ext>
                </a:extLst>
              </p:cNvPr>
              <p:cNvGrpSpPr/>
              <p:nvPr/>
            </p:nvGrpSpPr>
            <p:grpSpPr>
              <a:xfrm>
                <a:off x="6095433" y="4862585"/>
                <a:ext cx="1924335" cy="327547"/>
                <a:chOff x="3562066" y="3507474"/>
                <a:chExt cx="1924335" cy="327547"/>
              </a:xfrm>
            </p:grpSpPr>
            <p:cxnSp>
              <p:nvCxnSpPr>
                <p:cNvPr id="54" name="Straight Connector 53">
                  <a:extLst>
                    <a:ext uri="{FF2B5EF4-FFF2-40B4-BE49-F238E27FC236}">
                      <a16:creationId xmlns:a16="http://schemas.microsoft.com/office/drawing/2014/main" id="{AFF918F5-5C6D-D463-7B1D-280C4F1D940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7D6073-3FFD-8856-1912-3C931988EFE8}"/>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41C2F83-E784-757A-7333-F6662B405BCB}"/>
                  </a:ext>
                </a:extLst>
              </p:cNvPr>
              <p:cNvGrpSpPr/>
              <p:nvPr/>
            </p:nvGrpSpPr>
            <p:grpSpPr>
              <a:xfrm flipV="1">
                <a:off x="6095433" y="5479003"/>
                <a:ext cx="1924335" cy="300251"/>
                <a:chOff x="3562066" y="3534770"/>
                <a:chExt cx="1924335" cy="300251"/>
              </a:xfrm>
            </p:grpSpPr>
            <p:cxnSp>
              <p:nvCxnSpPr>
                <p:cNvPr id="57" name="Straight Connector 56">
                  <a:extLst>
                    <a:ext uri="{FF2B5EF4-FFF2-40B4-BE49-F238E27FC236}">
                      <a16:creationId xmlns:a16="http://schemas.microsoft.com/office/drawing/2014/main" id="{4F4DB672-2075-979C-4483-6E81EF0B3239}"/>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C6FD6C-B27D-BAA6-99AD-D61ECFC72650}"/>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C0578AD5-9434-9F7A-19CE-41CFD65A8432}"/>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D361FE00-36ED-2A7C-AA8B-2FA22DD39DA5}"/>
                </a:ext>
              </a:extLst>
            </p:cNvPr>
            <p:cNvGrpSpPr/>
            <p:nvPr/>
          </p:nvGrpSpPr>
          <p:grpSpPr>
            <a:xfrm>
              <a:off x="6138650" y="3732095"/>
              <a:ext cx="2457165" cy="916669"/>
              <a:chOff x="6095433" y="4862585"/>
              <a:chExt cx="1943100" cy="916669"/>
            </a:xfrm>
          </p:grpSpPr>
          <p:grpSp>
            <p:nvGrpSpPr>
              <p:cNvPr id="70" name="Group 69">
                <a:extLst>
                  <a:ext uri="{FF2B5EF4-FFF2-40B4-BE49-F238E27FC236}">
                    <a16:creationId xmlns:a16="http://schemas.microsoft.com/office/drawing/2014/main" id="{A770F7C5-EE0E-04B6-0C2E-A176427CD23A}"/>
                  </a:ext>
                </a:extLst>
              </p:cNvPr>
              <p:cNvGrpSpPr/>
              <p:nvPr/>
            </p:nvGrpSpPr>
            <p:grpSpPr>
              <a:xfrm>
                <a:off x="6095433" y="4862585"/>
                <a:ext cx="1924335" cy="327547"/>
                <a:chOff x="3562066" y="3507474"/>
                <a:chExt cx="1924335" cy="327547"/>
              </a:xfrm>
            </p:grpSpPr>
            <p:cxnSp>
              <p:nvCxnSpPr>
                <p:cNvPr id="75" name="Straight Connector 74">
                  <a:extLst>
                    <a:ext uri="{FF2B5EF4-FFF2-40B4-BE49-F238E27FC236}">
                      <a16:creationId xmlns:a16="http://schemas.microsoft.com/office/drawing/2014/main" id="{0825421F-FAD5-ADAC-8485-2F5284AF940C}"/>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ECDB3E0-96AF-EE78-A48A-A437BA20893F}"/>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CD483461-7D40-B37F-B90B-C787BED54C0D}"/>
                  </a:ext>
                </a:extLst>
              </p:cNvPr>
              <p:cNvGrpSpPr/>
              <p:nvPr/>
            </p:nvGrpSpPr>
            <p:grpSpPr>
              <a:xfrm flipV="1">
                <a:off x="6095433" y="5479003"/>
                <a:ext cx="1924335" cy="300251"/>
                <a:chOff x="3562066" y="3534770"/>
                <a:chExt cx="1924335" cy="300251"/>
              </a:xfrm>
            </p:grpSpPr>
            <p:cxnSp>
              <p:nvCxnSpPr>
                <p:cNvPr id="73" name="Straight Connector 72">
                  <a:extLst>
                    <a:ext uri="{FF2B5EF4-FFF2-40B4-BE49-F238E27FC236}">
                      <a16:creationId xmlns:a16="http://schemas.microsoft.com/office/drawing/2014/main" id="{A3383CB7-0A22-3959-80E3-198016F3B3E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C83446C-47B0-9E21-22CA-2DBED35A19F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3F2A3E51-65A5-FFF1-2A52-8FC6E2D7D885}"/>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7434B89A-14E2-8ECA-1003-ED50E5499378}"/>
                </a:ext>
              </a:extLst>
            </p:cNvPr>
            <p:cNvGrpSpPr/>
            <p:nvPr/>
          </p:nvGrpSpPr>
          <p:grpSpPr>
            <a:xfrm>
              <a:off x="6127276" y="2368453"/>
              <a:ext cx="2457165" cy="916669"/>
              <a:chOff x="6095433" y="4862585"/>
              <a:chExt cx="1943100" cy="916669"/>
            </a:xfrm>
          </p:grpSpPr>
          <p:grpSp>
            <p:nvGrpSpPr>
              <p:cNvPr id="78" name="Group 77">
                <a:extLst>
                  <a:ext uri="{FF2B5EF4-FFF2-40B4-BE49-F238E27FC236}">
                    <a16:creationId xmlns:a16="http://schemas.microsoft.com/office/drawing/2014/main" id="{78EBF00D-C45F-ACB9-9E2B-754D7A857DCA}"/>
                  </a:ext>
                </a:extLst>
              </p:cNvPr>
              <p:cNvGrpSpPr/>
              <p:nvPr/>
            </p:nvGrpSpPr>
            <p:grpSpPr>
              <a:xfrm>
                <a:off x="6095433" y="4862585"/>
                <a:ext cx="1924335" cy="327547"/>
                <a:chOff x="3562066" y="3507474"/>
                <a:chExt cx="1924335" cy="327547"/>
              </a:xfrm>
            </p:grpSpPr>
            <p:cxnSp>
              <p:nvCxnSpPr>
                <p:cNvPr id="83" name="Straight Connector 82">
                  <a:extLst>
                    <a:ext uri="{FF2B5EF4-FFF2-40B4-BE49-F238E27FC236}">
                      <a16:creationId xmlns:a16="http://schemas.microsoft.com/office/drawing/2014/main" id="{7BDF9FCF-E479-1C5E-8B16-F15646EBD2DD}"/>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D70A04-49A6-958E-BB85-A932B6715182}"/>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ECABEFBC-6710-E6AF-26C5-3F88267BF4AB}"/>
                  </a:ext>
                </a:extLst>
              </p:cNvPr>
              <p:cNvGrpSpPr/>
              <p:nvPr/>
            </p:nvGrpSpPr>
            <p:grpSpPr>
              <a:xfrm flipV="1">
                <a:off x="6095433" y="5479003"/>
                <a:ext cx="1924335" cy="300251"/>
                <a:chOff x="3562066" y="3534770"/>
                <a:chExt cx="1924335" cy="300251"/>
              </a:xfrm>
            </p:grpSpPr>
            <p:cxnSp>
              <p:nvCxnSpPr>
                <p:cNvPr id="81" name="Straight Connector 80">
                  <a:extLst>
                    <a:ext uri="{FF2B5EF4-FFF2-40B4-BE49-F238E27FC236}">
                      <a16:creationId xmlns:a16="http://schemas.microsoft.com/office/drawing/2014/main" id="{EE640498-87FB-FA85-D96C-C2B3FE71703E}"/>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DB72DE-9BFC-F9B7-2FB9-E766636318BF}"/>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1957C8EE-0E20-8AA5-0079-85ABFB9C9C1B}"/>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E056FEE0-B42C-4E60-5FEF-F08E3ACC80AB}"/>
                </a:ext>
              </a:extLst>
            </p:cNvPr>
            <p:cNvSpPr txBox="1"/>
            <p:nvPr/>
          </p:nvSpPr>
          <p:spPr>
            <a:xfrm>
              <a:off x="6593575" y="6794312"/>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Follower’s Decision</a:t>
              </a:r>
            </a:p>
          </p:txBody>
        </p:sp>
        <p:sp>
          <p:nvSpPr>
            <p:cNvPr id="86" name="TextBox 85">
              <a:extLst>
                <a:ext uri="{FF2B5EF4-FFF2-40B4-BE49-F238E27FC236}">
                  <a16:creationId xmlns:a16="http://schemas.microsoft.com/office/drawing/2014/main" id="{3830DB29-DF47-789C-D2FF-FA43E03E17E0}"/>
                </a:ext>
              </a:extLst>
            </p:cNvPr>
            <p:cNvSpPr txBox="1"/>
            <p:nvPr/>
          </p:nvSpPr>
          <p:spPr>
            <a:xfrm>
              <a:off x="3848100" y="246113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87" name="TextBox 86">
              <a:extLst>
                <a:ext uri="{FF2B5EF4-FFF2-40B4-BE49-F238E27FC236}">
                  <a16:creationId xmlns:a16="http://schemas.microsoft.com/office/drawing/2014/main" id="{5B87D74A-D7A6-D7A8-C2D8-2A43C18E228C}"/>
                </a:ext>
              </a:extLst>
            </p:cNvPr>
            <p:cNvSpPr txBox="1"/>
            <p:nvPr/>
          </p:nvSpPr>
          <p:spPr>
            <a:xfrm>
              <a:off x="3848100" y="3841843"/>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88" name="TextBox 87">
              <a:extLst>
                <a:ext uri="{FF2B5EF4-FFF2-40B4-BE49-F238E27FC236}">
                  <a16:creationId xmlns:a16="http://schemas.microsoft.com/office/drawing/2014/main" id="{E2BECDAA-C02C-21FE-A5FD-598233E2DB7F}"/>
                </a:ext>
              </a:extLst>
            </p:cNvPr>
            <p:cNvSpPr txBox="1"/>
            <p:nvPr/>
          </p:nvSpPr>
          <p:spPr>
            <a:xfrm>
              <a:off x="3862315" y="5302158"/>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89" name="TextBox 88">
              <a:extLst>
                <a:ext uri="{FF2B5EF4-FFF2-40B4-BE49-F238E27FC236}">
                  <a16:creationId xmlns:a16="http://schemas.microsoft.com/office/drawing/2014/main" id="{2188F0B6-83D9-8D42-C842-7B28C7421638}"/>
                </a:ext>
              </a:extLst>
            </p:cNvPr>
            <p:cNvSpPr txBox="1"/>
            <p:nvPr/>
          </p:nvSpPr>
          <p:spPr>
            <a:xfrm>
              <a:off x="7169629" y="199938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0" name="TextBox 89">
              <a:extLst>
                <a:ext uri="{FF2B5EF4-FFF2-40B4-BE49-F238E27FC236}">
                  <a16:creationId xmlns:a16="http://schemas.microsoft.com/office/drawing/2014/main" id="{994B1D7D-0C11-9AED-0B5D-EE1BFD083291}"/>
                </a:ext>
              </a:extLst>
            </p:cNvPr>
            <p:cNvSpPr txBox="1"/>
            <p:nvPr/>
          </p:nvSpPr>
          <p:spPr>
            <a:xfrm>
              <a:off x="7169629" y="2479336"/>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1" name="TextBox 90">
              <a:extLst>
                <a:ext uri="{FF2B5EF4-FFF2-40B4-BE49-F238E27FC236}">
                  <a16:creationId xmlns:a16="http://schemas.microsoft.com/office/drawing/2014/main" id="{3A8E346E-9A6F-EC86-754D-2E5ADDB12F7A}"/>
                </a:ext>
              </a:extLst>
            </p:cNvPr>
            <p:cNvSpPr txBox="1"/>
            <p:nvPr/>
          </p:nvSpPr>
          <p:spPr>
            <a:xfrm>
              <a:off x="7169629" y="2929711"/>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2" name="TextBox 91">
              <a:extLst>
                <a:ext uri="{FF2B5EF4-FFF2-40B4-BE49-F238E27FC236}">
                  <a16:creationId xmlns:a16="http://schemas.microsoft.com/office/drawing/2014/main" id="{DFFE383A-BDBD-5BF2-0734-B035B7946F4C}"/>
                </a:ext>
              </a:extLst>
            </p:cNvPr>
            <p:cNvSpPr txBox="1"/>
            <p:nvPr/>
          </p:nvSpPr>
          <p:spPr>
            <a:xfrm>
              <a:off x="7169629" y="3352795"/>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3" name="TextBox 92">
              <a:extLst>
                <a:ext uri="{FF2B5EF4-FFF2-40B4-BE49-F238E27FC236}">
                  <a16:creationId xmlns:a16="http://schemas.microsoft.com/office/drawing/2014/main" id="{8BA6F362-C6B0-9AF3-4FB2-F1D850E5B2FE}"/>
                </a:ext>
              </a:extLst>
            </p:cNvPr>
            <p:cNvSpPr txBox="1"/>
            <p:nvPr/>
          </p:nvSpPr>
          <p:spPr>
            <a:xfrm>
              <a:off x="7169629" y="383274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4" name="TextBox 93">
              <a:extLst>
                <a:ext uri="{FF2B5EF4-FFF2-40B4-BE49-F238E27FC236}">
                  <a16:creationId xmlns:a16="http://schemas.microsoft.com/office/drawing/2014/main" id="{1C7819AC-B080-AFCD-5D74-87FF4DC6C03E}"/>
                </a:ext>
              </a:extLst>
            </p:cNvPr>
            <p:cNvSpPr txBox="1"/>
            <p:nvPr/>
          </p:nvSpPr>
          <p:spPr>
            <a:xfrm>
              <a:off x="7169629" y="4283117"/>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5" name="TextBox 94">
              <a:extLst>
                <a:ext uri="{FF2B5EF4-FFF2-40B4-BE49-F238E27FC236}">
                  <a16:creationId xmlns:a16="http://schemas.microsoft.com/office/drawing/2014/main" id="{9B7FA1B7-8951-BC49-3FC5-8E27C6706924}"/>
                </a:ext>
              </a:extLst>
            </p:cNvPr>
            <p:cNvSpPr txBox="1"/>
            <p:nvPr/>
          </p:nvSpPr>
          <p:spPr>
            <a:xfrm>
              <a:off x="7169629" y="480173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6" name="TextBox 95">
              <a:extLst>
                <a:ext uri="{FF2B5EF4-FFF2-40B4-BE49-F238E27FC236}">
                  <a16:creationId xmlns:a16="http://schemas.microsoft.com/office/drawing/2014/main" id="{2625227A-70D8-28E0-5119-A396803E9B82}"/>
                </a:ext>
              </a:extLst>
            </p:cNvPr>
            <p:cNvSpPr txBox="1"/>
            <p:nvPr/>
          </p:nvSpPr>
          <p:spPr>
            <a:xfrm>
              <a:off x="7169629" y="528167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7" name="TextBox 96">
              <a:extLst>
                <a:ext uri="{FF2B5EF4-FFF2-40B4-BE49-F238E27FC236}">
                  <a16:creationId xmlns:a16="http://schemas.microsoft.com/office/drawing/2014/main" id="{D6481173-C9B8-6FDC-6313-97E485060F85}"/>
                </a:ext>
              </a:extLst>
            </p:cNvPr>
            <p:cNvSpPr txBox="1"/>
            <p:nvPr/>
          </p:nvSpPr>
          <p:spPr>
            <a:xfrm>
              <a:off x="7169629" y="5732054"/>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8" name="TextBox 97">
              <a:extLst>
                <a:ext uri="{FF2B5EF4-FFF2-40B4-BE49-F238E27FC236}">
                  <a16:creationId xmlns:a16="http://schemas.microsoft.com/office/drawing/2014/main" id="{8B66B94E-11F8-0839-4BFA-4A5EC79D85B9}"/>
                </a:ext>
              </a:extLst>
            </p:cNvPr>
            <p:cNvSpPr txBox="1"/>
            <p:nvPr/>
          </p:nvSpPr>
          <p:spPr>
            <a:xfrm>
              <a:off x="8604919" y="214640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(46, 46)</a:t>
              </a:r>
            </a:p>
          </p:txBody>
        </p:sp>
        <p:sp>
          <p:nvSpPr>
            <p:cNvPr id="99" name="TextBox 98">
              <a:extLst>
                <a:ext uri="{FF2B5EF4-FFF2-40B4-BE49-F238E27FC236}">
                  <a16:creationId xmlns:a16="http://schemas.microsoft.com/office/drawing/2014/main" id="{1C230E16-B503-8B91-B32B-977545CB62EC}"/>
                </a:ext>
              </a:extLst>
            </p:cNvPr>
            <p:cNvSpPr txBox="1"/>
            <p:nvPr/>
          </p:nvSpPr>
          <p:spPr>
            <a:xfrm>
              <a:off x="8604919" y="2626350"/>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(38, 51)</a:t>
              </a:r>
            </a:p>
          </p:txBody>
        </p:sp>
        <p:sp>
          <p:nvSpPr>
            <p:cNvPr id="100" name="TextBox 99">
              <a:extLst>
                <a:ext uri="{FF2B5EF4-FFF2-40B4-BE49-F238E27FC236}">
                  <a16:creationId xmlns:a16="http://schemas.microsoft.com/office/drawing/2014/main" id="{978971CD-D312-ACFA-BF1B-7A8E57091B02}"/>
                </a:ext>
              </a:extLst>
            </p:cNvPr>
            <p:cNvSpPr txBox="1"/>
            <p:nvPr/>
          </p:nvSpPr>
          <p:spPr>
            <a:xfrm>
              <a:off x="8604919" y="3076725"/>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(23, 46)</a:t>
              </a:r>
            </a:p>
          </p:txBody>
        </p:sp>
        <p:sp>
          <p:nvSpPr>
            <p:cNvPr id="101" name="TextBox 100">
              <a:extLst>
                <a:ext uri="{FF2B5EF4-FFF2-40B4-BE49-F238E27FC236}">
                  <a16:creationId xmlns:a16="http://schemas.microsoft.com/office/drawing/2014/main" id="{8DA55148-CA24-7D72-FA9A-72214E36702C}"/>
                </a:ext>
              </a:extLst>
            </p:cNvPr>
            <p:cNvSpPr txBox="1"/>
            <p:nvPr/>
          </p:nvSpPr>
          <p:spPr>
            <a:xfrm>
              <a:off x="8604919" y="3499809"/>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(51, 38)</a:t>
              </a:r>
            </a:p>
          </p:txBody>
        </p:sp>
        <p:sp>
          <p:nvSpPr>
            <p:cNvPr id="102" name="TextBox 101">
              <a:extLst>
                <a:ext uri="{FF2B5EF4-FFF2-40B4-BE49-F238E27FC236}">
                  <a16:creationId xmlns:a16="http://schemas.microsoft.com/office/drawing/2014/main" id="{7FF8AC33-7E63-2FEF-03B9-AFD7F6775D42}"/>
                </a:ext>
              </a:extLst>
            </p:cNvPr>
            <p:cNvSpPr txBox="1"/>
            <p:nvPr/>
          </p:nvSpPr>
          <p:spPr>
            <a:xfrm>
              <a:off x="8604919" y="397975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(41, 41)</a:t>
              </a:r>
            </a:p>
          </p:txBody>
        </p:sp>
        <p:sp>
          <p:nvSpPr>
            <p:cNvPr id="103" name="TextBox 102">
              <a:extLst>
                <a:ext uri="{FF2B5EF4-FFF2-40B4-BE49-F238E27FC236}">
                  <a16:creationId xmlns:a16="http://schemas.microsoft.com/office/drawing/2014/main" id="{D9E8F909-5809-AB7D-976E-A35CE917B383}"/>
                </a:ext>
              </a:extLst>
            </p:cNvPr>
            <p:cNvSpPr txBox="1"/>
            <p:nvPr/>
          </p:nvSpPr>
          <p:spPr>
            <a:xfrm>
              <a:off x="8604919" y="4430131"/>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(20, 31)</a:t>
              </a:r>
            </a:p>
          </p:txBody>
        </p:sp>
        <p:sp>
          <p:nvSpPr>
            <p:cNvPr id="104" name="TextBox 103">
              <a:extLst>
                <a:ext uri="{FF2B5EF4-FFF2-40B4-BE49-F238E27FC236}">
                  <a16:creationId xmlns:a16="http://schemas.microsoft.com/office/drawing/2014/main" id="{AB1CF696-A616-55EB-4029-72438207F66E}"/>
                </a:ext>
              </a:extLst>
            </p:cNvPr>
            <p:cNvSpPr txBox="1"/>
            <p:nvPr/>
          </p:nvSpPr>
          <p:spPr>
            <a:xfrm>
              <a:off x="8604919" y="494874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(46, 23)</a:t>
              </a:r>
            </a:p>
          </p:txBody>
        </p:sp>
        <p:sp>
          <p:nvSpPr>
            <p:cNvPr id="105" name="TextBox 104">
              <a:extLst>
                <a:ext uri="{FF2B5EF4-FFF2-40B4-BE49-F238E27FC236}">
                  <a16:creationId xmlns:a16="http://schemas.microsoft.com/office/drawing/2014/main" id="{7E8E6FF2-3A27-3F59-EA96-BBFAFA00D598}"/>
                </a:ext>
              </a:extLst>
            </p:cNvPr>
            <p:cNvSpPr txBox="1"/>
            <p:nvPr/>
          </p:nvSpPr>
          <p:spPr>
            <a:xfrm>
              <a:off x="8604919" y="542869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(31, 20)</a:t>
              </a:r>
            </a:p>
          </p:txBody>
        </p:sp>
        <p:sp>
          <p:nvSpPr>
            <p:cNvPr id="106" name="TextBox 105">
              <a:extLst>
                <a:ext uri="{FF2B5EF4-FFF2-40B4-BE49-F238E27FC236}">
                  <a16:creationId xmlns:a16="http://schemas.microsoft.com/office/drawing/2014/main" id="{D8D5A083-FF77-BC98-AD8A-B53C5584D66B}"/>
                </a:ext>
              </a:extLst>
            </p:cNvPr>
            <p:cNvSpPr txBox="1"/>
            <p:nvPr/>
          </p:nvSpPr>
          <p:spPr>
            <a:xfrm>
              <a:off x="8604919" y="5879068"/>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(0, 0)</a:t>
              </a:r>
            </a:p>
          </p:txBody>
        </p:sp>
        <p:sp>
          <p:nvSpPr>
            <p:cNvPr id="107" name="TextBox 106">
              <a:extLst>
                <a:ext uri="{FF2B5EF4-FFF2-40B4-BE49-F238E27FC236}">
                  <a16:creationId xmlns:a16="http://schemas.microsoft.com/office/drawing/2014/main" id="{4F14F6A2-F55B-99C9-B0AE-01B00953D2AB}"/>
                </a:ext>
              </a:extLst>
            </p:cNvPr>
            <p:cNvSpPr txBox="1"/>
            <p:nvPr/>
          </p:nvSpPr>
          <p:spPr>
            <a:xfrm>
              <a:off x="8192634" y="1651380"/>
              <a:ext cx="1783877" cy="461665"/>
            </a:xfrm>
            <a:prstGeom prst="rect">
              <a:avLst/>
            </a:prstGeom>
            <a:noFill/>
          </p:spPr>
          <p:txBody>
            <a:bodyPr wrap="square" rtlCol="0">
              <a:spAutoFit/>
            </a:bodyPr>
            <a:lstStyle/>
            <a:p>
              <a:pPr algn="ctr"/>
              <a:r>
                <a:rPr lang="en-US" sz="2400" b="1" u="sng" dirty="0">
                  <a:latin typeface="Calibri" panose="020F0502020204030204" pitchFamily="34" charset="0"/>
                  <a:ea typeface="Calibri" panose="020F0502020204030204" pitchFamily="34" charset="0"/>
                  <a:cs typeface="Calibri" panose="020F0502020204030204" pitchFamily="34" charset="0"/>
                </a:rPr>
                <a:t>Profits</a:t>
              </a:r>
            </a:p>
          </p:txBody>
        </p:sp>
      </p:grpSp>
      <p:sp>
        <p:nvSpPr>
          <p:cNvPr id="5" name="TextBox 4">
            <a:extLst>
              <a:ext uri="{FF2B5EF4-FFF2-40B4-BE49-F238E27FC236}">
                <a16:creationId xmlns:a16="http://schemas.microsoft.com/office/drawing/2014/main" id="{D0784FBC-AC75-A055-71B7-A42C0740610C}"/>
              </a:ext>
            </a:extLst>
          </p:cNvPr>
          <p:cNvSpPr txBox="1"/>
          <p:nvPr/>
        </p:nvSpPr>
        <p:spPr>
          <a:xfrm>
            <a:off x="409432" y="2021876"/>
            <a:ext cx="7028597" cy="4832092"/>
          </a:xfrm>
          <a:prstGeom prst="rect">
            <a:avLst/>
          </a:prstGeom>
          <a:noFill/>
        </p:spPr>
        <p:txBody>
          <a:bodyPr wrap="square">
            <a:spAutoFit/>
          </a:bodyPr>
          <a:lstStyle/>
          <a:p>
            <a:pPr rtl="0">
              <a:spcBef>
                <a:spcPts val="0"/>
              </a:spcBef>
              <a:spcAft>
                <a:spcPts val="0"/>
              </a:spcAft>
            </a:pPr>
            <a:r>
              <a:rPr lang="en-US" sz="2800" b="1"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the game tree to choose the best answer:</a:t>
            </a: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514350" indent="-514350" rtl="0">
              <a:spcBef>
                <a:spcPts val="0"/>
              </a:spcBef>
              <a:spcAft>
                <a:spcPts val="0"/>
              </a:spcAft>
              <a:buFont typeface="+mj-lt"/>
              <a:buAutoNum type="alphaUcPeriod"/>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Mercedes chooses New Model instead of Reduce Lineup, Audi’s best response strategy changes.</a:t>
            </a:r>
          </a:p>
          <a:p>
            <a:pPr marL="514350" indent="-514350" rtl="0">
              <a:spcBef>
                <a:spcPts val="0"/>
              </a:spcBef>
              <a:spcAft>
                <a:spcPts val="0"/>
              </a:spcAft>
              <a:buFont typeface="+mj-lt"/>
              <a:buAutoNum type="alphaUcPeriod"/>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Mercedes chooses New Model instead of Reduce Lineup, Audi’s best action or move changes. </a:t>
            </a:r>
          </a:p>
          <a:p>
            <a:pPr marL="514350" indent="-514350" rtl="0">
              <a:spcBef>
                <a:spcPts val="0"/>
              </a:spcBef>
              <a:spcAft>
                <a:spcPts val="0"/>
              </a:spcAft>
              <a:buFont typeface="+mj-lt"/>
              <a:buAutoNum type="alphaUcPeriod"/>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question of who goes first makes no difference to each firm’s payoff.</a:t>
            </a:r>
          </a:p>
          <a:p>
            <a:pPr marL="514350" indent="-514350" rtl="0">
              <a:spcBef>
                <a:spcPts val="0"/>
              </a:spcBef>
              <a:spcAft>
                <a:spcPts val="0"/>
              </a:spcAft>
              <a:buFont typeface="+mj-lt"/>
              <a:buAutoNum type="alphaUcPeriod"/>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None of the above.</a:t>
            </a:r>
          </a:p>
        </p:txBody>
      </p:sp>
      <p:sp>
        <p:nvSpPr>
          <p:cNvPr id="6" name="TextBox 5">
            <a:extLst>
              <a:ext uri="{FF2B5EF4-FFF2-40B4-BE49-F238E27FC236}">
                <a16:creationId xmlns:a16="http://schemas.microsoft.com/office/drawing/2014/main" id="{E5CDF841-EAB6-C585-0723-DE981E6EAF4F}"/>
              </a:ext>
            </a:extLst>
          </p:cNvPr>
          <p:cNvSpPr txBox="1"/>
          <p:nvPr/>
        </p:nvSpPr>
        <p:spPr>
          <a:xfrm>
            <a:off x="13183739" y="629876"/>
            <a:ext cx="2947915" cy="1477328"/>
          </a:xfrm>
          <a:prstGeom prst="rect">
            <a:avLst/>
          </a:prstGeom>
          <a:noFill/>
        </p:spPr>
        <p:txBody>
          <a:bodyPr wrap="square">
            <a:spAutoFit/>
          </a:bodyPr>
          <a:lstStyle/>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Cut Cars from Lineup</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800" i="1" dirty="0">
                <a:latin typeface="Calibri" panose="020F0502020204030204" pitchFamily="34" charset="0"/>
                <a:ea typeface="Calibri" panose="020F0502020204030204" pitchFamily="34" charset="0"/>
                <a:cs typeface="Calibri" panose="020F0502020204030204" pitchFamily="34" charset="0"/>
              </a:rPr>
              <a:t>CC</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Lease/Finance Incentive → LF</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Release New Model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NM</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br>
              <a:rPr lang="en-US" sz="1800" i="1" dirty="0">
                <a:latin typeface="Calibri" panose="020F0502020204030204" pitchFamily="34" charset="0"/>
                <a:ea typeface="Calibri" panose="020F0502020204030204" pitchFamily="34" charset="0"/>
                <a:cs typeface="Calibri" panose="020F0502020204030204" pitchFamily="34" charset="0"/>
              </a:rPr>
            </a:b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1983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11</a:t>
            </a:r>
          </a:p>
        </p:txBody>
      </p:sp>
      <p:grpSp>
        <p:nvGrpSpPr>
          <p:cNvPr id="109" name="Group 108">
            <a:extLst>
              <a:ext uri="{FF2B5EF4-FFF2-40B4-BE49-F238E27FC236}">
                <a16:creationId xmlns:a16="http://schemas.microsoft.com/office/drawing/2014/main" id="{5FC1AA63-E598-708A-E287-799B12AF0AA4}"/>
              </a:ext>
            </a:extLst>
          </p:cNvPr>
          <p:cNvGrpSpPr/>
          <p:nvPr/>
        </p:nvGrpSpPr>
        <p:grpSpPr>
          <a:xfrm>
            <a:off x="7697337" y="2388359"/>
            <a:ext cx="9184940" cy="5973929"/>
            <a:chOff x="791571" y="1651380"/>
            <a:chExt cx="9184940" cy="5973929"/>
          </a:xfrm>
        </p:grpSpPr>
        <p:sp>
          <p:nvSpPr>
            <p:cNvPr id="2" name="TextBox 1">
              <a:extLst>
                <a:ext uri="{FF2B5EF4-FFF2-40B4-BE49-F238E27FC236}">
                  <a16:creationId xmlns:a16="http://schemas.microsoft.com/office/drawing/2014/main" id="{34220B9B-2307-2FF2-7DAD-7E5F43BE14DB}"/>
                </a:ext>
              </a:extLst>
            </p:cNvPr>
            <p:cNvSpPr txBox="1"/>
            <p:nvPr/>
          </p:nvSpPr>
          <p:spPr>
            <a:xfrm>
              <a:off x="791571" y="3930555"/>
              <a:ext cx="2242214"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Mercedes- Benz</a:t>
              </a:r>
            </a:p>
            <a:p>
              <a:pPr algn="ctr"/>
              <a:r>
                <a:rPr lang="en-US" sz="2400" b="1" dirty="0">
                  <a:latin typeface="Calibri" panose="020F0502020204030204" pitchFamily="34" charset="0"/>
                  <a:ea typeface="Calibri" panose="020F0502020204030204" pitchFamily="34" charset="0"/>
                  <a:cs typeface="Calibri" panose="020F0502020204030204" pitchFamily="34" charset="0"/>
                </a:rPr>
                <a:t>(Leader)</a:t>
              </a:r>
            </a:p>
          </p:txBody>
        </p:sp>
        <p:grpSp>
          <p:nvGrpSpPr>
            <p:cNvPr id="18" name="Group 17">
              <a:extLst>
                <a:ext uri="{FF2B5EF4-FFF2-40B4-BE49-F238E27FC236}">
                  <a16:creationId xmlns:a16="http://schemas.microsoft.com/office/drawing/2014/main" id="{E22B1B71-6541-F455-D920-6437CDF0527C}"/>
                </a:ext>
              </a:extLst>
            </p:cNvPr>
            <p:cNvGrpSpPr/>
            <p:nvPr/>
          </p:nvGrpSpPr>
          <p:grpSpPr>
            <a:xfrm>
              <a:off x="3238500" y="2825076"/>
              <a:ext cx="1924335" cy="300251"/>
              <a:chOff x="3562066" y="3534770"/>
              <a:chExt cx="1924335" cy="300251"/>
            </a:xfrm>
          </p:grpSpPr>
          <p:cxnSp>
            <p:nvCxnSpPr>
              <p:cNvPr id="7" name="Straight Connector 6">
                <a:extLst>
                  <a:ext uri="{FF2B5EF4-FFF2-40B4-BE49-F238E27FC236}">
                    <a16:creationId xmlns:a16="http://schemas.microsoft.com/office/drawing/2014/main" id="{5519A2D0-B407-0BD7-9A6D-1BEDC335DD1F}"/>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F00C88-843B-5DA6-8456-B51327B395A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842CE24-D019-AF43-9166-19FB432DC287}"/>
                </a:ext>
              </a:extLst>
            </p:cNvPr>
            <p:cNvGrpSpPr/>
            <p:nvPr/>
          </p:nvGrpSpPr>
          <p:grpSpPr>
            <a:xfrm flipV="1">
              <a:off x="3238500" y="5365850"/>
              <a:ext cx="1924335" cy="300251"/>
              <a:chOff x="3562066" y="3534770"/>
              <a:chExt cx="1924335" cy="300251"/>
            </a:xfrm>
          </p:grpSpPr>
          <p:cxnSp>
            <p:nvCxnSpPr>
              <p:cNvPr id="20" name="Straight Connector 19">
                <a:extLst>
                  <a:ext uri="{FF2B5EF4-FFF2-40B4-BE49-F238E27FC236}">
                    <a16:creationId xmlns:a16="http://schemas.microsoft.com/office/drawing/2014/main" id="{E58489C6-B115-1F6F-5FC5-7E155D9A5AC8}"/>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78AB34-6977-77C9-D4F3-93F2FF0E1B4D}"/>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7BBE8CC1-966B-4E3A-0C77-9F5C66D7CA34}"/>
                </a:ext>
              </a:extLst>
            </p:cNvPr>
            <p:cNvCxnSpPr>
              <a:cxnSpLocks/>
            </p:cNvCxnSpPr>
            <p:nvPr/>
          </p:nvCxnSpPr>
          <p:spPr>
            <a:xfrm>
              <a:off x="3238500" y="4217158"/>
              <a:ext cx="19431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DE187A6-F15C-0B4C-7B55-6086245AC905}"/>
                </a:ext>
              </a:extLst>
            </p:cNvPr>
            <p:cNvSpPr txBox="1"/>
            <p:nvPr/>
          </p:nvSpPr>
          <p:spPr>
            <a:xfrm>
              <a:off x="3520553" y="6785210"/>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Leader’s Decision</a:t>
              </a:r>
            </a:p>
          </p:txBody>
        </p:sp>
        <p:sp>
          <p:nvSpPr>
            <p:cNvPr id="25" name="TextBox 24">
              <a:extLst>
                <a:ext uri="{FF2B5EF4-FFF2-40B4-BE49-F238E27FC236}">
                  <a16:creationId xmlns:a16="http://schemas.microsoft.com/office/drawing/2014/main" id="{6EB82340-9F4B-1A69-C559-127DD1017E19}"/>
                </a:ext>
              </a:extLst>
            </p:cNvPr>
            <p:cNvSpPr txBox="1"/>
            <p:nvPr/>
          </p:nvSpPr>
          <p:spPr>
            <a:xfrm>
              <a:off x="5181600" y="2568046"/>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29" name="TextBox 28">
              <a:extLst>
                <a:ext uri="{FF2B5EF4-FFF2-40B4-BE49-F238E27FC236}">
                  <a16:creationId xmlns:a16="http://schemas.microsoft.com/office/drawing/2014/main" id="{C8EE468D-FD7F-E2C5-F017-B5F6C044BCA9}"/>
                </a:ext>
              </a:extLst>
            </p:cNvPr>
            <p:cNvSpPr txBox="1"/>
            <p:nvPr/>
          </p:nvSpPr>
          <p:spPr>
            <a:xfrm>
              <a:off x="5181600" y="3948754"/>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30" name="TextBox 29">
              <a:extLst>
                <a:ext uri="{FF2B5EF4-FFF2-40B4-BE49-F238E27FC236}">
                  <a16:creationId xmlns:a16="http://schemas.microsoft.com/office/drawing/2014/main" id="{EA44A54D-A6B1-8563-52A2-3323FB7E328E}"/>
                </a:ext>
              </a:extLst>
            </p:cNvPr>
            <p:cNvSpPr txBox="1"/>
            <p:nvPr/>
          </p:nvSpPr>
          <p:spPr>
            <a:xfrm>
              <a:off x="5181600" y="5397699"/>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grpSp>
          <p:nvGrpSpPr>
            <p:cNvPr id="68" name="Group 67">
              <a:extLst>
                <a:ext uri="{FF2B5EF4-FFF2-40B4-BE49-F238E27FC236}">
                  <a16:creationId xmlns:a16="http://schemas.microsoft.com/office/drawing/2014/main" id="{69B8B3A1-C542-B5BC-4153-E0E01267A24E}"/>
                </a:ext>
              </a:extLst>
            </p:cNvPr>
            <p:cNvGrpSpPr/>
            <p:nvPr/>
          </p:nvGrpSpPr>
          <p:grpSpPr>
            <a:xfrm>
              <a:off x="6122728" y="5190137"/>
              <a:ext cx="2457165" cy="916669"/>
              <a:chOff x="6095433" y="4862585"/>
              <a:chExt cx="1943100" cy="916669"/>
            </a:xfrm>
          </p:grpSpPr>
          <p:grpSp>
            <p:nvGrpSpPr>
              <p:cNvPr id="53" name="Group 52">
                <a:extLst>
                  <a:ext uri="{FF2B5EF4-FFF2-40B4-BE49-F238E27FC236}">
                    <a16:creationId xmlns:a16="http://schemas.microsoft.com/office/drawing/2014/main" id="{04C96B62-3237-D078-47BA-888F17EFA47E}"/>
                  </a:ext>
                </a:extLst>
              </p:cNvPr>
              <p:cNvGrpSpPr/>
              <p:nvPr/>
            </p:nvGrpSpPr>
            <p:grpSpPr>
              <a:xfrm>
                <a:off x="6095433" y="4862585"/>
                <a:ext cx="1924335" cy="327547"/>
                <a:chOff x="3562066" y="3507474"/>
                <a:chExt cx="1924335" cy="327547"/>
              </a:xfrm>
            </p:grpSpPr>
            <p:cxnSp>
              <p:nvCxnSpPr>
                <p:cNvPr id="54" name="Straight Connector 53">
                  <a:extLst>
                    <a:ext uri="{FF2B5EF4-FFF2-40B4-BE49-F238E27FC236}">
                      <a16:creationId xmlns:a16="http://schemas.microsoft.com/office/drawing/2014/main" id="{AFF918F5-5C6D-D463-7B1D-280C4F1D940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7D6073-3FFD-8856-1912-3C931988EFE8}"/>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41C2F83-E784-757A-7333-F6662B405BCB}"/>
                  </a:ext>
                </a:extLst>
              </p:cNvPr>
              <p:cNvGrpSpPr/>
              <p:nvPr/>
            </p:nvGrpSpPr>
            <p:grpSpPr>
              <a:xfrm flipV="1">
                <a:off x="6095433" y="5479003"/>
                <a:ext cx="1924335" cy="300251"/>
                <a:chOff x="3562066" y="3534770"/>
                <a:chExt cx="1924335" cy="300251"/>
              </a:xfrm>
            </p:grpSpPr>
            <p:cxnSp>
              <p:nvCxnSpPr>
                <p:cNvPr id="57" name="Straight Connector 56">
                  <a:extLst>
                    <a:ext uri="{FF2B5EF4-FFF2-40B4-BE49-F238E27FC236}">
                      <a16:creationId xmlns:a16="http://schemas.microsoft.com/office/drawing/2014/main" id="{4F4DB672-2075-979C-4483-6E81EF0B3239}"/>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C6FD6C-B27D-BAA6-99AD-D61ECFC72650}"/>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C0578AD5-9434-9F7A-19CE-41CFD65A8432}"/>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D361FE00-36ED-2A7C-AA8B-2FA22DD39DA5}"/>
                </a:ext>
              </a:extLst>
            </p:cNvPr>
            <p:cNvGrpSpPr/>
            <p:nvPr/>
          </p:nvGrpSpPr>
          <p:grpSpPr>
            <a:xfrm>
              <a:off x="6138650" y="3732095"/>
              <a:ext cx="2457165" cy="916669"/>
              <a:chOff x="6095433" y="4862585"/>
              <a:chExt cx="1943100" cy="916669"/>
            </a:xfrm>
          </p:grpSpPr>
          <p:grpSp>
            <p:nvGrpSpPr>
              <p:cNvPr id="70" name="Group 69">
                <a:extLst>
                  <a:ext uri="{FF2B5EF4-FFF2-40B4-BE49-F238E27FC236}">
                    <a16:creationId xmlns:a16="http://schemas.microsoft.com/office/drawing/2014/main" id="{A770F7C5-EE0E-04B6-0C2E-A176427CD23A}"/>
                  </a:ext>
                </a:extLst>
              </p:cNvPr>
              <p:cNvGrpSpPr/>
              <p:nvPr/>
            </p:nvGrpSpPr>
            <p:grpSpPr>
              <a:xfrm>
                <a:off x="6095433" y="4862585"/>
                <a:ext cx="1924335" cy="327547"/>
                <a:chOff x="3562066" y="3507474"/>
                <a:chExt cx="1924335" cy="327547"/>
              </a:xfrm>
            </p:grpSpPr>
            <p:cxnSp>
              <p:nvCxnSpPr>
                <p:cNvPr id="75" name="Straight Connector 74">
                  <a:extLst>
                    <a:ext uri="{FF2B5EF4-FFF2-40B4-BE49-F238E27FC236}">
                      <a16:creationId xmlns:a16="http://schemas.microsoft.com/office/drawing/2014/main" id="{0825421F-FAD5-ADAC-8485-2F5284AF940C}"/>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ECDB3E0-96AF-EE78-A48A-A437BA20893F}"/>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CD483461-7D40-B37F-B90B-C787BED54C0D}"/>
                  </a:ext>
                </a:extLst>
              </p:cNvPr>
              <p:cNvGrpSpPr/>
              <p:nvPr/>
            </p:nvGrpSpPr>
            <p:grpSpPr>
              <a:xfrm flipV="1">
                <a:off x="6095433" y="5479003"/>
                <a:ext cx="1924335" cy="300251"/>
                <a:chOff x="3562066" y="3534770"/>
                <a:chExt cx="1924335" cy="300251"/>
              </a:xfrm>
            </p:grpSpPr>
            <p:cxnSp>
              <p:nvCxnSpPr>
                <p:cNvPr id="73" name="Straight Connector 72">
                  <a:extLst>
                    <a:ext uri="{FF2B5EF4-FFF2-40B4-BE49-F238E27FC236}">
                      <a16:creationId xmlns:a16="http://schemas.microsoft.com/office/drawing/2014/main" id="{A3383CB7-0A22-3959-80E3-198016F3B3E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C83446C-47B0-9E21-22CA-2DBED35A19F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3F2A3E51-65A5-FFF1-2A52-8FC6E2D7D885}"/>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7434B89A-14E2-8ECA-1003-ED50E5499378}"/>
                </a:ext>
              </a:extLst>
            </p:cNvPr>
            <p:cNvGrpSpPr/>
            <p:nvPr/>
          </p:nvGrpSpPr>
          <p:grpSpPr>
            <a:xfrm>
              <a:off x="6127276" y="2368453"/>
              <a:ext cx="2457165" cy="916669"/>
              <a:chOff x="6095433" y="4862585"/>
              <a:chExt cx="1943100" cy="916669"/>
            </a:xfrm>
          </p:grpSpPr>
          <p:grpSp>
            <p:nvGrpSpPr>
              <p:cNvPr id="78" name="Group 77">
                <a:extLst>
                  <a:ext uri="{FF2B5EF4-FFF2-40B4-BE49-F238E27FC236}">
                    <a16:creationId xmlns:a16="http://schemas.microsoft.com/office/drawing/2014/main" id="{78EBF00D-C45F-ACB9-9E2B-754D7A857DCA}"/>
                  </a:ext>
                </a:extLst>
              </p:cNvPr>
              <p:cNvGrpSpPr/>
              <p:nvPr/>
            </p:nvGrpSpPr>
            <p:grpSpPr>
              <a:xfrm>
                <a:off x="6095433" y="4862585"/>
                <a:ext cx="1924335" cy="327547"/>
                <a:chOff x="3562066" y="3507474"/>
                <a:chExt cx="1924335" cy="327547"/>
              </a:xfrm>
            </p:grpSpPr>
            <p:cxnSp>
              <p:nvCxnSpPr>
                <p:cNvPr id="83" name="Straight Connector 82">
                  <a:extLst>
                    <a:ext uri="{FF2B5EF4-FFF2-40B4-BE49-F238E27FC236}">
                      <a16:creationId xmlns:a16="http://schemas.microsoft.com/office/drawing/2014/main" id="{7BDF9FCF-E479-1C5E-8B16-F15646EBD2DD}"/>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D70A04-49A6-958E-BB85-A932B6715182}"/>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ECABEFBC-6710-E6AF-26C5-3F88267BF4AB}"/>
                  </a:ext>
                </a:extLst>
              </p:cNvPr>
              <p:cNvGrpSpPr/>
              <p:nvPr/>
            </p:nvGrpSpPr>
            <p:grpSpPr>
              <a:xfrm flipV="1">
                <a:off x="6095433" y="5479003"/>
                <a:ext cx="1924335" cy="300251"/>
                <a:chOff x="3562066" y="3534770"/>
                <a:chExt cx="1924335" cy="300251"/>
              </a:xfrm>
            </p:grpSpPr>
            <p:cxnSp>
              <p:nvCxnSpPr>
                <p:cNvPr id="81" name="Straight Connector 80">
                  <a:extLst>
                    <a:ext uri="{FF2B5EF4-FFF2-40B4-BE49-F238E27FC236}">
                      <a16:creationId xmlns:a16="http://schemas.microsoft.com/office/drawing/2014/main" id="{EE640498-87FB-FA85-D96C-C2B3FE71703E}"/>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DB72DE-9BFC-F9B7-2FB9-E766636318BF}"/>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1957C8EE-0E20-8AA5-0079-85ABFB9C9C1B}"/>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E056FEE0-B42C-4E60-5FEF-F08E3ACC80AB}"/>
                </a:ext>
              </a:extLst>
            </p:cNvPr>
            <p:cNvSpPr txBox="1"/>
            <p:nvPr/>
          </p:nvSpPr>
          <p:spPr>
            <a:xfrm>
              <a:off x="6593575" y="6794312"/>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Follower’s Decision</a:t>
              </a:r>
            </a:p>
          </p:txBody>
        </p:sp>
        <p:sp>
          <p:nvSpPr>
            <p:cNvPr id="86" name="TextBox 85">
              <a:extLst>
                <a:ext uri="{FF2B5EF4-FFF2-40B4-BE49-F238E27FC236}">
                  <a16:creationId xmlns:a16="http://schemas.microsoft.com/office/drawing/2014/main" id="{3830DB29-DF47-789C-D2FF-FA43E03E17E0}"/>
                </a:ext>
              </a:extLst>
            </p:cNvPr>
            <p:cNvSpPr txBox="1"/>
            <p:nvPr/>
          </p:nvSpPr>
          <p:spPr>
            <a:xfrm>
              <a:off x="3848100" y="246113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87" name="TextBox 86">
              <a:extLst>
                <a:ext uri="{FF2B5EF4-FFF2-40B4-BE49-F238E27FC236}">
                  <a16:creationId xmlns:a16="http://schemas.microsoft.com/office/drawing/2014/main" id="{5B87D74A-D7A6-D7A8-C2D8-2A43C18E228C}"/>
                </a:ext>
              </a:extLst>
            </p:cNvPr>
            <p:cNvSpPr txBox="1"/>
            <p:nvPr/>
          </p:nvSpPr>
          <p:spPr>
            <a:xfrm>
              <a:off x="3848100" y="3841843"/>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88" name="TextBox 87">
              <a:extLst>
                <a:ext uri="{FF2B5EF4-FFF2-40B4-BE49-F238E27FC236}">
                  <a16:creationId xmlns:a16="http://schemas.microsoft.com/office/drawing/2014/main" id="{E2BECDAA-C02C-21FE-A5FD-598233E2DB7F}"/>
                </a:ext>
              </a:extLst>
            </p:cNvPr>
            <p:cNvSpPr txBox="1"/>
            <p:nvPr/>
          </p:nvSpPr>
          <p:spPr>
            <a:xfrm>
              <a:off x="3862315" y="5302158"/>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89" name="TextBox 88">
              <a:extLst>
                <a:ext uri="{FF2B5EF4-FFF2-40B4-BE49-F238E27FC236}">
                  <a16:creationId xmlns:a16="http://schemas.microsoft.com/office/drawing/2014/main" id="{2188F0B6-83D9-8D42-C842-7B28C7421638}"/>
                </a:ext>
              </a:extLst>
            </p:cNvPr>
            <p:cNvSpPr txBox="1"/>
            <p:nvPr/>
          </p:nvSpPr>
          <p:spPr>
            <a:xfrm>
              <a:off x="7169629" y="199938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0" name="TextBox 89">
              <a:extLst>
                <a:ext uri="{FF2B5EF4-FFF2-40B4-BE49-F238E27FC236}">
                  <a16:creationId xmlns:a16="http://schemas.microsoft.com/office/drawing/2014/main" id="{994B1D7D-0C11-9AED-0B5D-EE1BFD083291}"/>
                </a:ext>
              </a:extLst>
            </p:cNvPr>
            <p:cNvSpPr txBox="1"/>
            <p:nvPr/>
          </p:nvSpPr>
          <p:spPr>
            <a:xfrm>
              <a:off x="7169629" y="2479336"/>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1" name="TextBox 90">
              <a:extLst>
                <a:ext uri="{FF2B5EF4-FFF2-40B4-BE49-F238E27FC236}">
                  <a16:creationId xmlns:a16="http://schemas.microsoft.com/office/drawing/2014/main" id="{3A8E346E-9A6F-EC86-754D-2E5ADDB12F7A}"/>
                </a:ext>
              </a:extLst>
            </p:cNvPr>
            <p:cNvSpPr txBox="1"/>
            <p:nvPr/>
          </p:nvSpPr>
          <p:spPr>
            <a:xfrm>
              <a:off x="7169629" y="2929711"/>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2" name="TextBox 91">
              <a:extLst>
                <a:ext uri="{FF2B5EF4-FFF2-40B4-BE49-F238E27FC236}">
                  <a16:creationId xmlns:a16="http://schemas.microsoft.com/office/drawing/2014/main" id="{DFFE383A-BDBD-5BF2-0734-B035B7946F4C}"/>
                </a:ext>
              </a:extLst>
            </p:cNvPr>
            <p:cNvSpPr txBox="1"/>
            <p:nvPr/>
          </p:nvSpPr>
          <p:spPr>
            <a:xfrm>
              <a:off x="7169629" y="3352795"/>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3" name="TextBox 92">
              <a:extLst>
                <a:ext uri="{FF2B5EF4-FFF2-40B4-BE49-F238E27FC236}">
                  <a16:creationId xmlns:a16="http://schemas.microsoft.com/office/drawing/2014/main" id="{8BA6F362-C6B0-9AF3-4FB2-F1D850E5B2FE}"/>
                </a:ext>
              </a:extLst>
            </p:cNvPr>
            <p:cNvSpPr txBox="1"/>
            <p:nvPr/>
          </p:nvSpPr>
          <p:spPr>
            <a:xfrm>
              <a:off x="7169629" y="383274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4" name="TextBox 93">
              <a:extLst>
                <a:ext uri="{FF2B5EF4-FFF2-40B4-BE49-F238E27FC236}">
                  <a16:creationId xmlns:a16="http://schemas.microsoft.com/office/drawing/2014/main" id="{1C7819AC-B080-AFCD-5D74-87FF4DC6C03E}"/>
                </a:ext>
              </a:extLst>
            </p:cNvPr>
            <p:cNvSpPr txBox="1"/>
            <p:nvPr/>
          </p:nvSpPr>
          <p:spPr>
            <a:xfrm>
              <a:off x="7169629" y="4283117"/>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5" name="TextBox 94">
              <a:extLst>
                <a:ext uri="{FF2B5EF4-FFF2-40B4-BE49-F238E27FC236}">
                  <a16:creationId xmlns:a16="http://schemas.microsoft.com/office/drawing/2014/main" id="{9B7FA1B7-8951-BC49-3FC5-8E27C6706924}"/>
                </a:ext>
              </a:extLst>
            </p:cNvPr>
            <p:cNvSpPr txBox="1"/>
            <p:nvPr/>
          </p:nvSpPr>
          <p:spPr>
            <a:xfrm>
              <a:off x="7169629" y="480173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6" name="TextBox 95">
              <a:extLst>
                <a:ext uri="{FF2B5EF4-FFF2-40B4-BE49-F238E27FC236}">
                  <a16:creationId xmlns:a16="http://schemas.microsoft.com/office/drawing/2014/main" id="{2625227A-70D8-28E0-5119-A396803E9B82}"/>
                </a:ext>
              </a:extLst>
            </p:cNvPr>
            <p:cNvSpPr txBox="1"/>
            <p:nvPr/>
          </p:nvSpPr>
          <p:spPr>
            <a:xfrm>
              <a:off x="7169629" y="528167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7" name="TextBox 96">
              <a:extLst>
                <a:ext uri="{FF2B5EF4-FFF2-40B4-BE49-F238E27FC236}">
                  <a16:creationId xmlns:a16="http://schemas.microsoft.com/office/drawing/2014/main" id="{D6481173-C9B8-6FDC-6313-97E485060F85}"/>
                </a:ext>
              </a:extLst>
            </p:cNvPr>
            <p:cNvSpPr txBox="1"/>
            <p:nvPr/>
          </p:nvSpPr>
          <p:spPr>
            <a:xfrm>
              <a:off x="7169629" y="5732054"/>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8" name="TextBox 97">
              <a:extLst>
                <a:ext uri="{FF2B5EF4-FFF2-40B4-BE49-F238E27FC236}">
                  <a16:creationId xmlns:a16="http://schemas.microsoft.com/office/drawing/2014/main" id="{8B66B94E-11F8-0839-4BFA-4A5EC79D85B9}"/>
                </a:ext>
              </a:extLst>
            </p:cNvPr>
            <p:cNvSpPr txBox="1"/>
            <p:nvPr/>
          </p:nvSpPr>
          <p:spPr>
            <a:xfrm>
              <a:off x="8604919" y="214640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(46, 46)</a:t>
              </a:r>
            </a:p>
          </p:txBody>
        </p:sp>
        <p:sp>
          <p:nvSpPr>
            <p:cNvPr id="99" name="TextBox 98">
              <a:extLst>
                <a:ext uri="{FF2B5EF4-FFF2-40B4-BE49-F238E27FC236}">
                  <a16:creationId xmlns:a16="http://schemas.microsoft.com/office/drawing/2014/main" id="{1C230E16-B503-8B91-B32B-977545CB62EC}"/>
                </a:ext>
              </a:extLst>
            </p:cNvPr>
            <p:cNvSpPr txBox="1"/>
            <p:nvPr/>
          </p:nvSpPr>
          <p:spPr>
            <a:xfrm>
              <a:off x="8604919" y="2626350"/>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(38, 51)</a:t>
              </a:r>
            </a:p>
          </p:txBody>
        </p:sp>
        <p:sp>
          <p:nvSpPr>
            <p:cNvPr id="100" name="TextBox 99">
              <a:extLst>
                <a:ext uri="{FF2B5EF4-FFF2-40B4-BE49-F238E27FC236}">
                  <a16:creationId xmlns:a16="http://schemas.microsoft.com/office/drawing/2014/main" id="{978971CD-D312-ACFA-BF1B-7A8E57091B02}"/>
                </a:ext>
              </a:extLst>
            </p:cNvPr>
            <p:cNvSpPr txBox="1"/>
            <p:nvPr/>
          </p:nvSpPr>
          <p:spPr>
            <a:xfrm>
              <a:off x="8604919" y="3076725"/>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(23, 46)</a:t>
              </a:r>
            </a:p>
          </p:txBody>
        </p:sp>
        <p:sp>
          <p:nvSpPr>
            <p:cNvPr id="101" name="TextBox 100">
              <a:extLst>
                <a:ext uri="{FF2B5EF4-FFF2-40B4-BE49-F238E27FC236}">
                  <a16:creationId xmlns:a16="http://schemas.microsoft.com/office/drawing/2014/main" id="{8DA55148-CA24-7D72-FA9A-72214E36702C}"/>
                </a:ext>
              </a:extLst>
            </p:cNvPr>
            <p:cNvSpPr txBox="1"/>
            <p:nvPr/>
          </p:nvSpPr>
          <p:spPr>
            <a:xfrm>
              <a:off x="8604919" y="3499809"/>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(51, 38)</a:t>
              </a:r>
            </a:p>
          </p:txBody>
        </p:sp>
        <p:sp>
          <p:nvSpPr>
            <p:cNvPr id="102" name="TextBox 101">
              <a:extLst>
                <a:ext uri="{FF2B5EF4-FFF2-40B4-BE49-F238E27FC236}">
                  <a16:creationId xmlns:a16="http://schemas.microsoft.com/office/drawing/2014/main" id="{7FF8AC33-7E63-2FEF-03B9-AFD7F6775D42}"/>
                </a:ext>
              </a:extLst>
            </p:cNvPr>
            <p:cNvSpPr txBox="1"/>
            <p:nvPr/>
          </p:nvSpPr>
          <p:spPr>
            <a:xfrm>
              <a:off x="8604919" y="397975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(41, 41)</a:t>
              </a:r>
            </a:p>
          </p:txBody>
        </p:sp>
        <p:sp>
          <p:nvSpPr>
            <p:cNvPr id="103" name="TextBox 102">
              <a:extLst>
                <a:ext uri="{FF2B5EF4-FFF2-40B4-BE49-F238E27FC236}">
                  <a16:creationId xmlns:a16="http://schemas.microsoft.com/office/drawing/2014/main" id="{D9E8F909-5809-AB7D-976E-A35CE917B383}"/>
                </a:ext>
              </a:extLst>
            </p:cNvPr>
            <p:cNvSpPr txBox="1"/>
            <p:nvPr/>
          </p:nvSpPr>
          <p:spPr>
            <a:xfrm>
              <a:off x="8604919" y="4430131"/>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(20, 31)</a:t>
              </a:r>
            </a:p>
          </p:txBody>
        </p:sp>
        <p:sp>
          <p:nvSpPr>
            <p:cNvPr id="104" name="TextBox 103">
              <a:extLst>
                <a:ext uri="{FF2B5EF4-FFF2-40B4-BE49-F238E27FC236}">
                  <a16:creationId xmlns:a16="http://schemas.microsoft.com/office/drawing/2014/main" id="{AB1CF696-A616-55EB-4029-72438207F66E}"/>
                </a:ext>
              </a:extLst>
            </p:cNvPr>
            <p:cNvSpPr txBox="1"/>
            <p:nvPr/>
          </p:nvSpPr>
          <p:spPr>
            <a:xfrm>
              <a:off x="8604919" y="494874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(46, 23)</a:t>
              </a:r>
            </a:p>
          </p:txBody>
        </p:sp>
        <p:sp>
          <p:nvSpPr>
            <p:cNvPr id="105" name="TextBox 104">
              <a:extLst>
                <a:ext uri="{FF2B5EF4-FFF2-40B4-BE49-F238E27FC236}">
                  <a16:creationId xmlns:a16="http://schemas.microsoft.com/office/drawing/2014/main" id="{7E8E6FF2-3A27-3F59-EA96-BBFAFA00D598}"/>
                </a:ext>
              </a:extLst>
            </p:cNvPr>
            <p:cNvSpPr txBox="1"/>
            <p:nvPr/>
          </p:nvSpPr>
          <p:spPr>
            <a:xfrm>
              <a:off x="8604919" y="542869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(31, 20)</a:t>
              </a:r>
            </a:p>
          </p:txBody>
        </p:sp>
        <p:sp>
          <p:nvSpPr>
            <p:cNvPr id="106" name="TextBox 105">
              <a:extLst>
                <a:ext uri="{FF2B5EF4-FFF2-40B4-BE49-F238E27FC236}">
                  <a16:creationId xmlns:a16="http://schemas.microsoft.com/office/drawing/2014/main" id="{D8D5A083-FF77-BC98-AD8A-B53C5584D66B}"/>
                </a:ext>
              </a:extLst>
            </p:cNvPr>
            <p:cNvSpPr txBox="1"/>
            <p:nvPr/>
          </p:nvSpPr>
          <p:spPr>
            <a:xfrm>
              <a:off x="8604919" y="5879068"/>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(0, 0)</a:t>
              </a:r>
            </a:p>
          </p:txBody>
        </p:sp>
        <p:sp>
          <p:nvSpPr>
            <p:cNvPr id="107" name="TextBox 106">
              <a:extLst>
                <a:ext uri="{FF2B5EF4-FFF2-40B4-BE49-F238E27FC236}">
                  <a16:creationId xmlns:a16="http://schemas.microsoft.com/office/drawing/2014/main" id="{4F14F6A2-F55B-99C9-B0AE-01B00953D2AB}"/>
                </a:ext>
              </a:extLst>
            </p:cNvPr>
            <p:cNvSpPr txBox="1"/>
            <p:nvPr/>
          </p:nvSpPr>
          <p:spPr>
            <a:xfrm>
              <a:off x="8192634" y="1651380"/>
              <a:ext cx="1783877" cy="461665"/>
            </a:xfrm>
            <a:prstGeom prst="rect">
              <a:avLst/>
            </a:prstGeom>
            <a:noFill/>
          </p:spPr>
          <p:txBody>
            <a:bodyPr wrap="square" rtlCol="0">
              <a:spAutoFit/>
            </a:bodyPr>
            <a:lstStyle/>
            <a:p>
              <a:pPr algn="ctr"/>
              <a:r>
                <a:rPr lang="en-US" sz="2400" b="1" u="sng" dirty="0">
                  <a:latin typeface="Calibri" panose="020F0502020204030204" pitchFamily="34" charset="0"/>
                  <a:ea typeface="Calibri" panose="020F0502020204030204" pitchFamily="34" charset="0"/>
                  <a:cs typeface="Calibri" panose="020F0502020204030204" pitchFamily="34" charset="0"/>
                </a:rPr>
                <a:t>Profits</a:t>
              </a:r>
            </a:p>
          </p:txBody>
        </p:sp>
      </p:grpSp>
      <p:sp>
        <p:nvSpPr>
          <p:cNvPr id="5" name="TextBox 4">
            <a:extLst>
              <a:ext uri="{FF2B5EF4-FFF2-40B4-BE49-F238E27FC236}">
                <a16:creationId xmlns:a16="http://schemas.microsoft.com/office/drawing/2014/main" id="{D0784FBC-AC75-A055-71B7-A42C0740610C}"/>
              </a:ext>
            </a:extLst>
          </p:cNvPr>
          <p:cNvSpPr txBox="1"/>
          <p:nvPr/>
        </p:nvSpPr>
        <p:spPr>
          <a:xfrm>
            <a:off x="409432" y="2021876"/>
            <a:ext cx="7028597" cy="6555641"/>
          </a:xfrm>
          <a:prstGeom prst="rect">
            <a:avLst/>
          </a:prstGeom>
          <a:noFill/>
        </p:spPr>
        <p:txBody>
          <a:bodyPr wrap="square">
            <a:spAutoFit/>
          </a:bodyPr>
          <a:lstStyle/>
          <a:p>
            <a:pPr rtl="0">
              <a:spcBef>
                <a:spcPts val="0"/>
              </a:spcBef>
              <a:spcAft>
                <a:spcPts val="0"/>
              </a:spcAft>
            </a:pPr>
            <a:r>
              <a:rPr lang="en-US" sz="2800" b="1"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the game tree to choose the best answer:</a:t>
            </a: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514350" indent="-514350" rtl="0">
              <a:spcBef>
                <a:spcPts val="0"/>
              </a:spcBef>
              <a:spcAft>
                <a:spcPts val="0"/>
              </a:spcAft>
              <a:buFont typeface="+mj-lt"/>
              <a:buAutoNum type="alphaUcPeriod"/>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Mercedes chooses New Model instead of Reduce Lineup, Audi’s best response strategy changes.</a:t>
            </a:r>
          </a:p>
          <a:p>
            <a:pPr marL="514350" indent="-514350" rtl="0">
              <a:spcBef>
                <a:spcPts val="0"/>
              </a:spcBef>
              <a:spcAft>
                <a:spcPts val="0"/>
              </a:spcAft>
              <a:buFont typeface="+mj-lt"/>
              <a:buAutoNum type="alphaUcPeriod"/>
            </a:pPr>
            <a:r>
              <a:rPr lang="en-US" sz="2800" b="1"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Mercedes chooses New Model instead of Reduce Lineup, Audi’s best action or move changes. </a:t>
            </a:r>
          </a:p>
          <a:p>
            <a:pPr marL="514350" indent="-514350" rtl="0">
              <a:spcBef>
                <a:spcPts val="0"/>
              </a:spcBef>
              <a:spcAft>
                <a:spcPts val="0"/>
              </a:spcAft>
              <a:buFont typeface="+mj-lt"/>
              <a:buAutoNum type="alphaUcPeriod"/>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question of who goes first makes no difference to each firm’s payoff.</a:t>
            </a:r>
          </a:p>
          <a:p>
            <a:pPr marL="514350" indent="-514350" rtl="0">
              <a:spcBef>
                <a:spcPts val="0"/>
              </a:spcBef>
              <a:spcAft>
                <a:spcPts val="0"/>
              </a:spcAft>
              <a:buFont typeface="+mj-lt"/>
              <a:buAutoNum type="alphaUcPeriod"/>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None of the above.</a:t>
            </a:r>
          </a:p>
          <a:p>
            <a:pPr marL="514350" indent="-514350" rtl="0">
              <a:spcBef>
                <a:spcPts val="0"/>
              </a:spcBef>
              <a:spcAft>
                <a:spcPts val="0"/>
              </a:spcAft>
              <a:buFont typeface="+mj-lt"/>
              <a:buAutoNum type="alphaUcPeriod"/>
            </a:pPr>
            <a:endParaRPr lang="en-US" sz="2800" dirty="0">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Strategy doesn’t change, but Audi’s best action or move changes</a:t>
            </a: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5CDF841-EAB6-C585-0723-DE981E6EAF4F}"/>
              </a:ext>
            </a:extLst>
          </p:cNvPr>
          <p:cNvSpPr txBox="1"/>
          <p:nvPr/>
        </p:nvSpPr>
        <p:spPr>
          <a:xfrm>
            <a:off x="13183739" y="629876"/>
            <a:ext cx="2947915" cy="1477328"/>
          </a:xfrm>
          <a:prstGeom prst="rect">
            <a:avLst/>
          </a:prstGeom>
          <a:noFill/>
        </p:spPr>
        <p:txBody>
          <a:bodyPr wrap="square">
            <a:spAutoFit/>
          </a:bodyPr>
          <a:lstStyle/>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Cut Cars from Lineup</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800" i="1" dirty="0">
                <a:latin typeface="Calibri" panose="020F0502020204030204" pitchFamily="34" charset="0"/>
                <a:ea typeface="Calibri" panose="020F0502020204030204" pitchFamily="34" charset="0"/>
                <a:cs typeface="Calibri" panose="020F0502020204030204" pitchFamily="34" charset="0"/>
              </a:rPr>
              <a:t>CC</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Lease/Finance Incentive → LF</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Release New Model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NM</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br>
              <a:rPr lang="en-US" sz="1800" i="1" dirty="0">
                <a:latin typeface="Calibri" panose="020F0502020204030204" pitchFamily="34" charset="0"/>
                <a:ea typeface="Calibri" panose="020F0502020204030204" pitchFamily="34" charset="0"/>
                <a:cs typeface="Calibri" panose="020F0502020204030204" pitchFamily="34" charset="0"/>
              </a:rPr>
            </a:b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35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8" y="538737"/>
            <a:ext cx="822960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dirty="0"/>
              <a:t>Comparison of Consumer and Producer Surplus</a:t>
            </a:r>
          </a:p>
        </p:txBody>
      </p:sp>
      <p:pic>
        <p:nvPicPr>
          <p:cNvPr id="2050" name="Picture 2">
            <a:extLst>
              <a:ext uri="{FF2B5EF4-FFF2-40B4-BE49-F238E27FC236}">
                <a16:creationId xmlns:a16="http://schemas.microsoft.com/office/drawing/2014/main" id="{66E1CB3E-C923-410E-0CF1-A9CCAFF0BC0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571"/>
          <a:stretch/>
        </p:blipFill>
        <p:spPr bwMode="auto">
          <a:xfrm>
            <a:off x="5338393" y="2242441"/>
            <a:ext cx="7611209" cy="634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170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4983BB3A-11B1-FC80-610C-2B3071D93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7">
            <a:extLst>
              <a:ext uri="{FF2B5EF4-FFF2-40B4-BE49-F238E27FC236}">
                <a16:creationId xmlns:a16="http://schemas.microsoft.com/office/drawing/2014/main" id="{90B78366-3155-9F9F-535A-996CBE936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088" y="2483893"/>
            <a:ext cx="5254388" cy="525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7860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a:bodyPr>
          <a:lstStyle/>
          <a:p>
            <a:pPr marL="131445" lvl="0" indent="0" algn="ctr" rtl="0">
              <a:spcBef>
                <a:spcPts val="360"/>
              </a:spcBef>
              <a:spcAft>
                <a:spcPts val="0"/>
              </a:spcAft>
              <a:buSzPct val="56250"/>
              <a:buNone/>
            </a:pPr>
            <a:r>
              <a:rPr lang="en-US" sz="8000" b="1" dirty="0"/>
              <a:t>Game Theory Pt. 2</a:t>
            </a:r>
          </a:p>
        </p:txBody>
      </p:sp>
    </p:spTree>
    <p:extLst>
      <p:ext uri="{BB962C8B-B14F-4D97-AF65-F5344CB8AC3E}">
        <p14:creationId xmlns:p14="http://schemas.microsoft.com/office/powerpoint/2010/main" val="1381073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i="0" dirty="0">
                <a:solidFill>
                  <a:srgbClr val="000000"/>
                </a:solidFill>
                <a:effectLst/>
                <a:latin typeface="Arial" panose="020B0604020202020204" pitchFamily="34" charset="0"/>
              </a:rPr>
              <a:t>Referring to our Stackelberg oligopoly example, there are subgames within it</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r>
              <a:rPr lang="en-US" sz="2800" b="1" i="0" u="sng" dirty="0">
                <a:solidFill>
                  <a:srgbClr val="000000"/>
                </a:solidFill>
                <a:effectLst/>
                <a:latin typeface="Arial" panose="020B0604020202020204" pitchFamily="34" charset="0"/>
              </a:rPr>
              <a:t>Subgame</a:t>
            </a:r>
            <a:r>
              <a:rPr lang="en-US" sz="2800" b="1" i="0" dirty="0">
                <a:solidFill>
                  <a:srgbClr val="000000"/>
                </a:solidFill>
                <a:effectLst/>
                <a:latin typeface="Arial" panose="020B0604020202020204" pitchFamily="34" charset="0"/>
              </a:rPr>
              <a:t>: </a:t>
            </a:r>
            <a:r>
              <a:rPr lang="en-US" sz="2800" i="0" dirty="0">
                <a:solidFill>
                  <a:srgbClr val="000000"/>
                </a:solidFill>
                <a:effectLst/>
                <a:latin typeface="Arial" panose="020B0604020202020204" pitchFamily="34" charset="0"/>
              </a:rPr>
              <a:t>consists of all the subsequent actions that players can take (given the actions already taken) and the corresponding payoffs</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r>
              <a:rPr lang="en-US" sz="2800" b="1" i="0" u="sng" dirty="0">
                <a:solidFill>
                  <a:srgbClr val="000000"/>
                </a:solidFill>
                <a:effectLst/>
                <a:latin typeface="Arial" panose="020B0604020202020204" pitchFamily="34" charset="0"/>
              </a:rPr>
              <a:t>Subgame-perfect Nash equilibrium</a:t>
            </a:r>
            <a:r>
              <a:rPr lang="en-US" sz="2800" b="1" i="0" dirty="0">
                <a:solidFill>
                  <a:srgbClr val="000000"/>
                </a:solidFill>
                <a:effectLst/>
                <a:latin typeface="Arial" panose="020B0604020202020204" pitchFamily="34" charset="0"/>
              </a:rPr>
              <a:t>:</a:t>
            </a:r>
            <a:r>
              <a:rPr lang="en-US" sz="2800" i="0" dirty="0">
                <a:solidFill>
                  <a:srgbClr val="000000"/>
                </a:solidFill>
                <a:effectLst/>
                <a:latin typeface="Arial" panose="020B0604020202020204" pitchFamily="34" charset="0"/>
              </a:rPr>
              <a:t> can be found through backwards induction; occurs when the players’ strategies form a Nash equilibrium in every subgame (including the overall game)</a:t>
            </a:r>
          </a:p>
          <a:p>
            <a:pPr>
              <a:spcBef>
                <a:spcPts val="0"/>
              </a:spcBef>
            </a:pPr>
            <a:r>
              <a:rPr lang="en-US" sz="2800" i="0" dirty="0">
                <a:solidFill>
                  <a:srgbClr val="000000"/>
                </a:solidFill>
                <a:effectLst/>
                <a:latin typeface="Arial" panose="020B0604020202020204" pitchFamily="34" charset="0"/>
              </a:rPr>
              <a:t>the set of strategies such that each player is doing the best it can, GIVEN the strategy of the rival player(s)</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07645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Arial" panose="020B0604020202020204" pitchFamily="34" charset="0"/>
              </a:rPr>
              <a:t>Credible Threat</a:t>
            </a:r>
            <a:r>
              <a:rPr lang="en-US" sz="2800" b="1" i="0" dirty="0">
                <a:solidFill>
                  <a:srgbClr val="000000"/>
                </a:solidFill>
                <a:effectLst/>
                <a:latin typeface="Arial" panose="020B0604020202020204" pitchFamily="34" charset="0"/>
              </a:rPr>
              <a:t>: </a:t>
            </a:r>
            <a:r>
              <a:rPr lang="en-US" sz="2800" i="0" dirty="0">
                <a:solidFill>
                  <a:srgbClr val="000000"/>
                </a:solidFill>
                <a:effectLst/>
                <a:latin typeface="Arial" panose="020B0604020202020204" pitchFamily="34" charset="0"/>
              </a:rPr>
              <a:t>for a threat to be credible, the rival must believe that it is in the player’s best interest to use it</a:t>
            </a:r>
          </a:p>
          <a:p>
            <a:pPr rtl="0">
              <a:spcBef>
                <a:spcPts val="0"/>
              </a:spcBef>
              <a:spcAft>
                <a:spcPts val="0"/>
              </a:spcAft>
              <a:buFont typeface="Arial" panose="020B0604020202020204" pitchFamily="34" charset="0"/>
              <a:buChar char="•"/>
            </a:pPr>
            <a:r>
              <a:rPr lang="en-US" sz="2800" i="0" dirty="0">
                <a:solidFill>
                  <a:srgbClr val="000000"/>
                </a:solidFill>
                <a:effectLst/>
                <a:latin typeface="Arial" panose="020B0604020202020204" pitchFamily="34" charset="0"/>
              </a:rPr>
              <a:t>In simultaneous games, firms will produce the </a:t>
            </a:r>
            <a:r>
              <a:rPr lang="en-US" sz="2800" i="0" dirty="0" err="1">
                <a:solidFill>
                  <a:srgbClr val="000000"/>
                </a:solidFill>
                <a:effectLst/>
                <a:latin typeface="Arial" panose="020B0604020202020204" pitchFamily="34" charset="0"/>
              </a:rPr>
              <a:t>nash</a:t>
            </a:r>
            <a:r>
              <a:rPr lang="en-US" sz="2800" i="0" dirty="0">
                <a:solidFill>
                  <a:srgbClr val="000000"/>
                </a:solidFill>
                <a:effectLst/>
                <a:latin typeface="Arial" panose="020B0604020202020204" pitchFamily="34" charset="0"/>
              </a:rPr>
              <a:t> equilibrium quantity</a:t>
            </a:r>
          </a:p>
          <a:p>
            <a:pPr lvl="1">
              <a:spcBef>
                <a:spcPts val="0"/>
              </a:spcBef>
              <a:buFont typeface="Arial" panose="020B0604020202020204" pitchFamily="34" charset="0"/>
              <a:buChar char="•"/>
            </a:pPr>
            <a:r>
              <a:rPr lang="en-US" sz="2400" i="0" dirty="0">
                <a:solidFill>
                  <a:srgbClr val="000000"/>
                </a:solidFill>
                <a:effectLst/>
                <a:latin typeface="Arial" panose="020B0604020202020204" pitchFamily="34" charset="0"/>
              </a:rPr>
              <a:t>Threats will not be credible if output hasn’t been produced yet</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r>
              <a:rPr lang="en-US" sz="2800" b="1" i="0" u="sng" dirty="0">
                <a:solidFill>
                  <a:srgbClr val="000000"/>
                </a:solidFill>
                <a:effectLst/>
                <a:latin typeface="Arial" panose="020B0604020202020204" pitchFamily="34" charset="0"/>
              </a:rPr>
              <a:t>Commitment</a:t>
            </a:r>
            <a:r>
              <a:rPr lang="en-US" sz="2800" b="1" i="0" dirty="0">
                <a:solidFill>
                  <a:srgbClr val="000000"/>
                </a:solidFill>
                <a:effectLst/>
                <a:latin typeface="Arial" panose="020B0604020202020204" pitchFamily="34" charset="0"/>
              </a:rPr>
              <a:t>:</a:t>
            </a:r>
            <a:r>
              <a:rPr lang="en-US" sz="2800" i="0" dirty="0">
                <a:solidFill>
                  <a:srgbClr val="000000"/>
                </a:solidFill>
                <a:effectLst/>
                <a:latin typeface="Arial" panose="020B0604020202020204" pitchFamily="34" charset="0"/>
              </a:rPr>
              <a:t> changes a non-credible threat into a credible threat </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r>
              <a:rPr lang="en-US" sz="2800" b="1" i="0" u="sng" dirty="0">
                <a:solidFill>
                  <a:srgbClr val="000000"/>
                </a:solidFill>
                <a:effectLst/>
                <a:latin typeface="Arial" panose="020B0604020202020204" pitchFamily="34" charset="0"/>
              </a:rPr>
              <a:t>Entry Deterrence</a:t>
            </a:r>
            <a:r>
              <a:rPr lang="en-US" sz="2800" b="1" i="0" dirty="0">
                <a:solidFill>
                  <a:srgbClr val="000000"/>
                </a:solidFill>
                <a:effectLst/>
                <a:latin typeface="Arial" panose="020B0604020202020204" pitchFamily="34" charset="0"/>
              </a:rPr>
              <a:t>:</a:t>
            </a:r>
            <a:r>
              <a:rPr lang="en-US" sz="2800" i="0" dirty="0">
                <a:solidFill>
                  <a:srgbClr val="000000"/>
                </a:solidFill>
                <a:effectLst/>
                <a:latin typeface="Arial" panose="020B0604020202020204" pitchFamily="34" charset="0"/>
              </a:rPr>
              <a:t> in some markets, an established firm  (also known as incumbent) firm might be able to act strategically to prevent rivals from entering the market by moving first</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29559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Arial" panose="020B0604020202020204" pitchFamily="34" charset="0"/>
              </a:rPr>
              <a:t>Four Methods of Deterring Entrance:</a:t>
            </a:r>
            <a:br>
              <a:rPr lang="en-US" sz="2800" b="1" i="0" u="sng" dirty="0">
                <a:solidFill>
                  <a:srgbClr val="000000"/>
                </a:solidFill>
                <a:effectLst/>
                <a:latin typeface="Arial" panose="020B0604020202020204" pitchFamily="34" charset="0"/>
              </a:rPr>
            </a:br>
            <a:endParaRPr lang="en-US" sz="2800" b="1" i="0" u="sng" dirty="0">
              <a:solidFill>
                <a:srgbClr val="000000"/>
              </a:solidFill>
              <a:effectLst/>
              <a:latin typeface="Arial" panose="020B0604020202020204" pitchFamily="34" charset="0"/>
            </a:endParaRPr>
          </a:p>
          <a:p>
            <a:pPr marL="628650" indent="-514350" rtl="0">
              <a:spcBef>
                <a:spcPts val="0"/>
              </a:spcBef>
              <a:spcAft>
                <a:spcPts val="0"/>
              </a:spcAft>
              <a:buFont typeface="+mj-lt"/>
              <a:buAutoNum type="arabicPeriod"/>
            </a:pPr>
            <a:r>
              <a:rPr lang="en-US" sz="2800" b="1" i="0" u="sng" dirty="0">
                <a:solidFill>
                  <a:srgbClr val="000000"/>
                </a:solidFill>
                <a:effectLst/>
                <a:latin typeface="Arial" panose="020B0604020202020204" pitchFamily="34" charset="0"/>
              </a:rPr>
              <a:t>Paying to prevent entry using exclusion contracts</a:t>
            </a:r>
            <a:r>
              <a:rPr lang="en-US" sz="2800" i="0" dirty="0">
                <a:solidFill>
                  <a:srgbClr val="000000"/>
                </a:solidFill>
                <a:effectLst/>
                <a:latin typeface="Arial" panose="020B0604020202020204" pitchFamily="34" charset="0"/>
              </a:rPr>
              <a:t>: incumbent firm will pay to prevent entrance</a:t>
            </a:r>
            <a:br>
              <a:rPr lang="en-US" sz="2800" i="0" dirty="0">
                <a:solidFill>
                  <a:srgbClr val="000000"/>
                </a:solidFill>
                <a:effectLst/>
                <a:latin typeface="Arial" panose="020B0604020202020204" pitchFamily="34" charset="0"/>
              </a:rPr>
            </a:br>
            <a:endParaRPr lang="en-US" sz="2800" i="0" dirty="0">
              <a:solidFill>
                <a:srgbClr val="000000"/>
              </a:solidFill>
              <a:effectLst/>
              <a:latin typeface="Arial" panose="020B0604020202020204" pitchFamily="34" charset="0"/>
            </a:endParaRPr>
          </a:p>
          <a:p>
            <a:pPr marL="628650" indent="-514350" rtl="0">
              <a:spcBef>
                <a:spcPts val="0"/>
              </a:spcBef>
              <a:spcAft>
                <a:spcPts val="0"/>
              </a:spcAft>
              <a:buFont typeface="+mj-lt"/>
              <a:buAutoNum type="arabicPeriod"/>
            </a:pPr>
            <a:r>
              <a:rPr lang="en-US" sz="2800" b="1" i="0" u="sng" dirty="0">
                <a:solidFill>
                  <a:srgbClr val="000000"/>
                </a:solidFill>
                <a:effectLst/>
                <a:latin typeface="Arial" panose="020B0604020202020204" pitchFamily="34" charset="0"/>
              </a:rPr>
              <a:t>Limit pricing</a:t>
            </a:r>
            <a:r>
              <a:rPr lang="en-US" sz="2800" i="0" dirty="0">
                <a:solidFill>
                  <a:srgbClr val="000000"/>
                </a:solidFill>
                <a:effectLst/>
                <a:latin typeface="Arial" panose="020B0604020202020204" pitchFamily="34" charset="0"/>
              </a:rPr>
              <a:t>: setting low enough price (or high enough output) so that another firm cannot enter profitably </a:t>
            </a:r>
            <a:br>
              <a:rPr lang="en-US" sz="2800" i="0" dirty="0">
                <a:solidFill>
                  <a:srgbClr val="000000"/>
                </a:solidFill>
                <a:effectLst/>
                <a:latin typeface="Arial" panose="020B0604020202020204" pitchFamily="34" charset="0"/>
              </a:rPr>
            </a:br>
            <a:endParaRPr lang="en-US" sz="2800" i="0" dirty="0">
              <a:solidFill>
                <a:srgbClr val="000000"/>
              </a:solidFill>
              <a:effectLst/>
              <a:latin typeface="Arial" panose="020B0604020202020204" pitchFamily="34" charset="0"/>
            </a:endParaRPr>
          </a:p>
          <a:p>
            <a:pPr>
              <a:spcBef>
                <a:spcPts val="0"/>
              </a:spcBef>
            </a:pPr>
            <a:r>
              <a:rPr lang="en-US" sz="2800" i="0" dirty="0">
                <a:solidFill>
                  <a:srgbClr val="000000"/>
                </a:solidFill>
                <a:effectLst/>
                <a:latin typeface="Arial" panose="020B0604020202020204" pitchFamily="34" charset="0"/>
              </a:rPr>
              <a:t>Only credible if incumbent has some advantage over its rival (lower costs) Incumbent would not lower price if it makes them unprofitable</a:t>
            </a:r>
          </a:p>
        </p:txBody>
      </p:sp>
    </p:spTree>
    <p:extLst>
      <p:ext uri="{BB962C8B-B14F-4D97-AF65-F5344CB8AC3E}">
        <p14:creationId xmlns:p14="http://schemas.microsoft.com/office/powerpoint/2010/main" val="993015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3758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Arial" panose="020B0604020202020204" pitchFamily="34" charset="0"/>
              </a:rPr>
              <a:t>3. Reputation effects in repeated games</a:t>
            </a:r>
            <a:r>
              <a:rPr lang="en-US" sz="2800" i="0" dirty="0">
                <a:solidFill>
                  <a:srgbClr val="000000"/>
                </a:solidFill>
                <a:effectLst/>
                <a:latin typeface="Arial" panose="020B0604020202020204" pitchFamily="34" charset="0"/>
              </a:rPr>
              <a:t>: if a game is played only once, players are rational, and payoffs and rationality are common knowledge, then entry cannot be deterred</a:t>
            </a:r>
          </a:p>
          <a:p>
            <a:pPr>
              <a:spcBef>
                <a:spcPts val="0"/>
              </a:spcBef>
            </a:pPr>
            <a:r>
              <a:rPr lang="en-US" sz="2800" i="0" dirty="0">
                <a:solidFill>
                  <a:srgbClr val="000000"/>
                </a:solidFill>
                <a:effectLst/>
                <a:latin typeface="Arial" panose="020B0604020202020204" pitchFamily="34" charset="0"/>
              </a:rPr>
              <a:t>If the game is repeated and if the incumbent’s payoffs are not known by the potential entrant, then entry may be deterred</a:t>
            </a:r>
          </a:p>
          <a:p>
            <a:pPr>
              <a:spcBef>
                <a:spcPts val="0"/>
              </a:spcBef>
            </a:pPr>
            <a:r>
              <a:rPr lang="en-US" sz="2800" i="0" dirty="0">
                <a:solidFill>
                  <a:srgbClr val="000000"/>
                </a:solidFill>
                <a:effectLst/>
                <a:latin typeface="Arial" panose="020B0604020202020204" pitchFamily="34" charset="0"/>
              </a:rPr>
              <a:t>In a repeated game, even if it is not profitable for a firm to fight, it may be a good strategy if its profits are not common knowledge and the potential rivals have incomplete information</a:t>
            </a:r>
          </a:p>
          <a:p>
            <a:pPr lvl="1">
              <a:spcBef>
                <a:spcPts val="0"/>
              </a:spcBef>
            </a:pPr>
            <a:r>
              <a:rPr lang="en-US" sz="2400" i="0" dirty="0">
                <a:solidFill>
                  <a:srgbClr val="000000"/>
                </a:solidFill>
                <a:effectLst/>
                <a:latin typeface="Arial" panose="020B0604020202020204" pitchFamily="34" charset="0"/>
              </a:rPr>
              <a:t>Incumbent develops a reputation for being a tough competitor</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r>
              <a:rPr lang="en-US" sz="2800" b="1" i="0" u="sng" dirty="0">
                <a:solidFill>
                  <a:srgbClr val="000000"/>
                </a:solidFill>
                <a:effectLst/>
                <a:latin typeface="Arial" panose="020B0604020202020204" pitchFamily="34" charset="0"/>
              </a:rPr>
              <a:t>4. Investments to lower marginal cost</a:t>
            </a:r>
            <a:r>
              <a:rPr lang="en-US" sz="2800" i="0" dirty="0">
                <a:solidFill>
                  <a:srgbClr val="000000"/>
                </a:solidFill>
                <a:effectLst/>
                <a:latin typeface="Arial" panose="020B0604020202020204" pitchFamily="34" charset="0"/>
              </a:rPr>
              <a:t>: incumbent makes costly investment that lowest marginal cost</a:t>
            </a:r>
          </a:p>
          <a:p>
            <a:pPr rtl="0">
              <a:spcBef>
                <a:spcPts val="0"/>
              </a:spcBef>
              <a:spcAft>
                <a:spcPts val="0"/>
              </a:spcAft>
              <a:buFont typeface="Arial" panose="020B0604020202020204" pitchFamily="34" charset="0"/>
              <a:buChar char="•"/>
            </a:pPr>
            <a:r>
              <a:rPr lang="en-US" sz="2800" i="0" dirty="0">
                <a:solidFill>
                  <a:srgbClr val="000000"/>
                </a:solidFill>
                <a:effectLst/>
                <a:latin typeface="Arial" panose="020B0604020202020204" pitchFamily="34" charset="0"/>
              </a:rPr>
              <a:t>Incumbent becomes more difficult firm to compete against if entry occurs</a:t>
            </a:r>
          </a:p>
          <a:p>
            <a:pPr lvl="1">
              <a:spcBef>
                <a:spcPts val="0"/>
              </a:spcBef>
              <a:buFont typeface="Arial" panose="020B0604020202020204" pitchFamily="34" charset="0"/>
              <a:buChar char="•"/>
            </a:pPr>
            <a:r>
              <a:rPr lang="en-US" sz="2400" i="0" dirty="0">
                <a:solidFill>
                  <a:srgbClr val="000000"/>
                </a:solidFill>
                <a:effectLst/>
                <a:latin typeface="Arial" panose="020B0604020202020204" pitchFamily="34" charset="0"/>
              </a:rPr>
              <a:t>Used to deter entry</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8482569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8434" name="Picture 2">
            <a:extLst>
              <a:ext uri="{FF2B5EF4-FFF2-40B4-BE49-F238E27FC236}">
                <a16:creationId xmlns:a16="http://schemas.microsoft.com/office/drawing/2014/main" id="{7901FC66-1568-E6C8-FC42-9062AB2F6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421" y="3104912"/>
            <a:ext cx="8925576" cy="4333119"/>
          </a:xfrm>
          <a:prstGeom prst="rect">
            <a:avLst/>
          </a:prstGeom>
          <a:noFill/>
          <a:extLst>
            <a:ext uri="{909E8E84-426E-40DD-AFC4-6F175D3DCCD1}">
              <a14:hiddenFill xmlns:a14="http://schemas.microsoft.com/office/drawing/2010/main">
                <a:solidFill>
                  <a:srgbClr val="FFFFFF"/>
                </a:solidFill>
              </a14:hiddenFill>
            </a:ext>
          </a:extLst>
        </p:spPr>
      </p:pic>
      <p:pic>
        <p:nvPicPr>
          <p:cNvPr id="119" name="Google Shape;119;p3"/>
          <p:cNvPicPr preferRelativeResize="0"/>
          <p:nvPr/>
        </p:nvPicPr>
        <p:blipFill rotWithShape="1">
          <a:blip r:embed="rId4">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5">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6">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12:</a:t>
            </a:r>
          </a:p>
        </p:txBody>
      </p:sp>
      <p:sp>
        <p:nvSpPr>
          <p:cNvPr id="5" name="TextBox 4">
            <a:extLst>
              <a:ext uri="{FF2B5EF4-FFF2-40B4-BE49-F238E27FC236}">
                <a16:creationId xmlns:a16="http://schemas.microsoft.com/office/drawing/2014/main" id="{D0784FBC-AC75-A055-71B7-A42C0740610C}"/>
              </a:ext>
            </a:extLst>
          </p:cNvPr>
          <p:cNvSpPr txBox="1"/>
          <p:nvPr/>
        </p:nvSpPr>
        <p:spPr>
          <a:xfrm>
            <a:off x="464023" y="2131058"/>
            <a:ext cx="7028597" cy="2246769"/>
          </a:xfrm>
          <a:prstGeom prst="rect">
            <a:avLst/>
          </a:prstGeom>
          <a:noFill/>
        </p:spPr>
        <p:txBody>
          <a:bodyPr wrap="square">
            <a:spAutoFit/>
          </a:bodyPr>
          <a:lstStyle/>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 → fixed cost of Super Save Gas</a:t>
            </a:r>
          </a:p>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 → payment to the provincial government to prevent entry (exclusivity fee)</a:t>
            </a: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B2B2BF1-FEB4-6D5E-918E-3FBB5F6BB7A3}"/>
              </a:ext>
            </a:extLst>
          </p:cNvPr>
          <p:cNvSpPr txBox="1"/>
          <p:nvPr/>
        </p:nvSpPr>
        <p:spPr>
          <a:xfrm>
            <a:off x="425354" y="4439805"/>
            <a:ext cx="11816687" cy="2677656"/>
          </a:xfrm>
          <a:prstGeom prst="rect">
            <a:avLst/>
          </a:prstGeom>
          <a:noFill/>
        </p:spPr>
        <p:txBody>
          <a:bodyPr wrap="square">
            <a:spAutoFit/>
          </a:bodyPr>
          <a:lstStyle/>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range of values (for F and B) would effectively block entry?</a:t>
            </a: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800" dirty="0">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range of values (for F) would Super Save Gas to enter?</a:t>
            </a:r>
          </a:p>
        </p:txBody>
      </p:sp>
    </p:spTree>
    <p:extLst>
      <p:ext uri="{BB962C8B-B14F-4D97-AF65-F5344CB8AC3E}">
        <p14:creationId xmlns:p14="http://schemas.microsoft.com/office/powerpoint/2010/main" val="1686642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8434" name="Picture 2">
            <a:extLst>
              <a:ext uri="{FF2B5EF4-FFF2-40B4-BE49-F238E27FC236}">
                <a16:creationId xmlns:a16="http://schemas.microsoft.com/office/drawing/2014/main" id="{7901FC66-1568-E6C8-FC42-9062AB2F6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421" y="3104912"/>
            <a:ext cx="8925576" cy="4333119"/>
          </a:xfrm>
          <a:prstGeom prst="rect">
            <a:avLst/>
          </a:prstGeom>
          <a:noFill/>
          <a:extLst>
            <a:ext uri="{909E8E84-426E-40DD-AFC4-6F175D3DCCD1}">
              <a14:hiddenFill xmlns:a14="http://schemas.microsoft.com/office/drawing/2010/main">
                <a:solidFill>
                  <a:srgbClr val="FFFFFF"/>
                </a:solidFill>
              </a14:hiddenFill>
            </a:ext>
          </a:extLst>
        </p:spPr>
      </p:pic>
      <p:pic>
        <p:nvPicPr>
          <p:cNvPr id="119" name="Google Shape;119;p3"/>
          <p:cNvPicPr preferRelativeResize="0"/>
          <p:nvPr/>
        </p:nvPicPr>
        <p:blipFill rotWithShape="1">
          <a:blip r:embed="rId4">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5">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6">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12:</a:t>
            </a:r>
          </a:p>
        </p:txBody>
      </p:sp>
      <p:sp>
        <p:nvSpPr>
          <p:cNvPr id="5" name="TextBox 4">
            <a:extLst>
              <a:ext uri="{FF2B5EF4-FFF2-40B4-BE49-F238E27FC236}">
                <a16:creationId xmlns:a16="http://schemas.microsoft.com/office/drawing/2014/main" id="{D0784FBC-AC75-A055-71B7-A42C0740610C}"/>
              </a:ext>
            </a:extLst>
          </p:cNvPr>
          <p:cNvSpPr txBox="1"/>
          <p:nvPr/>
        </p:nvSpPr>
        <p:spPr>
          <a:xfrm>
            <a:off x="464023" y="2131058"/>
            <a:ext cx="7028597" cy="2246769"/>
          </a:xfrm>
          <a:prstGeom prst="rect">
            <a:avLst/>
          </a:prstGeom>
          <a:noFill/>
        </p:spPr>
        <p:txBody>
          <a:bodyPr wrap="square">
            <a:spAutoFit/>
          </a:bodyPr>
          <a:lstStyle/>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 → fixed cost of Super Save Gas</a:t>
            </a:r>
          </a:p>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 → payment to the provincial government to prevent entry (exclusivity fee)</a:t>
            </a: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B2B2BF1-FEB4-6D5E-918E-3FBB5F6BB7A3}"/>
              </a:ext>
            </a:extLst>
          </p:cNvPr>
          <p:cNvSpPr txBox="1"/>
          <p:nvPr/>
        </p:nvSpPr>
        <p:spPr>
          <a:xfrm>
            <a:off x="425354" y="4439805"/>
            <a:ext cx="11816687" cy="3539430"/>
          </a:xfrm>
          <a:prstGeom prst="rect">
            <a:avLst/>
          </a:prstGeom>
          <a:noFill/>
        </p:spPr>
        <p:txBody>
          <a:bodyPr wrap="square">
            <a:spAutoFit/>
          </a:bodyPr>
          <a:lstStyle/>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range of values (for F and B) would effectively block entry?</a:t>
            </a: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rtl="0">
              <a:spcBef>
                <a:spcPts val="0"/>
              </a:spcBef>
              <a:spcAft>
                <a:spcPts val="0"/>
              </a:spcAft>
              <a:buFont typeface="Arial" panose="020B0604020202020204" pitchFamily="34" charset="0"/>
              <a:buChar char="•"/>
            </a:pPr>
            <a:r>
              <a:rPr lang="en-US" sz="2800" b="1" dirty="0">
                <a:latin typeface="Calibri" panose="020F0502020204030204" pitchFamily="34" charset="0"/>
                <a:ea typeface="Calibri" panose="020F0502020204030204" pitchFamily="34" charset="0"/>
                <a:cs typeface="Calibri" panose="020F0502020204030204" pitchFamily="34" charset="0"/>
              </a:rPr>
              <a:t>Entry is blocked when F&gt;8 and when B&lt;=7</a:t>
            </a: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range of values (for F) would Super Save Gas to enter?</a:t>
            </a:r>
          </a:p>
          <a:p>
            <a:pPr rtl="0">
              <a:spcBef>
                <a:spcPts val="0"/>
              </a:spcBef>
              <a:spcAft>
                <a:spcPts val="0"/>
              </a:spcAft>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rtl="0">
              <a:spcBef>
                <a:spcPts val="0"/>
              </a:spcBef>
              <a:spcAft>
                <a:spcPts val="0"/>
              </a:spcAft>
              <a:buFont typeface="Arial" panose="020B0604020202020204" pitchFamily="34" charset="0"/>
              <a:buChar char="•"/>
            </a:pPr>
            <a:r>
              <a:rPr lang="en-US" sz="2800" b="1"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F&lt;=8</a:t>
            </a:r>
          </a:p>
        </p:txBody>
      </p:sp>
    </p:spTree>
    <p:extLst>
      <p:ext uri="{BB962C8B-B14F-4D97-AF65-F5344CB8AC3E}">
        <p14:creationId xmlns:p14="http://schemas.microsoft.com/office/powerpoint/2010/main" val="32049024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13</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27669"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In British Columbia, Visions and The Source compete in the market for electronics. The matrix below shows profits for the firms for quantities set according to a Cournot duopoly and a Cartel agreement. (In each cell, the payoff to Visions is on the left)</a:t>
            </a:r>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b="1" dirty="0"/>
          </a:p>
          <a:p>
            <a:pPr marL="131445" indent="0">
              <a:buSzPct val="56250"/>
              <a:buNone/>
            </a:pPr>
            <a:endParaRPr lang="en-US" sz="2800" b="1" dirty="0"/>
          </a:p>
          <a:p>
            <a:pPr marL="131445" indent="0">
              <a:buSzPct val="56250"/>
              <a:buNone/>
            </a:pPr>
            <a:r>
              <a:rPr lang="en-US" sz="2800" b="1" dirty="0"/>
              <a:t>The game is a prisoner’s dilemma when ? takes the following range of values:</a:t>
            </a:r>
          </a:p>
          <a:p>
            <a:pPr marL="131445" indent="0">
              <a:buSzPct val="56250"/>
              <a:buNone/>
            </a:pPr>
            <a:endParaRPr lang="en-US" sz="2800" b="1" dirty="0"/>
          </a:p>
          <a:p>
            <a:pPr marL="131445" indent="0">
              <a:buSzPct val="56250"/>
              <a:buNone/>
            </a:pPr>
            <a:endParaRPr lang="en-US" sz="2800" b="1" dirty="0"/>
          </a:p>
          <a:p>
            <a:pPr marL="131445" indent="0">
              <a:buSzPct val="56250"/>
              <a:buNone/>
            </a:pPr>
            <a:endParaRPr lang="en-US" sz="2800" b="1" dirty="0"/>
          </a:p>
          <a:p>
            <a:pPr marL="131445" indent="0">
              <a:buSzPct val="56250"/>
              <a:buNone/>
            </a:pPr>
            <a:r>
              <a:rPr lang="en-US" sz="2800" b="1" dirty="0"/>
              <a:t>If X= 650, the Nash Equilibrium payoffs are:</a:t>
            </a:r>
          </a:p>
          <a:p>
            <a:pPr marL="131445" indent="0">
              <a:buSzPct val="56250"/>
              <a:buNone/>
            </a:pPr>
            <a:endParaRPr lang="en-US" sz="2800" dirty="0"/>
          </a:p>
        </p:txBody>
      </p:sp>
      <p:graphicFrame>
        <p:nvGraphicFramePr>
          <p:cNvPr id="3" name="Table 2">
            <a:extLst>
              <a:ext uri="{FF2B5EF4-FFF2-40B4-BE49-F238E27FC236}">
                <a16:creationId xmlns:a16="http://schemas.microsoft.com/office/drawing/2014/main" id="{6200F6A3-C9BF-AD0A-E3C6-9FC2B8D13BC8}"/>
              </a:ext>
            </a:extLst>
          </p:cNvPr>
          <p:cNvGraphicFramePr>
            <a:graphicFrameLocks noGrp="1"/>
          </p:cNvGraphicFramePr>
          <p:nvPr>
            <p:extLst>
              <p:ext uri="{D42A27DB-BD31-4B8C-83A1-F6EECF244321}">
                <p14:modId xmlns:p14="http://schemas.microsoft.com/office/powerpoint/2010/main" val="3253139211"/>
              </p:ext>
            </p:extLst>
          </p:nvPr>
        </p:nvGraphicFramePr>
        <p:xfrm>
          <a:off x="4770835" y="3014297"/>
          <a:ext cx="6720579" cy="2362922"/>
        </p:xfrm>
        <a:graphic>
          <a:graphicData uri="http://schemas.openxmlformats.org/drawingml/2006/table">
            <a:tbl>
              <a:tblPr firstRow="1" bandRow="1">
                <a:tableStyleId>{5C22544A-7EE6-4342-B048-85BDC9FD1C3A}</a:tableStyleId>
              </a:tblPr>
              <a:tblGrid>
                <a:gridCol w="548820">
                  <a:extLst>
                    <a:ext uri="{9D8B030D-6E8A-4147-A177-3AD203B41FA5}">
                      <a16:colId xmlns:a16="http://schemas.microsoft.com/office/drawing/2014/main" val="3373312124"/>
                    </a:ext>
                  </a:extLst>
                </a:gridCol>
                <a:gridCol w="2057253">
                  <a:extLst>
                    <a:ext uri="{9D8B030D-6E8A-4147-A177-3AD203B41FA5}">
                      <a16:colId xmlns:a16="http://schemas.microsoft.com/office/drawing/2014/main" val="3011127963"/>
                    </a:ext>
                  </a:extLst>
                </a:gridCol>
                <a:gridCol w="2057253">
                  <a:extLst>
                    <a:ext uri="{9D8B030D-6E8A-4147-A177-3AD203B41FA5}">
                      <a16:colId xmlns:a16="http://schemas.microsoft.com/office/drawing/2014/main" val="3935175078"/>
                    </a:ext>
                  </a:extLst>
                </a:gridCol>
                <a:gridCol w="2057253">
                  <a:extLst>
                    <a:ext uri="{9D8B030D-6E8A-4147-A177-3AD203B41FA5}">
                      <a16:colId xmlns:a16="http://schemas.microsoft.com/office/drawing/2014/main" val="3218912151"/>
                    </a:ext>
                  </a:extLst>
                </a:gridCol>
              </a:tblGrid>
              <a:tr h="545417">
                <a:tc rowSpan="4">
                  <a:txBody>
                    <a:bodyPr/>
                    <a:lstStyle/>
                    <a:p>
                      <a:pPr algn="ctr"/>
                      <a:r>
                        <a:rPr lang="en-US" sz="2400" dirty="0">
                          <a:solidFill>
                            <a:schemeClr val="tx1"/>
                          </a:solidFill>
                        </a:rPr>
                        <a:t>Visons</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The Source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636044">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Cartel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Cournot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54541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Cartel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500, 750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636044">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Cournot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750, 500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600, 600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13409626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13</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122952"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In British Columbia, Visions and The Source compete in the market for electronics. The matrix below shows profits for the firms for quantities set according to a Cournot duopoly and a Cartel agreement. (In each cell, the payoff to Visions is on the left)</a:t>
            </a:r>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r>
              <a:rPr lang="en-US" sz="2800" b="1" dirty="0"/>
              <a:t>The game is a prisoner’s dilemma when ? takes the following range of values:</a:t>
            </a:r>
          </a:p>
          <a:p>
            <a:pPr marL="131445" indent="0">
              <a:buSzPct val="56250"/>
              <a:buNone/>
            </a:pPr>
            <a:r>
              <a:rPr lang="en-US" sz="2400" u="sng" dirty="0"/>
              <a:t>Prisoner’s Dilemma Game</a:t>
            </a:r>
            <a:r>
              <a:rPr lang="en-US" sz="2400" dirty="0"/>
              <a:t>: </a:t>
            </a:r>
            <a:r>
              <a:rPr lang="en-US" sz="2400" i="1" dirty="0"/>
              <a:t>1) There is a dominant strategy solution 2) An alternative outcome exists that provides higher payoffs for all players</a:t>
            </a:r>
          </a:p>
          <a:p>
            <a:pPr marL="474345">
              <a:buSzPct val="56250"/>
            </a:pPr>
            <a:r>
              <a:rPr lang="en-US" sz="2400" i="1" dirty="0"/>
              <a:t>In a prisoner’s dilemma game, the Nash Equilibrium can be worse than a possible outcome in the game</a:t>
            </a:r>
          </a:p>
          <a:p>
            <a:pPr marL="474345">
              <a:buSzPct val="56250"/>
            </a:pPr>
            <a:r>
              <a:rPr lang="en-US" sz="2400" i="1" dirty="0"/>
              <a:t>There can be another possible outcome that can give better payoffs than the Nash Equilibrium, but is not achieved</a:t>
            </a:r>
          </a:p>
          <a:p>
            <a:pPr marL="474345">
              <a:buSzPct val="56250"/>
            </a:pPr>
            <a:r>
              <a:rPr lang="en-US" sz="2400" i="1" dirty="0"/>
              <a:t>600 &lt; ? &lt; 750</a:t>
            </a:r>
          </a:p>
          <a:p>
            <a:pPr marL="131445" indent="0">
              <a:buSzPct val="56250"/>
              <a:buNone/>
            </a:pPr>
            <a:endParaRPr lang="en-US" sz="2800" dirty="0"/>
          </a:p>
          <a:p>
            <a:pPr marL="131445" indent="0">
              <a:buSzPct val="56250"/>
              <a:buNone/>
            </a:pPr>
            <a:endParaRPr lang="en-US" sz="2800" dirty="0"/>
          </a:p>
        </p:txBody>
      </p:sp>
      <p:graphicFrame>
        <p:nvGraphicFramePr>
          <p:cNvPr id="2" name="Table 1">
            <a:extLst>
              <a:ext uri="{FF2B5EF4-FFF2-40B4-BE49-F238E27FC236}">
                <a16:creationId xmlns:a16="http://schemas.microsoft.com/office/drawing/2014/main" id="{14159FCF-54A9-5ED5-5EB1-8D39B644212C}"/>
              </a:ext>
            </a:extLst>
          </p:cNvPr>
          <p:cNvGraphicFramePr>
            <a:graphicFrameLocks noGrp="1"/>
          </p:cNvGraphicFramePr>
          <p:nvPr>
            <p:extLst>
              <p:ext uri="{D42A27DB-BD31-4B8C-83A1-F6EECF244321}">
                <p14:modId xmlns:p14="http://schemas.microsoft.com/office/powerpoint/2010/main" val="26635076"/>
              </p:ext>
            </p:extLst>
          </p:nvPr>
        </p:nvGraphicFramePr>
        <p:xfrm>
          <a:off x="4770835" y="3014297"/>
          <a:ext cx="6720579" cy="2362922"/>
        </p:xfrm>
        <a:graphic>
          <a:graphicData uri="http://schemas.openxmlformats.org/drawingml/2006/table">
            <a:tbl>
              <a:tblPr firstRow="1" bandRow="1">
                <a:tableStyleId>{5C22544A-7EE6-4342-B048-85BDC9FD1C3A}</a:tableStyleId>
              </a:tblPr>
              <a:tblGrid>
                <a:gridCol w="548820">
                  <a:extLst>
                    <a:ext uri="{9D8B030D-6E8A-4147-A177-3AD203B41FA5}">
                      <a16:colId xmlns:a16="http://schemas.microsoft.com/office/drawing/2014/main" val="3373312124"/>
                    </a:ext>
                  </a:extLst>
                </a:gridCol>
                <a:gridCol w="2057253">
                  <a:extLst>
                    <a:ext uri="{9D8B030D-6E8A-4147-A177-3AD203B41FA5}">
                      <a16:colId xmlns:a16="http://schemas.microsoft.com/office/drawing/2014/main" val="3011127963"/>
                    </a:ext>
                  </a:extLst>
                </a:gridCol>
                <a:gridCol w="2057253">
                  <a:extLst>
                    <a:ext uri="{9D8B030D-6E8A-4147-A177-3AD203B41FA5}">
                      <a16:colId xmlns:a16="http://schemas.microsoft.com/office/drawing/2014/main" val="3935175078"/>
                    </a:ext>
                  </a:extLst>
                </a:gridCol>
                <a:gridCol w="2057253">
                  <a:extLst>
                    <a:ext uri="{9D8B030D-6E8A-4147-A177-3AD203B41FA5}">
                      <a16:colId xmlns:a16="http://schemas.microsoft.com/office/drawing/2014/main" val="3218912151"/>
                    </a:ext>
                  </a:extLst>
                </a:gridCol>
              </a:tblGrid>
              <a:tr h="545417">
                <a:tc rowSpan="4">
                  <a:txBody>
                    <a:bodyPr/>
                    <a:lstStyle/>
                    <a:p>
                      <a:pPr algn="ctr"/>
                      <a:r>
                        <a:rPr lang="en-US" sz="2400" dirty="0">
                          <a:solidFill>
                            <a:schemeClr val="tx1"/>
                          </a:solidFill>
                        </a:rPr>
                        <a:t>Visons</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The Source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636044">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Cartel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Cournot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54541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Cartel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500, 750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636044">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Cournot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750, 500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600, 600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374143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4619765" y="2138858"/>
            <a:ext cx="9048466" cy="6761400"/>
          </a:xfrm>
          <a:prstGeom prst="rect">
            <a:avLst/>
          </a:prstGeom>
        </p:spPr>
        <p:txBody>
          <a:bodyPr spcFirstLastPara="1" wrap="square" lIns="91425" tIns="45700" rIns="91425" bIns="45700" anchor="t" anchorCtr="0">
            <a:normAutofit fontScale="85000" lnSpcReduction="20000"/>
          </a:bodyPr>
          <a:lstStyle/>
          <a:p>
            <a:pPr marL="457200" lvl="0" indent="-325755" algn="l" rtl="0">
              <a:spcBef>
                <a:spcPts val="360"/>
              </a:spcBef>
              <a:spcAft>
                <a:spcPts val="0"/>
              </a:spcAft>
              <a:buSzPct val="56250"/>
              <a:buChar char="●"/>
            </a:pPr>
            <a:r>
              <a:rPr lang="en-US" b="1" dirty="0"/>
              <a:t>Perfect price discrimination</a:t>
            </a:r>
            <a:r>
              <a:rPr lang="en-US" dirty="0"/>
              <a:t>: Monopolist charges the maximum price that each consumer is willing to pay.</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r>
              <a:rPr lang="en-US" b="1" dirty="0"/>
              <a:t>Multi-group price discrimination</a:t>
            </a:r>
            <a:r>
              <a:rPr lang="en-US" dirty="0"/>
              <a:t>: Splitting consumers into two or more groups based on their demand curve and charging different prices to each group.</a:t>
            </a:r>
          </a:p>
          <a:p>
            <a:pPr marL="457200" lvl="0" indent="-325755" algn="l" rtl="0">
              <a:spcBef>
                <a:spcPts val="360"/>
              </a:spcBef>
              <a:spcAft>
                <a:spcPts val="0"/>
              </a:spcAft>
              <a:buSzPct val="56250"/>
              <a:buChar char="●"/>
            </a:pPr>
            <a:endParaRPr lang="en-US" b="1" dirty="0"/>
          </a:p>
          <a:p>
            <a:pPr marL="457200" lvl="0" indent="-325755" algn="l" rtl="0">
              <a:spcBef>
                <a:spcPts val="360"/>
              </a:spcBef>
              <a:spcAft>
                <a:spcPts val="0"/>
              </a:spcAft>
              <a:buSzPct val="56250"/>
              <a:buChar char="●"/>
            </a:pPr>
            <a:r>
              <a:rPr lang="en-US" b="1" dirty="0"/>
              <a:t>Individual price discrimination</a:t>
            </a:r>
            <a:r>
              <a:rPr lang="en-US" dirty="0"/>
              <a:t>: charging individual-specific prices to different consumers, which may or may not exactly equal consumers’ reservation prices (e.g. Suez Canal set tolls on ship-by-ship basis)</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r>
              <a:rPr lang="en-US" b="1" dirty="0"/>
              <a:t>Non-linear price discrimination</a:t>
            </a:r>
            <a:r>
              <a:rPr lang="en-US" dirty="0"/>
              <a:t>: Charging different prices based on the quantity (quantity discounts)</a:t>
            </a:r>
          </a:p>
          <a:p>
            <a:pPr marL="131445" lvl="0" indent="0" algn="l" rtl="0">
              <a:spcBef>
                <a:spcPts val="360"/>
              </a:spcBef>
              <a:spcAft>
                <a:spcPts val="0"/>
              </a:spcAft>
              <a:buSzPct val="56250"/>
              <a:buNone/>
            </a:pPr>
            <a:endParaRPr lang="en-US" dirty="0"/>
          </a:p>
          <a:p>
            <a:pPr marL="457200" lvl="0" indent="-325755" algn="l" rtl="0">
              <a:spcBef>
                <a:spcPts val="360"/>
              </a:spcBef>
              <a:spcAft>
                <a:spcPts val="0"/>
              </a:spcAft>
              <a:buSzPct val="56250"/>
              <a:buChar char="●"/>
            </a:pPr>
            <a:r>
              <a:rPr lang="en-US" b="1" dirty="0"/>
              <a:t>Two-Part Pricing</a:t>
            </a:r>
            <a:r>
              <a:rPr lang="en-US" dirty="0"/>
              <a:t>: Charging an entry fee and a usage fee</a:t>
            </a:r>
          </a:p>
        </p:txBody>
      </p:sp>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5029198" y="359387"/>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b="1" dirty="0"/>
              <a:t>Pricing with Market Power</a:t>
            </a:r>
          </a:p>
        </p:txBody>
      </p:sp>
    </p:spTree>
    <p:extLst>
      <p:ext uri="{BB962C8B-B14F-4D97-AF65-F5344CB8AC3E}">
        <p14:creationId xmlns:p14="http://schemas.microsoft.com/office/powerpoint/2010/main" val="18372373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13</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122952"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In British Columbia, Visions and The Source compete in the market for electronics. The matrix below shows profits for the firms for quantities set according to a Cournot duopoly and a Cartel agreement. (In each cell, the payoff to Visions is on the left)</a:t>
            </a:r>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r>
              <a:rPr lang="en-US" sz="2800" b="1" dirty="0"/>
              <a:t>If X= 650, the Nash Equilibrium payoffs are:</a:t>
            </a:r>
          </a:p>
          <a:p>
            <a:pPr marL="131445" indent="0">
              <a:buSzPct val="56250"/>
              <a:buNone/>
            </a:pPr>
            <a:endParaRPr lang="en-US" sz="2800" b="1" dirty="0"/>
          </a:p>
          <a:p>
            <a:pPr marL="131445" indent="0">
              <a:buSzPct val="56250"/>
              <a:buNone/>
            </a:pPr>
            <a:r>
              <a:rPr lang="en-US" sz="2800" i="1" dirty="0"/>
              <a:t>600, 600</a:t>
            </a:r>
          </a:p>
          <a:p>
            <a:pPr marL="131445" indent="0">
              <a:buSzPct val="56250"/>
              <a:buNone/>
            </a:pPr>
            <a:endParaRPr lang="en-US" sz="2800" dirty="0"/>
          </a:p>
          <a:p>
            <a:pPr marL="131445" indent="0">
              <a:buSzPct val="56250"/>
              <a:buNone/>
            </a:pPr>
            <a:endParaRPr lang="en-US" sz="2800" dirty="0"/>
          </a:p>
        </p:txBody>
      </p:sp>
      <p:graphicFrame>
        <p:nvGraphicFramePr>
          <p:cNvPr id="3" name="Table 2">
            <a:extLst>
              <a:ext uri="{FF2B5EF4-FFF2-40B4-BE49-F238E27FC236}">
                <a16:creationId xmlns:a16="http://schemas.microsoft.com/office/drawing/2014/main" id="{59CE1B0A-0C55-D143-4C7D-52B42351C2FE}"/>
              </a:ext>
            </a:extLst>
          </p:cNvPr>
          <p:cNvGraphicFramePr>
            <a:graphicFrameLocks noGrp="1"/>
          </p:cNvGraphicFramePr>
          <p:nvPr>
            <p:extLst>
              <p:ext uri="{D42A27DB-BD31-4B8C-83A1-F6EECF244321}">
                <p14:modId xmlns:p14="http://schemas.microsoft.com/office/powerpoint/2010/main" val="2984052540"/>
              </p:ext>
            </p:extLst>
          </p:nvPr>
        </p:nvGraphicFramePr>
        <p:xfrm>
          <a:off x="4770835" y="3014297"/>
          <a:ext cx="6720579" cy="2362922"/>
        </p:xfrm>
        <a:graphic>
          <a:graphicData uri="http://schemas.openxmlformats.org/drawingml/2006/table">
            <a:tbl>
              <a:tblPr firstRow="1" bandRow="1">
                <a:tableStyleId>{5C22544A-7EE6-4342-B048-85BDC9FD1C3A}</a:tableStyleId>
              </a:tblPr>
              <a:tblGrid>
                <a:gridCol w="548820">
                  <a:extLst>
                    <a:ext uri="{9D8B030D-6E8A-4147-A177-3AD203B41FA5}">
                      <a16:colId xmlns:a16="http://schemas.microsoft.com/office/drawing/2014/main" val="3373312124"/>
                    </a:ext>
                  </a:extLst>
                </a:gridCol>
                <a:gridCol w="2057253">
                  <a:extLst>
                    <a:ext uri="{9D8B030D-6E8A-4147-A177-3AD203B41FA5}">
                      <a16:colId xmlns:a16="http://schemas.microsoft.com/office/drawing/2014/main" val="3011127963"/>
                    </a:ext>
                  </a:extLst>
                </a:gridCol>
                <a:gridCol w="2057253">
                  <a:extLst>
                    <a:ext uri="{9D8B030D-6E8A-4147-A177-3AD203B41FA5}">
                      <a16:colId xmlns:a16="http://schemas.microsoft.com/office/drawing/2014/main" val="3935175078"/>
                    </a:ext>
                  </a:extLst>
                </a:gridCol>
                <a:gridCol w="2057253">
                  <a:extLst>
                    <a:ext uri="{9D8B030D-6E8A-4147-A177-3AD203B41FA5}">
                      <a16:colId xmlns:a16="http://schemas.microsoft.com/office/drawing/2014/main" val="3218912151"/>
                    </a:ext>
                  </a:extLst>
                </a:gridCol>
              </a:tblGrid>
              <a:tr h="545417">
                <a:tc rowSpan="4">
                  <a:txBody>
                    <a:bodyPr/>
                    <a:lstStyle/>
                    <a:p>
                      <a:pPr algn="ctr"/>
                      <a:r>
                        <a:rPr lang="en-US" sz="2400" dirty="0">
                          <a:solidFill>
                            <a:schemeClr val="tx1"/>
                          </a:solidFill>
                        </a:rPr>
                        <a:t>Visons</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The Source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636044">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Cartel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Cournot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54541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Cartel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500, 750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636044">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Cournot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750, 500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600, 600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38989228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14</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122952"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Consider the following game with a police officer and Mitchell in an alternate universe.</a:t>
            </a:r>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645795" indent="-514350">
              <a:buSzPct val="56250"/>
              <a:buFont typeface="+mj-lt"/>
              <a:buAutoNum type="alphaUcPeriod"/>
            </a:pPr>
            <a:r>
              <a:rPr lang="en-US" sz="2800" dirty="0"/>
              <a:t>Find all values of x and y such that the game has a dominant strategy solution.</a:t>
            </a:r>
          </a:p>
          <a:p>
            <a:pPr marL="645795" indent="-514350">
              <a:buSzPct val="56250"/>
              <a:buFont typeface="+mj-lt"/>
              <a:buAutoNum type="alphaUcPeriod"/>
            </a:pPr>
            <a:r>
              <a:rPr lang="en-US" sz="2800" dirty="0"/>
              <a:t>Find all values of x and y such that (Speed Trap, Drive Slow) is a Nash equilibrium.</a:t>
            </a:r>
          </a:p>
          <a:p>
            <a:pPr marL="645795" indent="-514350">
              <a:buSzPct val="56250"/>
              <a:buFont typeface="+mj-lt"/>
              <a:buAutoNum type="alphaUcPeriod"/>
            </a:pPr>
            <a:r>
              <a:rPr lang="en-US" sz="2800" dirty="0"/>
              <a:t>Find all values of x and y such that (Grab Donuts, Drive Slow) is a Nash equilibrium.</a:t>
            </a:r>
          </a:p>
          <a:p>
            <a:pPr marL="645795" indent="-514350">
              <a:buSzPct val="56250"/>
              <a:buFont typeface="+mj-lt"/>
              <a:buAutoNum type="alphaUcPeriod"/>
            </a:pPr>
            <a:r>
              <a:rPr lang="en-US" sz="2800" dirty="0"/>
              <a:t>Find all values of x and y such that (Grab Donuts, Drive Fast) is a Nash equilibrium</a:t>
            </a:r>
          </a:p>
          <a:p>
            <a:pPr marL="645795" indent="-514350">
              <a:buSzPct val="56250"/>
              <a:buFont typeface="+mj-lt"/>
              <a:buAutoNum type="alphaUcPeriod"/>
            </a:pPr>
            <a:endParaRPr lang="en-US" sz="2800" dirty="0"/>
          </a:p>
          <a:p>
            <a:pPr marL="131445" indent="0">
              <a:buSzPct val="56250"/>
              <a:buNone/>
            </a:pPr>
            <a:endParaRPr lang="en-US" sz="2800" dirty="0"/>
          </a:p>
        </p:txBody>
      </p:sp>
      <p:graphicFrame>
        <p:nvGraphicFramePr>
          <p:cNvPr id="3" name="Table 2">
            <a:extLst>
              <a:ext uri="{FF2B5EF4-FFF2-40B4-BE49-F238E27FC236}">
                <a16:creationId xmlns:a16="http://schemas.microsoft.com/office/drawing/2014/main" id="{59CE1B0A-0C55-D143-4C7D-52B42351C2FE}"/>
              </a:ext>
            </a:extLst>
          </p:cNvPr>
          <p:cNvGraphicFramePr>
            <a:graphicFrameLocks noGrp="1"/>
          </p:cNvGraphicFramePr>
          <p:nvPr>
            <p:extLst>
              <p:ext uri="{D42A27DB-BD31-4B8C-83A1-F6EECF244321}">
                <p14:modId xmlns:p14="http://schemas.microsoft.com/office/powerpoint/2010/main" val="3144695138"/>
              </p:ext>
            </p:extLst>
          </p:nvPr>
        </p:nvGraphicFramePr>
        <p:xfrm>
          <a:off x="3733605" y="2222725"/>
          <a:ext cx="8344665" cy="3277322"/>
        </p:xfrm>
        <a:graphic>
          <a:graphicData uri="http://schemas.openxmlformats.org/drawingml/2006/table">
            <a:tbl>
              <a:tblPr firstRow="1" bandRow="1">
                <a:tableStyleId>{5C22544A-7EE6-4342-B048-85BDC9FD1C3A}</a:tableStyleId>
              </a:tblPr>
              <a:tblGrid>
                <a:gridCol w="681447">
                  <a:extLst>
                    <a:ext uri="{9D8B030D-6E8A-4147-A177-3AD203B41FA5}">
                      <a16:colId xmlns:a16="http://schemas.microsoft.com/office/drawing/2014/main" val="3373312124"/>
                    </a:ext>
                  </a:extLst>
                </a:gridCol>
                <a:gridCol w="2554406">
                  <a:extLst>
                    <a:ext uri="{9D8B030D-6E8A-4147-A177-3AD203B41FA5}">
                      <a16:colId xmlns:a16="http://schemas.microsoft.com/office/drawing/2014/main" val="3011127963"/>
                    </a:ext>
                  </a:extLst>
                </a:gridCol>
                <a:gridCol w="2554406">
                  <a:extLst>
                    <a:ext uri="{9D8B030D-6E8A-4147-A177-3AD203B41FA5}">
                      <a16:colId xmlns:a16="http://schemas.microsoft.com/office/drawing/2014/main" val="3935175078"/>
                    </a:ext>
                  </a:extLst>
                </a:gridCol>
                <a:gridCol w="2554406">
                  <a:extLst>
                    <a:ext uri="{9D8B030D-6E8A-4147-A177-3AD203B41FA5}">
                      <a16:colId xmlns:a16="http://schemas.microsoft.com/office/drawing/2014/main" val="3218912151"/>
                    </a:ext>
                  </a:extLst>
                </a:gridCol>
              </a:tblGrid>
              <a:tr h="756482">
                <a:tc rowSpan="4">
                  <a:txBody>
                    <a:bodyPr/>
                    <a:lstStyle/>
                    <a:p>
                      <a:pPr algn="ctr"/>
                      <a:r>
                        <a:rPr lang="en-US" sz="2400" dirty="0">
                          <a:solidFill>
                            <a:schemeClr val="tx1"/>
                          </a:solidFill>
                        </a:rPr>
                        <a:t>Police Offer</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Mitchell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Slow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5648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Set Up Speed Trap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3,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Go Home and Grab Donuts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x,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14573663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14</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122952"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Consider the following game with a police officer and Mitchell in an alternate universe.</a:t>
            </a:r>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r>
              <a:rPr lang="en-US" sz="2800" b="1" dirty="0"/>
              <a:t>1. Find all values of x and y such that the game has a dominant strategy solution.</a:t>
            </a:r>
          </a:p>
          <a:p>
            <a:pPr marL="131445" indent="0">
              <a:buSzPct val="56250"/>
              <a:buNone/>
            </a:pPr>
            <a:r>
              <a:rPr lang="en-US" sz="2800" i="1" dirty="0"/>
              <a:t>Only Grab Donuts can be the dominant strategy for the Police Officer and Drive Slow for Mitchell. Hence, x &gt; 3 and y &lt; 2.</a:t>
            </a:r>
          </a:p>
          <a:p>
            <a:pPr marL="131445" indent="0">
              <a:buSzPct val="56250"/>
              <a:buNone/>
            </a:pPr>
            <a:endParaRPr lang="en-US" sz="2800" dirty="0"/>
          </a:p>
          <a:p>
            <a:pPr marL="131445" indent="0">
              <a:buSzPct val="56250"/>
              <a:buNone/>
            </a:pPr>
            <a:endParaRPr lang="en-US" sz="2800" dirty="0"/>
          </a:p>
        </p:txBody>
      </p:sp>
      <p:graphicFrame>
        <p:nvGraphicFramePr>
          <p:cNvPr id="3" name="Table 2">
            <a:extLst>
              <a:ext uri="{FF2B5EF4-FFF2-40B4-BE49-F238E27FC236}">
                <a16:creationId xmlns:a16="http://schemas.microsoft.com/office/drawing/2014/main" id="{59CE1B0A-0C55-D143-4C7D-52B42351C2FE}"/>
              </a:ext>
            </a:extLst>
          </p:cNvPr>
          <p:cNvGraphicFramePr>
            <a:graphicFrameLocks noGrp="1"/>
          </p:cNvGraphicFramePr>
          <p:nvPr/>
        </p:nvGraphicFramePr>
        <p:xfrm>
          <a:off x="3733605" y="2222725"/>
          <a:ext cx="8344665" cy="3277322"/>
        </p:xfrm>
        <a:graphic>
          <a:graphicData uri="http://schemas.openxmlformats.org/drawingml/2006/table">
            <a:tbl>
              <a:tblPr firstRow="1" bandRow="1">
                <a:tableStyleId>{5C22544A-7EE6-4342-B048-85BDC9FD1C3A}</a:tableStyleId>
              </a:tblPr>
              <a:tblGrid>
                <a:gridCol w="681447">
                  <a:extLst>
                    <a:ext uri="{9D8B030D-6E8A-4147-A177-3AD203B41FA5}">
                      <a16:colId xmlns:a16="http://schemas.microsoft.com/office/drawing/2014/main" val="3373312124"/>
                    </a:ext>
                  </a:extLst>
                </a:gridCol>
                <a:gridCol w="2554406">
                  <a:extLst>
                    <a:ext uri="{9D8B030D-6E8A-4147-A177-3AD203B41FA5}">
                      <a16:colId xmlns:a16="http://schemas.microsoft.com/office/drawing/2014/main" val="3011127963"/>
                    </a:ext>
                  </a:extLst>
                </a:gridCol>
                <a:gridCol w="2554406">
                  <a:extLst>
                    <a:ext uri="{9D8B030D-6E8A-4147-A177-3AD203B41FA5}">
                      <a16:colId xmlns:a16="http://schemas.microsoft.com/office/drawing/2014/main" val="3935175078"/>
                    </a:ext>
                  </a:extLst>
                </a:gridCol>
                <a:gridCol w="2554406">
                  <a:extLst>
                    <a:ext uri="{9D8B030D-6E8A-4147-A177-3AD203B41FA5}">
                      <a16:colId xmlns:a16="http://schemas.microsoft.com/office/drawing/2014/main" val="3218912151"/>
                    </a:ext>
                  </a:extLst>
                </a:gridCol>
              </a:tblGrid>
              <a:tr h="756482">
                <a:tc rowSpan="4">
                  <a:txBody>
                    <a:bodyPr/>
                    <a:lstStyle/>
                    <a:p>
                      <a:pPr algn="ctr"/>
                      <a:r>
                        <a:rPr lang="en-US" sz="2400" dirty="0">
                          <a:solidFill>
                            <a:schemeClr val="tx1"/>
                          </a:solidFill>
                        </a:rPr>
                        <a:t>Police Offer</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Mitchell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Slow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5648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Set Up Speed Trap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3,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Go Home and Grab Donuts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x,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30011520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14</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122952"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Consider the following game with a police officer and Mitchell in an alternate universe.</a:t>
            </a:r>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r>
              <a:rPr lang="en-US" sz="2800" b="1" dirty="0"/>
              <a:t>2. Find all values of x and y such that (Speed Trap, Drive Slow) is a Nash equilibrium.</a:t>
            </a:r>
          </a:p>
          <a:p>
            <a:pPr marL="131445" indent="0">
              <a:buSzPct val="56250"/>
              <a:buNone/>
            </a:pPr>
            <a:r>
              <a:rPr lang="en-US" sz="2800" i="1" dirty="0"/>
              <a:t>No values of x and y can make this possible, because when Mitchell drives slow, set up a speed trap is not a best response for the Police Officer (his best response is to go home and grab donuts)</a:t>
            </a:r>
          </a:p>
          <a:p>
            <a:pPr marL="131445" indent="0">
              <a:buSzPct val="56250"/>
              <a:buNone/>
            </a:pPr>
            <a:endParaRPr lang="en-US" sz="2800" i="1" dirty="0"/>
          </a:p>
        </p:txBody>
      </p:sp>
      <p:graphicFrame>
        <p:nvGraphicFramePr>
          <p:cNvPr id="3" name="Table 2">
            <a:extLst>
              <a:ext uri="{FF2B5EF4-FFF2-40B4-BE49-F238E27FC236}">
                <a16:creationId xmlns:a16="http://schemas.microsoft.com/office/drawing/2014/main" id="{59CE1B0A-0C55-D143-4C7D-52B42351C2FE}"/>
              </a:ext>
            </a:extLst>
          </p:cNvPr>
          <p:cNvGraphicFramePr>
            <a:graphicFrameLocks noGrp="1"/>
          </p:cNvGraphicFramePr>
          <p:nvPr>
            <p:extLst>
              <p:ext uri="{D42A27DB-BD31-4B8C-83A1-F6EECF244321}">
                <p14:modId xmlns:p14="http://schemas.microsoft.com/office/powerpoint/2010/main" val="1182744151"/>
              </p:ext>
            </p:extLst>
          </p:nvPr>
        </p:nvGraphicFramePr>
        <p:xfrm>
          <a:off x="3733605" y="2222725"/>
          <a:ext cx="8344665" cy="3277322"/>
        </p:xfrm>
        <a:graphic>
          <a:graphicData uri="http://schemas.openxmlformats.org/drawingml/2006/table">
            <a:tbl>
              <a:tblPr firstRow="1" bandRow="1">
                <a:tableStyleId>{5C22544A-7EE6-4342-B048-85BDC9FD1C3A}</a:tableStyleId>
              </a:tblPr>
              <a:tblGrid>
                <a:gridCol w="681447">
                  <a:extLst>
                    <a:ext uri="{9D8B030D-6E8A-4147-A177-3AD203B41FA5}">
                      <a16:colId xmlns:a16="http://schemas.microsoft.com/office/drawing/2014/main" val="3373312124"/>
                    </a:ext>
                  </a:extLst>
                </a:gridCol>
                <a:gridCol w="2554406">
                  <a:extLst>
                    <a:ext uri="{9D8B030D-6E8A-4147-A177-3AD203B41FA5}">
                      <a16:colId xmlns:a16="http://schemas.microsoft.com/office/drawing/2014/main" val="3011127963"/>
                    </a:ext>
                  </a:extLst>
                </a:gridCol>
                <a:gridCol w="2554406">
                  <a:extLst>
                    <a:ext uri="{9D8B030D-6E8A-4147-A177-3AD203B41FA5}">
                      <a16:colId xmlns:a16="http://schemas.microsoft.com/office/drawing/2014/main" val="3935175078"/>
                    </a:ext>
                  </a:extLst>
                </a:gridCol>
                <a:gridCol w="2554406">
                  <a:extLst>
                    <a:ext uri="{9D8B030D-6E8A-4147-A177-3AD203B41FA5}">
                      <a16:colId xmlns:a16="http://schemas.microsoft.com/office/drawing/2014/main" val="3218912151"/>
                    </a:ext>
                  </a:extLst>
                </a:gridCol>
              </a:tblGrid>
              <a:tr h="756482">
                <a:tc rowSpan="4">
                  <a:txBody>
                    <a:bodyPr/>
                    <a:lstStyle/>
                    <a:p>
                      <a:pPr algn="ctr"/>
                      <a:r>
                        <a:rPr lang="en-US" sz="2400" dirty="0">
                          <a:solidFill>
                            <a:schemeClr val="tx1"/>
                          </a:solidFill>
                        </a:rPr>
                        <a:t>Police Offer</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Mitchell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Slow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5648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Set Up Speed Trap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3,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Go Home and Grab Donuts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x,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36589400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14</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122952"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Consider the following game with a police officer and Mitchell in an alternate universe.</a:t>
            </a:r>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r>
              <a:rPr lang="en-US" sz="2800" b="1" dirty="0"/>
              <a:t>3. Find all values of x and y such that (Grab Donuts, Drive Slow) is a Nash equilibrium.</a:t>
            </a:r>
          </a:p>
          <a:p>
            <a:pPr marL="131445" indent="0">
              <a:buSzPct val="56250"/>
              <a:buNone/>
            </a:pPr>
            <a:r>
              <a:rPr lang="en-US" sz="2800" i="1" dirty="0"/>
              <a:t>As long as y&lt; 2 and x E R, (Grab Donuts, Drive Slow) is a NE.</a:t>
            </a:r>
          </a:p>
          <a:p>
            <a:pPr marL="131445" indent="0">
              <a:buSzPct val="56250"/>
              <a:buNone/>
            </a:pPr>
            <a:endParaRPr lang="en-US" sz="2800" i="1" dirty="0"/>
          </a:p>
          <a:p>
            <a:pPr marL="131445" indent="0">
              <a:buSzPct val="56250"/>
              <a:buNone/>
            </a:pPr>
            <a:r>
              <a:rPr lang="en-US" sz="2800" i="1" dirty="0"/>
              <a:t>Police offer’s drive fast payoffs (x) do not matter, as the decision we are looking at is the drive slow case</a:t>
            </a:r>
          </a:p>
        </p:txBody>
      </p:sp>
      <p:graphicFrame>
        <p:nvGraphicFramePr>
          <p:cNvPr id="3" name="Table 2">
            <a:extLst>
              <a:ext uri="{FF2B5EF4-FFF2-40B4-BE49-F238E27FC236}">
                <a16:creationId xmlns:a16="http://schemas.microsoft.com/office/drawing/2014/main" id="{59CE1B0A-0C55-D143-4C7D-52B42351C2FE}"/>
              </a:ext>
            </a:extLst>
          </p:cNvPr>
          <p:cNvGraphicFramePr>
            <a:graphicFrameLocks noGrp="1"/>
          </p:cNvGraphicFramePr>
          <p:nvPr/>
        </p:nvGraphicFramePr>
        <p:xfrm>
          <a:off x="3733605" y="2222725"/>
          <a:ext cx="8344665" cy="3277322"/>
        </p:xfrm>
        <a:graphic>
          <a:graphicData uri="http://schemas.openxmlformats.org/drawingml/2006/table">
            <a:tbl>
              <a:tblPr firstRow="1" bandRow="1">
                <a:tableStyleId>{5C22544A-7EE6-4342-B048-85BDC9FD1C3A}</a:tableStyleId>
              </a:tblPr>
              <a:tblGrid>
                <a:gridCol w="681447">
                  <a:extLst>
                    <a:ext uri="{9D8B030D-6E8A-4147-A177-3AD203B41FA5}">
                      <a16:colId xmlns:a16="http://schemas.microsoft.com/office/drawing/2014/main" val="3373312124"/>
                    </a:ext>
                  </a:extLst>
                </a:gridCol>
                <a:gridCol w="2554406">
                  <a:extLst>
                    <a:ext uri="{9D8B030D-6E8A-4147-A177-3AD203B41FA5}">
                      <a16:colId xmlns:a16="http://schemas.microsoft.com/office/drawing/2014/main" val="3011127963"/>
                    </a:ext>
                  </a:extLst>
                </a:gridCol>
                <a:gridCol w="2554406">
                  <a:extLst>
                    <a:ext uri="{9D8B030D-6E8A-4147-A177-3AD203B41FA5}">
                      <a16:colId xmlns:a16="http://schemas.microsoft.com/office/drawing/2014/main" val="3935175078"/>
                    </a:ext>
                  </a:extLst>
                </a:gridCol>
                <a:gridCol w="2554406">
                  <a:extLst>
                    <a:ext uri="{9D8B030D-6E8A-4147-A177-3AD203B41FA5}">
                      <a16:colId xmlns:a16="http://schemas.microsoft.com/office/drawing/2014/main" val="3218912151"/>
                    </a:ext>
                  </a:extLst>
                </a:gridCol>
              </a:tblGrid>
              <a:tr h="756482">
                <a:tc rowSpan="4">
                  <a:txBody>
                    <a:bodyPr/>
                    <a:lstStyle/>
                    <a:p>
                      <a:pPr algn="ctr"/>
                      <a:r>
                        <a:rPr lang="en-US" sz="2400" dirty="0">
                          <a:solidFill>
                            <a:schemeClr val="tx1"/>
                          </a:solidFill>
                        </a:rPr>
                        <a:t>Police Offer</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Mitchell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Slow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5648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Set Up Speed Trap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3,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Go Home and Grab Donuts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x,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35120673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14</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122952"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Consider the following game with a police officer and Mitchell in an alternate universe.</a:t>
            </a:r>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r>
              <a:rPr lang="en-US" sz="2800" b="1" dirty="0"/>
              <a:t>4. Find all values of x and y such that (Grab Donuts, Drive Fast) is a Nash equilibrium</a:t>
            </a:r>
          </a:p>
          <a:p>
            <a:pPr marL="131445" indent="0">
              <a:buSzPct val="56250"/>
              <a:buNone/>
            </a:pPr>
            <a:r>
              <a:rPr lang="en-US" sz="2800" i="1" dirty="0"/>
              <a:t>As long as x &gt;3 and y&gt;2, (Grab Donuts, Drive Fast) is a NE.</a:t>
            </a:r>
          </a:p>
        </p:txBody>
      </p:sp>
      <p:graphicFrame>
        <p:nvGraphicFramePr>
          <p:cNvPr id="3" name="Table 2">
            <a:extLst>
              <a:ext uri="{FF2B5EF4-FFF2-40B4-BE49-F238E27FC236}">
                <a16:creationId xmlns:a16="http://schemas.microsoft.com/office/drawing/2014/main" id="{59CE1B0A-0C55-D143-4C7D-52B42351C2FE}"/>
              </a:ext>
            </a:extLst>
          </p:cNvPr>
          <p:cNvGraphicFramePr>
            <a:graphicFrameLocks noGrp="1"/>
          </p:cNvGraphicFramePr>
          <p:nvPr/>
        </p:nvGraphicFramePr>
        <p:xfrm>
          <a:off x="3733605" y="2222725"/>
          <a:ext cx="8344665" cy="3277322"/>
        </p:xfrm>
        <a:graphic>
          <a:graphicData uri="http://schemas.openxmlformats.org/drawingml/2006/table">
            <a:tbl>
              <a:tblPr firstRow="1" bandRow="1">
                <a:tableStyleId>{5C22544A-7EE6-4342-B048-85BDC9FD1C3A}</a:tableStyleId>
              </a:tblPr>
              <a:tblGrid>
                <a:gridCol w="681447">
                  <a:extLst>
                    <a:ext uri="{9D8B030D-6E8A-4147-A177-3AD203B41FA5}">
                      <a16:colId xmlns:a16="http://schemas.microsoft.com/office/drawing/2014/main" val="3373312124"/>
                    </a:ext>
                  </a:extLst>
                </a:gridCol>
                <a:gridCol w="2554406">
                  <a:extLst>
                    <a:ext uri="{9D8B030D-6E8A-4147-A177-3AD203B41FA5}">
                      <a16:colId xmlns:a16="http://schemas.microsoft.com/office/drawing/2014/main" val="3011127963"/>
                    </a:ext>
                  </a:extLst>
                </a:gridCol>
                <a:gridCol w="2554406">
                  <a:extLst>
                    <a:ext uri="{9D8B030D-6E8A-4147-A177-3AD203B41FA5}">
                      <a16:colId xmlns:a16="http://schemas.microsoft.com/office/drawing/2014/main" val="3935175078"/>
                    </a:ext>
                  </a:extLst>
                </a:gridCol>
                <a:gridCol w="2554406">
                  <a:extLst>
                    <a:ext uri="{9D8B030D-6E8A-4147-A177-3AD203B41FA5}">
                      <a16:colId xmlns:a16="http://schemas.microsoft.com/office/drawing/2014/main" val="3218912151"/>
                    </a:ext>
                  </a:extLst>
                </a:gridCol>
              </a:tblGrid>
              <a:tr h="756482">
                <a:tc rowSpan="4">
                  <a:txBody>
                    <a:bodyPr/>
                    <a:lstStyle/>
                    <a:p>
                      <a:pPr algn="ctr"/>
                      <a:r>
                        <a:rPr lang="en-US" sz="2400" dirty="0">
                          <a:solidFill>
                            <a:schemeClr val="tx1"/>
                          </a:solidFill>
                        </a:rPr>
                        <a:t>Police Offer</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Mitchell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Slow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5648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Set Up Speed Trap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3,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Go Home and Grab Donuts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x,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3230200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15</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122952"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now that Visions is initially the only firm in this market and earns a profit of 2800 if it remains a monopolist. However, The Source can enter the market with the following two conditions: (</a:t>
            </a:r>
            <a:r>
              <a:rPr lang="en-US" sz="2800" dirty="0" err="1"/>
              <a:t>i</a:t>
            </a:r>
            <a:r>
              <a:rPr lang="en-US" sz="2800" dirty="0"/>
              <a:t>) The Source pays an up-front fixed investment cost of C; and (ii) Visions chooses to not obtain a patent prior to The Source’s entry decision. If entry occurs, Visions and The Source will produce the Cournot quantity. The cost to Visions of obtaining a patent is P. If The Source does not enter, its payoff is zero. </a:t>
            </a:r>
            <a:endParaRPr lang="en-US" sz="2800" i="1" dirty="0"/>
          </a:p>
          <a:p>
            <a:pPr marL="131445" indent="0">
              <a:buSzPct val="56250"/>
              <a:buNone/>
            </a:pPr>
            <a:r>
              <a:rPr lang="en-US" sz="2800" b="1" i="1" dirty="0"/>
              <a:t>1. Draw the extensive form for this sequential game.  </a:t>
            </a:r>
          </a:p>
          <a:p>
            <a:pPr marL="131445" indent="0">
              <a:buSzPct val="56250"/>
              <a:buNone/>
            </a:pPr>
            <a:endParaRPr lang="en-US" sz="2800" b="1" i="1" dirty="0"/>
          </a:p>
          <a:p>
            <a:pPr marL="131445" indent="0">
              <a:buSzPct val="56250"/>
              <a:buNone/>
            </a:pPr>
            <a:endParaRPr lang="en-US" sz="2800" b="1" i="1" dirty="0"/>
          </a:p>
          <a:p>
            <a:pPr marL="131445" indent="0">
              <a:buSzPct val="56250"/>
              <a:buNone/>
            </a:pPr>
            <a:endParaRPr lang="en-US" sz="2800" b="1" i="1" dirty="0"/>
          </a:p>
          <a:p>
            <a:pPr marL="131445" indent="0">
              <a:buSzPct val="56250"/>
              <a:buNone/>
            </a:pPr>
            <a:r>
              <a:rPr lang="en-US" sz="2800" b="1" i="1" dirty="0"/>
              <a:t>2. a) For what range of values for C and P will The Source enter the market? </a:t>
            </a:r>
          </a:p>
          <a:p>
            <a:pPr marL="131445" indent="0">
              <a:buSzPct val="56250"/>
              <a:buNone/>
            </a:pPr>
            <a:endParaRPr lang="en-US" sz="2800" b="1" i="1" dirty="0"/>
          </a:p>
          <a:p>
            <a:pPr marL="131445" indent="0">
              <a:buSzPct val="56250"/>
              <a:buNone/>
            </a:pPr>
            <a:endParaRPr lang="en-US" sz="2800" b="1" i="1" dirty="0"/>
          </a:p>
          <a:p>
            <a:pPr marL="131445" indent="0">
              <a:buSzPct val="56250"/>
              <a:buNone/>
            </a:pPr>
            <a:r>
              <a:rPr lang="en-US" sz="2800" b="1" i="1" dirty="0"/>
              <a:t>2. b) Explain briefly:</a:t>
            </a:r>
          </a:p>
          <a:p>
            <a:pPr marL="131445" indent="0">
              <a:buSzPct val="56250"/>
              <a:buNone/>
            </a:pPr>
            <a:endParaRPr lang="en-US" sz="2800" i="1" dirty="0"/>
          </a:p>
        </p:txBody>
      </p:sp>
    </p:spTree>
    <p:extLst>
      <p:ext uri="{BB962C8B-B14F-4D97-AF65-F5344CB8AC3E}">
        <p14:creationId xmlns:p14="http://schemas.microsoft.com/office/powerpoint/2010/main" val="4058546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15</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122952"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now that Visions is initially the only firm in this market and earns a profit of 2800 if it remains a monopolist. However, The Source can enter the market with the following two conditions: (</a:t>
            </a:r>
            <a:r>
              <a:rPr lang="en-US" sz="2800" dirty="0" err="1"/>
              <a:t>i</a:t>
            </a:r>
            <a:r>
              <a:rPr lang="en-US" sz="2800" dirty="0"/>
              <a:t>) The Source pays an up-front fixed investment cost of C; and (ii) Visions chooses to not obtain a patent prior to The Source’s entry decision. If entry occurs, Visions and The Source will produce the Cournot quantity. The cost to Visions of obtaining a patent is P. If The Source does not enter, its payoff is zero. </a:t>
            </a:r>
            <a:endParaRPr lang="en-US" sz="2800" i="1" dirty="0"/>
          </a:p>
          <a:p>
            <a:pPr marL="131445" indent="0">
              <a:buSzPct val="56250"/>
              <a:buNone/>
            </a:pPr>
            <a:r>
              <a:rPr lang="en-US" sz="2800" b="1" i="1" dirty="0"/>
              <a:t>1. Draw the extensive form for this sequential game.  </a:t>
            </a:r>
          </a:p>
          <a:p>
            <a:pPr marL="131445" indent="0">
              <a:buSzPct val="56250"/>
              <a:buNone/>
            </a:pPr>
            <a:endParaRPr lang="en-US" sz="2800" b="1" i="1" dirty="0"/>
          </a:p>
          <a:p>
            <a:pPr marL="131445" indent="0">
              <a:buSzPct val="56250"/>
              <a:buNone/>
            </a:pPr>
            <a:endParaRPr lang="en-US" sz="2800" b="1" i="1" dirty="0"/>
          </a:p>
          <a:p>
            <a:pPr marL="131445" indent="0">
              <a:buSzPct val="56250"/>
              <a:buNone/>
            </a:pPr>
            <a:endParaRPr lang="en-US" sz="2800" i="1" dirty="0"/>
          </a:p>
        </p:txBody>
      </p:sp>
      <p:sp>
        <p:nvSpPr>
          <p:cNvPr id="2" name="Rectangle 1">
            <a:extLst>
              <a:ext uri="{FF2B5EF4-FFF2-40B4-BE49-F238E27FC236}">
                <a16:creationId xmlns:a16="http://schemas.microsoft.com/office/drawing/2014/main" id="{18C6B2AA-1042-52AD-3E55-6D39542BEDEB}"/>
              </a:ext>
            </a:extLst>
          </p:cNvPr>
          <p:cNvSpPr/>
          <p:nvPr/>
        </p:nvSpPr>
        <p:spPr>
          <a:xfrm>
            <a:off x="2251880" y="7096840"/>
            <a:ext cx="2197289" cy="135112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Visions</a:t>
            </a:r>
          </a:p>
        </p:txBody>
      </p:sp>
      <p:cxnSp>
        <p:nvCxnSpPr>
          <p:cNvPr id="6" name="Straight Connector 5">
            <a:extLst>
              <a:ext uri="{FF2B5EF4-FFF2-40B4-BE49-F238E27FC236}">
                <a16:creationId xmlns:a16="http://schemas.microsoft.com/office/drawing/2014/main" id="{9CD6BA5E-55A5-DFF3-E40A-31457884B30D}"/>
              </a:ext>
            </a:extLst>
          </p:cNvPr>
          <p:cNvCxnSpPr>
            <a:cxnSpLocks/>
          </p:cNvCxnSpPr>
          <p:nvPr/>
        </p:nvCxnSpPr>
        <p:spPr>
          <a:xfrm>
            <a:off x="4476466" y="8284196"/>
            <a:ext cx="8529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246FF2C-C92D-D115-F793-E3630FD3348F}"/>
              </a:ext>
            </a:extLst>
          </p:cNvPr>
          <p:cNvCxnSpPr>
            <a:cxnSpLocks/>
          </p:cNvCxnSpPr>
          <p:nvPr/>
        </p:nvCxnSpPr>
        <p:spPr>
          <a:xfrm flipV="1">
            <a:off x="4465093" y="6250679"/>
            <a:ext cx="2809164" cy="14352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7EF1D3C-3432-F738-2879-7C575653042D}"/>
              </a:ext>
            </a:extLst>
          </p:cNvPr>
          <p:cNvSpPr/>
          <p:nvPr/>
        </p:nvSpPr>
        <p:spPr>
          <a:xfrm>
            <a:off x="7246961" y="5117916"/>
            <a:ext cx="1760561" cy="1760561"/>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The Source</a:t>
            </a:r>
          </a:p>
        </p:txBody>
      </p:sp>
      <p:cxnSp>
        <p:nvCxnSpPr>
          <p:cNvPr id="13" name="Straight Connector 12">
            <a:extLst>
              <a:ext uri="{FF2B5EF4-FFF2-40B4-BE49-F238E27FC236}">
                <a16:creationId xmlns:a16="http://schemas.microsoft.com/office/drawing/2014/main" id="{D5B9144A-8661-7C08-3FF2-91470E514743}"/>
              </a:ext>
            </a:extLst>
          </p:cNvPr>
          <p:cNvCxnSpPr>
            <a:cxnSpLocks/>
          </p:cNvCxnSpPr>
          <p:nvPr/>
        </p:nvCxnSpPr>
        <p:spPr>
          <a:xfrm flipV="1">
            <a:off x="8952931" y="4749425"/>
            <a:ext cx="1501254" cy="94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9680A-4482-CD27-7895-3CED8B93AE1A}"/>
              </a:ext>
            </a:extLst>
          </p:cNvPr>
          <p:cNvCxnSpPr>
            <a:cxnSpLocks/>
          </p:cNvCxnSpPr>
          <p:nvPr/>
        </p:nvCxnSpPr>
        <p:spPr>
          <a:xfrm>
            <a:off x="8886967" y="6430375"/>
            <a:ext cx="1501254" cy="94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66F99C-FFE0-ED0D-393E-C2AA19A60264}"/>
              </a:ext>
            </a:extLst>
          </p:cNvPr>
          <p:cNvCxnSpPr/>
          <p:nvPr/>
        </p:nvCxnSpPr>
        <p:spPr>
          <a:xfrm>
            <a:off x="10454184" y="4749426"/>
            <a:ext cx="25794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248026-21B1-4668-031D-94C760A5AB14}"/>
              </a:ext>
            </a:extLst>
          </p:cNvPr>
          <p:cNvCxnSpPr/>
          <p:nvPr/>
        </p:nvCxnSpPr>
        <p:spPr>
          <a:xfrm>
            <a:off x="10388221" y="7385719"/>
            <a:ext cx="25794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13DB9-6F98-11A2-A54C-0BA6C4DE33F6}"/>
              </a:ext>
            </a:extLst>
          </p:cNvPr>
          <p:cNvSpPr txBox="1"/>
          <p:nvPr/>
        </p:nvSpPr>
        <p:spPr>
          <a:xfrm>
            <a:off x="11232104" y="4339994"/>
            <a:ext cx="955343" cy="400110"/>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Enter</a:t>
            </a:r>
          </a:p>
        </p:txBody>
      </p:sp>
      <p:sp>
        <p:nvSpPr>
          <p:cNvPr id="21" name="TextBox 20">
            <a:extLst>
              <a:ext uri="{FF2B5EF4-FFF2-40B4-BE49-F238E27FC236}">
                <a16:creationId xmlns:a16="http://schemas.microsoft.com/office/drawing/2014/main" id="{D639C130-8AE7-9E17-A5AA-1409C7ABB7CA}"/>
              </a:ext>
            </a:extLst>
          </p:cNvPr>
          <p:cNvSpPr txBox="1"/>
          <p:nvPr/>
        </p:nvSpPr>
        <p:spPr>
          <a:xfrm>
            <a:off x="10918206" y="6987660"/>
            <a:ext cx="1978925" cy="400110"/>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Do Not Enter</a:t>
            </a:r>
          </a:p>
        </p:txBody>
      </p:sp>
      <p:sp>
        <p:nvSpPr>
          <p:cNvPr id="22" name="TextBox 21">
            <a:extLst>
              <a:ext uri="{FF2B5EF4-FFF2-40B4-BE49-F238E27FC236}">
                <a16:creationId xmlns:a16="http://schemas.microsoft.com/office/drawing/2014/main" id="{B8C4D479-4C91-78E6-5152-0560BAE09332}"/>
              </a:ext>
            </a:extLst>
          </p:cNvPr>
          <p:cNvSpPr txBox="1"/>
          <p:nvPr/>
        </p:nvSpPr>
        <p:spPr>
          <a:xfrm>
            <a:off x="13281543" y="8081755"/>
            <a:ext cx="1430744" cy="400110"/>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(2800-P, 0)</a:t>
            </a:r>
          </a:p>
        </p:txBody>
      </p:sp>
      <p:sp>
        <p:nvSpPr>
          <p:cNvPr id="23" name="TextBox 22">
            <a:extLst>
              <a:ext uri="{FF2B5EF4-FFF2-40B4-BE49-F238E27FC236}">
                <a16:creationId xmlns:a16="http://schemas.microsoft.com/office/drawing/2014/main" id="{F528B910-7C31-F307-BC06-59D1D7A8F1AE}"/>
              </a:ext>
            </a:extLst>
          </p:cNvPr>
          <p:cNvSpPr txBox="1"/>
          <p:nvPr/>
        </p:nvSpPr>
        <p:spPr>
          <a:xfrm>
            <a:off x="13201931" y="7169630"/>
            <a:ext cx="1430744" cy="400110"/>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(2800, 0)</a:t>
            </a:r>
          </a:p>
        </p:txBody>
      </p:sp>
      <p:sp>
        <p:nvSpPr>
          <p:cNvPr id="24" name="TextBox 23">
            <a:extLst>
              <a:ext uri="{FF2B5EF4-FFF2-40B4-BE49-F238E27FC236}">
                <a16:creationId xmlns:a16="http://schemas.microsoft.com/office/drawing/2014/main" id="{D476E9B6-F597-E722-FF60-DCF155FBC358}"/>
              </a:ext>
            </a:extLst>
          </p:cNvPr>
          <p:cNvSpPr txBox="1"/>
          <p:nvPr/>
        </p:nvSpPr>
        <p:spPr>
          <a:xfrm>
            <a:off x="13204207" y="4537887"/>
            <a:ext cx="1430744" cy="400110"/>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(600, 600-c)</a:t>
            </a:r>
          </a:p>
        </p:txBody>
      </p:sp>
      <p:sp>
        <p:nvSpPr>
          <p:cNvPr id="25" name="TextBox 24">
            <a:extLst>
              <a:ext uri="{FF2B5EF4-FFF2-40B4-BE49-F238E27FC236}">
                <a16:creationId xmlns:a16="http://schemas.microsoft.com/office/drawing/2014/main" id="{F5888563-F6D2-3F8F-E2FC-411A8D86B75B}"/>
              </a:ext>
            </a:extLst>
          </p:cNvPr>
          <p:cNvSpPr txBox="1"/>
          <p:nvPr/>
        </p:nvSpPr>
        <p:spPr>
          <a:xfrm>
            <a:off x="12164700" y="8507107"/>
            <a:ext cx="3475634" cy="338554"/>
          </a:xfrm>
          <a:prstGeom prst="rect">
            <a:avLst/>
          </a:prstGeom>
          <a:noFill/>
        </p:spPr>
        <p:txBody>
          <a:bodyPr wrap="square" rtlCol="0">
            <a:spAutoFit/>
          </a:bodyPr>
          <a:lstStyle/>
          <a:p>
            <a:pPr algn="ctr"/>
            <a:r>
              <a:rPr lang="en-US" sz="1600" b="1" dirty="0">
                <a:solidFill>
                  <a:srgbClr val="FF0000"/>
                </a:solidFill>
                <a:latin typeface="Calibri" panose="020F0502020204030204" pitchFamily="34" charset="0"/>
                <a:ea typeface="Calibri" panose="020F0502020204030204" pitchFamily="34" charset="0"/>
                <a:cs typeface="Calibri" panose="020F0502020204030204" pitchFamily="34" charset="0"/>
              </a:rPr>
              <a:t>(Vision’s payoff, The Source’s payoff)</a:t>
            </a:r>
          </a:p>
        </p:txBody>
      </p:sp>
    </p:spTree>
    <p:extLst>
      <p:ext uri="{BB962C8B-B14F-4D97-AF65-F5344CB8AC3E}">
        <p14:creationId xmlns:p14="http://schemas.microsoft.com/office/powerpoint/2010/main" val="23146309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15</a:t>
            </a:r>
          </a:p>
        </p:txBody>
      </p:sp>
      <p:grpSp>
        <p:nvGrpSpPr>
          <p:cNvPr id="3" name="Group 2">
            <a:extLst>
              <a:ext uri="{FF2B5EF4-FFF2-40B4-BE49-F238E27FC236}">
                <a16:creationId xmlns:a16="http://schemas.microsoft.com/office/drawing/2014/main" id="{3BE3ABDB-DE58-55AB-8E69-1F38D1A3C84D}"/>
              </a:ext>
            </a:extLst>
          </p:cNvPr>
          <p:cNvGrpSpPr/>
          <p:nvPr/>
        </p:nvGrpSpPr>
        <p:grpSpPr>
          <a:xfrm>
            <a:off x="3780432" y="723336"/>
            <a:ext cx="13301663" cy="4476459"/>
            <a:chOff x="2251880" y="4339994"/>
            <a:chExt cx="13388454" cy="4505667"/>
          </a:xfrm>
        </p:grpSpPr>
        <p:sp>
          <p:nvSpPr>
            <p:cNvPr id="2" name="Rectangle 1">
              <a:extLst>
                <a:ext uri="{FF2B5EF4-FFF2-40B4-BE49-F238E27FC236}">
                  <a16:creationId xmlns:a16="http://schemas.microsoft.com/office/drawing/2014/main" id="{18C6B2AA-1042-52AD-3E55-6D39542BEDEB}"/>
                </a:ext>
              </a:extLst>
            </p:cNvPr>
            <p:cNvSpPr/>
            <p:nvPr/>
          </p:nvSpPr>
          <p:spPr>
            <a:xfrm>
              <a:off x="2251880" y="7096840"/>
              <a:ext cx="2197289" cy="135112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Visions</a:t>
              </a:r>
            </a:p>
          </p:txBody>
        </p:sp>
        <p:cxnSp>
          <p:nvCxnSpPr>
            <p:cNvPr id="6" name="Straight Connector 5">
              <a:extLst>
                <a:ext uri="{FF2B5EF4-FFF2-40B4-BE49-F238E27FC236}">
                  <a16:creationId xmlns:a16="http://schemas.microsoft.com/office/drawing/2014/main" id="{9CD6BA5E-55A5-DFF3-E40A-31457884B30D}"/>
                </a:ext>
              </a:extLst>
            </p:cNvPr>
            <p:cNvCxnSpPr>
              <a:cxnSpLocks/>
            </p:cNvCxnSpPr>
            <p:nvPr/>
          </p:nvCxnSpPr>
          <p:spPr>
            <a:xfrm>
              <a:off x="4476466" y="8284196"/>
              <a:ext cx="8529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246FF2C-C92D-D115-F793-E3630FD3348F}"/>
                </a:ext>
              </a:extLst>
            </p:cNvPr>
            <p:cNvCxnSpPr>
              <a:cxnSpLocks/>
            </p:cNvCxnSpPr>
            <p:nvPr/>
          </p:nvCxnSpPr>
          <p:spPr>
            <a:xfrm flipV="1">
              <a:off x="4465093" y="6250679"/>
              <a:ext cx="2809164" cy="14352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7EF1D3C-3432-F738-2879-7C575653042D}"/>
                </a:ext>
              </a:extLst>
            </p:cNvPr>
            <p:cNvSpPr/>
            <p:nvPr/>
          </p:nvSpPr>
          <p:spPr>
            <a:xfrm>
              <a:off x="7246961" y="5117916"/>
              <a:ext cx="1760561" cy="1760561"/>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The Source</a:t>
              </a:r>
            </a:p>
          </p:txBody>
        </p:sp>
        <p:cxnSp>
          <p:nvCxnSpPr>
            <p:cNvPr id="13" name="Straight Connector 12">
              <a:extLst>
                <a:ext uri="{FF2B5EF4-FFF2-40B4-BE49-F238E27FC236}">
                  <a16:creationId xmlns:a16="http://schemas.microsoft.com/office/drawing/2014/main" id="{D5B9144A-8661-7C08-3FF2-91470E514743}"/>
                </a:ext>
              </a:extLst>
            </p:cNvPr>
            <p:cNvCxnSpPr>
              <a:cxnSpLocks/>
            </p:cNvCxnSpPr>
            <p:nvPr/>
          </p:nvCxnSpPr>
          <p:spPr>
            <a:xfrm flipV="1">
              <a:off x="8952931" y="4749425"/>
              <a:ext cx="1501254" cy="94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9680A-4482-CD27-7895-3CED8B93AE1A}"/>
                </a:ext>
              </a:extLst>
            </p:cNvPr>
            <p:cNvCxnSpPr>
              <a:cxnSpLocks/>
            </p:cNvCxnSpPr>
            <p:nvPr/>
          </p:nvCxnSpPr>
          <p:spPr>
            <a:xfrm>
              <a:off x="8886967" y="6430375"/>
              <a:ext cx="1501254" cy="94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66F99C-FFE0-ED0D-393E-C2AA19A60264}"/>
                </a:ext>
              </a:extLst>
            </p:cNvPr>
            <p:cNvCxnSpPr/>
            <p:nvPr/>
          </p:nvCxnSpPr>
          <p:spPr>
            <a:xfrm>
              <a:off x="10454184" y="4749426"/>
              <a:ext cx="25794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248026-21B1-4668-031D-94C760A5AB14}"/>
                </a:ext>
              </a:extLst>
            </p:cNvPr>
            <p:cNvCxnSpPr/>
            <p:nvPr/>
          </p:nvCxnSpPr>
          <p:spPr>
            <a:xfrm>
              <a:off x="10388221" y="7385719"/>
              <a:ext cx="25794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913DB9-6F98-11A2-A54C-0BA6C4DE33F6}"/>
                </a:ext>
              </a:extLst>
            </p:cNvPr>
            <p:cNvSpPr txBox="1"/>
            <p:nvPr/>
          </p:nvSpPr>
          <p:spPr>
            <a:xfrm>
              <a:off x="11232104" y="4339994"/>
              <a:ext cx="955343" cy="400110"/>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Enter</a:t>
              </a:r>
            </a:p>
          </p:txBody>
        </p:sp>
        <p:sp>
          <p:nvSpPr>
            <p:cNvPr id="21" name="TextBox 20">
              <a:extLst>
                <a:ext uri="{FF2B5EF4-FFF2-40B4-BE49-F238E27FC236}">
                  <a16:creationId xmlns:a16="http://schemas.microsoft.com/office/drawing/2014/main" id="{D639C130-8AE7-9E17-A5AA-1409C7ABB7CA}"/>
                </a:ext>
              </a:extLst>
            </p:cNvPr>
            <p:cNvSpPr txBox="1"/>
            <p:nvPr/>
          </p:nvSpPr>
          <p:spPr>
            <a:xfrm>
              <a:off x="10918206" y="6987660"/>
              <a:ext cx="1978925" cy="400110"/>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Do Not Enter</a:t>
              </a:r>
            </a:p>
          </p:txBody>
        </p:sp>
        <p:sp>
          <p:nvSpPr>
            <p:cNvPr id="22" name="TextBox 21">
              <a:extLst>
                <a:ext uri="{FF2B5EF4-FFF2-40B4-BE49-F238E27FC236}">
                  <a16:creationId xmlns:a16="http://schemas.microsoft.com/office/drawing/2014/main" id="{B8C4D479-4C91-78E6-5152-0560BAE09332}"/>
                </a:ext>
              </a:extLst>
            </p:cNvPr>
            <p:cNvSpPr txBox="1"/>
            <p:nvPr/>
          </p:nvSpPr>
          <p:spPr>
            <a:xfrm>
              <a:off x="13281543" y="8081755"/>
              <a:ext cx="1430744" cy="400110"/>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(2800-P, 0)</a:t>
              </a:r>
            </a:p>
          </p:txBody>
        </p:sp>
        <p:sp>
          <p:nvSpPr>
            <p:cNvPr id="23" name="TextBox 22">
              <a:extLst>
                <a:ext uri="{FF2B5EF4-FFF2-40B4-BE49-F238E27FC236}">
                  <a16:creationId xmlns:a16="http://schemas.microsoft.com/office/drawing/2014/main" id="{F528B910-7C31-F307-BC06-59D1D7A8F1AE}"/>
                </a:ext>
              </a:extLst>
            </p:cNvPr>
            <p:cNvSpPr txBox="1"/>
            <p:nvPr/>
          </p:nvSpPr>
          <p:spPr>
            <a:xfrm>
              <a:off x="13201931" y="7169630"/>
              <a:ext cx="1430744" cy="400110"/>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(2800, 0)</a:t>
              </a:r>
            </a:p>
          </p:txBody>
        </p:sp>
        <p:sp>
          <p:nvSpPr>
            <p:cNvPr id="24" name="TextBox 23">
              <a:extLst>
                <a:ext uri="{FF2B5EF4-FFF2-40B4-BE49-F238E27FC236}">
                  <a16:creationId xmlns:a16="http://schemas.microsoft.com/office/drawing/2014/main" id="{D476E9B6-F597-E722-FF60-DCF155FBC358}"/>
                </a:ext>
              </a:extLst>
            </p:cNvPr>
            <p:cNvSpPr txBox="1"/>
            <p:nvPr/>
          </p:nvSpPr>
          <p:spPr>
            <a:xfrm>
              <a:off x="13204207" y="4537887"/>
              <a:ext cx="1430744" cy="400110"/>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(600, 600-c)</a:t>
              </a:r>
            </a:p>
          </p:txBody>
        </p:sp>
        <p:sp>
          <p:nvSpPr>
            <p:cNvPr id="25" name="TextBox 24">
              <a:extLst>
                <a:ext uri="{FF2B5EF4-FFF2-40B4-BE49-F238E27FC236}">
                  <a16:creationId xmlns:a16="http://schemas.microsoft.com/office/drawing/2014/main" id="{F5888563-F6D2-3F8F-E2FC-411A8D86B75B}"/>
                </a:ext>
              </a:extLst>
            </p:cNvPr>
            <p:cNvSpPr txBox="1"/>
            <p:nvPr/>
          </p:nvSpPr>
          <p:spPr>
            <a:xfrm>
              <a:off x="12164700" y="8507107"/>
              <a:ext cx="3475634" cy="338554"/>
            </a:xfrm>
            <a:prstGeom prst="rect">
              <a:avLst/>
            </a:prstGeom>
            <a:noFill/>
          </p:spPr>
          <p:txBody>
            <a:bodyPr wrap="square" rtlCol="0">
              <a:spAutoFit/>
            </a:bodyPr>
            <a:lstStyle/>
            <a:p>
              <a:pPr algn="ctr"/>
              <a:r>
                <a:rPr lang="en-US" sz="1600" b="1" dirty="0">
                  <a:solidFill>
                    <a:srgbClr val="FF0000"/>
                  </a:solidFill>
                  <a:latin typeface="Calibri" panose="020F0502020204030204" pitchFamily="34" charset="0"/>
                  <a:ea typeface="Calibri" panose="020F0502020204030204" pitchFamily="34" charset="0"/>
                  <a:cs typeface="Calibri" panose="020F0502020204030204" pitchFamily="34" charset="0"/>
                </a:rPr>
                <a:t>(Vision’s payoff, The Source’s payoff)</a:t>
              </a:r>
            </a:p>
          </p:txBody>
        </p:sp>
      </p:grpSp>
      <p:sp>
        <p:nvSpPr>
          <p:cNvPr id="8" name="Google Shape;126;p3">
            <a:extLst>
              <a:ext uri="{FF2B5EF4-FFF2-40B4-BE49-F238E27FC236}">
                <a16:creationId xmlns:a16="http://schemas.microsoft.com/office/drawing/2014/main" id="{6E29F838-5794-D4FF-25BB-B9297F47E051}"/>
              </a:ext>
            </a:extLst>
          </p:cNvPr>
          <p:cNvSpPr txBox="1">
            <a:spLocks/>
          </p:cNvSpPr>
          <p:nvPr/>
        </p:nvSpPr>
        <p:spPr>
          <a:xfrm>
            <a:off x="1913167" y="5308978"/>
            <a:ext cx="14122952" cy="29324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b="1" i="1" dirty="0"/>
              <a:t>2. a) For what range of values for C and P will The Source enter the market? </a:t>
            </a:r>
          </a:p>
          <a:p>
            <a:pPr marL="131445" indent="0">
              <a:buSzPct val="56250"/>
              <a:buNone/>
            </a:pPr>
            <a:r>
              <a:rPr lang="en-US" sz="2800" dirty="0"/>
              <a:t>C=&lt;600 and P&gt;2200</a:t>
            </a:r>
          </a:p>
          <a:p>
            <a:pPr marL="131445" indent="0">
              <a:buSzPct val="56250"/>
              <a:buNone/>
            </a:pPr>
            <a:endParaRPr lang="en-US" sz="2800" b="1" i="1" dirty="0"/>
          </a:p>
          <a:p>
            <a:pPr marL="131445" indent="0">
              <a:buSzPct val="56250"/>
              <a:buNone/>
            </a:pPr>
            <a:r>
              <a:rPr lang="en-US" sz="2800" b="1" i="1" dirty="0"/>
              <a:t>2. b) Explain briefly: </a:t>
            </a:r>
            <a:br>
              <a:rPr lang="en-US" sz="2800" b="1" i="1" dirty="0"/>
            </a:br>
            <a:r>
              <a:rPr lang="en-US" sz="2800" i="1" dirty="0"/>
              <a:t>If C&gt;600, entry is not profitable for The Source, therefore, The Source would not enter. </a:t>
            </a:r>
          </a:p>
          <a:p>
            <a:pPr marL="131445" indent="0">
              <a:buSzPct val="56250"/>
              <a:buNone/>
            </a:pPr>
            <a:r>
              <a:rPr lang="en-US" sz="2800" i="1" dirty="0"/>
              <a:t>When P=&lt;2200, Visions could obtain a patent to deter entry and receive a payoff higher than or equal to 600 if it did not obtain a patent. </a:t>
            </a:r>
          </a:p>
        </p:txBody>
      </p:sp>
    </p:spTree>
    <p:extLst>
      <p:ext uri="{BB962C8B-B14F-4D97-AF65-F5344CB8AC3E}">
        <p14:creationId xmlns:p14="http://schemas.microsoft.com/office/powerpoint/2010/main" val="4550540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16</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that you own a convenience store called Corner 21 in Kelowna. Another entrepreneur in the same area is thinking about opening a convenience store as well. You threaten the potential entrant with a price war if it enters. Assume that the entrepreneur knows your payoffs.</a:t>
            </a:r>
            <a:endParaRPr lang="en-US" sz="2800" b="1" i="1" dirty="0"/>
          </a:p>
          <a:p>
            <a:pPr marL="131445" indent="0">
              <a:buSzPct val="56250"/>
              <a:buNone/>
            </a:pPr>
            <a:br>
              <a:rPr lang="en-US" sz="2800" b="1" i="1" dirty="0"/>
            </a:br>
            <a:r>
              <a:rPr lang="en-US" sz="2800" b="1" i="1" dirty="0"/>
              <a:t>1. Is your threat credible? Explain.</a:t>
            </a:r>
          </a:p>
          <a:p>
            <a:pPr marL="131445" indent="0">
              <a:buSzPct val="56250"/>
              <a:buNone/>
            </a:pPr>
            <a:r>
              <a:rPr lang="en-US" sz="2800" b="1" i="1" dirty="0"/>
              <a:t>2. How much are you willing to pay the potential entrant to keep it out of the market? (The maximum amount you are willing to pay) Explain. </a:t>
            </a:r>
          </a:p>
          <a:p>
            <a:pPr marL="131445" indent="0">
              <a:buSzPct val="56250"/>
              <a:buNone/>
            </a:pPr>
            <a:r>
              <a:rPr lang="en-US" sz="2800" b="1" i="1" dirty="0"/>
              <a:t>3. Will the potential entrant accept your offer? Explain.</a:t>
            </a:r>
          </a:p>
        </p:txBody>
      </p:sp>
      <p:grpSp>
        <p:nvGrpSpPr>
          <p:cNvPr id="48" name="Group 47">
            <a:extLst>
              <a:ext uri="{FF2B5EF4-FFF2-40B4-BE49-F238E27FC236}">
                <a16:creationId xmlns:a16="http://schemas.microsoft.com/office/drawing/2014/main" id="{4A820CAC-A54A-54EC-A340-6424228E09AC}"/>
              </a:ext>
            </a:extLst>
          </p:cNvPr>
          <p:cNvGrpSpPr/>
          <p:nvPr/>
        </p:nvGrpSpPr>
        <p:grpSpPr>
          <a:xfrm>
            <a:off x="2088110" y="5526107"/>
            <a:ext cx="11807582" cy="3440967"/>
            <a:chOff x="2088110" y="5526107"/>
            <a:chExt cx="11807582" cy="3440967"/>
          </a:xfrm>
        </p:grpSpPr>
        <p:sp>
          <p:nvSpPr>
            <p:cNvPr id="49" name="Rectangle 48">
              <a:extLst>
                <a:ext uri="{FF2B5EF4-FFF2-40B4-BE49-F238E27FC236}">
                  <a16:creationId xmlns:a16="http://schemas.microsoft.com/office/drawing/2014/main" id="{08A93597-6BB7-874D-16D9-C7DF0350B121}"/>
                </a:ext>
              </a:extLst>
            </p:cNvPr>
            <p:cNvSpPr/>
            <p:nvPr/>
          </p:nvSpPr>
          <p:spPr>
            <a:xfrm>
              <a:off x="2088110" y="7160858"/>
              <a:ext cx="2183045" cy="134237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Entrant</a:t>
              </a:r>
            </a:p>
          </p:txBody>
        </p:sp>
        <p:cxnSp>
          <p:nvCxnSpPr>
            <p:cNvPr id="50" name="Straight Connector 49">
              <a:extLst>
                <a:ext uri="{FF2B5EF4-FFF2-40B4-BE49-F238E27FC236}">
                  <a16:creationId xmlns:a16="http://schemas.microsoft.com/office/drawing/2014/main" id="{FCFAE139-8FBA-6C41-1D3C-7FCCD6EF94D3}"/>
                </a:ext>
              </a:extLst>
            </p:cNvPr>
            <p:cNvCxnSpPr>
              <a:cxnSpLocks/>
            </p:cNvCxnSpPr>
            <p:nvPr/>
          </p:nvCxnSpPr>
          <p:spPr>
            <a:xfrm flipV="1">
              <a:off x="4255606" y="6780290"/>
              <a:ext cx="1491522" cy="935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5F525D-6B62-CAEC-19C9-AEAFFA12F0A6}"/>
                </a:ext>
              </a:extLst>
            </p:cNvPr>
            <p:cNvCxnSpPr>
              <a:cxnSpLocks/>
            </p:cNvCxnSpPr>
            <p:nvPr/>
          </p:nvCxnSpPr>
          <p:spPr>
            <a:xfrm>
              <a:off x="4271958" y="7849838"/>
              <a:ext cx="1491522" cy="935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D286682-388B-E9C7-70DC-E734877E45CC}"/>
                </a:ext>
              </a:extLst>
            </p:cNvPr>
            <p:cNvCxnSpPr/>
            <p:nvPr/>
          </p:nvCxnSpPr>
          <p:spPr>
            <a:xfrm>
              <a:off x="5747127" y="6793939"/>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FAE7B4-C219-CD5A-E145-C66470C8DF43}"/>
                </a:ext>
              </a:extLst>
            </p:cNvPr>
            <p:cNvCxnSpPr>
              <a:cxnSpLocks/>
            </p:cNvCxnSpPr>
            <p:nvPr/>
          </p:nvCxnSpPr>
          <p:spPr>
            <a:xfrm>
              <a:off x="5763480" y="8785341"/>
              <a:ext cx="69016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21810D57-DA2F-442D-D4CE-197D8880B5AF}"/>
                </a:ext>
              </a:extLst>
            </p:cNvPr>
            <p:cNvSpPr txBox="1"/>
            <p:nvPr/>
          </p:nvSpPr>
          <p:spPr>
            <a:xfrm>
              <a:off x="6520004" y="6387161"/>
              <a:ext cx="949150"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Enter</a:t>
              </a:r>
            </a:p>
          </p:txBody>
        </p:sp>
        <p:sp>
          <p:nvSpPr>
            <p:cNvPr id="55" name="TextBox 54">
              <a:extLst>
                <a:ext uri="{FF2B5EF4-FFF2-40B4-BE49-F238E27FC236}">
                  <a16:creationId xmlns:a16="http://schemas.microsoft.com/office/drawing/2014/main" id="{31161965-A1E4-D09C-DB82-6D3A7BC272E9}"/>
                </a:ext>
              </a:extLst>
            </p:cNvPr>
            <p:cNvSpPr txBox="1"/>
            <p:nvPr/>
          </p:nvSpPr>
          <p:spPr>
            <a:xfrm>
              <a:off x="10657313" y="732533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Price War</a:t>
              </a:r>
            </a:p>
          </p:txBody>
        </p:sp>
        <p:sp>
          <p:nvSpPr>
            <p:cNvPr id="56" name="Diamond 55">
              <a:extLst>
                <a:ext uri="{FF2B5EF4-FFF2-40B4-BE49-F238E27FC236}">
                  <a16:creationId xmlns:a16="http://schemas.microsoft.com/office/drawing/2014/main" id="{95EAFDFC-F55E-22C8-34AD-1BAB3770DD8B}"/>
                </a:ext>
              </a:extLst>
            </p:cNvPr>
            <p:cNvSpPr/>
            <p:nvPr/>
          </p:nvSpPr>
          <p:spPr>
            <a:xfrm>
              <a:off x="8311488" y="6145478"/>
              <a:ext cx="1733265" cy="1296537"/>
            </a:xfrm>
            <a:prstGeom prst="diamond">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You</a:t>
              </a:r>
            </a:p>
          </p:txBody>
        </p:sp>
        <p:grpSp>
          <p:nvGrpSpPr>
            <p:cNvPr id="57" name="Group 56">
              <a:extLst>
                <a:ext uri="{FF2B5EF4-FFF2-40B4-BE49-F238E27FC236}">
                  <a16:creationId xmlns:a16="http://schemas.microsoft.com/office/drawing/2014/main" id="{65CAAF71-8DB0-628E-ED35-65968447E58E}"/>
                </a:ext>
              </a:extLst>
            </p:cNvPr>
            <p:cNvGrpSpPr/>
            <p:nvPr/>
          </p:nvGrpSpPr>
          <p:grpSpPr>
            <a:xfrm flipV="1">
              <a:off x="9596859" y="5927778"/>
              <a:ext cx="3052341" cy="545246"/>
              <a:chOff x="9337552" y="6350854"/>
              <a:chExt cx="3462911" cy="545246"/>
            </a:xfrm>
          </p:grpSpPr>
          <p:cxnSp>
            <p:nvCxnSpPr>
              <p:cNvPr id="66" name="Straight Connector 65">
                <a:extLst>
                  <a:ext uri="{FF2B5EF4-FFF2-40B4-BE49-F238E27FC236}">
                    <a16:creationId xmlns:a16="http://schemas.microsoft.com/office/drawing/2014/main" id="{2A9BB1F7-22BA-2EE3-0931-560B71C3BAEC}"/>
                  </a:ext>
                </a:extLst>
              </p:cNvPr>
              <p:cNvCxnSpPr>
                <a:cxnSpLocks/>
              </p:cNvCxnSpPr>
              <p:nvPr/>
            </p:nvCxnSpPr>
            <p:spPr>
              <a:xfrm>
                <a:off x="9337552" y="6350854"/>
                <a:ext cx="884621" cy="545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43BCBB2-48AE-6728-3440-EA6526DD7FC1}"/>
                  </a:ext>
                </a:extLst>
              </p:cNvPr>
              <p:cNvCxnSpPr/>
              <p:nvPr/>
            </p:nvCxnSpPr>
            <p:spPr>
              <a:xfrm>
                <a:off x="10237757" y="6896100"/>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0D1AAA41-D018-332E-B0C4-0DE927AEFB9A}"/>
                </a:ext>
              </a:extLst>
            </p:cNvPr>
            <p:cNvGrpSpPr/>
            <p:nvPr/>
          </p:nvGrpSpPr>
          <p:grpSpPr>
            <a:xfrm>
              <a:off x="9571840" y="7169392"/>
              <a:ext cx="3077360" cy="545246"/>
              <a:chOff x="9337552" y="6350854"/>
              <a:chExt cx="3462911" cy="545246"/>
            </a:xfrm>
          </p:grpSpPr>
          <p:cxnSp>
            <p:nvCxnSpPr>
              <p:cNvPr id="64" name="Straight Connector 63">
                <a:extLst>
                  <a:ext uri="{FF2B5EF4-FFF2-40B4-BE49-F238E27FC236}">
                    <a16:creationId xmlns:a16="http://schemas.microsoft.com/office/drawing/2014/main" id="{79BE5693-6B42-8ADB-D3E7-DE6DE0198E33}"/>
                  </a:ext>
                </a:extLst>
              </p:cNvPr>
              <p:cNvCxnSpPr>
                <a:cxnSpLocks/>
              </p:cNvCxnSpPr>
              <p:nvPr/>
            </p:nvCxnSpPr>
            <p:spPr>
              <a:xfrm>
                <a:off x="9337552" y="6350854"/>
                <a:ext cx="884621" cy="545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13F8A31-849F-9D85-4DB8-245FE0CB61C1}"/>
                  </a:ext>
                </a:extLst>
              </p:cNvPr>
              <p:cNvCxnSpPr/>
              <p:nvPr/>
            </p:nvCxnSpPr>
            <p:spPr>
              <a:xfrm>
                <a:off x="10237757" y="6896100"/>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72F52C58-2CE6-6D3B-80EE-649DEE13781E}"/>
                </a:ext>
              </a:extLst>
            </p:cNvPr>
            <p:cNvSpPr txBox="1"/>
            <p:nvPr/>
          </p:nvSpPr>
          <p:spPr>
            <a:xfrm>
              <a:off x="6101235" y="839213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Stay Out</a:t>
              </a:r>
            </a:p>
          </p:txBody>
        </p:sp>
        <p:sp>
          <p:nvSpPr>
            <p:cNvPr id="60" name="TextBox 59">
              <a:extLst>
                <a:ext uri="{FF2B5EF4-FFF2-40B4-BE49-F238E27FC236}">
                  <a16:creationId xmlns:a16="http://schemas.microsoft.com/office/drawing/2014/main" id="{B59F33D5-3FBF-3542-55F0-686DEB73DAF3}"/>
                </a:ext>
              </a:extLst>
            </p:cNvPr>
            <p:cNvSpPr txBox="1"/>
            <p:nvPr/>
          </p:nvSpPr>
          <p:spPr>
            <a:xfrm>
              <a:off x="10604998" y="552610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Accommodate</a:t>
              </a:r>
            </a:p>
          </p:txBody>
        </p:sp>
        <p:sp>
          <p:nvSpPr>
            <p:cNvPr id="61" name="TextBox 60">
              <a:extLst>
                <a:ext uri="{FF2B5EF4-FFF2-40B4-BE49-F238E27FC236}">
                  <a16:creationId xmlns:a16="http://schemas.microsoft.com/office/drawing/2014/main" id="{F15C1DFB-6608-5716-9F0C-91B916AD2ACE}"/>
                </a:ext>
              </a:extLst>
            </p:cNvPr>
            <p:cNvSpPr txBox="1"/>
            <p:nvPr/>
          </p:nvSpPr>
          <p:spPr>
            <a:xfrm>
              <a:off x="12229078" y="8569558"/>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(0, 48)</a:t>
              </a:r>
            </a:p>
          </p:txBody>
        </p:sp>
        <p:sp>
          <p:nvSpPr>
            <p:cNvPr id="62" name="TextBox 61">
              <a:extLst>
                <a:ext uri="{FF2B5EF4-FFF2-40B4-BE49-F238E27FC236}">
                  <a16:creationId xmlns:a16="http://schemas.microsoft.com/office/drawing/2014/main" id="{FAEE3F0D-5159-D79C-4728-6D19820AC86B}"/>
                </a:ext>
              </a:extLst>
            </p:cNvPr>
            <p:cNvSpPr txBox="1"/>
            <p:nvPr/>
          </p:nvSpPr>
          <p:spPr>
            <a:xfrm>
              <a:off x="12231352" y="7507310"/>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(-1, 6)</a:t>
              </a:r>
            </a:p>
          </p:txBody>
        </p:sp>
        <p:sp>
          <p:nvSpPr>
            <p:cNvPr id="63" name="TextBox 62">
              <a:extLst>
                <a:ext uri="{FF2B5EF4-FFF2-40B4-BE49-F238E27FC236}">
                  <a16:creationId xmlns:a16="http://schemas.microsoft.com/office/drawing/2014/main" id="{090BA1E9-1822-BFDC-32C5-738FEC26B027}"/>
                </a:ext>
              </a:extLst>
            </p:cNvPr>
            <p:cNvSpPr txBox="1"/>
            <p:nvPr/>
          </p:nvSpPr>
          <p:spPr>
            <a:xfrm>
              <a:off x="12231353" y="5705804"/>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(2, 7)</a:t>
              </a:r>
            </a:p>
          </p:txBody>
        </p:sp>
      </p:grpSp>
      <p:sp>
        <p:nvSpPr>
          <p:cNvPr id="69" name="TextBox 68">
            <a:extLst>
              <a:ext uri="{FF2B5EF4-FFF2-40B4-BE49-F238E27FC236}">
                <a16:creationId xmlns:a16="http://schemas.microsoft.com/office/drawing/2014/main" id="{CA52E31A-C52C-7E2D-EDFF-BBD593CF3AC2}"/>
              </a:ext>
            </a:extLst>
          </p:cNvPr>
          <p:cNvSpPr txBox="1"/>
          <p:nvPr/>
        </p:nvSpPr>
        <p:spPr>
          <a:xfrm>
            <a:off x="12260924" y="9024484"/>
            <a:ext cx="1664339" cy="400110"/>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(Entrant, You)</a:t>
            </a:r>
          </a:p>
        </p:txBody>
      </p:sp>
    </p:spTree>
    <p:extLst>
      <p:ext uri="{BB962C8B-B14F-4D97-AF65-F5344CB8AC3E}">
        <p14:creationId xmlns:p14="http://schemas.microsoft.com/office/powerpoint/2010/main" val="940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1</a:t>
            </a:r>
            <a:endParaRPr b="1" dirty="0"/>
          </a:p>
        </p:txBody>
      </p:sp>
      <p:sp>
        <p:nvSpPr>
          <p:cNvPr id="126" name="Google Shape;126;p3"/>
          <p:cNvSpPr txBox="1">
            <a:spLocks noGrp="1"/>
          </p:cNvSpPr>
          <p:nvPr>
            <p:ph type="body" idx="1"/>
          </p:nvPr>
        </p:nvSpPr>
        <p:spPr>
          <a:xfrm>
            <a:off x="4094326" y="1843863"/>
            <a:ext cx="10508778" cy="6761400"/>
          </a:xfrm>
          <a:prstGeom prst="rect">
            <a:avLst/>
          </a:prstGeom>
        </p:spPr>
        <p:txBody>
          <a:bodyPr spcFirstLastPara="1" wrap="square" lIns="91425" tIns="45700" rIns="91425" bIns="45700" anchor="t" anchorCtr="0">
            <a:normAutofit/>
          </a:bodyPr>
          <a:lstStyle/>
          <a:p>
            <a:pPr marL="131445" lvl="0" indent="0" algn="l" rtl="0">
              <a:spcBef>
                <a:spcPts val="360"/>
              </a:spcBef>
              <a:spcAft>
                <a:spcPts val="0"/>
              </a:spcAft>
              <a:buSzPct val="56250"/>
              <a:buNone/>
            </a:pPr>
            <a:r>
              <a:rPr lang="en-US" dirty="0"/>
              <a:t>Consider a specialized bike store in Vancouver that negotiates with every single customer wanting to purchase a bike. The manager of the bike store is unsure of each customer’s maximum willingness to pay. Which of the following statements is true?</a:t>
            </a:r>
          </a:p>
          <a:p>
            <a:pPr marL="131445" lvl="0" indent="0" algn="l" rtl="0">
              <a:spcBef>
                <a:spcPts val="360"/>
              </a:spcBef>
              <a:spcAft>
                <a:spcPts val="0"/>
              </a:spcAft>
              <a:buSzPct val="56250"/>
              <a:buNone/>
            </a:pPr>
            <a:endParaRPr lang="en-US" dirty="0"/>
          </a:p>
          <a:p>
            <a:pPr marL="131445" indent="0">
              <a:buSzPct val="56250"/>
              <a:buNone/>
            </a:pPr>
            <a:r>
              <a:rPr lang="en-US" dirty="0"/>
              <a:t>A. The bike store engages in perfect price discrimination. </a:t>
            </a:r>
          </a:p>
          <a:p>
            <a:pPr marL="131445" indent="0">
              <a:buSzPct val="56250"/>
              <a:buNone/>
            </a:pPr>
            <a:r>
              <a:rPr lang="en-US" dirty="0"/>
              <a:t>B. The bike store engages in individual price discrimination.</a:t>
            </a:r>
          </a:p>
          <a:p>
            <a:pPr marL="131445" indent="0">
              <a:buSzPct val="56250"/>
              <a:buNone/>
            </a:pPr>
            <a:r>
              <a:rPr lang="en-US" dirty="0"/>
              <a:t>C. The bike store is likely to use two-part pricing. </a:t>
            </a:r>
          </a:p>
          <a:p>
            <a:pPr marL="131445" indent="0">
              <a:buSzPct val="56250"/>
              <a:buNone/>
            </a:pPr>
            <a:r>
              <a:rPr lang="en-US" dirty="0"/>
              <a:t>D. None of the above</a:t>
            </a:r>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p:txBody>
      </p:sp>
    </p:spTree>
    <p:extLst>
      <p:ext uri="{BB962C8B-B14F-4D97-AF65-F5344CB8AC3E}">
        <p14:creationId xmlns:p14="http://schemas.microsoft.com/office/powerpoint/2010/main" val="423272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16</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that you own a convenience store called Corner 21 in Kelowna. Another entrepreneur in the same area is thinking about opening a convenience store as well. You threaten the potential entrant with a price war if it enters. Assume that the entrepreneur knows your payoffs.</a:t>
            </a:r>
            <a:endParaRPr lang="en-US" sz="2800" b="1" i="1" dirty="0"/>
          </a:p>
          <a:p>
            <a:pPr marL="131445" indent="0">
              <a:buSzPct val="56250"/>
              <a:buNone/>
            </a:pPr>
            <a:br>
              <a:rPr lang="en-US" sz="2800" b="1" i="1" dirty="0"/>
            </a:br>
            <a:r>
              <a:rPr lang="en-US" sz="2800" b="1" i="1" dirty="0"/>
              <a:t>1. Is your threat credible? Explain.</a:t>
            </a:r>
          </a:p>
          <a:p>
            <a:pPr marL="131445" indent="0">
              <a:buSzPct val="56250"/>
              <a:buNone/>
            </a:pPr>
            <a:r>
              <a:rPr lang="en-US" sz="2800" i="1" dirty="0"/>
              <a:t>Your threat is NOT credible - it is not credible because if entry occurs, you get 7 by accommodating and only 6 in price war. You get more by accommodating. You therefore have an incentive to accommodate and do not have an incentive to start a price war. </a:t>
            </a:r>
          </a:p>
          <a:p>
            <a:pPr marL="131445" indent="0">
              <a:buSzPct val="56250"/>
              <a:buNone/>
            </a:pPr>
            <a:endParaRPr lang="en-US" sz="2800" b="1" i="1" dirty="0"/>
          </a:p>
        </p:txBody>
      </p:sp>
      <p:grpSp>
        <p:nvGrpSpPr>
          <p:cNvPr id="2" name="Group 1">
            <a:extLst>
              <a:ext uri="{FF2B5EF4-FFF2-40B4-BE49-F238E27FC236}">
                <a16:creationId xmlns:a16="http://schemas.microsoft.com/office/drawing/2014/main" id="{08A79606-772A-DD49-23D0-84CB683C2341}"/>
              </a:ext>
            </a:extLst>
          </p:cNvPr>
          <p:cNvGrpSpPr/>
          <p:nvPr/>
        </p:nvGrpSpPr>
        <p:grpSpPr>
          <a:xfrm>
            <a:off x="2088110" y="5526107"/>
            <a:ext cx="11807582" cy="3440967"/>
            <a:chOff x="2088110" y="5526107"/>
            <a:chExt cx="11807582" cy="3440967"/>
          </a:xfrm>
        </p:grpSpPr>
        <p:sp>
          <p:nvSpPr>
            <p:cNvPr id="3" name="Rectangle 2">
              <a:extLst>
                <a:ext uri="{FF2B5EF4-FFF2-40B4-BE49-F238E27FC236}">
                  <a16:creationId xmlns:a16="http://schemas.microsoft.com/office/drawing/2014/main" id="{9D762026-CA26-F667-B384-B7F9A4441BB8}"/>
                </a:ext>
              </a:extLst>
            </p:cNvPr>
            <p:cNvSpPr/>
            <p:nvPr/>
          </p:nvSpPr>
          <p:spPr>
            <a:xfrm>
              <a:off x="2088110" y="7160858"/>
              <a:ext cx="2183045" cy="134237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Entrant</a:t>
              </a:r>
            </a:p>
          </p:txBody>
        </p:sp>
        <p:cxnSp>
          <p:nvCxnSpPr>
            <p:cNvPr id="6" name="Straight Connector 5">
              <a:extLst>
                <a:ext uri="{FF2B5EF4-FFF2-40B4-BE49-F238E27FC236}">
                  <a16:creationId xmlns:a16="http://schemas.microsoft.com/office/drawing/2014/main" id="{C78FC1B5-3706-E914-28B2-FAE2DC286F62}"/>
                </a:ext>
              </a:extLst>
            </p:cNvPr>
            <p:cNvCxnSpPr>
              <a:cxnSpLocks/>
            </p:cNvCxnSpPr>
            <p:nvPr/>
          </p:nvCxnSpPr>
          <p:spPr>
            <a:xfrm flipV="1">
              <a:off x="4255606" y="6780290"/>
              <a:ext cx="1491522" cy="935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216EFC-17FB-B101-CC22-F2975D3CBFB6}"/>
                </a:ext>
              </a:extLst>
            </p:cNvPr>
            <p:cNvCxnSpPr>
              <a:cxnSpLocks/>
            </p:cNvCxnSpPr>
            <p:nvPr/>
          </p:nvCxnSpPr>
          <p:spPr>
            <a:xfrm>
              <a:off x="4271958" y="7849838"/>
              <a:ext cx="1491522" cy="935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E900B0-FDC4-FC44-3F32-99FF449DF225}"/>
                </a:ext>
              </a:extLst>
            </p:cNvPr>
            <p:cNvCxnSpPr/>
            <p:nvPr/>
          </p:nvCxnSpPr>
          <p:spPr>
            <a:xfrm>
              <a:off x="5747127" y="6793939"/>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FE1A9B-027B-4142-1FFB-D81375D90848}"/>
                </a:ext>
              </a:extLst>
            </p:cNvPr>
            <p:cNvCxnSpPr>
              <a:cxnSpLocks/>
            </p:cNvCxnSpPr>
            <p:nvPr/>
          </p:nvCxnSpPr>
          <p:spPr>
            <a:xfrm>
              <a:off x="5763480" y="8785341"/>
              <a:ext cx="69016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F1B5D04-C690-EA10-4BAB-91996CCD5D0C}"/>
                </a:ext>
              </a:extLst>
            </p:cNvPr>
            <p:cNvSpPr txBox="1"/>
            <p:nvPr/>
          </p:nvSpPr>
          <p:spPr>
            <a:xfrm>
              <a:off x="6520004" y="6387161"/>
              <a:ext cx="949150"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Enter</a:t>
              </a:r>
            </a:p>
          </p:txBody>
        </p:sp>
        <p:sp>
          <p:nvSpPr>
            <p:cNvPr id="12" name="TextBox 11">
              <a:extLst>
                <a:ext uri="{FF2B5EF4-FFF2-40B4-BE49-F238E27FC236}">
                  <a16:creationId xmlns:a16="http://schemas.microsoft.com/office/drawing/2014/main" id="{358E9249-F955-08F2-6856-1DDB102257C9}"/>
                </a:ext>
              </a:extLst>
            </p:cNvPr>
            <p:cNvSpPr txBox="1"/>
            <p:nvPr/>
          </p:nvSpPr>
          <p:spPr>
            <a:xfrm>
              <a:off x="10657313" y="732533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Price War</a:t>
              </a:r>
            </a:p>
          </p:txBody>
        </p:sp>
        <p:sp>
          <p:nvSpPr>
            <p:cNvPr id="13" name="Diamond 12">
              <a:extLst>
                <a:ext uri="{FF2B5EF4-FFF2-40B4-BE49-F238E27FC236}">
                  <a16:creationId xmlns:a16="http://schemas.microsoft.com/office/drawing/2014/main" id="{5F411B50-2741-6D51-1958-7A0331734C17}"/>
                </a:ext>
              </a:extLst>
            </p:cNvPr>
            <p:cNvSpPr/>
            <p:nvPr/>
          </p:nvSpPr>
          <p:spPr>
            <a:xfrm>
              <a:off x="8311488" y="6145478"/>
              <a:ext cx="1733265" cy="1296537"/>
            </a:xfrm>
            <a:prstGeom prst="diamond">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You</a:t>
              </a:r>
            </a:p>
          </p:txBody>
        </p:sp>
        <p:grpSp>
          <p:nvGrpSpPr>
            <p:cNvPr id="14" name="Group 13">
              <a:extLst>
                <a:ext uri="{FF2B5EF4-FFF2-40B4-BE49-F238E27FC236}">
                  <a16:creationId xmlns:a16="http://schemas.microsoft.com/office/drawing/2014/main" id="{ED02A086-64B8-BC3D-79FC-A8E237DCFAF5}"/>
                </a:ext>
              </a:extLst>
            </p:cNvPr>
            <p:cNvGrpSpPr/>
            <p:nvPr/>
          </p:nvGrpSpPr>
          <p:grpSpPr>
            <a:xfrm flipV="1">
              <a:off x="9596859" y="5927778"/>
              <a:ext cx="3052341" cy="545246"/>
              <a:chOff x="9337552" y="6350854"/>
              <a:chExt cx="3462911" cy="545246"/>
            </a:xfrm>
          </p:grpSpPr>
          <p:cxnSp>
            <p:nvCxnSpPr>
              <p:cNvPr id="24" name="Straight Connector 23">
                <a:extLst>
                  <a:ext uri="{FF2B5EF4-FFF2-40B4-BE49-F238E27FC236}">
                    <a16:creationId xmlns:a16="http://schemas.microsoft.com/office/drawing/2014/main" id="{D3D92B43-C439-571C-DA51-C115A2C5B47E}"/>
                  </a:ext>
                </a:extLst>
              </p:cNvPr>
              <p:cNvCxnSpPr>
                <a:cxnSpLocks/>
              </p:cNvCxnSpPr>
              <p:nvPr/>
            </p:nvCxnSpPr>
            <p:spPr>
              <a:xfrm>
                <a:off x="9337552" y="6350854"/>
                <a:ext cx="884621" cy="545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E07E36B-1F42-5ED0-92DF-4410BD7608BC}"/>
                  </a:ext>
                </a:extLst>
              </p:cNvPr>
              <p:cNvCxnSpPr/>
              <p:nvPr/>
            </p:nvCxnSpPr>
            <p:spPr>
              <a:xfrm>
                <a:off x="10237757" y="6896100"/>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03621CCA-522A-0684-F74E-9E1B757C8C2D}"/>
                </a:ext>
              </a:extLst>
            </p:cNvPr>
            <p:cNvGrpSpPr/>
            <p:nvPr/>
          </p:nvGrpSpPr>
          <p:grpSpPr>
            <a:xfrm>
              <a:off x="9571840" y="7169392"/>
              <a:ext cx="3077360" cy="545246"/>
              <a:chOff x="9337552" y="6350854"/>
              <a:chExt cx="3462911" cy="545246"/>
            </a:xfrm>
          </p:grpSpPr>
          <p:cxnSp>
            <p:nvCxnSpPr>
              <p:cNvPr id="22" name="Straight Connector 21">
                <a:extLst>
                  <a:ext uri="{FF2B5EF4-FFF2-40B4-BE49-F238E27FC236}">
                    <a16:creationId xmlns:a16="http://schemas.microsoft.com/office/drawing/2014/main" id="{3A538A2C-9810-89EE-657F-110C4BF96B3E}"/>
                  </a:ext>
                </a:extLst>
              </p:cNvPr>
              <p:cNvCxnSpPr>
                <a:cxnSpLocks/>
              </p:cNvCxnSpPr>
              <p:nvPr/>
            </p:nvCxnSpPr>
            <p:spPr>
              <a:xfrm>
                <a:off x="9337552" y="6350854"/>
                <a:ext cx="884621" cy="545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B6E277-FD2A-A383-481A-CF38B35EAFF2}"/>
                  </a:ext>
                </a:extLst>
              </p:cNvPr>
              <p:cNvCxnSpPr/>
              <p:nvPr/>
            </p:nvCxnSpPr>
            <p:spPr>
              <a:xfrm>
                <a:off x="10237757" y="6896100"/>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09DF0486-CA56-3CBD-1D48-7FAA54A2A00E}"/>
                </a:ext>
              </a:extLst>
            </p:cNvPr>
            <p:cNvSpPr txBox="1"/>
            <p:nvPr/>
          </p:nvSpPr>
          <p:spPr>
            <a:xfrm>
              <a:off x="6101235" y="839213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Stay Out</a:t>
              </a:r>
            </a:p>
          </p:txBody>
        </p:sp>
        <p:sp>
          <p:nvSpPr>
            <p:cNvPr id="17" name="TextBox 16">
              <a:extLst>
                <a:ext uri="{FF2B5EF4-FFF2-40B4-BE49-F238E27FC236}">
                  <a16:creationId xmlns:a16="http://schemas.microsoft.com/office/drawing/2014/main" id="{213B2E78-64EC-CB1D-FDF1-B55236F01C57}"/>
                </a:ext>
              </a:extLst>
            </p:cNvPr>
            <p:cNvSpPr txBox="1"/>
            <p:nvPr/>
          </p:nvSpPr>
          <p:spPr>
            <a:xfrm>
              <a:off x="10604998" y="552610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Accommodate</a:t>
              </a:r>
            </a:p>
          </p:txBody>
        </p:sp>
        <p:sp>
          <p:nvSpPr>
            <p:cNvPr id="18" name="TextBox 17">
              <a:extLst>
                <a:ext uri="{FF2B5EF4-FFF2-40B4-BE49-F238E27FC236}">
                  <a16:creationId xmlns:a16="http://schemas.microsoft.com/office/drawing/2014/main" id="{14370566-201E-A5C5-2966-A0E1C6805327}"/>
                </a:ext>
              </a:extLst>
            </p:cNvPr>
            <p:cNvSpPr txBox="1"/>
            <p:nvPr/>
          </p:nvSpPr>
          <p:spPr>
            <a:xfrm>
              <a:off x="12229078" y="8569558"/>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(0, 48)</a:t>
              </a:r>
            </a:p>
          </p:txBody>
        </p:sp>
        <p:sp>
          <p:nvSpPr>
            <p:cNvPr id="20" name="TextBox 19">
              <a:extLst>
                <a:ext uri="{FF2B5EF4-FFF2-40B4-BE49-F238E27FC236}">
                  <a16:creationId xmlns:a16="http://schemas.microsoft.com/office/drawing/2014/main" id="{4B903D9C-5F46-2D51-F9F8-F7973A506D3A}"/>
                </a:ext>
              </a:extLst>
            </p:cNvPr>
            <p:cNvSpPr txBox="1"/>
            <p:nvPr/>
          </p:nvSpPr>
          <p:spPr>
            <a:xfrm>
              <a:off x="12231352" y="7507310"/>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(-1, 6)</a:t>
              </a:r>
            </a:p>
          </p:txBody>
        </p:sp>
        <p:sp>
          <p:nvSpPr>
            <p:cNvPr id="21" name="TextBox 20">
              <a:extLst>
                <a:ext uri="{FF2B5EF4-FFF2-40B4-BE49-F238E27FC236}">
                  <a16:creationId xmlns:a16="http://schemas.microsoft.com/office/drawing/2014/main" id="{B2FEA964-25A3-879A-33F1-28C66DD36D61}"/>
                </a:ext>
              </a:extLst>
            </p:cNvPr>
            <p:cNvSpPr txBox="1"/>
            <p:nvPr/>
          </p:nvSpPr>
          <p:spPr>
            <a:xfrm>
              <a:off x="12231353" y="5705804"/>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(2, 7)</a:t>
              </a:r>
            </a:p>
          </p:txBody>
        </p:sp>
      </p:grpSp>
      <p:sp>
        <p:nvSpPr>
          <p:cNvPr id="31" name="TextBox 30">
            <a:extLst>
              <a:ext uri="{FF2B5EF4-FFF2-40B4-BE49-F238E27FC236}">
                <a16:creationId xmlns:a16="http://schemas.microsoft.com/office/drawing/2014/main" id="{0C3529B3-81D5-9CFD-90B0-8DB744174747}"/>
              </a:ext>
            </a:extLst>
          </p:cNvPr>
          <p:cNvSpPr txBox="1"/>
          <p:nvPr/>
        </p:nvSpPr>
        <p:spPr>
          <a:xfrm>
            <a:off x="12260924" y="9024484"/>
            <a:ext cx="1664339" cy="400110"/>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(Entrant, You)</a:t>
            </a:r>
          </a:p>
        </p:txBody>
      </p:sp>
    </p:spTree>
    <p:extLst>
      <p:ext uri="{BB962C8B-B14F-4D97-AF65-F5344CB8AC3E}">
        <p14:creationId xmlns:p14="http://schemas.microsoft.com/office/powerpoint/2010/main" val="41008886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16</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that you own a convenience store called Corner 21 in Kelowna. Another entrepreneur in the same area is thinking about opening a convenience store as well. You threaten the potential entrant with a price war if it enters. Assume that the entrepreneur knows your payoffs.</a:t>
            </a:r>
            <a:endParaRPr lang="en-US" sz="2800" b="1" i="1" dirty="0"/>
          </a:p>
          <a:p>
            <a:pPr marL="131445" indent="0">
              <a:buSzPct val="56250"/>
              <a:buNone/>
            </a:pPr>
            <a:br>
              <a:rPr lang="en-US" sz="2800" b="1" i="1" dirty="0"/>
            </a:br>
            <a:r>
              <a:rPr lang="en-US" sz="2800" b="1" i="1" dirty="0"/>
              <a:t>2. How much are you willing to pay the potential entrant to keep it out of the market? (The maximum amount you are willing to pay) Explain. </a:t>
            </a:r>
            <a:r>
              <a:rPr lang="en-US" sz="2800" i="1" dirty="0"/>
              <a:t>Your threat is NOT </a:t>
            </a:r>
            <a:r>
              <a:rPr lang="en-US" sz="2800" i="1" dirty="0" err="1"/>
              <a:t>credible.You</a:t>
            </a:r>
            <a:r>
              <a:rPr lang="en-US" sz="2800" i="1" dirty="0"/>
              <a:t> would be willing to offer up to a maximum of 41 to keep the entrant out of the market. The reason is that you get 48 if the entrant stays out and only 7 if it enters. As 48 – 7 = 41, you would gain as long as the payment is less than or equal to 41. </a:t>
            </a:r>
          </a:p>
          <a:p>
            <a:pPr marL="131445" indent="0">
              <a:buSzPct val="56250"/>
              <a:buNone/>
            </a:pPr>
            <a:endParaRPr lang="en-US" sz="2800" i="1" dirty="0"/>
          </a:p>
          <a:p>
            <a:pPr marL="131445" indent="0">
              <a:buSzPct val="56250"/>
              <a:buNone/>
            </a:pPr>
            <a:endParaRPr lang="en-US" sz="2800" b="1" i="1" dirty="0"/>
          </a:p>
        </p:txBody>
      </p:sp>
      <p:grpSp>
        <p:nvGrpSpPr>
          <p:cNvPr id="2" name="Group 1">
            <a:extLst>
              <a:ext uri="{FF2B5EF4-FFF2-40B4-BE49-F238E27FC236}">
                <a16:creationId xmlns:a16="http://schemas.microsoft.com/office/drawing/2014/main" id="{D9D3FD5A-5A07-427D-3120-BC3DAB770A1C}"/>
              </a:ext>
            </a:extLst>
          </p:cNvPr>
          <p:cNvGrpSpPr/>
          <p:nvPr/>
        </p:nvGrpSpPr>
        <p:grpSpPr>
          <a:xfrm>
            <a:off x="2088110" y="5526107"/>
            <a:ext cx="11807582" cy="3440967"/>
            <a:chOff x="2088110" y="5526107"/>
            <a:chExt cx="11807582" cy="3440967"/>
          </a:xfrm>
        </p:grpSpPr>
        <p:sp>
          <p:nvSpPr>
            <p:cNvPr id="9" name="Rectangle 8">
              <a:extLst>
                <a:ext uri="{FF2B5EF4-FFF2-40B4-BE49-F238E27FC236}">
                  <a16:creationId xmlns:a16="http://schemas.microsoft.com/office/drawing/2014/main" id="{FF23DEAB-0AF6-6D0F-130A-BF095294DB2E}"/>
                </a:ext>
              </a:extLst>
            </p:cNvPr>
            <p:cNvSpPr/>
            <p:nvPr/>
          </p:nvSpPr>
          <p:spPr>
            <a:xfrm>
              <a:off x="2088110" y="7160858"/>
              <a:ext cx="2183045" cy="134237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Entrant</a:t>
              </a:r>
            </a:p>
          </p:txBody>
        </p:sp>
        <p:cxnSp>
          <p:nvCxnSpPr>
            <p:cNvPr id="19" name="Straight Connector 18">
              <a:extLst>
                <a:ext uri="{FF2B5EF4-FFF2-40B4-BE49-F238E27FC236}">
                  <a16:creationId xmlns:a16="http://schemas.microsoft.com/office/drawing/2014/main" id="{049F3FB6-77C1-A7AC-98D6-42B8F41F1676}"/>
                </a:ext>
              </a:extLst>
            </p:cNvPr>
            <p:cNvCxnSpPr>
              <a:cxnSpLocks/>
            </p:cNvCxnSpPr>
            <p:nvPr/>
          </p:nvCxnSpPr>
          <p:spPr>
            <a:xfrm flipV="1">
              <a:off x="4255606" y="6780290"/>
              <a:ext cx="1491522" cy="935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840B19-9F1C-1BFE-64C1-CBA7D159D367}"/>
                </a:ext>
              </a:extLst>
            </p:cNvPr>
            <p:cNvCxnSpPr>
              <a:cxnSpLocks/>
            </p:cNvCxnSpPr>
            <p:nvPr/>
          </p:nvCxnSpPr>
          <p:spPr>
            <a:xfrm>
              <a:off x="4271958" y="7849838"/>
              <a:ext cx="1491522" cy="935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06600D-3EB6-C552-C4DE-8C62D9FC5C93}"/>
                </a:ext>
              </a:extLst>
            </p:cNvPr>
            <p:cNvCxnSpPr/>
            <p:nvPr/>
          </p:nvCxnSpPr>
          <p:spPr>
            <a:xfrm>
              <a:off x="5747127" y="6793939"/>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FDF8A1-B051-00A4-7763-6E0B357677DF}"/>
                </a:ext>
              </a:extLst>
            </p:cNvPr>
            <p:cNvCxnSpPr>
              <a:cxnSpLocks/>
            </p:cNvCxnSpPr>
            <p:nvPr/>
          </p:nvCxnSpPr>
          <p:spPr>
            <a:xfrm>
              <a:off x="5763480" y="8785341"/>
              <a:ext cx="69016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6F8F56E-BE7E-CC1F-790C-A8164717F3C7}"/>
                </a:ext>
              </a:extLst>
            </p:cNvPr>
            <p:cNvSpPr txBox="1"/>
            <p:nvPr/>
          </p:nvSpPr>
          <p:spPr>
            <a:xfrm>
              <a:off x="6520004" y="6387161"/>
              <a:ext cx="949150"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Enter</a:t>
              </a:r>
            </a:p>
          </p:txBody>
        </p:sp>
        <p:sp>
          <p:nvSpPr>
            <p:cNvPr id="30" name="TextBox 29">
              <a:extLst>
                <a:ext uri="{FF2B5EF4-FFF2-40B4-BE49-F238E27FC236}">
                  <a16:creationId xmlns:a16="http://schemas.microsoft.com/office/drawing/2014/main" id="{E60AD6D5-D539-E110-74B1-3C7A30F467FE}"/>
                </a:ext>
              </a:extLst>
            </p:cNvPr>
            <p:cNvSpPr txBox="1"/>
            <p:nvPr/>
          </p:nvSpPr>
          <p:spPr>
            <a:xfrm>
              <a:off x="10657313" y="732533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Price War</a:t>
              </a:r>
            </a:p>
          </p:txBody>
        </p:sp>
        <p:sp>
          <p:nvSpPr>
            <p:cNvPr id="32" name="Diamond 31">
              <a:extLst>
                <a:ext uri="{FF2B5EF4-FFF2-40B4-BE49-F238E27FC236}">
                  <a16:creationId xmlns:a16="http://schemas.microsoft.com/office/drawing/2014/main" id="{E5997494-DC6B-371E-CED6-710FA0CD0D8E}"/>
                </a:ext>
              </a:extLst>
            </p:cNvPr>
            <p:cNvSpPr/>
            <p:nvPr/>
          </p:nvSpPr>
          <p:spPr>
            <a:xfrm>
              <a:off x="8311488" y="6145478"/>
              <a:ext cx="1733265" cy="1296537"/>
            </a:xfrm>
            <a:prstGeom prst="diamond">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You</a:t>
              </a:r>
            </a:p>
          </p:txBody>
        </p:sp>
        <p:grpSp>
          <p:nvGrpSpPr>
            <p:cNvPr id="39" name="Group 38">
              <a:extLst>
                <a:ext uri="{FF2B5EF4-FFF2-40B4-BE49-F238E27FC236}">
                  <a16:creationId xmlns:a16="http://schemas.microsoft.com/office/drawing/2014/main" id="{36BE7773-3B95-8201-25D2-B78969065A06}"/>
                </a:ext>
              </a:extLst>
            </p:cNvPr>
            <p:cNvGrpSpPr/>
            <p:nvPr/>
          </p:nvGrpSpPr>
          <p:grpSpPr>
            <a:xfrm flipV="1">
              <a:off x="9596859" y="5927778"/>
              <a:ext cx="3052341" cy="545246"/>
              <a:chOff x="9337552" y="6350854"/>
              <a:chExt cx="3462911" cy="545246"/>
            </a:xfrm>
          </p:grpSpPr>
          <p:cxnSp>
            <p:nvCxnSpPr>
              <p:cNvPr id="34" name="Straight Connector 33">
                <a:extLst>
                  <a:ext uri="{FF2B5EF4-FFF2-40B4-BE49-F238E27FC236}">
                    <a16:creationId xmlns:a16="http://schemas.microsoft.com/office/drawing/2014/main" id="{AB1D920D-E4B3-C79B-8405-A96F337D022E}"/>
                  </a:ext>
                </a:extLst>
              </p:cNvPr>
              <p:cNvCxnSpPr>
                <a:cxnSpLocks/>
              </p:cNvCxnSpPr>
              <p:nvPr/>
            </p:nvCxnSpPr>
            <p:spPr>
              <a:xfrm>
                <a:off x="9337552" y="6350854"/>
                <a:ext cx="884621" cy="545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5F2D15-AE30-997C-3B07-52D8719EA421}"/>
                  </a:ext>
                </a:extLst>
              </p:cNvPr>
              <p:cNvCxnSpPr/>
              <p:nvPr/>
            </p:nvCxnSpPr>
            <p:spPr>
              <a:xfrm>
                <a:off x="10237757" y="6896100"/>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E9BFC3E4-8B41-28EE-0797-7A4A2E739B31}"/>
                </a:ext>
              </a:extLst>
            </p:cNvPr>
            <p:cNvGrpSpPr/>
            <p:nvPr/>
          </p:nvGrpSpPr>
          <p:grpSpPr>
            <a:xfrm>
              <a:off x="9571840" y="7169392"/>
              <a:ext cx="3077360" cy="545246"/>
              <a:chOff x="9337552" y="6350854"/>
              <a:chExt cx="3462911" cy="545246"/>
            </a:xfrm>
          </p:grpSpPr>
          <p:cxnSp>
            <p:nvCxnSpPr>
              <p:cNvPr id="41" name="Straight Connector 40">
                <a:extLst>
                  <a:ext uri="{FF2B5EF4-FFF2-40B4-BE49-F238E27FC236}">
                    <a16:creationId xmlns:a16="http://schemas.microsoft.com/office/drawing/2014/main" id="{419593E3-BE04-8D54-5413-A2A334097D17}"/>
                  </a:ext>
                </a:extLst>
              </p:cNvPr>
              <p:cNvCxnSpPr>
                <a:cxnSpLocks/>
              </p:cNvCxnSpPr>
              <p:nvPr/>
            </p:nvCxnSpPr>
            <p:spPr>
              <a:xfrm>
                <a:off x="9337552" y="6350854"/>
                <a:ext cx="884621" cy="545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D7E0825-6057-F6F3-96F3-F178DF4EBF0A}"/>
                  </a:ext>
                </a:extLst>
              </p:cNvPr>
              <p:cNvCxnSpPr/>
              <p:nvPr/>
            </p:nvCxnSpPr>
            <p:spPr>
              <a:xfrm>
                <a:off x="10237757" y="6896100"/>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60AA5791-7B59-E015-1320-21CAE9745EB3}"/>
                </a:ext>
              </a:extLst>
            </p:cNvPr>
            <p:cNvSpPr txBox="1"/>
            <p:nvPr/>
          </p:nvSpPr>
          <p:spPr>
            <a:xfrm>
              <a:off x="6101235" y="839213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Stay Out</a:t>
              </a:r>
            </a:p>
          </p:txBody>
        </p:sp>
        <p:sp>
          <p:nvSpPr>
            <p:cNvPr id="44" name="TextBox 43">
              <a:extLst>
                <a:ext uri="{FF2B5EF4-FFF2-40B4-BE49-F238E27FC236}">
                  <a16:creationId xmlns:a16="http://schemas.microsoft.com/office/drawing/2014/main" id="{3DCCF553-4BCE-49B5-85A9-0427C7818E42}"/>
                </a:ext>
              </a:extLst>
            </p:cNvPr>
            <p:cNvSpPr txBox="1"/>
            <p:nvPr/>
          </p:nvSpPr>
          <p:spPr>
            <a:xfrm>
              <a:off x="10604998" y="552610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Accommodate</a:t>
              </a:r>
            </a:p>
          </p:txBody>
        </p:sp>
        <p:sp>
          <p:nvSpPr>
            <p:cNvPr id="45" name="TextBox 44">
              <a:extLst>
                <a:ext uri="{FF2B5EF4-FFF2-40B4-BE49-F238E27FC236}">
                  <a16:creationId xmlns:a16="http://schemas.microsoft.com/office/drawing/2014/main" id="{17386FF7-0EA2-8218-80A8-7113E1A9CFBD}"/>
                </a:ext>
              </a:extLst>
            </p:cNvPr>
            <p:cNvSpPr txBox="1"/>
            <p:nvPr/>
          </p:nvSpPr>
          <p:spPr>
            <a:xfrm>
              <a:off x="12229078" y="8569558"/>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(0, 48)</a:t>
              </a:r>
            </a:p>
          </p:txBody>
        </p:sp>
        <p:sp>
          <p:nvSpPr>
            <p:cNvPr id="46" name="TextBox 45">
              <a:extLst>
                <a:ext uri="{FF2B5EF4-FFF2-40B4-BE49-F238E27FC236}">
                  <a16:creationId xmlns:a16="http://schemas.microsoft.com/office/drawing/2014/main" id="{B5355416-8FC4-5761-C60C-A7DB8E6EB9C1}"/>
                </a:ext>
              </a:extLst>
            </p:cNvPr>
            <p:cNvSpPr txBox="1"/>
            <p:nvPr/>
          </p:nvSpPr>
          <p:spPr>
            <a:xfrm>
              <a:off x="12231352" y="7507310"/>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(-1, 6)</a:t>
              </a:r>
            </a:p>
          </p:txBody>
        </p:sp>
        <p:sp>
          <p:nvSpPr>
            <p:cNvPr id="47" name="TextBox 46">
              <a:extLst>
                <a:ext uri="{FF2B5EF4-FFF2-40B4-BE49-F238E27FC236}">
                  <a16:creationId xmlns:a16="http://schemas.microsoft.com/office/drawing/2014/main" id="{DA20D6C1-A2CF-E0B9-3FEC-FA2176638F3F}"/>
                </a:ext>
              </a:extLst>
            </p:cNvPr>
            <p:cNvSpPr txBox="1"/>
            <p:nvPr/>
          </p:nvSpPr>
          <p:spPr>
            <a:xfrm>
              <a:off x="12231353" y="5705804"/>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(2, 7)</a:t>
              </a:r>
            </a:p>
          </p:txBody>
        </p:sp>
      </p:grpSp>
      <p:sp>
        <p:nvSpPr>
          <p:cNvPr id="3" name="TextBox 2">
            <a:extLst>
              <a:ext uri="{FF2B5EF4-FFF2-40B4-BE49-F238E27FC236}">
                <a16:creationId xmlns:a16="http://schemas.microsoft.com/office/drawing/2014/main" id="{7118DE0D-3650-6A23-DC1C-75468E1888CC}"/>
              </a:ext>
            </a:extLst>
          </p:cNvPr>
          <p:cNvSpPr txBox="1"/>
          <p:nvPr/>
        </p:nvSpPr>
        <p:spPr>
          <a:xfrm>
            <a:off x="12260924" y="9024484"/>
            <a:ext cx="1664339" cy="400110"/>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(Entrant, You)</a:t>
            </a:r>
          </a:p>
        </p:txBody>
      </p:sp>
    </p:spTree>
    <p:extLst>
      <p:ext uri="{BB962C8B-B14F-4D97-AF65-F5344CB8AC3E}">
        <p14:creationId xmlns:p14="http://schemas.microsoft.com/office/powerpoint/2010/main" val="15457994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16</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that you own a convenience store called Corner 21 in Kelowna. Another entrepreneur in the same area is thinking about opening a convenience store as well. You threaten the potential entrant with a price war if it enters. Assume that the entrepreneur knows your payoffs.</a:t>
            </a:r>
            <a:endParaRPr lang="en-US" sz="2800" b="1" i="1" dirty="0"/>
          </a:p>
          <a:p>
            <a:pPr marL="131445" indent="0">
              <a:buSzPct val="56250"/>
              <a:buNone/>
            </a:pPr>
            <a:br>
              <a:rPr lang="en-US" sz="2800" b="1" i="1" dirty="0"/>
            </a:br>
            <a:r>
              <a:rPr lang="en-US" sz="2800" b="1" i="1" dirty="0"/>
              <a:t>3. Will the potential entrant accept your offer?</a:t>
            </a:r>
          </a:p>
          <a:p>
            <a:pPr marL="131445" indent="0">
              <a:buSzPct val="56250"/>
              <a:buNone/>
            </a:pPr>
            <a:r>
              <a:rPr lang="en-US" sz="2800" i="1" dirty="0"/>
              <a:t>The potential entrant will accept your offer as long as it exceeds 2 because the entrant gets 2 if it enters and would be willing to stay out as long as it gets more than 2 for staying out. </a:t>
            </a:r>
          </a:p>
          <a:p>
            <a:pPr marL="131445" indent="0">
              <a:buSzPct val="56250"/>
              <a:buNone/>
            </a:pPr>
            <a:endParaRPr lang="en-US" sz="2800" i="1" dirty="0"/>
          </a:p>
          <a:p>
            <a:pPr marL="131445" indent="0">
              <a:buSzPct val="56250"/>
              <a:buNone/>
            </a:pPr>
            <a:endParaRPr lang="en-US" sz="2800" b="1" i="1" dirty="0"/>
          </a:p>
        </p:txBody>
      </p:sp>
      <p:grpSp>
        <p:nvGrpSpPr>
          <p:cNvPr id="2" name="Group 1">
            <a:extLst>
              <a:ext uri="{FF2B5EF4-FFF2-40B4-BE49-F238E27FC236}">
                <a16:creationId xmlns:a16="http://schemas.microsoft.com/office/drawing/2014/main" id="{D9D3FD5A-5A07-427D-3120-BC3DAB770A1C}"/>
              </a:ext>
            </a:extLst>
          </p:cNvPr>
          <p:cNvGrpSpPr/>
          <p:nvPr/>
        </p:nvGrpSpPr>
        <p:grpSpPr>
          <a:xfrm>
            <a:off x="2088110" y="5526107"/>
            <a:ext cx="11807582" cy="3440967"/>
            <a:chOff x="2088110" y="5526107"/>
            <a:chExt cx="11807582" cy="3440967"/>
          </a:xfrm>
        </p:grpSpPr>
        <p:sp>
          <p:nvSpPr>
            <p:cNvPr id="9" name="Rectangle 8">
              <a:extLst>
                <a:ext uri="{FF2B5EF4-FFF2-40B4-BE49-F238E27FC236}">
                  <a16:creationId xmlns:a16="http://schemas.microsoft.com/office/drawing/2014/main" id="{FF23DEAB-0AF6-6D0F-130A-BF095294DB2E}"/>
                </a:ext>
              </a:extLst>
            </p:cNvPr>
            <p:cNvSpPr/>
            <p:nvPr/>
          </p:nvSpPr>
          <p:spPr>
            <a:xfrm>
              <a:off x="2088110" y="7160858"/>
              <a:ext cx="2183045" cy="134237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Entrant</a:t>
              </a:r>
            </a:p>
          </p:txBody>
        </p:sp>
        <p:cxnSp>
          <p:nvCxnSpPr>
            <p:cNvPr id="19" name="Straight Connector 18">
              <a:extLst>
                <a:ext uri="{FF2B5EF4-FFF2-40B4-BE49-F238E27FC236}">
                  <a16:creationId xmlns:a16="http://schemas.microsoft.com/office/drawing/2014/main" id="{049F3FB6-77C1-A7AC-98D6-42B8F41F1676}"/>
                </a:ext>
              </a:extLst>
            </p:cNvPr>
            <p:cNvCxnSpPr>
              <a:cxnSpLocks/>
            </p:cNvCxnSpPr>
            <p:nvPr/>
          </p:nvCxnSpPr>
          <p:spPr>
            <a:xfrm flipV="1">
              <a:off x="4255606" y="6780290"/>
              <a:ext cx="1491522" cy="935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840B19-9F1C-1BFE-64C1-CBA7D159D367}"/>
                </a:ext>
              </a:extLst>
            </p:cNvPr>
            <p:cNvCxnSpPr>
              <a:cxnSpLocks/>
            </p:cNvCxnSpPr>
            <p:nvPr/>
          </p:nvCxnSpPr>
          <p:spPr>
            <a:xfrm>
              <a:off x="4271958" y="7849838"/>
              <a:ext cx="1491522" cy="935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06600D-3EB6-C552-C4DE-8C62D9FC5C93}"/>
                </a:ext>
              </a:extLst>
            </p:cNvPr>
            <p:cNvCxnSpPr/>
            <p:nvPr/>
          </p:nvCxnSpPr>
          <p:spPr>
            <a:xfrm>
              <a:off x="5747127" y="6793939"/>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FDF8A1-B051-00A4-7763-6E0B357677DF}"/>
                </a:ext>
              </a:extLst>
            </p:cNvPr>
            <p:cNvCxnSpPr>
              <a:cxnSpLocks/>
            </p:cNvCxnSpPr>
            <p:nvPr/>
          </p:nvCxnSpPr>
          <p:spPr>
            <a:xfrm>
              <a:off x="5763480" y="8785341"/>
              <a:ext cx="69016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6F8F56E-BE7E-CC1F-790C-A8164717F3C7}"/>
                </a:ext>
              </a:extLst>
            </p:cNvPr>
            <p:cNvSpPr txBox="1"/>
            <p:nvPr/>
          </p:nvSpPr>
          <p:spPr>
            <a:xfrm>
              <a:off x="6520004" y="6387161"/>
              <a:ext cx="949150"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Enter</a:t>
              </a:r>
            </a:p>
          </p:txBody>
        </p:sp>
        <p:sp>
          <p:nvSpPr>
            <p:cNvPr id="30" name="TextBox 29">
              <a:extLst>
                <a:ext uri="{FF2B5EF4-FFF2-40B4-BE49-F238E27FC236}">
                  <a16:creationId xmlns:a16="http://schemas.microsoft.com/office/drawing/2014/main" id="{E60AD6D5-D539-E110-74B1-3C7A30F467FE}"/>
                </a:ext>
              </a:extLst>
            </p:cNvPr>
            <p:cNvSpPr txBox="1"/>
            <p:nvPr/>
          </p:nvSpPr>
          <p:spPr>
            <a:xfrm>
              <a:off x="10657313" y="732533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Price War</a:t>
              </a:r>
            </a:p>
          </p:txBody>
        </p:sp>
        <p:sp>
          <p:nvSpPr>
            <p:cNvPr id="32" name="Diamond 31">
              <a:extLst>
                <a:ext uri="{FF2B5EF4-FFF2-40B4-BE49-F238E27FC236}">
                  <a16:creationId xmlns:a16="http://schemas.microsoft.com/office/drawing/2014/main" id="{E5997494-DC6B-371E-CED6-710FA0CD0D8E}"/>
                </a:ext>
              </a:extLst>
            </p:cNvPr>
            <p:cNvSpPr/>
            <p:nvPr/>
          </p:nvSpPr>
          <p:spPr>
            <a:xfrm>
              <a:off x="8311488" y="6145478"/>
              <a:ext cx="1733265" cy="1296537"/>
            </a:xfrm>
            <a:prstGeom prst="diamond">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You</a:t>
              </a:r>
            </a:p>
          </p:txBody>
        </p:sp>
        <p:grpSp>
          <p:nvGrpSpPr>
            <p:cNvPr id="39" name="Group 38">
              <a:extLst>
                <a:ext uri="{FF2B5EF4-FFF2-40B4-BE49-F238E27FC236}">
                  <a16:creationId xmlns:a16="http://schemas.microsoft.com/office/drawing/2014/main" id="{36BE7773-3B95-8201-25D2-B78969065A06}"/>
                </a:ext>
              </a:extLst>
            </p:cNvPr>
            <p:cNvGrpSpPr/>
            <p:nvPr/>
          </p:nvGrpSpPr>
          <p:grpSpPr>
            <a:xfrm flipV="1">
              <a:off x="9596859" y="5927778"/>
              <a:ext cx="3052341" cy="545246"/>
              <a:chOff x="9337552" y="6350854"/>
              <a:chExt cx="3462911" cy="545246"/>
            </a:xfrm>
          </p:grpSpPr>
          <p:cxnSp>
            <p:nvCxnSpPr>
              <p:cNvPr id="34" name="Straight Connector 33">
                <a:extLst>
                  <a:ext uri="{FF2B5EF4-FFF2-40B4-BE49-F238E27FC236}">
                    <a16:creationId xmlns:a16="http://schemas.microsoft.com/office/drawing/2014/main" id="{AB1D920D-E4B3-C79B-8405-A96F337D022E}"/>
                  </a:ext>
                </a:extLst>
              </p:cNvPr>
              <p:cNvCxnSpPr>
                <a:cxnSpLocks/>
              </p:cNvCxnSpPr>
              <p:nvPr/>
            </p:nvCxnSpPr>
            <p:spPr>
              <a:xfrm>
                <a:off x="9337552" y="6350854"/>
                <a:ext cx="884621" cy="545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5F2D15-AE30-997C-3B07-52D8719EA421}"/>
                  </a:ext>
                </a:extLst>
              </p:cNvPr>
              <p:cNvCxnSpPr/>
              <p:nvPr/>
            </p:nvCxnSpPr>
            <p:spPr>
              <a:xfrm>
                <a:off x="10237757" y="6896100"/>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E9BFC3E4-8B41-28EE-0797-7A4A2E739B31}"/>
                </a:ext>
              </a:extLst>
            </p:cNvPr>
            <p:cNvGrpSpPr/>
            <p:nvPr/>
          </p:nvGrpSpPr>
          <p:grpSpPr>
            <a:xfrm>
              <a:off x="9571840" y="7169392"/>
              <a:ext cx="3077360" cy="545246"/>
              <a:chOff x="9337552" y="6350854"/>
              <a:chExt cx="3462911" cy="545246"/>
            </a:xfrm>
          </p:grpSpPr>
          <p:cxnSp>
            <p:nvCxnSpPr>
              <p:cNvPr id="41" name="Straight Connector 40">
                <a:extLst>
                  <a:ext uri="{FF2B5EF4-FFF2-40B4-BE49-F238E27FC236}">
                    <a16:creationId xmlns:a16="http://schemas.microsoft.com/office/drawing/2014/main" id="{419593E3-BE04-8D54-5413-A2A334097D17}"/>
                  </a:ext>
                </a:extLst>
              </p:cNvPr>
              <p:cNvCxnSpPr>
                <a:cxnSpLocks/>
              </p:cNvCxnSpPr>
              <p:nvPr/>
            </p:nvCxnSpPr>
            <p:spPr>
              <a:xfrm>
                <a:off x="9337552" y="6350854"/>
                <a:ext cx="884621" cy="545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D7E0825-6057-F6F3-96F3-F178DF4EBF0A}"/>
                  </a:ext>
                </a:extLst>
              </p:cNvPr>
              <p:cNvCxnSpPr/>
              <p:nvPr/>
            </p:nvCxnSpPr>
            <p:spPr>
              <a:xfrm>
                <a:off x="10237757" y="6896100"/>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60AA5791-7B59-E015-1320-21CAE9745EB3}"/>
                </a:ext>
              </a:extLst>
            </p:cNvPr>
            <p:cNvSpPr txBox="1"/>
            <p:nvPr/>
          </p:nvSpPr>
          <p:spPr>
            <a:xfrm>
              <a:off x="6101235" y="839213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Stay Out</a:t>
              </a:r>
            </a:p>
          </p:txBody>
        </p:sp>
        <p:sp>
          <p:nvSpPr>
            <p:cNvPr id="44" name="TextBox 43">
              <a:extLst>
                <a:ext uri="{FF2B5EF4-FFF2-40B4-BE49-F238E27FC236}">
                  <a16:creationId xmlns:a16="http://schemas.microsoft.com/office/drawing/2014/main" id="{3DCCF553-4BCE-49B5-85A9-0427C7818E42}"/>
                </a:ext>
              </a:extLst>
            </p:cNvPr>
            <p:cNvSpPr txBox="1"/>
            <p:nvPr/>
          </p:nvSpPr>
          <p:spPr>
            <a:xfrm>
              <a:off x="10604998" y="552610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Accommodate</a:t>
              </a:r>
            </a:p>
          </p:txBody>
        </p:sp>
        <p:sp>
          <p:nvSpPr>
            <p:cNvPr id="45" name="TextBox 44">
              <a:extLst>
                <a:ext uri="{FF2B5EF4-FFF2-40B4-BE49-F238E27FC236}">
                  <a16:creationId xmlns:a16="http://schemas.microsoft.com/office/drawing/2014/main" id="{17386FF7-0EA2-8218-80A8-7113E1A9CFBD}"/>
                </a:ext>
              </a:extLst>
            </p:cNvPr>
            <p:cNvSpPr txBox="1"/>
            <p:nvPr/>
          </p:nvSpPr>
          <p:spPr>
            <a:xfrm>
              <a:off x="12229078" y="8569558"/>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(0, 48)</a:t>
              </a:r>
            </a:p>
          </p:txBody>
        </p:sp>
        <p:sp>
          <p:nvSpPr>
            <p:cNvPr id="46" name="TextBox 45">
              <a:extLst>
                <a:ext uri="{FF2B5EF4-FFF2-40B4-BE49-F238E27FC236}">
                  <a16:creationId xmlns:a16="http://schemas.microsoft.com/office/drawing/2014/main" id="{B5355416-8FC4-5761-C60C-A7DB8E6EB9C1}"/>
                </a:ext>
              </a:extLst>
            </p:cNvPr>
            <p:cNvSpPr txBox="1"/>
            <p:nvPr/>
          </p:nvSpPr>
          <p:spPr>
            <a:xfrm>
              <a:off x="12231352" y="7507310"/>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(-1, 6)</a:t>
              </a:r>
            </a:p>
          </p:txBody>
        </p:sp>
        <p:sp>
          <p:nvSpPr>
            <p:cNvPr id="47" name="TextBox 46">
              <a:extLst>
                <a:ext uri="{FF2B5EF4-FFF2-40B4-BE49-F238E27FC236}">
                  <a16:creationId xmlns:a16="http://schemas.microsoft.com/office/drawing/2014/main" id="{DA20D6C1-A2CF-E0B9-3FEC-FA2176638F3F}"/>
                </a:ext>
              </a:extLst>
            </p:cNvPr>
            <p:cNvSpPr txBox="1"/>
            <p:nvPr/>
          </p:nvSpPr>
          <p:spPr>
            <a:xfrm>
              <a:off x="12231353" y="5705804"/>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(2, 7)</a:t>
              </a:r>
            </a:p>
          </p:txBody>
        </p:sp>
      </p:grpSp>
    </p:spTree>
    <p:extLst>
      <p:ext uri="{BB962C8B-B14F-4D97-AF65-F5344CB8AC3E}">
        <p14:creationId xmlns:p14="http://schemas.microsoft.com/office/powerpoint/2010/main" val="28376297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a:bodyPr>
          <a:lstStyle/>
          <a:p>
            <a:pPr marL="131445" lvl="0" indent="0" algn="ctr" rtl="0">
              <a:spcBef>
                <a:spcPts val="360"/>
              </a:spcBef>
              <a:spcAft>
                <a:spcPts val="0"/>
              </a:spcAft>
              <a:buSzPct val="56250"/>
              <a:buNone/>
            </a:pPr>
            <a:r>
              <a:rPr lang="en-US" sz="8000" b="1" dirty="0"/>
              <a:t>Uncertainty</a:t>
            </a:r>
          </a:p>
        </p:txBody>
      </p:sp>
    </p:spTree>
    <p:extLst>
      <p:ext uri="{BB962C8B-B14F-4D97-AF65-F5344CB8AC3E}">
        <p14:creationId xmlns:p14="http://schemas.microsoft.com/office/powerpoint/2010/main" val="425022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Uncertainty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measure risk, we must know:</a:t>
            </a:r>
            <a:endParaRPr lang="en-US" sz="2800" b="1" dirty="0">
              <a:effectLst/>
              <a:latin typeface="Calibri" panose="020F0502020204030204" pitchFamily="34" charset="0"/>
              <a:ea typeface="Calibri" panose="020F0502020204030204" pitchFamily="34" charset="0"/>
              <a:cs typeface="Calibri" panose="020F0502020204030204" pitchFamily="34" charset="0"/>
            </a:endParaRPr>
          </a:p>
          <a:p>
            <a:pPr marL="571500" lvl="1" indent="0">
              <a:spcBef>
                <a:spcPts val="0"/>
              </a:spcBef>
              <a:buNone/>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All the possible outcomes.</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marL="571500" lvl="1" indent="0">
              <a:spcBef>
                <a:spcPts val="0"/>
              </a:spcBef>
              <a:buNone/>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The probability that each outcome will occur.</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2800" b="0" dirty="0">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Two measures to help describe and compare risky choices are:</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fontAlgn="base">
              <a:spcBef>
                <a:spcPts val="0"/>
              </a:spcBef>
              <a:buNone/>
            </a:pPr>
            <a:endParaRPr lang="en-US" sz="2800" b="0"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fontAlgn="base">
              <a:spcBef>
                <a:spcPts val="0"/>
              </a:spcBef>
              <a:buNone/>
            </a:pPr>
            <a:r>
              <a:rPr lang="en-US" sz="2800" b="1"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1" u="sng"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800" b="1"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Expected value E(X)</a:t>
            </a:r>
            <a:endParaRPr lang="en-US" sz="2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weighted average of the values resulting from all possible outcomes.</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Assume n possible outcomes</a:t>
            </a:r>
            <a:b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Values of possible outcomes: 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Probability of each outcome: 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 = 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70590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Uncertainty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Variability</a:t>
            </a:r>
            <a:endParaRPr lang="en-US" sz="2800" b="1"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Variability comes from deviations in actual payoffs relative to the expected payoff.</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fontAlgn="base">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Greater variability of actual payoffs the expected value signals greater risk.</a:t>
            </a:r>
          </a:p>
          <a:p>
            <a:pPr marL="114300" indent="0" rtl="0" fontAlgn="base">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Variance or Standard Deviation measures variability.</a:t>
            </a:r>
          </a:p>
          <a:p>
            <a:pPr marL="114300" indent="0" rtl="0">
              <a:spcBef>
                <a:spcPts val="0"/>
              </a:spcBef>
              <a:spcAft>
                <a:spcPts val="0"/>
              </a:spcAft>
              <a:buNone/>
            </a:pPr>
            <a:b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Variance: </a:t>
            </a:r>
            <a:r>
              <a:rPr lang="el-GR"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σ</a:t>
            </a:r>
            <a:r>
              <a:rPr lang="el-GR" sz="2800" b="0" i="0"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l-GR"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a:t>
            </a:r>
            <a:r>
              <a:rPr lang="en-US" sz="2800" b="0" i="0"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a:t>
            </a:r>
            <a:r>
              <a:rPr lang="en-US" sz="2800" b="0" i="0"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a:t>
            </a:r>
            <a:r>
              <a:rPr lang="en-US" sz="2800" b="0" i="0"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Standard Deviation: Take the square root of variance</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00225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Attitude Towards Risk</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Risk Averse</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unwilling to take a fair bet</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Utility function is concave to the wealth axis; utility rises with wealth, but at a diminishing rate </a:t>
            </a:r>
          </a:p>
          <a:p>
            <a:pPr lvl="1" fontAlgn="base">
              <a:spcBef>
                <a:spcPts val="0"/>
              </a:spcBef>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diminishing marginal utility of wealth: extra pleasure from each extra dollar of wealth is smaller than the extra pleasure from the previous dollar</a:t>
            </a:r>
          </a:p>
          <a:p>
            <a:pPr lvl="1" fontAlgn="base">
              <a:spcBef>
                <a:spcPts val="0"/>
              </a:spcBef>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e.g. if a stock (high risk) and a GOC bond (zero risk) has the same return/expected value, a risk averse person would choose the bond</a:t>
            </a:r>
            <a:b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you dislike risk, then you may choose a riskier investment only if it gives you sufficiently higher expected value than the less risky alternative</a:t>
            </a:r>
          </a:p>
          <a:p>
            <a:pPr lvl="1" fontAlgn="base">
              <a:spcBef>
                <a:spcPts val="0"/>
              </a:spcBef>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choose the option that gives the highest expected utility.</a:t>
            </a:r>
          </a:p>
          <a:p>
            <a:pPr marL="114300" indent="0">
              <a:buNone/>
            </a:pPr>
            <a:br>
              <a:rPr lang="en-US" sz="2800" b="0" dirty="0">
                <a:effectLst/>
                <a:latin typeface="Calibri" panose="020F0502020204030204" pitchFamily="34" charset="0"/>
                <a:ea typeface="Calibri" panose="020F0502020204030204" pitchFamily="34" charset="0"/>
                <a:cs typeface="Calibri" panose="020F0502020204030204" pitchFamily="34" charset="0"/>
              </a:rPr>
            </a:b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06579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Attitude Towards Risk</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Risk Premium</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maximum amount that a decision maker would pay to avoid taking a risk</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minimum extra compensation (premium) that a decision maker would require to willingly incur a risk</a:t>
            </a:r>
          </a:p>
          <a:p>
            <a:pPr marL="114300" indent="0" rtl="0">
              <a:spcBef>
                <a:spcPts val="0"/>
              </a:spcBef>
              <a:spcAft>
                <a:spcPts val="0"/>
              </a:spcAft>
              <a:buNone/>
            </a:pP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03839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Attitude Towards Risk</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Risk Premium</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maximum amount that a decision maker would pay to avoid taking a risk</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minimum extra compensation (premium) that a decision maker would require to willingly incur a risk</a:t>
            </a:r>
          </a:p>
          <a:p>
            <a:pPr marL="114300" indent="0" rtl="0">
              <a:spcBef>
                <a:spcPts val="0"/>
              </a:spcBef>
              <a:spcAft>
                <a:spcPts val="0"/>
              </a:spcAft>
              <a:buNone/>
            </a:pP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06099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17</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If Allyson invests the money she has in her savings account in a GOC bond, her future wealth is equal to $100,000 and she faces zero risk (hypothetically no inflation, currency devaluation, and default risk). If she instead invests in Tesla stock (more volatile and riskier investment), her future wealth is equal to $50,000 with probability 0.4 and $175,000 with probability 0.6. If Allyson chooses the GOC bond rather than investing in shares of Tesla, then we can conclude that her risk premium is at least as large as X.</a:t>
            </a:r>
          </a:p>
          <a:p>
            <a:pPr marL="131445" indent="0">
              <a:buSzPct val="56250"/>
              <a:buNone/>
            </a:pPr>
            <a:endParaRPr lang="en-US" sz="2800" b="1" dirty="0"/>
          </a:p>
          <a:p>
            <a:pPr marL="131445" indent="0">
              <a:buSzPct val="56250"/>
              <a:buNone/>
            </a:pPr>
            <a:r>
              <a:rPr lang="en-US" sz="2800" b="1" dirty="0"/>
              <a:t>1. Calculate X</a:t>
            </a:r>
          </a:p>
        </p:txBody>
      </p:sp>
    </p:spTree>
    <p:extLst>
      <p:ext uri="{BB962C8B-B14F-4D97-AF65-F5344CB8AC3E}">
        <p14:creationId xmlns:p14="http://schemas.microsoft.com/office/powerpoint/2010/main" val="195087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1</a:t>
            </a:r>
            <a:endParaRPr b="1" dirty="0"/>
          </a:p>
        </p:txBody>
      </p:sp>
      <p:sp>
        <p:nvSpPr>
          <p:cNvPr id="126" name="Google Shape;126;p3"/>
          <p:cNvSpPr txBox="1">
            <a:spLocks noGrp="1"/>
          </p:cNvSpPr>
          <p:nvPr>
            <p:ph type="body" idx="1"/>
          </p:nvPr>
        </p:nvSpPr>
        <p:spPr>
          <a:xfrm>
            <a:off x="4094326" y="1843863"/>
            <a:ext cx="10358653" cy="6761400"/>
          </a:xfrm>
          <a:prstGeom prst="rect">
            <a:avLst/>
          </a:prstGeom>
        </p:spPr>
        <p:txBody>
          <a:bodyPr spcFirstLastPara="1" wrap="square" lIns="91425" tIns="45700" rIns="91425" bIns="45700" anchor="t" anchorCtr="0">
            <a:normAutofit/>
          </a:bodyPr>
          <a:lstStyle/>
          <a:p>
            <a:pPr marL="131445" lvl="0" indent="0" algn="l" rtl="0">
              <a:spcBef>
                <a:spcPts val="360"/>
              </a:spcBef>
              <a:spcAft>
                <a:spcPts val="0"/>
              </a:spcAft>
              <a:buSzPct val="56250"/>
              <a:buNone/>
            </a:pPr>
            <a:r>
              <a:rPr lang="en-US" dirty="0"/>
              <a:t>Consider a specialized bike store in Vancouver that negotiates with every single customer wanting to purchase a bike. The manager of the bike store is unsure of each customer’s maximum willingness to pay. Which of the following statements is true?</a:t>
            </a:r>
          </a:p>
          <a:p>
            <a:pPr marL="131445" lvl="0" indent="0" algn="l" rtl="0">
              <a:spcBef>
                <a:spcPts val="360"/>
              </a:spcBef>
              <a:spcAft>
                <a:spcPts val="0"/>
              </a:spcAft>
              <a:buSzPct val="56250"/>
              <a:buNone/>
            </a:pPr>
            <a:endParaRPr lang="en-US" dirty="0"/>
          </a:p>
          <a:p>
            <a:pPr marL="131445" indent="0">
              <a:buSzPct val="56250"/>
              <a:buNone/>
            </a:pPr>
            <a:r>
              <a:rPr lang="en-US" dirty="0"/>
              <a:t>A. The bike store engages in perfect price discrimination. </a:t>
            </a:r>
          </a:p>
          <a:p>
            <a:pPr marL="131445" indent="0">
              <a:buSzPct val="56250"/>
              <a:buNone/>
            </a:pPr>
            <a:r>
              <a:rPr lang="en-US" b="1" dirty="0"/>
              <a:t>B. The bike store engages in individual price discrimination.</a:t>
            </a:r>
          </a:p>
          <a:p>
            <a:pPr marL="131445" indent="0">
              <a:buSzPct val="56250"/>
              <a:buNone/>
            </a:pPr>
            <a:r>
              <a:rPr lang="en-US" dirty="0"/>
              <a:t>C. The bike store is likely to use two-part pricing. </a:t>
            </a:r>
          </a:p>
          <a:p>
            <a:pPr marL="131445" indent="0">
              <a:buSzPct val="56250"/>
              <a:buNone/>
            </a:pPr>
            <a:r>
              <a:rPr lang="en-US" dirty="0"/>
              <a:t>D. None of the above</a:t>
            </a:r>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p:txBody>
      </p:sp>
    </p:spTree>
    <p:extLst>
      <p:ext uri="{BB962C8B-B14F-4D97-AF65-F5344CB8AC3E}">
        <p14:creationId xmlns:p14="http://schemas.microsoft.com/office/powerpoint/2010/main" val="29196309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17</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If Allyson invests the money she has in her savings account in a GOC bond, her future wealth is equal to $100,000 and she faces zero risk (hypothetically no inflation, currency devaluation, and default risk). If she instead invests in Tesla stock (more volatile and riskier investment), her future wealth is equal to $50,000 with probability 0.4 and $175,000 with probability 0.6. If Allyson chooses the GOC bond rather than investing in shares of Tesla, then we can conclude that her risk premium is at least as large as X.</a:t>
            </a:r>
          </a:p>
          <a:p>
            <a:pPr marL="131445" indent="0">
              <a:buSzPct val="56250"/>
              <a:buNone/>
            </a:pPr>
            <a:endParaRPr lang="en-US" sz="2800" b="1" dirty="0"/>
          </a:p>
          <a:p>
            <a:pPr marL="131445" indent="0">
              <a:buSzPct val="56250"/>
              <a:buNone/>
            </a:pPr>
            <a:r>
              <a:rPr lang="en-US" sz="2800" b="1" dirty="0"/>
              <a:t>1. Calculate X</a:t>
            </a:r>
          </a:p>
          <a:p>
            <a:pPr marL="588645" indent="-457200">
              <a:buSzPct val="56250"/>
            </a:pPr>
            <a:r>
              <a:rPr lang="en-US" sz="2800" i="1" dirty="0"/>
              <a:t>The expected value of investing in Tesla is 0.6x175,000 + 0.4x50,000 = 125,000.</a:t>
            </a:r>
          </a:p>
          <a:p>
            <a:pPr marL="588645" indent="-457200">
              <a:buSzPct val="56250"/>
            </a:pPr>
            <a:endParaRPr lang="en-US" sz="2800" i="1" dirty="0"/>
          </a:p>
          <a:p>
            <a:pPr marL="588645" indent="-457200">
              <a:buSzPct val="56250"/>
            </a:pPr>
            <a:r>
              <a:rPr lang="en-US" sz="2800" i="1" dirty="0"/>
              <a:t>Allyson’s risk premium is calculated by subtracting her certainty equivalent future wealth from her expected future wealth with the Tesla's stock. Based on the previous results we can conclude that Allyson’s risk premium is at least as large as 125,000 – 100,000 = 25,000.</a:t>
            </a:r>
          </a:p>
          <a:p>
            <a:pPr marL="588645" indent="-457200">
              <a:buSzPct val="56250"/>
            </a:pPr>
            <a:r>
              <a:rPr lang="en-US" sz="2800" i="1" dirty="0"/>
              <a:t>If Allyson’s risk premium is less than 25,000, then she would choose to invest in Tesla.</a:t>
            </a:r>
          </a:p>
          <a:p>
            <a:pPr marL="588645" indent="-457200">
              <a:buSzPct val="56250"/>
            </a:pPr>
            <a:r>
              <a:rPr lang="en-US" sz="2800" i="1" dirty="0"/>
              <a:t>Risk premium: The minimum extra compensation (premium) that a decision maker would require to willingly incur a risk</a:t>
            </a:r>
          </a:p>
          <a:p>
            <a:pPr marL="131445" indent="0">
              <a:buSzPct val="56250"/>
              <a:buNone/>
            </a:pPr>
            <a:endParaRPr lang="en-US" sz="2800" b="1" dirty="0"/>
          </a:p>
          <a:p>
            <a:pPr marL="645795" indent="-514350">
              <a:buSzPct val="56250"/>
              <a:buAutoNum type="arabicPeriod"/>
            </a:pPr>
            <a:endParaRPr lang="en-US" sz="2800" b="1" dirty="0"/>
          </a:p>
        </p:txBody>
      </p:sp>
    </p:spTree>
    <p:extLst>
      <p:ext uri="{BB962C8B-B14F-4D97-AF65-F5344CB8AC3E}">
        <p14:creationId xmlns:p14="http://schemas.microsoft.com/office/powerpoint/2010/main" val="33003298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18</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Carl has $70 and the opportunity to invest it in a risky asset that pays him $100 with 25% probability and $60 with 75% probability.</a:t>
            </a:r>
          </a:p>
          <a:p>
            <a:pPr marL="131445" indent="0">
              <a:buSzPct val="56250"/>
              <a:buNone/>
            </a:pPr>
            <a:endParaRPr lang="en-US" sz="2800" b="1" dirty="0"/>
          </a:p>
          <a:p>
            <a:pPr marL="131445" indent="0">
              <a:buSzPct val="56250"/>
              <a:buNone/>
            </a:pPr>
            <a:r>
              <a:rPr lang="en-US" sz="2800" b="1" dirty="0"/>
              <a:t>1. Calculate the expected value and the variance of the risky asset.</a:t>
            </a:r>
          </a:p>
          <a:p>
            <a:pPr marL="131445" indent="0">
              <a:buSzPct val="56250"/>
              <a:buNone/>
            </a:pPr>
            <a:endParaRPr lang="en-US" sz="2800" b="1" dirty="0"/>
          </a:p>
          <a:p>
            <a:pPr marL="131445" indent="0">
              <a:buSzPct val="56250"/>
              <a:buNone/>
            </a:pPr>
            <a:endParaRPr lang="en-US" sz="2800" b="1" dirty="0"/>
          </a:p>
          <a:p>
            <a:pPr marL="131445" indent="0">
              <a:buSzPct val="56250"/>
              <a:buNone/>
            </a:pPr>
            <a:r>
              <a:rPr lang="en-US" sz="2800" b="1" dirty="0"/>
              <a:t>2. If Carl is risk averse, will he want to buy this asset? Explain</a:t>
            </a:r>
          </a:p>
          <a:p>
            <a:pPr marL="131445" indent="0">
              <a:buSzPct val="56250"/>
              <a:buNone/>
            </a:pPr>
            <a:endParaRPr lang="en-US" sz="2800" b="1" dirty="0"/>
          </a:p>
          <a:p>
            <a:pPr marL="131445" indent="0">
              <a:buSzPct val="56250"/>
              <a:buNone/>
            </a:pPr>
            <a:r>
              <a:rPr lang="en-US" sz="2800" b="1" dirty="0"/>
              <a:t>3. Suppose we can represent Carl’s preferences with the utility function 𝑢(𝑤)=√𝑤. Illustrate this utility function in a diagram below</a:t>
            </a:r>
          </a:p>
          <a:p>
            <a:pPr marL="131445" indent="0">
              <a:buSzPct val="56250"/>
              <a:buNone/>
            </a:pPr>
            <a:endParaRPr lang="en-US" sz="2800" b="1" dirty="0"/>
          </a:p>
          <a:p>
            <a:pPr marL="131445" indent="0">
              <a:buSzPct val="56250"/>
              <a:buNone/>
            </a:pPr>
            <a:r>
              <a:rPr lang="en-US" sz="2800" b="1" dirty="0"/>
              <a:t>4. Based on the shape of this function we can conclude that Carl is ____________.</a:t>
            </a:r>
          </a:p>
          <a:p>
            <a:pPr marL="131445" indent="0">
              <a:buSzPct val="56250"/>
              <a:buNone/>
            </a:pPr>
            <a:endParaRPr lang="en-US" sz="2800" b="1" dirty="0"/>
          </a:p>
          <a:p>
            <a:pPr marL="131445" indent="0">
              <a:buSzPct val="56250"/>
              <a:buNone/>
            </a:pPr>
            <a:r>
              <a:rPr lang="en-US" sz="2800" b="1" dirty="0"/>
              <a:t>5. Carl’s expected utility is _____________.</a:t>
            </a:r>
          </a:p>
          <a:p>
            <a:pPr marL="131445" indent="0">
              <a:buSzPct val="56250"/>
              <a:buNone/>
            </a:pPr>
            <a:endParaRPr lang="en-US" sz="2800" dirty="0"/>
          </a:p>
        </p:txBody>
      </p:sp>
    </p:spTree>
    <p:extLst>
      <p:ext uri="{BB962C8B-B14F-4D97-AF65-F5344CB8AC3E}">
        <p14:creationId xmlns:p14="http://schemas.microsoft.com/office/powerpoint/2010/main" val="16739040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18</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Carl has $70 and the opportunity to invest it in a risky asset that pays him $100 with 25% probability and $60 with 75% probability.</a:t>
            </a:r>
          </a:p>
          <a:p>
            <a:pPr marL="131445" indent="0">
              <a:buSzPct val="56250"/>
              <a:buNone/>
            </a:pPr>
            <a:endParaRPr lang="en-US" sz="2800" dirty="0"/>
          </a:p>
          <a:p>
            <a:pPr marL="131445" indent="0">
              <a:buSzPct val="56250"/>
              <a:buNone/>
            </a:pPr>
            <a:r>
              <a:rPr lang="en-US" sz="2800" b="1" dirty="0"/>
              <a:t>1. Calculate the expected value and the variance of the risky asset.</a:t>
            </a:r>
          </a:p>
          <a:p>
            <a:pPr marL="131445" indent="0">
              <a:buSzPct val="56250"/>
              <a:buNone/>
            </a:pPr>
            <a:r>
              <a:rPr lang="en-US" sz="2800" i="1" dirty="0"/>
              <a:t>Expected Value = 0.25*100 + 0.75*60 = 70 </a:t>
            </a:r>
          </a:p>
          <a:p>
            <a:pPr marL="131445" indent="0">
              <a:buSzPct val="56250"/>
              <a:buNone/>
            </a:pPr>
            <a:r>
              <a:rPr lang="en-US" sz="2800" i="1" dirty="0"/>
              <a:t>Variance = 0.25*(100-70)^2 + 0.75*(60-70)^2 = 300</a:t>
            </a:r>
          </a:p>
          <a:p>
            <a:pPr marL="131445" indent="0">
              <a:buSzPct val="56250"/>
              <a:buNone/>
            </a:pPr>
            <a:endParaRPr lang="en-US" sz="2800" dirty="0"/>
          </a:p>
          <a:p>
            <a:pPr marL="131445" indent="0">
              <a:buSzPct val="56250"/>
              <a:buNone/>
            </a:pPr>
            <a:r>
              <a:rPr lang="en-US" sz="2800" b="1" dirty="0"/>
              <a:t>2. If Carl is risk averse, will he want to buy this asset? Explain</a:t>
            </a:r>
          </a:p>
          <a:p>
            <a:pPr marL="131445" indent="0">
              <a:buSzPct val="56250"/>
              <a:buNone/>
            </a:pPr>
            <a:r>
              <a:rPr lang="en-US" sz="2800" i="1" dirty="0"/>
              <a:t>Carl will not buy because a risk averse individual will prefer a guaranteed amount of $70 over a gamble with an expected value of $70.</a:t>
            </a:r>
            <a:endParaRPr lang="en-US" sz="2800" dirty="0"/>
          </a:p>
          <a:p>
            <a:pPr marL="131445" indent="0">
              <a:buSzPct val="56250"/>
              <a:buNone/>
            </a:pPr>
            <a:endParaRPr lang="en-US" sz="2800" baseline="30000" dirty="0"/>
          </a:p>
          <a:p>
            <a:pPr marL="131445" indent="0">
              <a:buSzPct val="56250"/>
              <a:buNone/>
            </a:pPr>
            <a:endParaRPr lang="en-US" sz="2800" baseline="30000" dirty="0"/>
          </a:p>
          <a:p>
            <a:pPr marL="131445" indent="0">
              <a:buSzPct val="56250"/>
              <a:buNone/>
            </a:pPr>
            <a:endParaRPr lang="en-US" sz="2800" baseline="30000" dirty="0"/>
          </a:p>
          <a:p>
            <a:pPr marL="131445" indent="0">
              <a:buSzPct val="56250"/>
              <a:buNone/>
            </a:pPr>
            <a:endParaRPr lang="en-US" sz="2800" dirty="0"/>
          </a:p>
          <a:p>
            <a:pPr marL="131445" indent="0">
              <a:buSzPct val="56250"/>
              <a:buNone/>
            </a:pPr>
            <a:endParaRPr lang="en-US" sz="2800" dirty="0"/>
          </a:p>
        </p:txBody>
      </p:sp>
    </p:spTree>
    <p:extLst>
      <p:ext uri="{BB962C8B-B14F-4D97-AF65-F5344CB8AC3E}">
        <p14:creationId xmlns:p14="http://schemas.microsoft.com/office/powerpoint/2010/main" val="31793442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18</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Carl has $70 and the opportunity to invest it in a risky asset that pays him $100 with 25% probability and $60 with 75% probability.</a:t>
            </a:r>
          </a:p>
          <a:p>
            <a:pPr marL="131445" indent="0">
              <a:buSzPct val="56250"/>
              <a:buNone/>
            </a:pPr>
            <a:endParaRPr lang="en-US" sz="2800" dirty="0"/>
          </a:p>
          <a:p>
            <a:pPr marL="131445" indent="0">
              <a:buSzPct val="56250"/>
              <a:buNone/>
            </a:pPr>
            <a:r>
              <a:rPr lang="en-US" sz="2800" b="1" dirty="0"/>
              <a:t>3. Suppose we can represent Carl’s preferences with the utility function 𝑢(𝑤)=√𝑤. Illustrate this utility function in a diagram below</a:t>
            </a:r>
          </a:p>
          <a:p>
            <a:pPr marL="131445" indent="0">
              <a:buSzPct val="56250"/>
              <a:buNone/>
            </a:pPr>
            <a:endParaRPr lang="en-US" sz="2800" dirty="0"/>
          </a:p>
          <a:p>
            <a:pPr marL="131445" indent="0">
              <a:buSzPct val="56250"/>
              <a:buNone/>
            </a:pPr>
            <a:endParaRPr lang="en-US" sz="2800" b="1" dirty="0"/>
          </a:p>
          <a:p>
            <a:pPr marL="131445" indent="0">
              <a:buSzPct val="56250"/>
              <a:buNone/>
            </a:pPr>
            <a:endParaRPr lang="en-US" sz="2800" b="1" dirty="0"/>
          </a:p>
          <a:p>
            <a:pPr marL="131445" indent="0">
              <a:buSzPct val="56250"/>
              <a:buNone/>
            </a:pPr>
            <a:endParaRPr lang="en-US" sz="2800" b="1" dirty="0"/>
          </a:p>
          <a:p>
            <a:pPr marL="131445" indent="0">
              <a:buSzPct val="56250"/>
              <a:buNone/>
            </a:pPr>
            <a:endParaRPr lang="en-US" sz="2800" b="1" dirty="0"/>
          </a:p>
          <a:p>
            <a:pPr marL="131445" indent="0">
              <a:buSzPct val="56250"/>
              <a:buNone/>
            </a:pPr>
            <a:endParaRPr lang="en-US" sz="2800" b="1" dirty="0"/>
          </a:p>
          <a:p>
            <a:pPr marL="131445" indent="0">
              <a:buSzPct val="56250"/>
              <a:buNone/>
            </a:pPr>
            <a:endParaRPr lang="en-US" sz="2800" b="1" dirty="0"/>
          </a:p>
          <a:p>
            <a:pPr marL="131445" indent="0">
              <a:buSzPct val="56250"/>
              <a:buNone/>
            </a:pPr>
            <a:endParaRPr lang="en-US" sz="2800" b="1" dirty="0"/>
          </a:p>
          <a:p>
            <a:pPr marL="131445" indent="0">
              <a:buSzPct val="56250"/>
              <a:buNone/>
            </a:pPr>
            <a:r>
              <a:rPr lang="en-US" sz="2800" b="1" dirty="0"/>
              <a:t>4. Based on the shape of this function we can conclude that Carl is </a:t>
            </a:r>
            <a:r>
              <a:rPr lang="en-US" sz="2800" b="1" i="1" u="sng" dirty="0"/>
              <a:t>risk averse</a:t>
            </a:r>
            <a:endParaRPr lang="en-US" sz="2800" b="1" i="1" u="sng" baseline="30000" dirty="0"/>
          </a:p>
          <a:p>
            <a:pPr marL="131445" indent="0">
              <a:buSzPct val="56250"/>
              <a:buNone/>
            </a:pPr>
            <a:endParaRPr lang="en-US" sz="2800" baseline="30000" dirty="0"/>
          </a:p>
          <a:p>
            <a:pPr marL="131445" indent="0">
              <a:buSzPct val="56250"/>
              <a:buNone/>
            </a:pPr>
            <a:endParaRPr lang="en-US" sz="2800" dirty="0"/>
          </a:p>
          <a:p>
            <a:pPr marL="131445" indent="0">
              <a:buSzPct val="56250"/>
              <a:buNone/>
            </a:pPr>
            <a:endParaRPr lang="en-US" sz="2800" dirty="0"/>
          </a:p>
        </p:txBody>
      </p:sp>
      <p:pic>
        <p:nvPicPr>
          <p:cNvPr id="22530" name="Picture 2">
            <a:extLst>
              <a:ext uri="{FF2B5EF4-FFF2-40B4-BE49-F238E27FC236}">
                <a16:creationId xmlns:a16="http://schemas.microsoft.com/office/drawing/2014/main" id="{EAC7B41B-AD70-B6EC-4101-625E8F5B8B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7432" y="4276654"/>
            <a:ext cx="4528071" cy="332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6693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18</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Carl has $70 and the opportunity to invest it in a risky asset that pays him $100 with 25% probability and $60 with 75% probability.</a:t>
            </a:r>
          </a:p>
          <a:p>
            <a:pPr marL="131445" indent="0">
              <a:buSzPct val="56250"/>
              <a:buNone/>
            </a:pPr>
            <a:endParaRPr lang="en-US" sz="2800" dirty="0"/>
          </a:p>
          <a:p>
            <a:pPr marL="131445" indent="0">
              <a:buSzPct val="56250"/>
              <a:buNone/>
            </a:pPr>
            <a:r>
              <a:rPr lang="en-US" sz="2800" b="1" dirty="0"/>
              <a:t>5. Carl’s expected utility is </a:t>
            </a:r>
            <a:r>
              <a:rPr lang="en-US" sz="2800" b="1" i="1" u="sng" dirty="0"/>
              <a:t>8.309475.</a:t>
            </a:r>
          </a:p>
          <a:p>
            <a:pPr marL="131445" indent="0">
              <a:buSzPct val="56250"/>
              <a:buNone/>
            </a:pPr>
            <a:endParaRPr lang="en-US" sz="2800" b="1" dirty="0"/>
          </a:p>
          <a:p>
            <a:pPr marL="131445" indent="0">
              <a:buSzPct val="56250"/>
              <a:buNone/>
            </a:pPr>
            <a:r>
              <a:rPr lang="en-US" sz="2800" i="1" dirty="0"/>
              <a:t>Expected Utility = (0.25)√100+(0.75)√60 = 8.309475</a:t>
            </a:r>
          </a:p>
          <a:p>
            <a:pPr marL="131445" indent="0">
              <a:buSzPct val="56250"/>
              <a:buNone/>
            </a:pPr>
            <a:endParaRPr lang="en-US" sz="2800" b="1" dirty="0"/>
          </a:p>
          <a:p>
            <a:pPr marL="131445" indent="0">
              <a:buSzPct val="56250"/>
              <a:buNone/>
            </a:pPr>
            <a:endParaRPr lang="en-US" sz="2800" b="1" dirty="0"/>
          </a:p>
          <a:p>
            <a:pPr marL="131445" indent="0">
              <a:buSzPct val="56250"/>
              <a:buNone/>
            </a:pPr>
            <a:endParaRPr lang="en-US" sz="2800" b="1" dirty="0"/>
          </a:p>
          <a:p>
            <a:pPr marL="131445" indent="0">
              <a:buSzPct val="56250"/>
              <a:buNone/>
            </a:pPr>
            <a:endParaRPr lang="en-US" sz="2800" dirty="0"/>
          </a:p>
          <a:p>
            <a:pPr marL="131445" indent="0">
              <a:buSzPct val="56250"/>
              <a:buNone/>
            </a:pPr>
            <a:endParaRPr lang="en-US" sz="2800" dirty="0"/>
          </a:p>
        </p:txBody>
      </p:sp>
    </p:spTree>
    <p:extLst>
      <p:ext uri="{BB962C8B-B14F-4D97-AF65-F5344CB8AC3E}">
        <p14:creationId xmlns:p14="http://schemas.microsoft.com/office/powerpoint/2010/main" val="11054728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fontScale="92500" lnSpcReduction="10000"/>
          </a:bodyPr>
          <a:lstStyle/>
          <a:p>
            <a:pPr marL="131445" lvl="0" indent="0" algn="ctr" rtl="0">
              <a:spcBef>
                <a:spcPts val="360"/>
              </a:spcBef>
              <a:spcAft>
                <a:spcPts val="0"/>
              </a:spcAft>
              <a:buSzPct val="56250"/>
              <a:buNone/>
            </a:pPr>
            <a:r>
              <a:rPr lang="en-US" sz="8000" b="1" dirty="0"/>
              <a:t>Asymmetric Information</a:t>
            </a:r>
          </a:p>
        </p:txBody>
      </p:sp>
    </p:spTree>
    <p:extLst>
      <p:ext uri="{BB962C8B-B14F-4D97-AF65-F5344CB8AC3E}">
        <p14:creationId xmlns:p14="http://schemas.microsoft.com/office/powerpoint/2010/main" val="2274564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Asymmetric Information</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Asymmetric Information </a:t>
            </a: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situation where one party knows more than others</a:t>
            </a:r>
          </a:p>
          <a:p>
            <a:pPr>
              <a:spcBef>
                <a:spcPts val="0"/>
              </a:spcBef>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Many markets such as insurance, financial credit and employment are characterized by asymmetric information about product quality</a:t>
            </a:r>
          </a:p>
          <a:p>
            <a:pPr>
              <a:spcBef>
                <a:spcPts val="0"/>
              </a:spcBef>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Two types of informational asymmetry: hidden characteristics and hidden actions</a:t>
            </a:r>
          </a:p>
          <a:p>
            <a:pPr marL="114300" indent="0" rtl="0">
              <a:spcBef>
                <a:spcPts val="0"/>
              </a:spcBef>
              <a:spcAft>
                <a:spcPts val="0"/>
              </a:spcAft>
              <a:buNone/>
            </a:pPr>
            <a:endPar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Such asymmetric information leads to opportunistic behavior:</a:t>
            </a:r>
          </a:p>
          <a:p>
            <a:pPr marL="628650" indent="-514350" rtl="0">
              <a:spcBef>
                <a:spcPts val="0"/>
              </a:spcBef>
              <a:spcAft>
                <a:spcPts val="0"/>
              </a:spcAft>
              <a:buFont typeface="+mj-lt"/>
              <a:buAutoNum type="arabicPeriod"/>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Adverse selection or lemons problem.</a:t>
            </a:r>
          </a:p>
          <a:p>
            <a:pPr marL="628650" indent="-514350" rtl="0">
              <a:spcBef>
                <a:spcPts val="0"/>
              </a:spcBef>
              <a:spcAft>
                <a:spcPts val="0"/>
              </a:spcAft>
              <a:buFont typeface="+mj-lt"/>
              <a:buAutoNum type="arabicPeriod"/>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Moral hazard.</a:t>
            </a:r>
          </a:p>
        </p:txBody>
      </p:sp>
    </p:spTree>
    <p:extLst>
      <p:ext uri="{BB962C8B-B14F-4D97-AF65-F5344CB8AC3E}">
        <p14:creationId xmlns:p14="http://schemas.microsoft.com/office/powerpoint/2010/main" val="40141112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Adverse Selection</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Adverse Selection</a:t>
            </a:r>
            <a:r>
              <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Used Laptops (also known as the Lemon Problem)</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Two kinds of laptops – high quality and low quality (lemons)</a:t>
            </a: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Buyers and sellers can distinguish between the laptops (full Information). Everyone is risk neutral. </a:t>
            </a:r>
          </a:p>
          <a:p>
            <a:pPr marL="114300" indent="0" rtl="0">
              <a:spcBef>
                <a:spcPts val="0"/>
              </a:spcBef>
              <a:spcAft>
                <a:spcPts val="0"/>
              </a:spcAft>
              <a:buNone/>
            </a:pPr>
            <a:br>
              <a:rPr lang="en-US" sz="2800" b="0" dirty="0">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are 1000 low quality laptops and 1000 high quality used laptops.</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Owners (sellers) of lemons have a reservation price of $300.</a:t>
            </a: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Owners of good used laptops have a reservation price of $500.</a:t>
            </a:r>
          </a:p>
          <a:p>
            <a:pPr marL="114300" indent="0" fontAlgn="base">
              <a:spcBef>
                <a:spcPts val="0"/>
              </a:spcBef>
              <a:buNone/>
            </a:pP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0" indent="0" fontAlgn="base">
              <a:spcBef>
                <a:spcPts val="0"/>
              </a:spcBef>
              <a:buNone/>
            </a:pP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fontAlgn="base">
              <a:spcBef>
                <a:spcPts val="0"/>
              </a:spcBef>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Demand for both types of laptops is perfectly elastic: </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lemons, consumers are willing to pay $400. </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good used laptops, consumers are willing to pay $800.</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83175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Adverse Selection</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Two separate markets. Supply = demand in both</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Price = $400 in lemon’s market </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Price = $800 for good used laptops </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1000 laptops sold in each market. Surplus is maximized and goes to sellers</a:t>
            </a:r>
          </a:p>
        </p:txBody>
      </p:sp>
      <p:pic>
        <p:nvPicPr>
          <p:cNvPr id="23554" name="Picture 2">
            <a:extLst>
              <a:ext uri="{FF2B5EF4-FFF2-40B4-BE49-F238E27FC236}">
                <a16:creationId xmlns:a16="http://schemas.microsoft.com/office/drawing/2014/main" id="{F4E34463-C52C-BCD9-7277-1638D76B82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7412" y="4438649"/>
            <a:ext cx="10572110" cy="411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618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fontScale="9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Asymmetric Information with Uninformed Buyers</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Buyers don’t know which laptops are good or bad</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Therefore, buyers are willing to pay the average value for any laptop, as they cannot distinguish between good and bad. </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 laptops sell for $600. </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 surplus goes to sellers, but sellers of lemons get more. </a:t>
            </a:r>
          </a:p>
        </p:txBody>
      </p:sp>
      <p:pic>
        <p:nvPicPr>
          <p:cNvPr id="25602" name="Picture 2">
            <a:extLst>
              <a:ext uri="{FF2B5EF4-FFF2-40B4-BE49-F238E27FC236}">
                <a16:creationId xmlns:a16="http://schemas.microsoft.com/office/drawing/2014/main" id="{8B0140E2-07FD-EFCD-2508-7D562E1998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278" y="4689073"/>
            <a:ext cx="9928764" cy="404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43992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1586</TotalTime>
  <Words>10596</Words>
  <Application>Microsoft Office PowerPoint</Application>
  <PresentationFormat>Custom</PresentationFormat>
  <Paragraphs>1323</Paragraphs>
  <Slides>107</Slides>
  <Notes>105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107</vt:i4>
      </vt:variant>
    </vt:vector>
  </HeadingPairs>
  <TitlesOfParts>
    <vt:vector size="111" baseType="lpstr">
      <vt:lpstr>Arial</vt:lpstr>
      <vt:lpstr>Abril Fatface</vt:lpstr>
      <vt:lpstr>Calibri</vt:lpstr>
      <vt:lpstr>Office Theme</vt:lpstr>
      <vt:lpstr>PowerPoint Presentation</vt:lpstr>
      <vt:lpstr>PowerPoint Presentation</vt:lpstr>
      <vt:lpstr>PowerPoint Presentation</vt:lpstr>
      <vt:lpstr>PowerPoint Presentation</vt:lpstr>
      <vt:lpstr>Monopoly and Pricing With  Market Power</vt:lpstr>
      <vt:lpstr>Comparison of Consumer and Producer Surplus</vt:lpstr>
      <vt:lpstr>PowerPoint Presentation</vt:lpstr>
      <vt:lpstr>Question 1</vt:lpstr>
      <vt:lpstr>Question 1</vt:lpstr>
      <vt:lpstr>Question 1</vt:lpstr>
      <vt:lpstr>PowerPoint Presentation</vt:lpstr>
      <vt:lpstr>Question 2</vt:lpstr>
      <vt:lpstr>Question 2</vt:lpstr>
      <vt:lpstr>Question 2</vt:lpstr>
      <vt:lpstr>Question 3</vt:lpstr>
      <vt:lpstr>Question 3</vt:lpstr>
      <vt:lpstr>Question 3</vt:lpstr>
      <vt:lpstr>Question 4</vt:lpstr>
      <vt:lpstr>Question 4</vt:lpstr>
      <vt:lpstr>PowerPoint Presentation</vt:lpstr>
      <vt:lpstr>Oligopoly</vt:lpstr>
      <vt:lpstr>Collusion</vt:lpstr>
      <vt:lpstr>Why Cartels Fail</vt:lpstr>
      <vt:lpstr>Maintaining Cartels – Conditions for Success</vt:lpstr>
      <vt:lpstr>Maintaining Cartels – Conditions for Success</vt:lpstr>
      <vt:lpstr>Different Types of Oligopolies</vt:lpstr>
      <vt:lpstr>Solving Cournot Model and Deriving Best Response Functions</vt:lpstr>
      <vt:lpstr>Explanations of Steps:</vt:lpstr>
      <vt:lpstr>Explanations of Steps:</vt:lpstr>
      <vt:lpstr>Explanations of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Winson Yu</dc:creator>
  <cp:lastModifiedBy>winsonyu@student.ubc.ca</cp:lastModifiedBy>
  <cp:revision>84</cp:revision>
  <dcterms:created xsi:type="dcterms:W3CDTF">2006-08-16T00:00:00Z</dcterms:created>
  <dcterms:modified xsi:type="dcterms:W3CDTF">2022-12-09T20:21:44Z</dcterms:modified>
</cp:coreProperties>
</file>