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Lst>
  <p:sldSz cy="6858000" cx="12192000"/>
  <p:notesSz cx="6858000" cy="9144000"/>
  <p:embeddedFontLst>
    <p:embeddedFont>
      <p:font typeface="Abril Fatface"/>
      <p:regular r:id="rId68"/>
    </p:embeddedFont>
    <p:embeddedFont>
      <p:font typeface="Noto Sans"/>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73" roundtripDataSignature="AMtx7mi9stN7MHxsEdnnS9SWiBTY5MCF6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customschemas.google.com/relationships/presentationmetadata" Target="metadata"/><Relationship Id="rId72" Type="http://schemas.openxmlformats.org/officeDocument/2006/relationships/font" Target="fonts/NotoSans-boldItalic.fntdata"/><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font" Target="fonts/NotoSans-italic.fntdata"/><Relationship Id="rId70" Type="http://schemas.openxmlformats.org/officeDocument/2006/relationships/font" Target="fonts/NotoSans-bold.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font" Target="fonts/AbrilFatface-regular.fntdata"/><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NotoSans-regular.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6fea62fbcc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g16fea62fbcc_0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g16fea62fbcc_0_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6fea62fbcc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16fea62fbcc_0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16fea62fbcc_0_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6fea62fbcc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g16fea62fbcc_0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g16fea62fbcc_0_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6fea62fbcc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g16fea62fbcc_0_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g16fea62fbcc_0_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72a71f049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172a71f049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172a71f0492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6fea62fbcc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g16fea62fbcc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g16fea62fbcc_0_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6fea62fbcc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g16fea62fbcc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g16fea62fbcc_0_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6fea62fbcc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g16fea62fbcc_0_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g16fea62fbcc_0_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6fea62fbcc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g16fea62fbcc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g16fea62fbcc_0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6fea62fbc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g16fea62fbc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g16fea62fbcc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6fea62fbcc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g16fea62fbcc_0_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g16fea62fbcc_0_9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 name="Google Shape;31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2" name="Google Shape;33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9" name="Google Shape;339;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5" name="Google Shape;34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1" name="Google Shape;35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6fea62fbcc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g16fea62fbcc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g16fea62fbcc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7" name="Google Shape;35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5" name="Google Shape;37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1" name="Google Shape;38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7" name="Google Shape;387;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2" name="Google Shape;39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8" name="Google Shape;398;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3" name="Google Shape;40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9" name="Google Shape;409;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6fea62fbcc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g16fea62fbcc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6" name="Google Shape;416;g16fea62fbcc_0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6fea62fbcc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3" name="Google Shape;423;g16fea62fbcc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4" name="Google Shape;424;g16fea62fbcc_0_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1" name="Google Shape;431;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7" name="Google Shape;43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3" name="Google Shape;443;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9" name="Google Shape;449;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5" name="Google Shape;455;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0" name="Google Shape;460;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7" name="Google Shape;467;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3" name="Google Shape;47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72a71f0492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9" name="Google Shape;479;g172a71f0492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0" name="Google Shape;480;g172a71f0492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6" name="Google Shape;486;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2" name="Google Shape;492;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9" name="Google Shape;499;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6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6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6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5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5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5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5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5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5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5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5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5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5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9"/>
          <p:cNvSpPr/>
          <p:nvPr>
            <p:ph idx="2" type="pic"/>
          </p:nvPr>
        </p:nvSpPr>
        <p:spPr>
          <a:xfrm>
            <a:off x="5183188" y="987425"/>
            <a:ext cx="6172200" cy="4873625"/>
          </a:xfrm>
          <a:prstGeom prst="rect">
            <a:avLst/>
          </a:prstGeom>
          <a:noFill/>
          <a:ln>
            <a:noFill/>
          </a:ln>
        </p:spPr>
      </p:sp>
      <p:sp>
        <p:nvSpPr>
          <p:cNvPr id="68" name="Google Shape;68;p5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9" Type="http://schemas.openxmlformats.org/officeDocument/2006/relationships/hyperlink" Target="mailto:tommyzhang0000@gmail.com" TargetMode="External"/><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3.png"/><Relationship Id="rId8"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2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grpSp>
        <p:nvGrpSpPr>
          <p:cNvPr id="88" name="Google Shape;88;p1"/>
          <p:cNvGrpSpPr/>
          <p:nvPr/>
        </p:nvGrpSpPr>
        <p:grpSpPr>
          <a:xfrm>
            <a:off x="0" y="5647522"/>
            <a:ext cx="12191997" cy="2153838"/>
            <a:chOff x="0" y="-38100"/>
            <a:chExt cx="4816592" cy="850900"/>
          </a:xfrm>
        </p:grpSpPr>
        <p:sp>
          <p:nvSpPr>
            <p:cNvPr id="89" name="Google Shape;89;p1"/>
            <p:cNvSpPr/>
            <p:nvPr/>
          </p:nvSpPr>
          <p:spPr>
            <a:xfrm>
              <a:off x="0" y="0"/>
              <a:ext cx="4816592" cy="440114"/>
            </a:xfrm>
            <a:custGeom>
              <a:rect b="b" l="l" r="r" t="t"/>
              <a:pathLst>
                <a:path extrusionOk="0" h="440114" w="4816592">
                  <a:moveTo>
                    <a:pt x="0" y="0"/>
                  </a:moveTo>
                  <a:lnTo>
                    <a:pt x="4816592" y="0"/>
                  </a:lnTo>
                  <a:lnTo>
                    <a:pt x="4816592" y="440114"/>
                  </a:lnTo>
                  <a:lnTo>
                    <a:pt x="0" y="440114"/>
                  </a:lnTo>
                  <a:close/>
                </a:path>
              </a:pathLst>
            </a:custGeom>
            <a:solidFill>
              <a:srgbClr val="FEC099"/>
            </a:solidFill>
            <a:ln>
              <a:noFill/>
            </a:ln>
          </p:spPr>
        </p:sp>
        <p:sp>
          <p:nvSpPr>
            <p:cNvPr id="90" name="Google Shape;90;p1"/>
            <p:cNvSpPr txBox="1"/>
            <p:nvPr/>
          </p:nvSpPr>
          <p:spPr>
            <a:xfrm>
              <a:off x="0" y="-38100"/>
              <a:ext cx="812800" cy="850900"/>
            </a:xfrm>
            <a:prstGeom prst="rect">
              <a:avLst/>
            </a:prstGeom>
            <a:noFill/>
            <a:ln>
              <a:noFill/>
            </a:ln>
          </p:spPr>
          <p:txBody>
            <a:bodyPr anchorCtr="0" anchor="ctr" bIns="33850" lIns="33850" spcFirstLastPara="1" rIns="33850" wrap="square" tIns="33850">
              <a:noAutofit/>
            </a:bodyPr>
            <a:lstStyle/>
            <a:p>
              <a:pPr indent="0" lvl="0" marL="0" marR="0" rtl="0" algn="ctr">
                <a:lnSpc>
                  <a:spcPct val="147722"/>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grpSp>
      <p:pic>
        <p:nvPicPr>
          <p:cNvPr id="91" name="Google Shape;91;p1"/>
          <p:cNvPicPr preferRelativeResize="0"/>
          <p:nvPr/>
        </p:nvPicPr>
        <p:blipFill rotWithShape="1">
          <a:blip r:embed="rId3">
            <a:alphaModFix/>
          </a:blip>
          <a:srcRect b="0" l="0" r="0" t="0"/>
          <a:stretch/>
        </p:blipFill>
        <p:spPr>
          <a:xfrm>
            <a:off x="10548969" y="5979591"/>
            <a:ext cx="1502785" cy="711319"/>
          </a:xfrm>
          <a:prstGeom prst="rect">
            <a:avLst/>
          </a:prstGeom>
          <a:noFill/>
          <a:ln>
            <a:noFill/>
          </a:ln>
        </p:spPr>
      </p:pic>
      <p:pic>
        <p:nvPicPr>
          <p:cNvPr id="92" name="Google Shape;92;p1"/>
          <p:cNvPicPr preferRelativeResize="0"/>
          <p:nvPr/>
        </p:nvPicPr>
        <p:blipFill rotWithShape="1">
          <a:blip r:embed="rId4">
            <a:alphaModFix/>
          </a:blip>
          <a:srcRect b="619" l="0" r="0" t="0"/>
          <a:stretch/>
        </p:blipFill>
        <p:spPr>
          <a:xfrm rot="2700000">
            <a:off x="-1359324" y="-1396624"/>
            <a:ext cx="4169388" cy="4143550"/>
          </a:xfrm>
          <a:prstGeom prst="rect">
            <a:avLst/>
          </a:prstGeom>
          <a:noFill/>
          <a:ln>
            <a:noFill/>
          </a:ln>
        </p:spPr>
      </p:pic>
      <p:grpSp>
        <p:nvGrpSpPr>
          <p:cNvPr id="93" name="Google Shape;93;p1"/>
          <p:cNvGrpSpPr/>
          <p:nvPr/>
        </p:nvGrpSpPr>
        <p:grpSpPr>
          <a:xfrm>
            <a:off x="5497605" y="2396953"/>
            <a:ext cx="3406852" cy="2153839"/>
            <a:chOff x="0" y="-38100"/>
            <a:chExt cx="1345917" cy="850900"/>
          </a:xfrm>
        </p:grpSpPr>
        <p:sp>
          <p:nvSpPr>
            <p:cNvPr id="94" name="Google Shape;94;p1"/>
            <p:cNvSpPr/>
            <p:nvPr/>
          </p:nvSpPr>
          <p:spPr>
            <a:xfrm>
              <a:off x="0" y="0"/>
              <a:ext cx="1345917" cy="283053"/>
            </a:xfrm>
            <a:custGeom>
              <a:rect b="b" l="l" r="r" t="t"/>
              <a:pathLst>
                <a:path extrusionOk="0" h="283053" w="1345917">
                  <a:moveTo>
                    <a:pt x="0" y="0"/>
                  </a:moveTo>
                  <a:lnTo>
                    <a:pt x="1345917" y="0"/>
                  </a:lnTo>
                  <a:lnTo>
                    <a:pt x="1345917" y="283053"/>
                  </a:lnTo>
                  <a:lnTo>
                    <a:pt x="0" y="283053"/>
                  </a:lnTo>
                  <a:close/>
                </a:path>
              </a:pathLst>
            </a:custGeom>
            <a:solidFill>
              <a:srgbClr val="FEC099"/>
            </a:solidFill>
            <a:ln>
              <a:noFill/>
            </a:ln>
          </p:spPr>
        </p:sp>
        <p:sp>
          <p:nvSpPr>
            <p:cNvPr id="95" name="Google Shape;95;p1"/>
            <p:cNvSpPr txBox="1"/>
            <p:nvPr/>
          </p:nvSpPr>
          <p:spPr>
            <a:xfrm>
              <a:off x="0" y="-38100"/>
              <a:ext cx="812800" cy="850900"/>
            </a:xfrm>
            <a:prstGeom prst="rect">
              <a:avLst/>
            </a:prstGeom>
            <a:noFill/>
            <a:ln>
              <a:noFill/>
            </a:ln>
          </p:spPr>
          <p:txBody>
            <a:bodyPr anchorCtr="0" anchor="ctr" bIns="33850" lIns="33850" spcFirstLastPara="1" rIns="33850" wrap="square" tIns="33850">
              <a:noAutofit/>
            </a:bodyPr>
            <a:lstStyle/>
            <a:p>
              <a:pPr indent="0" lvl="0" marL="0" marR="0" rtl="0" algn="ctr">
                <a:lnSpc>
                  <a:spcPct val="147722"/>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grpSp>
      <p:pic>
        <p:nvPicPr>
          <p:cNvPr id="96" name="Google Shape;96;p1"/>
          <p:cNvPicPr preferRelativeResize="0"/>
          <p:nvPr/>
        </p:nvPicPr>
        <p:blipFill rotWithShape="1">
          <a:blip r:embed="rId5">
            <a:alphaModFix/>
          </a:blip>
          <a:srcRect b="0" l="0" r="0" t="0"/>
          <a:stretch/>
        </p:blipFill>
        <p:spPr>
          <a:xfrm>
            <a:off x="113729" y="5825181"/>
            <a:ext cx="1409779" cy="965754"/>
          </a:xfrm>
          <a:prstGeom prst="rect">
            <a:avLst/>
          </a:prstGeom>
          <a:noFill/>
          <a:ln>
            <a:noFill/>
          </a:ln>
        </p:spPr>
      </p:pic>
      <p:pic>
        <p:nvPicPr>
          <p:cNvPr id="97" name="Google Shape;97;p1"/>
          <p:cNvPicPr preferRelativeResize="0"/>
          <p:nvPr/>
        </p:nvPicPr>
        <p:blipFill rotWithShape="1">
          <a:blip r:embed="rId6">
            <a:alphaModFix/>
          </a:blip>
          <a:srcRect b="0" l="0" r="0" t="0"/>
          <a:stretch/>
        </p:blipFill>
        <p:spPr>
          <a:xfrm>
            <a:off x="9299073" y="4177040"/>
            <a:ext cx="1519632" cy="1967161"/>
          </a:xfrm>
          <a:prstGeom prst="rect">
            <a:avLst/>
          </a:prstGeom>
          <a:noFill/>
          <a:ln>
            <a:noFill/>
          </a:ln>
        </p:spPr>
      </p:pic>
      <p:pic>
        <p:nvPicPr>
          <p:cNvPr id="98" name="Google Shape;98;p1"/>
          <p:cNvPicPr preferRelativeResize="0"/>
          <p:nvPr/>
        </p:nvPicPr>
        <p:blipFill rotWithShape="1">
          <a:blip r:embed="rId7">
            <a:alphaModFix/>
          </a:blip>
          <a:srcRect b="0" l="0" r="0" t="0"/>
          <a:stretch/>
        </p:blipFill>
        <p:spPr>
          <a:xfrm>
            <a:off x="10296214" y="4188030"/>
            <a:ext cx="1502653" cy="1945181"/>
          </a:xfrm>
          <a:prstGeom prst="rect">
            <a:avLst/>
          </a:prstGeom>
          <a:noFill/>
          <a:ln>
            <a:noFill/>
          </a:ln>
        </p:spPr>
      </p:pic>
      <p:pic>
        <p:nvPicPr>
          <p:cNvPr id="99" name="Google Shape;99;p1"/>
          <p:cNvPicPr preferRelativeResize="0"/>
          <p:nvPr/>
        </p:nvPicPr>
        <p:blipFill rotWithShape="1">
          <a:blip r:embed="rId8">
            <a:alphaModFix/>
          </a:blip>
          <a:srcRect b="47580" l="11796" r="37761" t="29003"/>
          <a:stretch/>
        </p:blipFill>
        <p:spPr>
          <a:xfrm rot="368059">
            <a:off x="10315314" y="4499388"/>
            <a:ext cx="592963" cy="389273"/>
          </a:xfrm>
          <a:prstGeom prst="rect">
            <a:avLst/>
          </a:prstGeom>
          <a:noFill/>
          <a:ln>
            <a:noFill/>
          </a:ln>
        </p:spPr>
      </p:pic>
      <p:sp>
        <p:nvSpPr>
          <p:cNvPr id="100" name="Google Shape;100;p1"/>
          <p:cNvSpPr txBox="1"/>
          <p:nvPr/>
        </p:nvSpPr>
        <p:spPr>
          <a:xfrm>
            <a:off x="3123471" y="892413"/>
            <a:ext cx="8155200" cy="578748"/>
          </a:xfrm>
          <a:prstGeom prst="rect">
            <a:avLst/>
          </a:prstGeom>
          <a:noFill/>
          <a:ln>
            <a:noFill/>
          </a:ln>
        </p:spPr>
        <p:txBody>
          <a:bodyPr anchorCtr="0" anchor="t" bIns="0" lIns="0" spcFirstLastPara="1" rIns="0" wrap="square" tIns="0">
            <a:spAutoFit/>
          </a:bodyPr>
          <a:lstStyle/>
          <a:p>
            <a:pPr indent="0" lvl="0" marL="0" marR="0" rtl="0" algn="ctr">
              <a:lnSpc>
                <a:spcPct val="124005"/>
              </a:lnSpc>
              <a:spcBef>
                <a:spcPts val="0"/>
              </a:spcBef>
              <a:spcAft>
                <a:spcPts val="0"/>
              </a:spcAft>
              <a:buClr>
                <a:srgbClr val="000000"/>
              </a:buClr>
              <a:buSzPts val="3033"/>
              <a:buFont typeface="Arial"/>
              <a:buNone/>
            </a:pPr>
            <a:r>
              <a:rPr b="1" i="0" lang="en-US" sz="3033" u="none" cap="none" strike="noStrike">
                <a:solidFill>
                  <a:srgbClr val="FEC099"/>
                </a:solidFill>
                <a:latin typeface="Arial"/>
                <a:ea typeface="Arial"/>
                <a:cs typeface="Arial"/>
                <a:sym typeface="Arial"/>
              </a:rPr>
              <a:t>COMMERCE MENTORSHIP PROGRAM</a:t>
            </a:r>
            <a:endParaRPr b="1" i="0" sz="933" u="none" cap="none" strike="noStrike">
              <a:solidFill>
                <a:srgbClr val="000000"/>
              </a:solidFill>
              <a:latin typeface="Arial"/>
              <a:ea typeface="Arial"/>
              <a:cs typeface="Arial"/>
              <a:sym typeface="Arial"/>
            </a:endParaRPr>
          </a:p>
        </p:txBody>
      </p:sp>
      <p:sp>
        <p:nvSpPr>
          <p:cNvPr id="101" name="Google Shape;101;p1"/>
          <p:cNvSpPr txBox="1"/>
          <p:nvPr/>
        </p:nvSpPr>
        <p:spPr>
          <a:xfrm>
            <a:off x="3725889" y="1626287"/>
            <a:ext cx="6844200" cy="717440"/>
          </a:xfrm>
          <a:prstGeom prst="rect">
            <a:avLst/>
          </a:prstGeom>
          <a:noFill/>
          <a:ln>
            <a:noFill/>
          </a:ln>
        </p:spPr>
        <p:txBody>
          <a:bodyPr anchorCtr="0" anchor="t" bIns="0" lIns="0" spcFirstLastPara="1" rIns="0" wrap="square" tIns="0">
            <a:spAutoFit/>
          </a:bodyPr>
          <a:lstStyle/>
          <a:p>
            <a:pPr indent="0" lvl="0" marL="0" marR="0" rtl="0" algn="ctr">
              <a:lnSpc>
                <a:spcPct val="126004"/>
              </a:lnSpc>
              <a:spcBef>
                <a:spcPts val="0"/>
              </a:spcBef>
              <a:spcAft>
                <a:spcPts val="0"/>
              </a:spcAft>
              <a:buClr>
                <a:srgbClr val="000000"/>
              </a:buClr>
              <a:buSzPts val="3700"/>
              <a:buFont typeface="Arial"/>
              <a:buNone/>
            </a:pPr>
            <a:r>
              <a:rPr b="1" i="0" lang="en-US" sz="3700" u="none" cap="none" strike="noStrike">
                <a:solidFill>
                  <a:srgbClr val="000000"/>
                </a:solidFill>
                <a:latin typeface="Arial"/>
                <a:ea typeface="Arial"/>
                <a:cs typeface="Arial"/>
                <a:sym typeface="Arial"/>
              </a:rPr>
              <a:t>MIDTERM REVIEW SESSION</a:t>
            </a:r>
            <a:endParaRPr b="1" i="0" sz="933" u="none" cap="none" strike="noStrike">
              <a:solidFill>
                <a:srgbClr val="000000"/>
              </a:solidFill>
              <a:latin typeface="Arial"/>
              <a:ea typeface="Arial"/>
              <a:cs typeface="Arial"/>
              <a:sym typeface="Arial"/>
            </a:endParaRPr>
          </a:p>
        </p:txBody>
      </p:sp>
      <p:sp>
        <p:nvSpPr>
          <p:cNvPr id="102" name="Google Shape;102;p1"/>
          <p:cNvSpPr txBox="1"/>
          <p:nvPr/>
        </p:nvSpPr>
        <p:spPr>
          <a:xfrm>
            <a:off x="5631253" y="2467993"/>
            <a:ext cx="3139600" cy="911340"/>
          </a:xfrm>
          <a:prstGeom prst="rect">
            <a:avLst/>
          </a:prstGeom>
          <a:noFill/>
          <a:ln>
            <a:noFill/>
          </a:ln>
        </p:spPr>
        <p:txBody>
          <a:bodyPr anchorCtr="0" anchor="t" bIns="0" lIns="0" spcFirstLastPara="1" rIns="0" wrap="square" tIns="0">
            <a:spAutoFit/>
          </a:bodyPr>
          <a:lstStyle/>
          <a:p>
            <a:pPr indent="0" lvl="0" marL="0" marR="0" rtl="0" algn="ctr">
              <a:lnSpc>
                <a:spcPct val="126003"/>
              </a:lnSpc>
              <a:spcBef>
                <a:spcPts val="0"/>
              </a:spcBef>
              <a:spcAft>
                <a:spcPts val="0"/>
              </a:spcAft>
              <a:buClr>
                <a:srgbClr val="000000"/>
              </a:buClr>
              <a:buSzPts val="4700"/>
              <a:buFont typeface="Arial"/>
              <a:buNone/>
            </a:pPr>
            <a:r>
              <a:rPr b="0" i="0" lang="en-US" sz="4700" u="none" cap="none" strike="noStrike">
                <a:solidFill>
                  <a:srgbClr val="FFFFFF"/>
                </a:solidFill>
                <a:latin typeface="Abril Fatface"/>
                <a:ea typeface="Abril Fatface"/>
                <a:cs typeface="Abril Fatface"/>
                <a:sym typeface="Abril Fatface"/>
              </a:rPr>
              <a:t>COMM 393</a:t>
            </a:r>
            <a:endParaRPr b="0" i="0" sz="933" u="none" cap="none" strike="noStrike">
              <a:solidFill>
                <a:srgbClr val="000000"/>
              </a:solidFill>
              <a:latin typeface="Arial"/>
              <a:ea typeface="Arial"/>
              <a:cs typeface="Arial"/>
              <a:sym typeface="Arial"/>
            </a:endParaRPr>
          </a:p>
        </p:txBody>
      </p:sp>
      <p:sp>
        <p:nvSpPr>
          <p:cNvPr id="103" name="Google Shape;103;p1"/>
          <p:cNvSpPr txBox="1"/>
          <p:nvPr/>
        </p:nvSpPr>
        <p:spPr>
          <a:xfrm>
            <a:off x="81229" y="4019067"/>
            <a:ext cx="5021700" cy="162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2033"/>
              <a:buFont typeface="Arial"/>
              <a:buNone/>
            </a:pPr>
            <a:r>
              <a:rPr b="1" i="0" lang="en-US" sz="2033" u="none" cap="none" strike="noStrike">
                <a:solidFill>
                  <a:srgbClr val="000000"/>
                </a:solidFill>
                <a:latin typeface="Arial"/>
                <a:ea typeface="Arial"/>
                <a:cs typeface="Arial"/>
                <a:sym typeface="Arial"/>
              </a:rPr>
              <a:t>Prepared by:</a:t>
            </a:r>
            <a:r>
              <a:rPr b="1" i="0" lang="en-US" sz="2033" u="none" cap="none" strike="noStrike">
                <a:solidFill>
                  <a:schemeClr val="dk1"/>
                </a:solidFill>
                <a:latin typeface="Calibri"/>
                <a:ea typeface="Calibri"/>
                <a:cs typeface="Calibri"/>
                <a:sym typeface="Calibri"/>
              </a:rPr>
              <a:t> Molan Liu and Tommy Zhang</a:t>
            </a:r>
            <a:endParaRPr b="1" i="0" sz="2033" u="none" cap="none" strike="noStrike">
              <a:solidFill>
                <a:schemeClr val="dk1"/>
              </a:solidFill>
              <a:latin typeface="Calibri"/>
              <a:ea typeface="Calibri"/>
              <a:cs typeface="Calibri"/>
              <a:sym typeface="Calibri"/>
            </a:endParaRPr>
          </a:p>
          <a:p>
            <a:pPr indent="0" lvl="0" marL="0" marR="0" rtl="0" algn="l">
              <a:lnSpc>
                <a:spcPct val="140000"/>
              </a:lnSpc>
              <a:spcBef>
                <a:spcPts val="0"/>
              </a:spcBef>
              <a:spcAft>
                <a:spcPts val="0"/>
              </a:spcAft>
              <a:buClr>
                <a:srgbClr val="000000"/>
              </a:buClr>
              <a:buSzPts val="2033"/>
              <a:buFont typeface="Arial"/>
              <a:buNone/>
            </a:pPr>
            <a:r>
              <a:rPr b="1" i="0" lang="en-US" sz="2033" u="none" cap="none" strike="noStrike">
                <a:solidFill>
                  <a:schemeClr val="dk1"/>
                </a:solidFill>
                <a:latin typeface="Calibri"/>
                <a:ea typeface="Calibri"/>
                <a:cs typeface="Calibri"/>
                <a:sym typeface="Calibri"/>
              </a:rPr>
              <a:t>Instructed by: Molan Liu and Tommy Zhang</a:t>
            </a:r>
            <a:endParaRPr b="1" i="0" sz="2033" u="none" cap="none" strike="noStrike">
              <a:solidFill>
                <a:schemeClr val="dk1"/>
              </a:solidFill>
              <a:latin typeface="Calibri"/>
              <a:ea typeface="Calibri"/>
              <a:cs typeface="Calibri"/>
              <a:sym typeface="Calibri"/>
            </a:endParaRPr>
          </a:p>
          <a:p>
            <a:pPr indent="0" lvl="0" marL="0" marR="0" rtl="0" algn="l">
              <a:lnSpc>
                <a:spcPct val="140000"/>
              </a:lnSpc>
              <a:spcBef>
                <a:spcPts val="0"/>
              </a:spcBef>
              <a:spcAft>
                <a:spcPts val="0"/>
              </a:spcAft>
              <a:buClr>
                <a:srgbClr val="000000"/>
              </a:buClr>
              <a:buSzPts val="2033"/>
              <a:buFont typeface="Arial"/>
              <a:buNone/>
            </a:pPr>
            <a:r>
              <a:rPr b="1" i="0" lang="en-US" sz="2033" u="none" cap="none" strike="noStrike">
                <a:solidFill>
                  <a:schemeClr val="dk1"/>
                </a:solidFill>
                <a:latin typeface="Calibri"/>
                <a:ea typeface="Calibri"/>
                <a:cs typeface="Calibri"/>
                <a:sym typeface="Calibri"/>
              </a:rPr>
              <a:t>Emails: </a:t>
            </a:r>
            <a:r>
              <a:rPr b="1" i="0" lang="en-US" sz="2033" u="sng" cap="none" strike="noStrike">
                <a:solidFill>
                  <a:schemeClr val="hlink"/>
                </a:solidFill>
                <a:latin typeface="Calibri"/>
                <a:ea typeface="Calibri"/>
                <a:cs typeface="Calibri"/>
                <a:sym typeface="Calibri"/>
                <a:hlinkClick r:id="rId9"/>
              </a:rPr>
              <a:t>tommyzhang0000@gmail.com</a:t>
            </a:r>
            <a:endParaRPr b="1" i="0" sz="2033" u="none" cap="none" strike="noStrike">
              <a:solidFill>
                <a:schemeClr val="dk1"/>
              </a:solidFill>
              <a:latin typeface="Calibri"/>
              <a:ea typeface="Calibri"/>
              <a:cs typeface="Calibri"/>
              <a:sym typeface="Calibri"/>
            </a:endParaRPr>
          </a:p>
          <a:p>
            <a:pPr indent="0" lvl="0" marL="0" marR="0" rtl="0" algn="l">
              <a:lnSpc>
                <a:spcPct val="140000"/>
              </a:lnSpc>
              <a:spcBef>
                <a:spcPts val="0"/>
              </a:spcBef>
              <a:spcAft>
                <a:spcPts val="0"/>
              </a:spcAft>
              <a:buClr>
                <a:srgbClr val="000000"/>
              </a:buClr>
              <a:buSzPts val="2033"/>
              <a:buFont typeface="Arial"/>
              <a:buNone/>
            </a:pPr>
            <a:r>
              <a:rPr b="1" i="0" lang="en-US" sz="2033" u="none" cap="none" strike="noStrike">
                <a:solidFill>
                  <a:schemeClr val="dk1"/>
                </a:solidFill>
                <a:latin typeface="Calibri"/>
                <a:ea typeface="Calibri"/>
                <a:cs typeface="Calibri"/>
                <a:sym typeface="Calibri"/>
              </a:rPr>
              <a:t>liumolan@hotmail.com</a:t>
            </a:r>
            <a:endParaRPr b="1" i="0" sz="2033"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6fea62fbcc_0_4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Clicker!</a:t>
            </a:r>
            <a:endParaRPr/>
          </a:p>
        </p:txBody>
      </p:sp>
      <p:sp>
        <p:nvSpPr>
          <p:cNvPr id="163" name="Google Shape;163;g16fea62fbcc_0_4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164" name="Google Shape;164;g16fea62fbcc_0_49"/>
          <p:cNvPicPr preferRelativeResize="0"/>
          <p:nvPr/>
        </p:nvPicPr>
        <p:blipFill rotWithShape="1">
          <a:blip r:embed="rId3">
            <a:alphaModFix/>
          </a:blip>
          <a:srcRect b="19491" l="0" r="0" t="0"/>
          <a:stretch/>
        </p:blipFill>
        <p:spPr>
          <a:xfrm>
            <a:off x="3086100" y="1193750"/>
            <a:ext cx="6019800" cy="4662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6fea62fbcc_0_5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171" name="Google Shape;171;g16fea62fbcc_0_56"/>
          <p:cNvSpPr txBox="1"/>
          <p:nvPr>
            <p:ph idx="1" type="body"/>
          </p:nvPr>
        </p:nvSpPr>
        <p:spPr>
          <a:xfrm>
            <a:off x="838200" y="4454950"/>
            <a:ext cx="10515600" cy="1722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C counts as consideration in one of the cases</a:t>
            </a:r>
            <a:endParaRPr/>
          </a:p>
          <a:p>
            <a:pPr indent="0" lvl="0" marL="0" rtl="0" algn="l">
              <a:lnSpc>
                <a:spcPct val="90000"/>
              </a:lnSpc>
              <a:spcBef>
                <a:spcPts val="1000"/>
              </a:spcBef>
              <a:spcAft>
                <a:spcPts val="0"/>
              </a:spcAft>
              <a:buSzPts val="1800"/>
              <a:buNone/>
            </a:pPr>
            <a:r>
              <a:rPr lang="en-US"/>
              <a:t>D does not count because it is merely a promise. Consideration must be at least something of value</a:t>
            </a:r>
            <a:endParaRPr/>
          </a:p>
        </p:txBody>
      </p:sp>
      <p:pic>
        <p:nvPicPr>
          <p:cNvPr id="172" name="Google Shape;172;g16fea62fbcc_0_56"/>
          <p:cNvPicPr preferRelativeResize="0"/>
          <p:nvPr/>
        </p:nvPicPr>
        <p:blipFill rotWithShape="1">
          <a:blip r:embed="rId3">
            <a:alphaModFix/>
          </a:blip>
          <a:srcRect b="0" l="0" r="0" t="0"/>
          <a:stretch/>
        </p:blipFill>
        <p:spPr>
          <a:xfrm>
            <a:off x="4101012" y="0"/>
            <a:ext cx="4630813" cy="4454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6fea62fbcc_0_6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179" name="Google Shape;179;g16fea62fbcc_0_6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180" name="Google Shape;180;g16fea62fbcc_0_63"/>
          <p:cNvPicPr preferRelativeResize="0"/>
          <p:nvPr/>
        </p:nvPicPr>
        <p:blipFill rotWithShape="1">
          <a:blip r:embed="rId3">
            <a:alphaModFix/>
          </a:blip>
          <a:srcRect b="20070" l="0" r="0" t="0"/>
          <a:stretch/>
        </p:blipFill>
        <p:spPr>
          <a:xfrm>
            <a:off x="2162175" y="261947"/>
            <a:ext cx="7867650" cy="506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16fea62fbcc_0_7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187" name="Google Shape;187;g16fea62fbcc_0_70"/>
          <p:cNvSpPr txBox="1"/>
          <p:nvPr>
            <p:ph idx="1" type="body"/>
          </p:nvPr>
        </p:nvSpPr>
        <p:spPr>
          <a:xfrm>
            <a:off x="838200" y="5421300"/>
            <a:ext cx="10515600" cy="1125900"/>
          </a:xfrm>
          <a:prstGeom prst="rect">
            <a:avLst/>
          </a:prstGeom>
          <a:noFill/>
          <a:ln>
            <a:noFill/>
          </a:ln>
        </p:spPr>
        <p:txBody>
          <a:bodyPr anchorCtr="0" anchor="t" bIns="45700" lIns="91425" spcFirstLastPara="1" rIns="91425" wrap="square" tIns="45700">
            <a:normAutofit/>
          </a:bodyPr>
          <a:lstStyle/>
          <a:p>
            <a:pPr indent="-323850" lvl="0" marL="457200" rtl="0" algn="l">
              <a:lnSpc>
                <a:spcPct val="115000"/>
              </a:lnSpc>
              <a:spcBef>
                <a:spcPts val="0"/>
              </a:spcBef>
              <a:spcAft>
                <a:spcPts val="0"/>
              </a:spcAft>
              <a:buSzPts val="1500"/>
              <a:buChar char="●"/>
            </a:pPr>
            <a:r>
              <a:rPr lang="en-US" sz="1500"/>
              <a:t>THE ANSWER IS YES</a:t>
            </a:r>
            <a:endParaRPr sz="1500"/>
          </a:p>
          <a:p>
            <a:pPr indent="-323850" lvl="0" marL="457200" rtl="0" algn="l">
              <a:lnSpc>
                <a:spcPct val="115000"/>
              </a:lnSpc>
              <a:spcBef>
                <a:spcPts val="0"/>
              </a:spcBef>
              <a:spcAft>
                <a:spcPts val="0"/>
              </a:spcAft>
              <a:buSzPts val="1500"/>
              <a:buChar char="●"/>
            </a:pPr>
            <a:r>
              <a:rPr lang="en-US" sz="1500"/>
              <a:t>The reason is because there's two contracts here and Sam would be in breach of the original contract between her and Gwen</a:t>
            </a:r>
            <a:endParaRPr sz="1500"/>
          </a:p>
          <a:p>
            <a:pPr indent="-323850" lvl="0" marL="457200" rtl="0" algn="l">
              <a:lnSpc>
                <a:spcPct val="115000"/>
              </a:lnSpc>
              <a:spcBef>
                <a:spcPts val="0"/>
              </a:spcBef>
              <a:spcAft>
                <a:spcPts val="0"/>
              </a:spcAft>
              <a:buSzPts val="1500"/>
              <a:buChar char="●"/>
            </a:pPr>
            <a:r>
              <a:rPr lang="en-US" sz="1500"/>
              <a:t>Sam can only revoke the contract BEFORE anyone has accepted</a:t>
            </a:r>
            <a:endParaRPr sz="3200"/>
          </a:p>
        </p:txBody>
      </p:sp>
      <p:pic>
        <p:nvPicPr>
          <p:cNvPr id="188" name="Google Shape;188;g16fea62fbcc_0_70"/>
          <p:cNvPicPr preferRelativeResize="0"/>
          <p:nvPr/>
        </p:nvPicPr>
        <p:blipFill rotWithShape="1">
          <a:blip r:embed="rId3">
            <a:alphaModFix/>
          </a:blip>
          <a:srcRect b="0" l="0" r="0" t="0"/>
          <a:stretch/>
        </p:blipFill>
        <p:spPr>
          <a:xfrm>
            <a:off x="2162175" y="261950"/>
            <a:ext cx="6228951" cy="5014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 2: Offer and Acceptance (5 minutes)</a:t>
            </a:r>
            <a:endParaRPr/>
          </a:p>
        </p:txBody>
      </p:sp>
      <p:sp>
        <p:nvSpPr>
          <p:cNvPr id="194" name="Google Shape;194;p8"/>
          <p:cNvSpPr txBox="1"/>
          <p:nvPr>
            <p:ph idx="1" type="body"/>
          </p:nvPr>
        </p:nvSpPr>
        <p:spPr>
          <a:xfrm>
            <a:off x="838200" y="1690688"/>
            <a:ext cx="10515600" cy="4486275"/>
          </a:xfrm>
          <a:prstGeom prst="rect">
            <a:avLst/>
          </a:prstGeom>
          <a:noFill/>
          <a:ln>
            <a:noFill/>
          </a:ln>
        </p:spPr>
        <p:txBody>
          <a:bodyPr anchorCtr="0" anchor="t" bIns="45700" lIns="91425" spcFirstLastPara="1" rIns="91425" wrap="square" tIns="45700">
            <a:normAutofit fontScale="40000" lnSpcReduction="20000"/>
          </a:bodyPr>
          <a:lstStyle/>
          <a:p>
            <a:pPr indent="0" lvl="0" marL="0" rtl="0" algn="l">
              <a:lnSpc>
                <a:spcPct val="90000"/>
              </a:lnSpc>
              <a:spcBef>
                <a:spcPts val="0"/>
              </a:spcBef>
              <a:spcAft>
                <a:spcPts val="0"/>
              </a:spcAft>
              <a:buClr>
                <a:srgbClr val="000000"/>
              </a:buClr>
              <a:buSzPct val="100000"/>
              <a:buNone/>
            </a:pPr>
            <a:r>
              <a:rPr b="0" i="0" lang="en-US" sz="6400" u="none" strike="noStrike">
                <a:solidFill>
                  <a:srgbClr val="000000"/>
                </a:solidFill>
                <a:latin typeface="Arial"/>
                <a:ea typeface="Arial"/>
                <a:cs typeface="Arial"/>
                <a:sym typeface="Arial"/>
              </a:rPr>
              <a:t>5neak8rokrs, a company owned and operated exclusively by Nalom, has recently run out of inventory and cannot supply its customers. Since the sneaker culture is on the rise, Nalom knows he has to provide sneakers to his most ardent sneaker-loving customers to be in their good graces. In search of supply, Nalom went onto the Facebook Marketplace, typed in “Jordan 4 Bred,” and began scrolling down the page. Hoping to find a steal on sneakers that he could sell to his customers for a profit, Nalom stumbled across an ad by Arbaj.</a:t>
            </a:r>
            <a:endParaRPr/>
          </a:p>
          <a:p>
            <a:pPr indent="0" lvl="0" marL="0" rtl="0" algn="l">
              <a:lnSpc>
                <a:spcPct val="90000"/>
              </a:lnSpc>
              <a:spcBef>
                <a:spcPts val="2400"/>
              </a:spcBef>
              <a:spcAft>
                <a:spcPts val="0"/>
              </a:spcAft>
              <a:buClr>
                <a:srgbClr val="000000"/>
              </a:buClr>
              <a:buSzPct val="100000"/>
              <a:buNone/>
            </a:pPr>
            <a:r>
              <a:rPr b="0" i="0" lang="en-US" sz="6400" u="none" strike="noStrike">
                <a:solidFill>
                  <a:srgbClr val="000000"/>
                </a:solidFill>
                <a:latin typeface="Arial"/>
                <a:ea typeface="Arial"/>
                <a:cs typeface="Arial"/>
                <a:sym typeface="Arial"/>
              </a:rPr>
              <a:t>Arbaj is new to the sneaker game and has just won a raffle for a pair of Jordan 4s. He did not know the true value of the sneakers and decided to list his item on Facebook for a retail price of </a:t>
            </a:r>
            <a:r>
              <a:rPr b="1" i="0" lang="en-US" sz="6400" u="none" strike="noStrike">
                <a:solidFill>
                  <a:srgbClr val="000000"/>
                </a:solidFill>
                <a:latin typeface="Arial"/>
                <a:ea typeface="Arial"/>
                <a:cs typeface="Arial"/>
                <a:sym typeface="Arial"/>
              </a:rPr>
              <a:t>200 dollars.</a:t>
            </a:r>
            <a:endParaRPr/>
          </a:p>
          <a:p>
            <a:pPr indent="0" lvl="0" marL="0" rtl="0" algn="l">
              <a:lnSpc>
                <a:spcPct val="90000"/>
              </a:lnSpc>
              <a:spcBef>
                <a:spcPts val="2400"/>
              </a:spcBef>
              <a:spcAft>
                <a:spcPts val="0"/>
              </a:spcAft>
              <a:buClr>
                <a:srgbClr val="000000"/>
              </a:buClr>
              <a:buSzPct val="100000"/>
              <a:buNone/>
            </a:pPr>
            <a:r>
              <a:rPr b="0" i="0" lang="en-US" sz="6400" u="none" strike="noStrike">
                <a:solidFill>
                  <a:srgbClr val="000000"/>
                </a:solidFill>
                <a:latin typeface="Arial"/>
                <a:ea typeface="Arial"/>
                <a:cs typeface="Arial"/>
                <a:sym typeface="Arial"/>
              </a:rPr>
              <a:t>Assuming Arbaj did not know the actual value of the sneaker, Nalom tried to lowball and DM’d Arbaj on October 4th.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9"/>
          <p:cNvSpPr txBox="1"/>
          <p:nvPr>
            <p:ph idx="1" type="body"/>
          </p:nvPr>
        </p:nvSpPr>
        <p:spPr>
          <a:xfrm>
            <a:off x="838200" y="1374213"/>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rgbClr val="000000"/>
              </a:buClr>
              <a:buSzPct val="100000"/>
              <a:buNone/>
            </a:pPr>
            <a:r>
              <a:rPr b="1" i="0" lang="en-US" sz="2800" u="sng" strike="noStrike">
                <a:solidFill>
                  <a:srgbClr val="000000"/>
                </a:solidFill>
                <a:latin typeface="Arial"/>
                <a:ea typeface="Arial"/>
                <a:cs typeface="Arial"/>
                <a:sym typeface="Arial"/>
              </a:rPr>
              <a:t>October 4</a:t>
            </a:r>
            <a:r>
              <a:rPr b="1" baseline="30000" i="0" lang="en-US" sz="2800" u="sng" strike="noStrike">
                <a:solidFill>
                  <a:srgbClr val="000000"/>
                </a:solidFill>
                <a:latin typeface="Arial"/>
                <a:ea typeface="Arial"/>
                <a:cs typeface="Arial"/>
                <a:sym typeface="Arial"/>
              </a:rPr>
              <a:t>th</a:t>
            </a:r>
            <a:r>
              <a:rPr b="1" i="0" lang="en-US" sz="2800" u="sng" strike="noStrike">
                <a:solidFill>
                  <a:srgbClr val="000000"/>
                </a:solidFill>
                <a:latin typeface="Arial"/>
                <a:ea typeface="Arial"/>
                <a:cs typeface="Arial"/>
                <a:sym typeface="Arial"/>
              </a:rPr>
              <a:t> </a:t>
            </a:r>
            <a:endParaRPr/>
          </a:p>
          <a:p>
            <a:pPr indent="0" lvl="0" marL="0" rtl="0" algn="l">
              <a:lnSpc>
                <a:spcPct val="90000"/>
              </a:lnSpc>
              <a:spcBef>
                <a:spcPts val="2400"/>
              </a:spcBef>
              <a:spcAft>
                <a:spcPts val="0"/>
              </a:spcAft>
              <a:buClr>
                <a:srgbClr val="000000"/>
              </a:buClr>
              <a:buSzPct val="100000"/>
              <a:buNone/>
            </a:pPr>
            <a:r>
              <a:rPr b="1" i="0" lang="en-US" sz="2800" u="none" strike="noStrike">
                <a:solidFill>
                  <a:srgbClr val="000000"/>
                </a:solidFill>
                <a:latin typeface="Arial"/>
                <a:ea typeface="Arial"/>
                <a:cs typeface="Arial"/>
                <a:sym typeface="Arial"/>
              </a:rPr>
              <a:t>Nalom</a:t>
            </a:r>
            <a:r>
              <a:rPr b="0" i="0" lang="en-US" sz="2800" u="none" strike="noStrike">
                <a:solidFill>
                  <a:srgbClr val="000000"/>
                </a:solidFill>
                <a:latin typeface="Arial"/>
                <a:ea typeface="Arial"/>
                <a:cs typeface="Arial"/>
                <a:sym typeface="Arial"/>
              </a:rPr>
              <a:t>: “Would you sell for 190?”</a:t>
            </a:r>
            <a:endParaRPr sz="2800">
              <a:solidFill>
                <a:srgbClr val="000000"/>
              </a:solidFill>
            </a:endParaRPr>
          </a:p>
          <a:p>
            <a:pPr indent="0" lvl="0" marL="0" rtl="0" algn="l">
              <a:lnSpc>
                <a:spcPct val="90000"/>
              </a:lnSpc>
              <a:spcBef>
                <a:spcPts val="2400"/>
              </a:spcBef>
              <a:spcAft>
                <a:spcPts val="0"/>
              </a:spcAft>
              <a:buClr>
                <a:srgbClr val="000000"/>
              </a:buClr>
              <a:buSzPct val="100000"/>
              <a:buNone/>
            </a:pPr>
            <a:r>
              <a:rPr b="1" i="0" lang="en-US" sz="2800" u="none" strike="noStrike">
                <a:solidFill>
                  <a:srgbClr val="000000"/>
                </a:solidFill>
                <a:latin typeface="Arial"/>
                <a:ea typeface="Arial"/>
                <a:cs typeface="Arial"/>
                <a:sym typeface="Arial"/>
              </a:rPr>
              <a:t>Arbaj</a:t>
            </a:r>
            <a:r>
              <a:rPr b="0" i="0" lang="en-US" sz="2800" u="none" strike="noStrike">
                <a:solidFill>
                  <a:srgbClr val="000000"/>
                </a:solidFill>
                <a:latin typeface="Arial"/>
                <a:ea typeface="Arial"/>
                <a:cs typeface="Arial"/>
                <a:sym typeface="Arial"/>
              </a:rPr>
              <a:t>: “200 dollars, no negotiations”</a:t>
            </a:r>
            <a:endParaRPr b="0" i="0" sz="2800" u="none" strike="noStrike">
              <a:solidFill>
                <a:srgbClr val="000000"/>
              </a:solidFill>
            </a:endParaRPr>
          </a:p>
          <a:p>
            <a:pPr indent="0" lvl="0" marL="0" rtl="0" algn="l">
              <a:lnSpc>
                <a:spcPct val="90000"/>
              </a:lnSpc>
              <a:spcBef>
                <a:spcPts val="1200"/>
              </a:spcBef>
              <a:spcAft>
                <a:spcPts val="0"/>
              </a:spcAft>
              <a:buClr>
                <a:srgbClr val="000000"/>
              </a:buClr>
              <a:buSzPct val="100000"/>
              <a:buNone/>
            </a:pPr>
            <a:r>
              <a:rPr b="0" i="0" lang="en-US" sz="2800" u="none" strike="noStrike">
                <a:solidFill>
                  <a:srgbClr val="000000"/>
                </a:solidFill>
              </a:rPr>
              <a:t>Although Nalom felt 200 dollars was a fair offer, his savvy and risk-averse mindset meant he wasn't going to invest 200 dollars in a sneaker before securing a customer. As a result, on </a:t>
            </a:r>
            <a:r>
              <a:rPr b="1" i="0" lang="en-US" sz="2800" u="sng" strike="noStrike">
                <a:solidFill>
                  <a:srgbClr val="000000"/>
                </a:solidFill>
              </a:rPr>
              <a:t>October 5th</a:t>
            </a:r>
            <a:r>
              <a:rPr b="0" i="0" lang="en-US" sz="2800" u="none" strike="noStrike">
                <a:solidFill>
                  <a:srgbClr val="000000"/>
                </a:solidFill>
              </a:rPr>
              <a:t>, Nalom went to the SRC basketball court to meet up with Clint, one of Nalom's diehard customers, to inform him that he "had" a pair of Jordan 4 Bred on sale for 300 dollars. Clint was interested and the two started to negotiate.</a:t>
            </a:r>
            <a:endParaRPr/>
          </a:p>
          <a:p>
            <a:pPr indent="0" lvl="0" marL="0" rtl="0" algn="l">
              <a:lnSpc>
                <a:spcPct val="90000"/>
              </a:lnSpc>
              <a:spcBef>
                <a:spcPts val="0"/>
              </a:spcBef>
              <a:spcAft>
                <a:spcPts val="0"/>
              </a:spcAft>
              <a:buClr>
                <a:schemeClr val="dk1"/>
              </a:buClr>
              <a:buSzPct val="100000"/>
              <a:buNone/>
            </a:pPr>
            <a:r>
              <a:t/>
            </a:r>
            <a:endParaRPr>
              <a:solidFill>
                <a:srgbClr val="000000"/>
              </a:solidFill>
              <a:latin typeface="Arial"/>
              <a:ea typeface="Arial"/>
              <a:cs typeface="Arial"/>
              <a:sym typeface="Arial"/>
            </a:endParaRPr>
          </a:p>
          <a:p>
            <a:pPr indent="0" lvl="0" marL="0" rtl="0" algn="l">
              <a:lnSpc>
                <a:spcPct val="90000"/>
              </a:lnSpc>
              <a:spcBef>
                <a:spcPts val="0"/>
              </a:spcBef>
              <a:spcAft>
                <a:spcPts val="0"/>
              </a:spcAft>
              <a:buClr>
                <a:srgbClr val="000000"/>
              </a:buClr>
              <a:buSzPct val="100000"/>
              <a:buNone/>
            </a:pPr>
            <a:r>
              <a:rPr b="1" lang="en-US">
                <a:solidFill>
                  <a:srgbClr val="000000"/>
                </a:solidFill>
                <a:latin typeface="Arial"/>
                <a:ea typeface="Arial"/>
                <a:cs typeface="Arial"/>
                <a:sym typeface="Arial"/>
              </a:rPr>
              <a:t>Clint</a:t>
            </a:r>
            <a:r>
              <a:rPr lang="en-US">
                <a:solidFill>
                  <a:srgbClr val="000000"/>
                </a:solidFill>
                <a:latin typeface="Arial"/>
                <a:ea typeface="Arial"/>
                <a:cs typeface="Arial"/>
                <a:sym typeface="Arial"/>
              </a:rPr>
              <a:t>: “How about 250?”</a:t>
            </a:r>
            <a:endParaRPr/>
          </a:p>
          <a:p>
            <a:pPr indent="0" lvl="0" marL="0" rtl="0" algn="l">
              <a:lnSpc>
                <a:spcPct val="90000"/>
              </a:lnSpc>
              <a:spcBef>
                <a:spcPts val="0"/>
              </a:spcBef>
              <a:spcAft>
                <a:spcPts val="0"/>
              </a:spcAft>
              <a:buClr>
                <a:schemeClr val="dk1"/>
              </a:buClr>
              <a:buSzPct val="100000"/>
              <a:buNone/>
            </a:pPr>
            <a:r>
              <a:t/>
            </a:r>
            <a:endParaRPr>
              <a:solidFill>
                <a:srgbClr val="000000"/>
              </a:solidFill>
              <a:latin typeface="Arial"/>
              <a:ea typeface="Arial"/>
              <a:cs typeface="Arial"/>
              <a:sym typeface="Arial"/>
            </a:endParaRPr>
          </a:p>
          <a:p>
            <a:pPr indent="0" lvl="0" marL="0" rtl="0" algn="l">
              <a:lnSpc>
                <a:spcPct val="90000"/>
              </a:lnSpc>
              <a:spcBef>
                <a:spcPts val="0"/>
              </a:spcBef>
              <a:spcAft>
                <a:spcPts val="0"/>
              </a:spcAft>
              <a:buClr>
                <a:srgbClr val="000000"/>
              </a:buClr>
              <a:buSzPct val="100000"/>
              <a:buNone/>
            </a:pPr>
            <a:r>
              <a:rPr b="1" i="0" lang="en-US" sz="2800" u="none" strike="noStrike">
                <a:solidFill>
                  <a:srgbClr val="000000"/>
                </a:solidFill>
                <a:latin typeface="Arial"/>
                <a:ea typeface="Arial"/>
                <a:cs typeface="Arial"/>
                <a:sym typeface="Arial"/>
              </a:rPr>
              <a:t>Nalom</a:t>
            </a:r>
            <a:r>
              <a:rPr b="0" i="0" lang="en-US" sz="2800" u="none" strike="noStrike">
                <a:solidFill>
                  <a:srgbClr val="000000"/>
                </a:solidFill>
                <a:latin typeface="Arial"/>
                <a:ea typeface="Arial"/>
                <a:cs typeface="Arial"/>
                <a:sym typeface="Arial"/>
              </a:rPr>
              <a:t>: “Have you seen the prices on StockX? This shoe has nowhere else to go but up. 300 dollars is already a friends and family price!!!”</a:t>
            </a:r>
            <a:endParaRPr sz="2800">
              <a:solidFill>
                <a:srgbClr val="000000"/>
              </a:solidFill>
            </a:endParaRPr>
          </a:p>
          <a:p>
            <a:pPr indent="0" lvl="0" marL="0" rtl="0" algn="l">
              <a:lnSpc>
                <a:spcPct val="90000"/>
              </a:lnSpc>
              <a:spcBef>
                <a:spcPts val="0"/>
              </a:spcBef>
              <a:spcAft>
                <a:spcPts val="0"/>
              </a:spcAft>
              <a:buClr>
                <a:schemeClr val="dk1"/>
              </a:buClr>
              <a:buSzPct val="100000"/>
              <a:buNone/>
            </a:pPr>
            <a:r>
              <a:t/>
            </a:r>
            <a:endParaRPr>
              <a:solidFill>
                <a:srgbClr val="000000"/>
              </a:solidFill>
              <a:latin typeface="Arial"/>
              <a:ea typeface="Arial"/>
              <a:cs typeface="Arial"/>
              <a:sym typeface="Arial"/>
            </a:endParaRPr>
          </a:p>
          <a:p>
            <a:pPr indent="0" lvl="0" marL="0" rtl="0" algn="l">
              <a:lnSpc>
                <a:spcPct val="90000"/>
              </a:lnSpc>
              <a:spcBef>
                <a:spcPts val="0"/>
              </a:spcBef>
              <a:spcAft>
                <a:spcPts val="0"/>
              </a:spcAft>
              <a:buClr>
                <a:srgbClr val="000000"/>
              </a:buClr>
              <a:buSzPct val="100000"/>
              <a:buNone/>
            </a:pPr>
            <a:r>
              <a:rPr b="1" lang="en-US">
                <a:solidFill>
                  <a:srgbClr val="000000"/>
                </a:solidFill>
                <a:latin typeface="Arial"/>
                <a:ea typeface="Arial"/>
                <a:cs typeface="Arial"/>
                <a:sym typeface="Arial"/>
              </a:rPr>
              <a:t>Clint</a:t>
            </a:r>
            <a:r>
              <a:rPr lang="en-US">
                <a:solidFill>
                  <a:srgbClr val="000000"/>
                </a:solidFill>
                <a:latin typeface="Arial"/>
                <a:ea typeface="Arial"/>
                <a:cs typeface="Arial"/>
                <a:sym typeface="Arial"/>
              </a:rPr>
              <a:t>: </a:t>
            </a:r>
            <a:r>
              <a:rPr b="0" i="0" lang="en-US" sz="2800" u="none" strike="noStrike">
                <a:solidFill>
                  <a:srgbClr val="000000"/>
                </a:solidFill>
                <a:latin typeface="Arial"/>
                <a:ea typeface="Arial"/>
                <a:cs typeface="Arial"/>
                <a:sym typeface="Arial"/>
              </a:rPr>
              <a:t>“Alright, you make a fair point, but I’ll only pay now if you ship it this week”</a:t>
            </a:r>
            <a:endParaRPr/>
          </a:p>
          <a:p>
            <a:pPr indent="0" lvl="0" marL="0" rtl="0" algn="l">
              <a:lnSpc>
                <a:spcPct val="90000"/>
              </a:lnSpc>
              <a:spcBef>
                <a:spcPts val="0"/>
              </a:spcBef>
              <a:spcAft>
                <a:spcPts val="0"/>
              </a:spcAft>
              <a:buClr>
                <a:schemeClr val="dk1"/>
              </a:buClr>
              <a:buSzPct val="100000"/>
              <a:buNone/>
            </a:pPr>
            <a:r>
              <a:t/>
            </a:r>
            <a:endParaRPr b="0" i="0" sz="2800" u="none" strike="noStrike">
              <a:solidFill>
                <a:srgbClr val="000000"/>
              </a:solidFill>
            </a:endParaRPr>
          </a:p>
          <a:p>
            <a:pPr indent="0" lvl="0" marL="0" rtl="0" algn="l">
              <a:lnSpc>
                <a:spcPct val="90000"/>
              </a:lnSpc>
              <a:spcBef>
                <a:spcPts val="0"/>
              </a:spcBef>
              <a:spcAft>
                <a:spcPts val="0"/>
              </a:spcAft>
              <a:buClr>
                <a:srgbClr val="000000"/>
              </a:buClr>
              <a:buSzPct val="100000"/>
              <a:buNone/>
            </a:pPr>
            <a:r>
              <a:rPr b="1" i="0" lang="en-US" sz="2800" u="none" strike="noStrike">
                <a:solidFill>
                  <a:srgbClr val="000000"/>
                </a:solidFill>
                <a:latin typeface="Arial"/>
                <a:ea typeface="Arial"/>
                <a:cs typeface="Arial"/>
                <a:sym typeface="Arial"/>
              </a:rPr>
              <a:t>Nalom:</a:t>
            </a:r>
            <a:r>
              <a:rPr b="1" lang="en-US">
                <a:solidFill>
                  <a:srgbClr val="000000"/>
                </a:solidFill>
              </a:rPr>
              <a:t> </a:t>
            </a:r>
            <a:r>
              <a:rPr b="0" i="0" lang="en-US" sz="2800" u="none" strike="noStrike">
                <a:solidFill>
                  <a:srgbClr val="000000"/>
                </a:solidFill>
                <a:latin typeface="Arial"/>
                <a:ea typeface="Arial"/>
                <a:cs typeface="Arial"/>
                <a:sym typeface="Arial"/>
              </a:rPr>
              <a:t>“Anything for you my brother! DEAL!”</a:t>
            </a:r>
            <a:endParaRPr/>
          </a:p>
          <a:p>
            <a:pPr indent="0" lvl="0" marL="0" rtl="0" algn="l">
              <a:lnSpc>
                <a:spcPct val="90000"/>
              </a:lnSpc>
              <a:spcBef>
                <a:spcPts val="0"/>
              </a:spcBef>
              <a:spcAft>
                <a:spcPts val="0"/>
              </a:spcAft>
              <a:buClr>
                <a:schemeClr val="dk1"/>
              </a:buClr>
              <a:buSzPct val="100000"/>
              <a:buNone/>
            </a:pPr>
            <a:r>
              <a:t/>
            </a:r>
            <a:endParaRPr>
              <a:solidFill>
                <a:srgbClr val="000000"/>
              </a:solidFill>
              <a:latin typeface="Arial"/>
              <a:ea typeface="Arial"/>
              <a:cs typeface="Arial"/>
              <a:sym typeface="Arial"/>
            </a:endParaRPr>
          </a:p>
          <a:p>
            <a:pPr indent="0" lvl="0" marL="0" rtl="0" algn="l">
              <a:lnSpc>
                <a:spcPct val="90000"/>
              </a:lnSpc>
              <a:spcBef>
                <a:spcPts val="0"/>
              </a:spcBef>
              <a:spcAft>
                <a:spcPts val="0"/>
              </a:spcAft>
              <a:buClr>
                <a:srgbClr val="000000"/>
              </a:buClr>
              <a:buSzPct val="100000"/>
              <a:buNone/>
            </a:pPr>
            <a:r>
              <a:rPr b="1" i="0" lang="en-US" sz="2800" u="none" strike="noStrike">
                <a:solidFill>
                  <a:srgbClr val="000000"/>
                </a:solidFill>
                <a:latin typeface="Arial"/>
                <a:ea typeface="Arial"/>
                <a:cs typeface="Arial"/>
                <a:sym typeface="Arial"/>
              </a:rPr>
              <a:t>Clint</a:t>
            </a:r>
            <a:r>
              <a:rPr b="0" i="0" lang="en-US" sz="2800" u="none" strike="noStrike">
                <a:solidFill>
                  <a:srgbClr val="000000"/>
                </a:solidFill>
                <a:latin typeface="Arial"/>
                <a:ea typeface="Arial"/>
                <a:cs typeface="Arial"/>
                <a:sym typeface="Arial"/>
              </a:rPr>
              <a:t>: “Alright then, DEAL!”</a:t>
            </a:r>
            <a:endParaRPr b="0" i="0" sz="2800" u="none" strike="noStrike">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0"/>
          <p:cNvSpPr txBox="1"/>
          <p:nvPr>
            <p:ph idx="1" type="body"/>
          </p:nvPr>
        </p:nvSpPr>
        <p:spPr>
          <a:xfrm>
            <a:off x="838200" y="825068"/>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0000"/>
              </a:buClr>
              <a:buSzPts val="2500"/>
              <a:buNone/>
            </a:pPr>
            <a:r>
              <a:rPr b="0" i="0" lang="en-US" sz="2500" u="none" strike="noStrike">
                <a:solidFill>
                  <a:srgbClr val="000000"/>
                </a:solidFill>
                <a:latin typeface="Arial"/>
                <a:ea typeface="Arial"/>
                <a:cs typeface="Arial"/>
                <a:sym typeface="Arial"/>
              </a:rPr>
              <a:t>After being bombarded with offers on the 4th, Arbaj decided to do some research and check out the true value of the sneaker. By the evenings on the 5th, he had updated his listing price to 350 dollars”.</a:t>
            </a:r>
            <a:endParaRPr/>
          </a:p>
          <a:p>
            <a:pPr indent="0" lvl="0" marL="0" rtl="0" algn="l">
              <a:lnSpc>
                <a:spcPct val="90000"/>
              </a:lnSpc>
              <a:spcBef>
                <a:spcPts val="0"/>
              </a:spcBef>
              <a:spcAft>
                <a:spcPts val="0"/>
              </a:spcAft>
              <a:buClr>
                <a:schemeClr val="dk1"/>
              </a:buClr>
              <a:buSzPts val="2500"/>
              <a:buNone/>
            </a:pPr>
            <a:r>
              <a:t/>
            </a:r>
            <a:endParaRPr sz="2500">
              <a:solidFill>
                <a:srgbClr val="000000"/>
              </a:solidFill>
              <a:latin typeface="Arial"/>
              <a:ea typeface="Arial"/>
              <a:cs typeface="Arial"/>
              <a:sym typeface="Arial"/>
            </a:endParaRPr>
          </a:p>
          <a:p>
            <a:pPr indent="0" lvl="0" marL="0" rtl="0" algn="l">
              <a:lnSpc>
                <a:spcPct val="90000"/>
              </a:lnSpc>
              <a:spcBef>
                <a:spcPts val="0"/>
              </a:spcBef>
              <a:spcAft>
                <a:spcPts val="0"/>
              </a:spcAft>
              <a:buClr>
                <a:srgbClr val="000000"/>
              </a:buClr>
              <a:buSzPts val="2500"/>
              <a:buNone/>
            </a:pPr>
            <a:r>
              <a:rPr lang="en-US" sz="2500">
                <a:solidFill>
                  <a:srgbClr val="000000"/>
                </a:solidFill>
                <a:latin typeface="Arial"/>
                <a:ea typeface="Arial"/>
                <a:cs typeface="Arial"/>
                <a:sym typeface="Arial"/>
              </a:rPr>
              <a:t>Having just secured a deal with Clint. Nalom messaged Arbaj assuming the deal was still on the table.</a:t>
            </a:r>
            <a:endParaRPr b="0" i="0" sz="2500" u="none" strike="noStrike">
              <a:solidFill>
                <a:srgbClr val="000000"/>
              </a:solidFill>
            </a:endParaRPr>
          </a:p>
          <a:p>
            <a:pPr indent="0" lvl="0" marL="0" rtl="0" algn="l">
              <a:lnSpc>
                <a:spcPct val="90000"/>
              </a:lnSpc>
              <a:spcBef>
                <a:spcPts val="0"/>
              </a:spcBef>
              <a:spcAft>
                <a:spcPts val="0"/>
              </a:spcAft>
              <a:buClr>
                <a:srgbClr val="000000"/>
              </a:buClr>
              <a:buSzPts val="2500"/>
              <a:buNone/>
            </a:pPr>
            <a:br>
              <a:rPr b="0" i="0" lang="en-US" sz="2500" u="sng" strike="noStrike">
                <a:solidFill>
                  <a:srgbClr val="000000"/>
                </a:solidFill>
              </a:rPr>
            </a:br>
            <a:r>
              <a:rPr b="1" i="0" lang="en-US" sz="2500" u="sng" strike="noStrike">
                <a:solidFill>
                  <a:srgbClr val="000000"/>
                </a:solidFill>
                <a:latin typeface="Arial"/>
                <a:ea typeface="Arial"/>
                <a:cs typeface="Arial"/>
                <a:sym typeface="Arial"/>
              </a:rPr>
              <a:t>October 5th</a:t>
            </a:r>
            <a:r>
              <a:rPr b="0" i="0" lang="en-US" sz="2500" u="sng" strike="noStrike">
                <a:solidFill>
                  <a:srgbClr val="000000"/>
                </a:solidFill>
                <a:latin typeface="Arial"/>
                <a:ea typeface="Arial"/>
                <a:cs typeface="Arial"/>
                <a:sym typeface="Arial"/>
              </a:rPr>
              <a:t> </a:t>
            </a:r>
            <a:endParaRPr/>
          </a:p>
          <a:p>
            <a:pPr indent="0" lvl="0" marL="0" rtl="0" algn="l">
              <a:lnSpc>
                <a:spcPct val="90000"/>
              </a:lnSpc>
              <a:spcBef>
                <a:spcPts val="0"/>
              </a:spcBef>
              <a:spcAft>
                <a:spcPts val="0"/>
              </a:spcAft>
              <a:buClr>
                <a:srgbClr val="000000"/>
              </a:buClr>
              <a:buSzPts val="2500"/>
              <a:buNone/>
            </a:pPr>
            <a:r>
              <a:rPr b="1" i="0" lang="en-US" sz="2500" u="none" strike="noStrike">
                <a:solidFill>
                  <a:srgbClr val="000000"/>
                </a:solidFill>
                <a:latin typeface="Arial"/>
                <a:ea typeface="Arial"/>
                <a:cs typeface="Arial"/>
                <a:sym typeface="Arial"/>
              </a:rPr>
              <a:t>Nalom</a:t>
            </a:r>
            <a:r>
              <a:rPr b="0" i="0" lang="en-US" sz="2500" u="none" strike="noStrike">
                <a:solidFill>
                  <a:srgbClr val="000000"/>
                </a:solidFill>
                <a:latin typeface="Arial"/>
                <a:ea typeface="Arial"/>
                <a:cs typeface="Arial"/>
                <a:sym typeface="Arial"/>
              </a:rPr>
              <a:t>: “200 dollars, you got a deal, ship it to this address…”</a:t>
            </a:r>
            <a:endParaRPr b="0" i="0" sz="2500" u="none" strike="noStrike">
              <a:solidFill>
                <a:srgbClr val="000000"/>
              </a:solidFill>
            </a:endParaRPr>
          </a:p>
          <a:p>
            <a:pPr indent="0" lvl="0" marL="0" rtl="0" algn="l">
              <a:lnSpc>
                <a:spcPct val="90000"/>
              </a:lnSpc>
              <a:spcBef>
                <a:spcPts val="0"/>
              </a:spcBef>
              <a:spcAft>
                <a:spcPts val="0"/>
              </a:spcAft>
              <a:buClr>
                <a:srgbClr val="000000"/>
              </a:buClr>
              <a:buSzPts val="2500"/>
              <a:buNone/>
            </a:pPr>
            <a:r>
              <a:rPr b="1" i="0" lang="en-US" sz="2500" u="none" strike="noStrike">
                <a:solidFill>
                  <a:srgbClr val="000000"/>
                </a:solidFill>
                <a:latin typeface="Arial"/>
                <a:ea typeface="Arial"/>
                <a:cs typeface="Arial"/>
                <a:sym typeface="Arial"/>
              </a:rPr>
              <a:t>Arbaj :</a:t>
            </a:r>
            <a:r>
              <a:rPr b="1" lang="en-US" sz="2500">
                <a:solidFill>
                  <a:srgbClr val="000000"/>
                </a:solidFill>
              </a:rPr>
              <a:t> </a:t>
            </a:r>
            <a:r>
              <a:rPr b="0" i="0" lang="en-US" sz="2500" u="none" strike="noStrike">
                <a:solidFill>
                  <a:srgbClr val="000000"/>
                </a:solidFill>
                <a:latin typeface="Arial"/>
                <a:ea typeface="Arial"/>
                <a:cs typeface="Arial"/>
                <a:sym typeface="Arial"/>
              </a:rPr>
              <a:t>“Missed your chance, tried to lowball when you had the chance. NO DEAL”</a:t>
            </a:r>
            <a:endParaRPr b="0" i="0" sz="2500" u="none" strike="noStrike">
              <a:solidFill>
                <a:srgbClr val="000000"/>
              </a:solidFill>
            </a:endParaRPr>
          </a:p>
          <a:p>
            <a:pPr indent="0" lvl="0" marL="0" rtl="0" algn="l">
              <a:lnSpc>
                <a:spcPct val="90000"/>
              </a:lnSpc>
              <a:spcBef>
                <a:spcPts val="0"/>
              </a:spcBef>
              <a:spcAft>
                <a:spcPts val="0"/>
              </a:spcAft>
              <a:buClr>
                <a:srgbClr val="000000"/>
              </a:buClr>
              <a:buSzPts val="2500"/>
              <a:buNone/>
            </a:pPr>
            <a:r>
              <a:rPr i="0" lang="en-US" sz="2500" u="none" strike="noStrike">
                <a:solidFill>
                  <a:srgbClr val="000000"/>
                </a:solidFill>
                <a:latin typeface="Arial"/>
                <a:ea typeface="Arial"/>
                <a:cs typeface="Arial"/>
                <a:sym typeface="Arial"/>
              </a:rPr>
              <a:t>Feeling that he had been cheated out of a deal, Nalom was enraged and responded by saying: </a:t>
            </a:r>
            <a:endParaRPr i="0" sz="2500" u="none" strike="noStrike">
              <a:solidFill>
                <a:srgbClr val="000000"/>
              </a:solidFill>
            </a:endParaRPr>
          </a:p>
          <a:p>
            <a:pPr indent="0" lvl="0" marL="0" rtl="0" algn="l">
              <a:lnSpc>
                <a:spcPct val="90000"/>
              </a:lnSpc>
              <a:spcBef>
                <a:spcPts val="0"/>
              </a:spcBef>
              <a:spcAft>
                <a:spcPts val="0"/>
              </a:spcAft>
              <a:buClr>
                <a:srgbClr val="000000"/>
              </a:buClr>
              <a:buSzPts val="2500"/>
              <a:buNone/>
            </a:pPr>
            <a:r>
              <a:rPr b="0" i="0" lang="en-US" sz="2500" u="none" strike="noStrike">
                <a:solidFill>
                  <a:srgbClr val="000000"/>
                </a:solidFill>
                <a:latin typeface="Arial"/>
                <a:ea typeface="Arial"/>
                <a:cs typeface="Arial"/>
                <a:sym typeface="Arial"/>
              </a:rPr>
              <a:t>“SEE YOU IN COURT! **** (FOLLOWED BY A SERIES OF PROFANITIES)”</a:t>
            </a:r>
            <a:endParaRPr b="0" i="0" sz="2500" u="none" strike="noStrike">
              <a:solidFill>
                <a:srgbClr val="000000"/>
              </a:solidFill>
            </a:endParaRPr>
          </a:p>
          <a:p>
            <a:pPr indent="0" lvl="0" marL="0" rtl="0" algn="l">
              <a:lnSpc>
                <a:spcPct val="90000"/>
              </a:lnSpc>
              <a:spcBef>
                <a:spcPts val="1200"/>
              </a:spcBef>
              <a:spcAft>
                <a:spcPts val="0"/>
              </a:spcAft>
              <a:buClr>
                <a:srgbClr val="000000"/>
              </a:buClr>
              <a:buSzPts val="2500"/>
              <a:buNone/>
            </a:pPr>
            <a:br>
              <a:rPr b="0" i="0" lang="en-US" sz="2500" u="none" strike="noStrike">
                <a:solidFill>
                  <a:srgbClr val="000000"/>
                </a:solidFill>
              </a:rPr>
            </a:br>
            <a:endParaRPr sz="2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1"/>
          <p:cNvSpPr txBox="1"/>
          <p:nvPr>
            <p:ph idx="1" type="body"/>
          </p:nvPr>
        </p:nvSpPr>
        <p:spPr>
          <a:xfrm>
            <a:off x="838200" y="1420511"/>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000000"/>
              </a:buClr>
              <a:buSzPts val="2500"/>
              <a:buNone/>
            </a:pPr>
            <a:r>
              <a:rPr b="1" i="0" lang="en-US" sz="2500" u="none" strike="noStrike">
                <a:solidFill>
                  <a:srgbClr val="000000"/>
                </a:solidFill>
                <a:latin typeface="Arial"/>
                <a:ea typeface="Arial"/>
                <a:cs typeface="Arial"/>
                <a:sym typeface="Arial"/>
              </a:rPr>
              <a:t>Do Arbaj and Nalom have a contract? Explain the legal basis for your conclusions. </a:t>
            </a:r>
            <a:endParaRPr/>
          </a:p>
          <a:p>
            <a:pPr indent="0" lvl="0" marL="0" rtl="0" algn="l">
              <a:lnSpc>
                <a:spcPct val="90000"/>
              </a:lnSpc>
              <a:spcBef>
                <a:spcPts val="1200"/>
              </a:spcBef>
              <a:spcAft>
                <a:spcPts val="0"/>
              </a:spcAft>
              <a:buClr>
                <a:schemeClr val="dk1"/>
              </a:buClr>
              <a:buSzPts val="2500"/>
              <a:buNone/>
            </a:pPr>
            <a:r>
              <a:t/>
            </a:r>
            <a:endParaRPr b="1" i="0" sz="2500" u="none" strike="noStrike">
              <a:solidFill>
                <a:srgbClr val="000000"/>
              </a:solidFill>
              <a:latin typeface="Arial"/>
              <a:ea typeface="Arial"/>
              <a:cs typeface="Arial"/>
              <a:sym typeface="Arial"/>
            </a:endParaRPr>
          </a:p>
          <a:p>
            <a:pPr indent="0" lvl="0" marL="0" rtl="0" algn="l">
              <a:lnSpc>
                <a:spcPct val="90000"/>
              </a:lnSpc>
              <a:spcBef>
                <a:spcPts val="0"/>
              </a:spcBef>
              <a:spcAft>
                <a:spcPts val="0"/>
              </a:spcAft>
              <a:buClr>
                <a:srgbClr val="000000"/>
              </a:buClr>
              <a:buSzPts val="2500"/>
              <a:buNone/>
            </a:pPr>
            <a:r>
              <a:rPr lang="en-US" sz="2500">
                <a:solidFill>
                  <a:srgbClr val="000000"/>
                </a:solidFill>
                <a:latin typeface="Arial"/>
                <a:ea typeface="Arial"/>
                <a:cs typeface="Arial"/>
                <a:sym typeface="Arial"/>
              </a:rPr>
              <a:t>1. </a:t>
            </a:r>
            <a:r>
              <a:rPr b="0" i="0" lang="en-US" sz="2500" u="none" strike="noStrike">
                <a:solidFill>
                  <a:srgbClr val="000000"/>
                </a:solidFill>
                <a:latin typeface="Arial"/>
                <a:ea typeface="Arial"/>
                <a:cs typeface="Arial"/>
                <a:sym typeface="Arial"/>
              </a:rPr>
              <a:t>Do Clint and Nalom still have a contract if Arbaj fails to deliver the sneakers? Explain the legal basis for your conclusions. </a:t>
            </a:r>
            <a:endParaRPr/>
          </a:p>
          <a:p>
            <a:pPr indent="0" lvl="0" marL="0" rtl="0" algn="l">
              <a:lnSpc>
                <a:spcPct val="90000"/>
              </a:lnSpc>
              <a:spcBef>
                <a:spcPts val="0"/>
              </a:spcBef>
              <a:spcAft>
                <a:spcPts val="0"/>
              </a:spcAft>
              <a:buClr>
                <a:schemeClr val="dk1"/>
              </a:buClr>
              <a:buSzPts val="2500"/>
              <a:buNone/>
            </a:pPr>
            <a:r>
              <a:t/>
            </a:r>
            <a:endParaRPr sz="2500">
              <a:solidFill>
                <a:srgbClr val="000000"/>
              </a:solidFill>
              <a:latin typeface="Arial"/>
              <a:ea typeface="Arial"/>
              <a:cs typeface="Arial"/>
              <a:sym typeface="Arial"/>
            </a:endParaRPr>
          </a:p>
          <a:p>
            <a:pPr indent="0" lvl="0" marL="0" rtl="0" algn="l">
              <a:lnSpc>
                <a:spcPct val="90000"/>
              </a:lnSpc>
              <a:spcBef>
                <a:spcPts val="0"/>
              </a:spcBef>
              <a:spcAft>
                <a:spcPts val="0"/>
              </a:spcAft>
              <a:buClr>
                <a:srgbClr val="000000"/>
              </a:buClr>
              <a:buSzPts val="2500"/>
              <a:buNone/>
            </a:pPr>
            <a:r>
              <a:rPr b="0" i="0" lang="en-US" sz="2500" u="none" strike="noStrike">
                <a:solidFill>
                  <a:srgbClr val="000000"/>
                </a:solidFill>
                <a:latin typeface="Arial"/>
                <a:ea typeface="Arial"/>
                <a:cs typeface="Arial"/>
                <a:sym typeface="Arial"/>
              </a:rPr>
              <a:t>2. Assume for c only, Nalom had already bought the Jordan 4’s from Arbaj and actually had a pair of Jordan 4’s to sell to Clint; however Clint had been visibly intoxicated when he made </a:t>
            </a:r>
            <a:r>
              <a:rPr lang="en-US" sz="2500">
                <a:solidFill>
                  <a:srgbClr val="000000"/>
                </a:solidFill>
                <a:latin typeface="Arial"/>
                <a:ea typeface="Arial"/>
                <a:cs typeface="Arial"/>
                <a:sym typeface="Arial"/>
              </a:rPr>
              <a:t>the deal to buy the sneakers from </a:t>
            </a:r>
            <a:r>
              <a:rPr b="0" i="0" lang="en-US" sz="2500" u="none" strike="noStrike">
                <a:solidFill>
                  <a:srgbClr val="000000"/>
                </a:solidFill>
                <a:latin typeface="Arial"/>
                <a:ea typeface="Arial"/>
                <a:cs typeface="Arial"/>
                <a:sym typeface="Arial"/>
              </a:rPr>
              <a:t>Nalom at the SRC basketball court. There were other players and security cameras at the basketball court at the time. If Clint were to wake up the next day and claim that he “had been too intoxicated to make sound judgements”, then would he be able to return the sneakers?</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72a71f0492_0_0"/>
          <p:cNvSpPr txBox="1"/>
          <p:nvPr>
            <p:ph type="title"/>
          </p:nvPr>
        </p:nvSpPr>
        <p:spPr>
          <a:xfrm>
            <a:off x="838200" y="2362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2800"/>
              <a:t>Contract-extra info</a:t>
            </a:r>
            <a:endParaRPr b="1"/>
          </a:p>
        </p:txBody>
      </p:sp>
      <p:sp>
        <p:nvSpPr>
          <p:cNvPr id="216" name="Google Shape;216;g172a71f0492_0_0"/>
          <p:cNvSpPr txBox="1"/>
          <p:nvPr>
            <p:ph idx="1" type="body"/>
          </p:nvPr>
        </p:nvSpPr>
        <p:spPr>
          <a:xfrm>
            <a:off x="838200" y="1284200"/>
            <a:ext cx="10515600" cy="476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sz="2300"/>
              <a:t>When does it lapse?</a:t>
            </a:r>
            <a:endParaRPr sz="2300"/>
          </a:p>
          <a:p>
            <a:pPr indent="-374650" lvl="0" marL="457200" rtl="0" algn="l">
              <a:lnSpc>
                <a:spcPct val="90000"/>
              </a:lnSpc>
              <a:spcBef>
                <a:spcPts val="1000"/>
              </a:spcBef>
              <a:spcAft>
                <a:spcPts val="0"/>
              </a:spcAft>
              <a:buSzPts val="2300"/>
              <a:buChar char="-"/>
            </a:pPr>
            <a:r>
              <a:rPr lang="en-US" sz="2300"/>
              <a:t>perishability</a:t>
            </a:r>
            <a:endParaRPr sz="2300"/>
          </a:p>
          <a:p>
            <a:pPr indent="-374650" lvl="0" marL="457200" rtl="0" algn="l">
              <a:lnSpc>
                <a:spcPct val="90000"/>
              </a:lnSpc>
              <a:spcBef>
                <a:spcPts val="0"/>
              </a:spcBef>
              <a:spcAft>
                <a:spcPts val="0"/>
              </a:spcAft>
              <a:buSzPts val="2300"/>
              <a:buChar char="-"/>
            </a:pPr>
            <a:r>
              <a:rPr lang="en-US" sz="2300"/>
              <a:t>type of market, number of buyers</a:t>
            </a:r>
            <a:endParaRPr sz="2300"/>
          </a:p>
          <a:p>
            <a:pPr indent="-374650" lvl="0" marL="457200" rtl="0" algn="l">
              <a:lnSpc>
                <a:spcPct val="115000"/>
              </a:lnSpc>
              <a:spcBef>
                <a:spcPts val="0"/>
              </a:spcBef>
              <a:spcAft>
                <a:spcPts val="0"/>
              </a:spcAft>
              <a:buSzPts val="2300"/>
              <a:buFont typeface="Calibri"/>
              <a:buChar char="-"/>
            </a:pPr>
            <a:r>
              <a:rPr lang="en-US" sz="2300"/>
              <a:t>when the offeree fails to accept within a time specified in the offer</a:t>
            </a:r>
            <a:endParaRPr sz="2300"/>
          </a:p>
          <a:p>
            <a:pPr indent="-374650" lvl="0" marL="457200" rtl="0" algn="l">
              <a:lnSpc>
                <a:spcPct val="115000"/>
              </a:lnSpc>
              <a:spcBef>
                <a:spcPts val="0"/>
              </a:spcBef>
              <a:spcAft>
                <a:spcPts val="0"/>
              </a:spcAft>
              <a:buSzPts val="2300"/>
              <a:buFont typeface="Calibri"/>
              <a:buChar char="-"/>
            </a:pPr>
            <a:r>
              <a:rPr lang="en-US" sz="2300"/>
              <a:t>when the offeree fails to accept within a reasonable time, if the offer has not specified any time limit</a:t>
            </a:r>
            <a:endParaRPr sz="2300"/>
          </a:p>
          <a:p>
            <a:pPr indent="-374650" lvl="0" marL="457200" rtl="0" algn="l">
              <a:lnSpc>
                <a:spcPct val="115000"/>
              </a:lnSpc>
              <a:spcBef>
                <a:spcPts val="0"/>
              </a:spcBef>
              <a:spcAft>
                <a:spcPts val="0"/>
              </a:spcAft>
              <a:buSzPts val="2300"/>
              <a:buFont typeface="Calibri"/>
              <a:buChar char="-"/>
            </a:pPr>
            <a:r>
              <a:rPr lang="en-US" sz="2300"/>
              <a:t>when either of the parties dies or becomes insane prior to acceptance</a:t>
            </a:r>
            <a:endParaRPr sz="2300"/>
          </a:p>
          <a:p>
            <a:pPr indent="0" lvl="0" marL="0" rtl="0" algn="l">
              <a:lnSpc>
                <a:spcPct val="90000"/>
              </a:lnSpc>
              <a:spcBef>
                <a:spcPts val="1000"/>
              </a:spcBef>
              <a:spcAft>
                <a:spcPts val="0"/>
              </a:spcAft>
              <a:buSzPts val="1800"/>
              <a:buNone/>
            </a:pPr>
            <a:r>
              <a:rPr lang="en-US" sz="2300"/>
              <a:t>Revocation?</a:t>
            </a:r>
            <a:endParaRPr sz="2300"/>
          </a:p>
          <a:p>
            <a:pPr indent="-374650" lvl="0" marL="457200" rtl="0" algn="l">
              <a:lnSpc>
                <a:spcPct val="90000"/>
              </a:lnSpc>
              <a:spcBef>
                <a:spcPts val="1000"/>
              </a:spcBef>
              <a:spcAft>
                <a:spcPts val="0"/>
              </a:spcAft>
              <a:buSzPts val="2300"/>
              <a:buChar char="-"/>
            </a:pPr>
            <a:r>
              <a:rPr lang="en-US" sz="2300"/>
              <a:t>if i promise to keep this contract open forever and i revoke this contract, does this contract still exist?</a:t>
            </a:r>
            <a:endParaRPr sz="2300"/>
          </a:p>
          <a:p>
            <a:pPr indent="0" lvl="0" marL="0" rtl="0" algn="l">
              <a:lnSpc>
                <a:spcPct val="90000"/>
              </a:lnSpc>
              <a:spcBef>
                <a:spcPts val="1000"/>
              </a:spcBef>
              <a:spcAft>
                <a:spcPts val="0"/>
              </a:spcAft>
              <a:buSzPts val="1800"/>
              <a:buNone/>
            </a:pPr>
            <a:r>
              <a:rPr lang="en-US" sz="2300"/>
              <a:t>Counter Offer?</a:t>
            </a:r>
            <a:endParaRPr sz="2300"/>
          </a:p>
          <a:p>
            <a:pPr indent="-374650" lvl="0" marL="457200" rtl="0" algn="l">
              <a:lnSpc>
                <a:spcPct val="90000"/>
              </a:lnSpc>
              <a:spcBef>
                <a:spcPts val="1000"/>
              </a:spcBef>
              <a:spcAft>
                <a:spcPts val="0"/>
              </a:spcAft>
              <a:buSzPts val="2300"/>
              <a:buChar char="-"/>
            </a:pPr>
            <a:r>
              <a:rPr lang="en-US" sz="2300"/>
              <a:t>Any change in terms: including any alteration/modification of offer</a:t>
            </a:r>
            <a:endParaRPr sz="2300"/>
          </a:p>
          <a:p>
            <a:pPr indent="0" lvl="0" marL="0" rtl="0" algn="l">
              <a:lnSpc>
                <a:spcPct val="90000"/>
              </a:lnSpc>
              <a:spcBef>
                <a:spcPts val="1000"/>
              </a:spcBef>
              <a:spcAft>
                <a:spcPts val="0"/>
              </a:spcAft>
              <a:buSzPts val="1800"/>
              <a:buNone/>
            </a:pPr>
            <a:r>
              <a:t/>
            </a:r>
            <a:endParaRPr sz="2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 2 - Answer: Part 1</a:t>
            </a:r>
            <a:endParaRPr/>
          </a:p>
        </p:txBody>
      </p:sp>
      <p:sp>
        <p:nvSpPr>
          <p:cNvPr id="222" name="Google Shape;222;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E101A"/>
              </a:buClr>
              <a:buSzPts val="3000"/>
              <a:buChar char="•"/>
            </a:pPr>
            <a:r>
              <a:rPr b="0" i="0" lang="en-US" sz="3000" u="none" strike="noStrike">
                <a:solidFill>
                  <a:srgbClr val="0E101A"/>
                </a:solidFill>
              </a:rPr>
              <a:t>ISSUE: Do Arbaj and Nalom have a contract?</a:t>
            </a:r>
            <a:endParaRPr/>
          </a:p>
          <a:p>
            <a:pPr indent="0" lvl="0" marL="0" rtl="0" algn="l">
              <a:lnSpc>
                <a:spcPct val="90000"/>
              </a:lnSpc>
              <a:spcBef>
                <a:spcPts val="0"/>
              </a:spcBef>
              <a:spcAft>
                <a:spcPts val="0"/>
              </a:spcAft>
              <a:buClr>
                <a:schemeClr val="dk1"/>
              </a:buClr>
              <a:buSzPts val="3000"/>
              <a:buNone/>
            </a:pPr>
            <a:r>
              <a:t/>
            </a:r>
            <a:endParaRPr b="0" i="0" sz="3000" u="none" strike="noStrike">
              <a:solidFill>
                <a:srgbClr val="0E101A"/>
              </a:solidFill>
            </a:endParaRPr>
          </a:p>
          <a:p>
            <a:pPr indent="-228600" lvl="0" marL="228600" rtl="0" algn="l">
              <a:lnSpc>
                <a:spcPct val="100000"/>
              </a:lnSpc>
              <a:spcBef>
                <a:spcPts val="0"/>
              </a:spcBef>
              <a:spcAft>
                <a:spcPts val="0"/>
              </a:spcAft>
              <a:buClr>
                <a:schemeClr val="dk1"/>
              </a:buClr>
              <a:buSzPts val="3000"/>
              <a:buChar char="•"/>
            </a:pPr>
            <a:r>
              <a:rPr lang="en-US" sz="3000">
                <a:latin typeface="Calibri"/>
                <a:ea typeface="Calibri"/>
                <a:cs typeface="Calibri"/>
                <a:sym typeface="Calibri"/>
              </a:rPr>
              <a:t>Related Cases: </a:t>
            </a:r>
            <a:endParaRPr sz="3000"/>
          </a:p>
          <a:p>
            <a:pPr indent="-457200" lvl="1" marL="914400" rtl="0" algn="l">
              <a:lnSpc>
                <a:spcPct val="100000"/>
              </a:lnSpc>
              <a:spcBef>
                <a:spcPts val="0"/>
              </a:spcBef>
              <a:spcAft>
                <a:spcPts val="0"/>
              </a:spcAft>
              <a:buClr>
                <a:schemeClr val="dk1"/>
              </a:buClr>
              <a:buSzPts val="3000"/>
              <a:buAutoNum type="arabicParenR"/>
            </a:pPr>
            <a:r>
              <a:rPr lang="en-US" sz="3000">
                <a:latin typeface="Calibri"/>
                <a:ea typeface="Calibri"/>
                <a:cs typeface="Calibri"/>
                <a:sym typeface="Calibri"/>
              </a:rPr>
              <a:t>R v. 279707 Alberta Ltd. </a:t>
            </a:r>
            <a:endParaRPr sz="3000">
              <a:latin typeface="Noto Sans"/>
              <a:ea typeface="Noto Sans"/>
              <a:cs typeface="Noto Sans"/>
              <a:sym typeface="Noto Sans"/>
            </a:endParaRPr>
          </a:p>
          <a:p>
            <a:pPr indent="-457200" lvl="1" marL="914400" rtl="0" algn="l">
              <a:lnSpc>
                <a:spcPct val="100000"/>
              </a:lnSpc>
              <a:spcBef>
                <a:spcPts val="0"/>
              </a:spcBef>
              <a:spcAft>
                <a:spcPts val="0"/>
              </a:spcAft>
              <a:buClr>
                <a:schemeClr val="dk1"/>
              </a:buClr>
              <a:buSzPts val="3000"/>
              <a:buAutoNum type="arabicParenR"/>
            </a:pPr>
            <a:r>
              <a:rPr lang="en-US" sz="3000">
                <a:latin typeface="Calibri"/>
                <a:ea typeface="Calibri"/>
                <a:cs typeface="Calibri"/>
                <a:sym typeface="Calibri"/>
              </a:rPr>
              <a:t>Hood v. Enwin Utilities Ltd. </a:t>
            </a:r>
            <a:endParaRPr sz="3000">
              <a:latin typeface="Noto Sans"/>
              <a:ea typeface="Noto Sans"/>
              <a:cs typeface="Noto Sans"/>
              <a:sym typeface="Noto Sans"/>
            </a:endParaRPr>
          </a:p>
          <a:p>
            <a:pPr indent="-50800" lvl="0" marL="228600" rtl="0" algn="l">
              <a:lnSpc>
                <a:spcPct val="90000"/>
              </a:lnSpc>
              <a:spcBef>
                <a:spcPts val="0"/>
              </a:spcBef>
              <a:spcAft>
                <a:spcPts val="0"/>
              </a:spcAft>
              <a:buClr>
                <a:schemeClr val="dk1"/>
              </a:buClr>
              <a:buSzPts val="2800"/>
              <a:buNone/>
            </a:pPr>
            <a:r>
              <a:t/>
            </a:r>
            <a:endParaRPr b="0" i="0" u="none" strike="noStrike">
              <a:solidFill>
                <a:srgbClr val="0E101A"/>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838200" y="3557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US" u="none" strike="noStrike">
                <a:solidFill>
                  <a:srgbClr val="000000"/>
                </a:solidFill>
                <a:latin typeface="Arial"/>
                <a:ea typeface="Arial"/>
                <a:cs typeface="Arial"/>
                <a:sym typeface="Arial"/>
              </a:rPr>
              <a:t>Advice</a:t>
            </a:r>
            <a:endParaRPr/>
          </a:p>
        </p:txBody>
      </p:sp>
      <p:sp>
        <p:nvSpPr>
          <p:cNvPr id="109" name="Google Shape;10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rgbClr val="000000"/>
              </a:buClr>
              <a:buSzPct val="89285"/>
              <a:buNone/>
            </a:pPr>
            <a:r>
              <a:t/>
            </a:r>
            <a:endParaRPr/>
          </a:p>
          <a:p>
            <a:pPr indent="-457231" lvl="0" marL="457200" rtl="0" algn="l">
              <a:lnSpc>
                <a:spcPct val="115000"/>
              </a:lnSpc>
              <a:spcBef>
                <a:spcPts val="0"/>
              </a:spcBef>
              <a:spcAft>
                <a:spcPts val="0"/>
              </a:spcAft>
              <a:buClr>
                <a:srgbClr val="000000"/>
              </a:buClr>
              <a:buSzPct val="100000"/>
              <a:buAutoNum type="arabicPeriod"/>
            </a:pPr>
            <a:r>
              <a:rPr lang="en-US" sz="2500">
                <a:solidFill>
                  <a:srgbClr val="000000"/>
                </a:solidFill>
                <a:latin typeface="Arial"/>
                <a:ea typeface="Arial"/>
                <a:cs typeface="Arial"/>
                <a:sym typeface="Arial"/>
              </a:rPr>
              <a:t>Identify the correct legal situation. N</a:t>
            </a:r>
            <a:r>
              <a:rPr i="0" lang="en-US" sz="2500" u="none" strike="noStrike">
                <a:solidFill>
                  <a:srgbClr val="000000"/>
                </a:solidFill>
                <a:latin typeface="Arial"/>
                <a:ea typeface="Arial"/>
                <a:cs typeface="Arial"/>
                <a:sym typeface="Arial"/>
              </a:rPr>
              <a:t>ot identifying the correct legal situation will get you 0 on the question</a:t>
            </a:r>
            <a:r>
              <a:rPr lang="en-US" sz="2500">
                <a:solidFill>
                  <a:srgbClr val="000000"/>
                </a:solidFill>
                <a:latin typeface="Arial"/>
                <a:ea typeface="Arial"/>
                <a:cs typeface="Arial"/>
                <a:sym typeface="Arial"/>
              </a:rPr>
              <a:t> because you’re applying the wrong laws. </a:t>
            </a:r>
            <a:r>
              <a:rPr i="1" lang="en-US" sz="2500">
                <a:solidFill>
                  <a:srgbClr val="000000"/>
                </a:solidFill>
                <a:latin typeface="Arial"/>
                <a:ea typeface="Arial"/>
                <a:cs typeface="Arial"/>
                <a:sym typeface="Arial"/>
              </a:rPr>
              <a:t>Tommy</a:t>
            </a:r>
            <a:r>
              <a:rPr lang="en-US" sz="2500">
                <a:solidFill>
                  <a:srgbClr val="000000"/>
                </a:solidFill>
                <a:latin typeface="Arial"/>
                <a:ea typeface="Arial"/>
                <a:cs typeface="Arial"/>
                <a:sym typeface="Arial"/>
              </a:rPr>
              <a:t>: I used Charter for a question instead of using Ultra Vires. I almost got 0 but my prof gave me half marks. </a:t>
            </a:r>
            <a:r>
              <a:rPr i="1" lang="en-US" sz="2500">
                <a:solidFill>
                  <a:srgbClr val="000000"/>
                </a:solidFill>
                <a:latin typeface="Arial"/>
                <a:ea typeface="Arial"/>
                <a:cs typeface="Arial"/>
                <a:sym typeface="Arial"/>
              </a:rPr>
              <a:t>You might not be so lucky….</a:t>
            </a:r>
            <a:endParaRPr i="1" sz="2500">
              <a:solidFill>
                <a:srgbClr val="000000"/>
              </a:solidFill>
              <a:latin typeface="Arial"/>
              <a:ea typeface="Arial"/>
              <a:cs typeface="Arial"/>
              <a:sym typeface="Arial"/>
            </a:endParaRPr>
          </a:p>
          <a:p>
            <a:pPr indent="0" lvl="0" marL="228600" rtl="0" algn="l">
              <a:lnSpc>
                <a:spcPct val="115000"/>
              </a:lnSpc>
              <a:spcBef>
                <a:spcPts val="0"/>
              </a:spcBef>
              <a:spcAft>
                <a:spcPts val="0"/>
              </a:spcAft>
              <a:buSzPct val="77837"/>
              <a:buNone/>
            </a:pPr>
            <a:r>
              <a:t/>
            </a:r>
            <a:endParaRPr i="1" sz="2500">
              <a:solidFill>
                <a:srgbClr val="000000"/>
              </a:solidFill>
              <a:latin typeface="Arial"/>
              <a:ea typeface="Arial"/>
              <a:cs typeface="Arial"/>
              <a:sym typeface="Arial"/>
            </a:endParaRPr>
          </a:p>
          <a:p>
            <a:pPr indent="-457231" lvl="0" marL="457200" rtl="0" algn="l">
              <a:lnSpc>
                <a:spcPct val="115000"/>
              </a:lnSpc>
              <a:spcBef>
                <a:spcPts val="0"/>
              </a:spcBef>
              <a:spcAft>
                <a:spcPts val="0"/>
              </a:spcAft>
              <a:buClr>
                <a:srgbClr val="000000"/>
              </a:buClr>
              <a:buSzPct val="100000"/>
              <a:buAutoNum type="arabicPeriod"/>
            </a:pPr>
            <a:r>
              <a:rPr i="0" lang="en-US" sz="2500" u="none" strike="noStrike">
                <a:solidFill>
                  <a:srgbClr val="000000"/>
                </a:solidFill>
                <a:latin typeface="Arial"/>
                <a:ea typeface="Arial"/>
                <a:cs typeface="Arial"/>
                <a:sym typeface="Arial"/>
              </a:rPr>
              <a:t>Certain elements of the question might push you to a bunch of different solutions because a single question stem may incorporate elements of e.g. minors (</a:t>
            </a:r>
            <a:r>
              <a:rPr lang="en-US" sz="2500">
                <a:solidFill>
                  <a:srgbClr val="000000"/>
                </a:solidFill>
                <a:latin typeface="Arial"/>
                <a:ea typeface="Arial"/>
                <a:cs typeface="Arial"/>
                <a:sym typeface="Arial"/>
              </a:rPr>
              <a:t>I</a:t>
            </a:r>
            <a:r>
              <a:rPr i="0" lang="en-US" sz="2500" u="none" strike="noStrike">
                <a:solidFill>
                  <a:srgbClr val="000000"/>
                </a:solidFill>
                <a:latin typeface="Arial"/>
                <a:ea typeface="Arial"/>
                <a:cs typeface="Arial"/>
                <a:sym typeface="Arial"/>
              </a:rPr>
              <a:t>nfants </a:t>
            </a:r>
            <a:r>
              <a:rPr lang="en-US" sz="2500">
                <a:solidFill>
                  <a:srgbClr val="000000"/>
                </a:solidFill>
                <a:latin typeface="Arial"/>
                <a:ea typeface="Arial"/>
                <a:cs typeface="Arial"/>
                <a:sym typeface="Arial"/>
              </a:rPr>
              <a:t>A</a:t>
            </a:r>
            <a:r>
              <a:rPr i="0" lang="en-US" sz="2500" u="none" strike="noStrike">
                <a:solidFill>
                  <a:srgbClr val="000000"/>
                </a:solidFill>
                <a:latin typeface="Arial"/>
                <a:ea typeface="Arial"/>
                <a:cs typeface="Arial"/>
                <a:sym typeface="Arial"/>
              </a:rPr>
              <a:t>ct), courts (court system), and contracts (offers, acceptance etc.)... The important thing is not to be tripped up and to make sure you identify and apply the correct law.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E101A"/>
              </a:buClr>
              <a:buSzPts val="3900"/>
              <a:buFont typeface="Calibri"/>
              <a:buNone/>
            </a:pPr>
            <a:r>
              <a:rPr b="1" i="0" lang="en-US" sz="3900" u="none" strike="noStrike">
                <a:solidFill>
                  <a:srgbClr val="0E101A"/>
                </a:solidFill>
              </a:rPr>
              <a:t>LAW: Establishing a contract requires 5 elements </a:t>
            </a:r>
            <a:endParaRPr sz="3900"/>
          </a:p>
        </p:txBody>
      </p:sp>
      <p:sp>
        <p:nvSpPr>
          <p:cNvPr id="228" name="Google Shape;228;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47500" lnSpcReduction="20000"/>
          </a:bodyPr>
          <a:lstStyle/>
          <a:p>
            <a:pPr indent="-211962" lvl="0" marL="228600" rtl="0" algn="l">
              <a:lnSpc>
                <a:spcPct val="90000"/>
              </a:lnSpc>
              <a:spcBef>
                <a:spcPts val="0"/>
              </a:spcBef>
              <a:spcAft>
                <a:spcPts val="0"/>
              </a:spcAft>
              <a:buClr>
                <a:srgbClr val="0E101A"/>
              </a:buClr>
              <a:buSzPct val="100000"/>
              <a:buChar char="•"/>
            </a:pPr>
            <a:r>
              <a:rPr b="1" i="0" lang="en-US" sz="3500" u="none" strike="noStrike">
                <a:solidFill>
                  <a:srgbClr val="0E101A"/>
                </a:solidFill>
              </a:rPr>
              <a:t>Intent: Presumed in business transactions between arm’s length parties </a:t>
            </a:r>
            <a:r>
              <a:rPr b="0" i="1" lang="en-US" sz="3500" u="none" strike="noStrike">
                <a:solidFill>
                  <a:srgbClr val="0E101A"/>
                </a:solidFill>
              </a:rPr>
              <a:t>(Doesn’t count if your mom tells you she will give you 5 dollars if you clean up your room). </a:t>
            </a:r>
            <a:endParaRPr/>
          </a:p>
          <a:p>
            <a:pPr indent="-106362" lvl="0" marL="228600" rtl="0" algn="l">
              <a:lnSpc>
                <a:spcPct val="90000"/>
              </a:lnSpc>
              <a:spcBef>
                <a:spcPts val="0"/>
              </a:spcBef>
              <a:spcAft>
                <a:spcPts val="0"/>
              </a:spcAft>
              <a:buClr>
                <a:schemeClr val="dk1"/>
              </a:buClr>
              <a:buSzPct val="100000"/>
              <a:buNone/>
            </a:pPr>
            <a:r>
              <a:t/>
            </a:r>
            <a:endParaRPr i="1" sz="3500">
              <a:solidFill>
                <a:srgbClr val="0E101A"/>
              </a:solidFill>
            </a:endParaRPr>
          </a:p>
          <a:p>
            <a:pPr indent="-211962" lvl="0" marL="228600" rtl="0" algn="l">
              <a:lnSpc>
                <a:spcPct val="90000"/>
              </a:lnSpc>
              <a:spcBef>
                <a:spcPts val="0"/>
              </a:spcBef>
              <a:spcAft>
                <a:spcPts val="0"/>
              </a:spcAft>
              <a:buClr>
                <a:srgbClr val="0E101A"/>
              </a:buClr>
              <a:buSzPct val="100000"/>
              <a:buChar char="•"/>
            </a:pPr>
            <a:r>
              <a:rPr b="1" i="0" lang="en-US" sz="3500" u="none" strike="noStrike">
                <a:solidFill>
                  <a:srgbClr val="0E101A"/>
                </a:solidFill>
              </a:rPr>
              <a:t>Offer: An offer requires specific subject matter </a:t>
            </a:r>
            <a:r>
              <a:rPr b="0" i="1" lang="en-US" sz="3500" u="none" strike="noStrike">
                <a:solidFill>
                  <a:srgbClr val="0E101A"/>
                </a:solidFill>
              </a:rPr>
              <a:t>(what is it about), </a:t>
            </a:r>
            <a:r>
              <a:rPr b="1" i="0" lang="en-US" sz="3500" u="none" strike="noStrike">
                <a:solidFill>
                  <a:srgbClr val="0E101A"/>
                </a:solidFill>
              </a:rPr>
              <a:t>specific parties </a:t>
            </a:r>
            <a:r>
              <a:rPr b="0" i="1" lang="en-US" sz="3500" u="none" strike="noStrike">
                <a:solidFill>
                  <a:srgbClr val="0E101A"/>
                </a:solidFill>
              </a:rPr>
              <a:t>(who is involved in this contract)</a:t>
            </a:r>
            <a:r>
              <a:rPr b="0" i="0" lang="en-US" sz="3500" u="none" strike="noStrike">
                <a:solidFill>
                  <a:srgbClr val="0E101A"/>
                </a:solidFill>
              </a:rPr>
              <a:t> </a:t>
            </a:r>
            <a:r>
              <a:rPr b="1" i="0" lang="en-US" sz="3500" u="none" strike="noStrike">
                <a:solidFill>
                  <a:srgbClr val="0E101A"/>
                </a:solidFill>
              </a:rPr>
              <a:t>and a specific price/value</a:t>
            </a:r>
            <a:r>
              <a:rPr b="0" i="0" lang="en-US" sz="3500" u="none" strike="noStrike">
                <a:solidFill>
                  <a:srgbClr val="0E101A"/>
                </a:solidFill>
              </a:rPr>
              <a:t> </a:t>
            </a:r>
            <a:r>
              <a:rPr i="1" lang="en-US" sz="3500">
                <a:solidFill>
                  <a:srgbClr val="0E101A"/>
                </a:solidFill>
              </a:rPr>
              <a:t>[</a:t>
            </a:r>
            <a:r>
              <a:rPr b="0" i="1" lang="en-US" sz="3500" u="none" strike="noStrike">
                <a:solidFill>
                  <a:srgbClr val="0E101A"/>
                </a:solidFill>
              </a:rPr>
              <a:t>saying “significant reward” won’t suffice (recall the lost cat reward pamphlet); an advertisement alone is not an offer but merely an “invitation to treat” (recall </a:t>
            </a:r>
            <a:r>
              <a:rPr i="1" lang="en-US" sz="3500">
                <a:solidFill>
                  <a:srgbClr val="0E101A"/>
                </a:solidFill>
              </a:rPr>
              <a:t>pepsi harrier jet</a:t>
            </a:r>
            <a:r>
              <a:rPr b="0" i="1" lang="en-US" sz="3500" u="none" strike="noStrike">
                <a:solidFill>
                  <a:srgbClr val="0E101A"/>
                </a:solidFill>
              </a:rPr>
              <a:t> commercial example we talked about in class]. </a:t>
            </a:r>
            <a:endParaRPr/>
          </a:p>
          <a:p>
            <a:pPr indent="-106362" lvl="0" marL="228600" rtl="0" algn="l">
              <a:lnSpc>
                <a:spcPct val="90000"/>
              </a:lnSpc>
              <a:spcBef>
                <a:spcPts val="0"/>
              </a:spcBef>
              <a:spcAft>
                <a:spcPts val="0"/>
              </a:spcAft>
              <a:buClr>
                <a:schemeClr val="dk1"/>
              </a:buClr>
              <a:buSzPct val="100000"/>
              <a:buNone/>
            </a:pPr>
            <a:r>
              <a:t/>
            </a:r>
            <a:endParaRPr b="0" i="1" sz="3500" u="none" strike="noStrike">
              <a:solidFill>
                <a:srgbClr val="0E101A"/>
              </a:solidFill>
            </a:endParaRPr>
          </a:p>
          <a:p>
            <a:pPr indent="-211962" lvl="0" marL="228600" rtl="0" algn="l">
              <a:lnSpc>
                <a:spcPct val="90000"/>
              </a:lnSpc>
              <a:spcBef>
                <a:spcPts val="0"/>
              </a:spcBef>
              <a:spcAft>
                <a:spcPts val="0"/>
              </a:spcAft>
              <a:buClr>
                <a:srgbClr val="0E101A"/>
              </a:buClr>
              <a:buSzPct val="100000"/>
              <a:buChar char="•"/>
            </a:pPr>
            <a:r>
              <a:rPr b="1" i="0" lang="en-US" sz="3500" u="none" strike="noStrike">
                <a:solidFill>
                  <a:srgbClr val="0E101A"/>
                </a:solidFill>
              </a:rPr>
              <a:t>Acceptance: Effective when retrievable by the offeror unless the postal acceptance rule applies </a:t>
            </a:r>
            <a:r>
              <a:rPr b="0" i="0" lang="en-US" sz="3500" u="none" strike="noStrike">
                <a:solidFill>
                  <a:srgbClr val="0E101A"/>
                </a:solidFill>
              </a:rPr>
              <a:t>(</a:t>
            </a:r>
            <a:r>
              <a:rPr b="0" i="1" lang="en-US" sz="3500" u="none" strike="noStrike">
                <a:solidFill>
                  <a:srgbClr val="0E101A"/>
                </a:solidFill>
              </a:rPr>
              <a:t>once the buyer accepts, there is no room for recourse, regardless of whether or not the seller received the information that the buyer has accepted</a:t>
            </a:r>
            <a:r>
              <a:rPr b="0" i="0" lang="en-US" sz="3500" u="none" strike="noStrike">
                <a:solidFill>
                  <a:srgbClr val="0E101A"/>
                </a:solidFill>
              </a:rPr>
              <a:t>). </a:t>
            </a:r>
            <a:r>
              <a:rPr b="1" i="0" lang="en-US" sz="3500" u="none" strike="noStrike">
                <a:solidFill>
                  <a:srgbClr val="0E101A"/>
                </a:solidFill>
              </a:rPr>
              <a:t>If it is reasonable to accept by post </a:t>
            </a:r>
            <a:r>
              <a:rPr b="0" i="1" lang="en-US" sz="3500" u="none" strike="noStrike">
                <a:solidFill>
                  <a:srgbClr val="0E101A"/>
                </a:solidFill>
              </a:rPr>
              <a:t>(i.e. the contract specified so or the offer came by post</a:t>
            </a:r>
            <a:r>
              <a:rPr b="1" lang="en-US" sz="3500" u="none" strike="noStrike">
                <a:solidFill>
                  <a:srgbClr val="0E101A"/>
                </a:solidFill>
              </a:rPr>
              <a:t>), then acceptance is effective when sent (Hood). </a:t>
            </a:r>
            <a:r>
              <a:rPr i="1" lang="en-US" sz="3500">
                <a:solidFill>
                  <a:srgbClr val="0E101A"/>
                </a:solidFill>
              </a:rPr>
              <a:t>(also note: </a:t>
            </a:r>
            <a:r>
              <a:rPr b="0" i="1" lang="en-US" sz="3500" u="none" strike="noStrike">
                <a:solidFill>
                  <a:srgbClr val="0E101A"/>
                </a:solidFill>
              </a:rPr>
              <a:t>if we conversed through text/messenger, neither party should expect the acceptance of the contract to be via mail, court will only look at the most effective method of communication). </a:t>
            </a:r>
            <a:endParaRPr/>
          </a:p>
          <a:p>
            <a:pPr indent="-106362" lvl="0" marL="228600" rtl="0" algn="l">
              <a:lnSpc>
                <a:spcPct val="90000"/>
              </a:lnSpc>
              <a:spcBef>
                <a:spcPts val="0"/>
              </a:spcBef>
              <a:spcAft>
                <a:spcPts val="0"/>
              </a:spcAft>
              <a:buClr>
                <a:schemeClr val="dk1"/>
              </a:buClr>
              <a:buSzPct val="100000"/>
              <a:buNone/>
            </a:pPr>
            <a:r>
              <a:t/>
            </a:r>
            <a:endParaRPr b="0" i="1" sz="3500" u="none" strike="noStrike">
              <a:solidFill>
                <a:srgbClr val="0E101A"/>
              </a:solidFill>
            </a:endParaRPr>
          </a:p>
          <a:p>
            <a:pPr indent="-211962" lvl="0" marL="228600" rtl="0" algn="l">
              <a:lnSpc>
                <a:spcPct val="90000"/>
              </a:lnSpc>
              <a:spcBef>
                <a:spcPts val="0"/>
              </a:spcBef>
              <a:spcAft>
                <a:spcPts val="0"/>
              </a:spcAft>
              <a:buClr>
                <a:srgbClr val="0E101A"/>
              </a:buClr>
              <a:buSzPct val="100000"/>
              <a:buChar char="•"/>
            </a:pPr>
            <a:r>
              <a:rPr b="1" i="0" lang="en-US" sz="3500" u="none" strike="noStrike">
                <a:solidFill>
                  <a:srgbClr val="0E101A"/>
                </a:solidFill>
              </a:rPr>
              <a:t>Consideration: Mutual exchange of promises (Caliguiri). </a:t>
            </a:r>
            <a:endParaRPr/>
          </a:p>
          <a:p>
            <a:pPr indent="-106362" lvl="0" marL="228600" rtl="0" algn="l">
              <a:lnSpc>
                <a:spcPct val="90000"/>
              </a:lnSpc>
              <a:spcBef>
                <a:spcPts val="0"/>
              </a:spcBef>
              <a:spcAft>
                <a:spcPts val="0"/>
              </a:spcAft>
              <a:buClr>
                <a:schemeClr val="dk1"/>
              </a:buClr>
              <a:buSzPct val="100000"/>
              <a:buNone/>
            </a:pPr>
            <a:r>
              <a:t/>
            </a:r>
            <a:endParaRPr b="1" i="0" sz="3500" u="none" strike="noStrike">
              <a:solidFill>
                <a:srgbClr val="0E101A"/>
              </a:solidFill>
            </a:endParaRPr>
          </a:p>
          <a:p>
            <a:pPr indent="-211962" lvl="0" marL="228600" rtl="0" algn="l">
              <a:lnSpc>
                <a:spcPct val="90000"/>
              </a:lnSpc>
              <a:spcBef>
                <a:spcPts val="0"/>
              </a:spcBef>
              <a:spcAft>
                <a:spcPts val="0"/>
              </a:spcAft>
              <a:buClr>
                <a:srgbClr val="0E101A"/>
              </a:buClr>
              <a:buSzPct val="100000"/>
              <a:buChar char="•"/>
            </a:pPr>
            <a:r>
              <a:rPr b="1" lang="en-US" sz="3500">
                <a:solidFill>
                  <a:srgbClr val="0E101A"/>
                </a:solidFill>
              </a:rPr>
              <a:t>C</a:t>
            </a:r>
            <a:r>
              <a:rPr b="1" i="0" lang="en-US" sz="3500" u="none" strike="noStrike">
                <a:solidFill>
                  <a:srgbClr val="0E101A"/>
                </a:solidFill>
              </a:rPr>
              <a:t>apacity and Legality: Generally assumed unless otherwise stated </a:t>
            </a:r>
            <a:r>
              <a:rPr b="0" i="1" lang="en-US" sz="3500" u="none" strike="noStrike">
                <a:solidFill>
                  <a:srgbClr val="0E101A"/>
                </a:solidFill>
              </a:rPr>
              <a:t>(if the contract is some shady deal that violates public interest, then the contract would be considered invalid - capacity and legality are synonymous terms for this course).</a:t>
            </a:r>
            <a:br>
              <a:rPr b="0" i="0" lang="en-US" sz="3500" u="none" strike="noStrike">
                <a:solidFill>
                  <a:srgbClr val="0E101A"/>
                </a:solidFill>
              </a:rPr>
            </a:br>
            <a:endParaRPr b="0" i="0" sz="3500" u="none" strike="noStrike">
              <a:solidFill>
                <a:srgbClr val="0E101A"/>
              </a:solidFill>
            </a:endParaRPr>
          </a:p>
          <a:p>
            <a:pPr indent="-13081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Application and Conclusion</a:t>
            </a:r>
            <a:endParaRPr/>
          </a:p>
        </p:txBody>
      </p:sp>
      <p:sp>
        <p:nvSpPr>
          <p:cNvPr id="234" name="Google Shape;234;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268605" lvl="0" marL="514350" rtl="0" algn="l">
              <a:lnSpc>
                <a:spcPct val="100000"/>
              </a:lnSpc>
              <a:spcBef>
                <a:spcPts val="0"/>
              </a:spcBef>
              <a:spcAft>
                <a:spcPts val="0"/>
              </a:spcAft>
              <a:buClr>
                <a:srgbClr val="000000"/>
              </a:buClr>
              <a:buSzPct val="100000"/>
              <a:buChar char="•"/>
            </a:pPr>
            <a:r>
              <a:rPr b="1" i="0" lang="en-US" sz="1800" u="none" strike="noStrike">
                <a:solidFill>
                  <a:srgbClr val="000000"/>
                </a:solidFill>
                <a:latin typeface="Arial"/>
                <a:ea typeface="Arial"/>
                <a:cs typeface="Arial"/>
                <a:sym typeface="Arial"/>
              </a:rPr>
              <a:t>Intention: </a:t>
            </a:r>
            <a:r>
              <a:rPr b="0" i="0" lang="en-US" sz="1800" u="none" strike="noStrike">
                <a:solidFill>
                  <a:srgbClr val="000000"/>
                </a:solidFill>
                <a:latin typeface="Arial"/>
                <a:ea typeface="Arial"/>
                <a:cs typeface="Arial"/>
                <a:sym typeface="Arial"/>
              </a:rPr>
              <a:t>Was there clear </a:t>
            </a:r>
            <a:r>
              <a:rPr lang="en-US" sz="1800">
                <a:solidFill>
                  <a:srgbClr val="000000"/>
                </a:solidFill>
                <a:latin typeface="Arial"/>
                <a:ea typeface="Arial"/>
                <a:cs typeface="Arial"/>
                <a:sym typeface="Arial"/>
              </a:rPr>
              <a:t>intention</a:t>
            </a:r>
            <a:r>
              <a:rPr b="0" i="0" lang="en-US" sz="1800" u="none" strike="noStrike">
                <a:solidFill>
                  <a:srgbClr val="000000"/>
                </a:solidFill>
                <a:latin typeface="Arial"/>
                <a:ea typeface="Arial"/>
                <a:cs typeface="Arial"/>
                <a:sym typeface="Arial"/>
              </a:rPr>
              <a:t> between the parties, was Nalom looking to find a buyer? Did he approach Clint with the </a:t>
            </a:r>
            <a:r>
              <a:rPr lang="en-US" sz="1800">
                <a:solidFill>
                  <a:srgbClr val="000000"/>
                </a:solidFill>
                <a:latin typeface="Arial"/>
                <a:ea typeface="Arial"/>
                <a:cs typeface="Arial"/>
                <a:sym typeface="Arial"/>
              </a:rPr>
              <a:t>intention</a:t>
            </a:r>
            <a:r>
              <a:rPr b="0" i="0" lang="en-US" sz="1800" u="none" strike="noStrike">
                <a:solidFill>
                  <a:srgbClr val="000000"/>
                </a:solidFill>
                <a:latin typeface="Arial"/>
                <a:ea typeface="Arial"/>
                <a:cs typeface="Arial"/>
                <a:sym typeface="Arial"/>
              </a:rPr>
              <a:t> of selling him a pair of sneakers? Did Clint express his desire to own a pair of Jordan 4’s when they met up at the basketball court? </a:t>
            </a:r>
            <a:r>
              <a:rPr b="1" i="0" lang="en-US" sz="1800" u="none" strike="noStrike">
                <a:solidFill>
                  <a:srgbClr val="000000"/>
                </a:solidFill>
                <a:latin typeface="Arial"/>
                <a:ea typeface="Arial"/>
                <a:cs typeface="Arial"/>
                <a:sym typeface="Arial"/>
              </a:rPr>
              <a:t>Answers to all of the above is yes – </a:t>
            </a:r>
            <a:r>
              <a:rPr b="1" lang="en-US" sz="1800">
                <a:solidFill>
                  <a:srgbClr val="000000"/>
                </a:solidFill>
                <a:latin typeface="Arial"/>
                <a:ea typeface="Arial"/>
                <a:cs typeface="Arial"/>
                <a:sym typeface="Arial"/>
              </a:rPr>
              <a:t>intention</a:t>
            </a:r>
            <a:r>
              <a:rPr b="1" i="0" lang="en-US" sz="1800" u="none" strike="noStrike">
                <a:solidFill>
                  <a:srgbClr val="000000"/>
                </a:solidFill>
                <a:latin typeface="Arial"/>
                <a:ea typeface="Arial"/>
                <a:cs typeface="Arial"/>
                <a:sym typeface="Arial"/>
              </a:rPr>
              <a:t> established.</a:t>
            </a:r>
            <a:endParaRPr/>
          </a:p>
          <a:p>
            <a:pPr indent="0" lvl="0" marL="228600" rtl="0" algn="l">
              <a:lnSpc>
                <a:spcPct val="100000"/>
              </a:lnSpc>
              <a:spcBef>
                <a:spcPts val="1200"/>
              </a:spcBef>
              <a:spcAft>
                <a:spcPts val="0"/>
              </a:spcAft>
              <a:buClr>
                <a:schemeClr val="dk1"/>
              </a:buClr>
              <a:buSzPct val="100000"/>
              <a:buNone/>
            </a:pPr>
            <a:r>
              <a:t/>
            </a:r>
            <a:endParaRPr b="0" i="0" sz="1800" u="none" strike="noStrike">
              <a:solidFill>
                <a:srgbClr val="000000"/>
              </a:solidFill>
              <a:latin typeface="Arial"/>
              <a:ea typeface="Arial"/>
              <a:cs typeface="Arial"/>
              <a:sym typeface="Arial"/>
            </a:endParaRPr>
          </a:p>
          <a:p>
            <a:pPr indent="-268605" lvl="0" marL="514350" rtl="0" algn="l">
              <a:lnSpc>
                <a:spcPct val="100000"/>
              </a:lnSpc>
              <a:spcBef>
                <a:spcPts val="0"/>
              </a:spcBef>
              <a:spcAft>
                <a:spcPts val="0"/>
              </a:spcAft>
              <a:buClr>
                <a:srgbClr val="000000"/>
              </a:buClr>
              <a:buSzPct val="100000"/>
              <a:buChar char="•"/>
            </a:pPr>
            <a:r>
              <a:rPr b="1" i="0" lang="en-US" sz="1800" u="none" strike="noStrike">
                <a:solidFill>
                  <a:srgbClr val="000000"/>
                </a:solidFill>
                <a:latin typeface="Arial"/>
                <a:ea typeface="Arial"/>
                <a:cs typeface="Arial"/>
                <a:sym typeface="Arial"/>
              </a:rPr>
              <a:t>Offer:</a:t>
            </a:r>
            <a:endParaRPr/>
          </a:p>
          <a:p>
            <a:pPr indent="-268605" lvl="1" marL="971550" rtl="0" algn="l">
              <a:lnSpc>
                <a:spcPct val="100000"/>
              </a:lnSpc>
              <a:spcBef>
                <a:spcPts val="0"/>
              </a:spcBef>
              <a:spcAft>
                <a:spcPts val="0"/>
              </a:spcAft>
              <a:buClr>
                <a:srgbClr val="000000"/>
              </a:buClr>
              <a:buSzPct val="100000"/>
              <a:buChar char="•"/>
            </a:pPr>
            <a:r>
              <a:rPr b="1" i="0" lang="en-US" sz="1800" u="none" strike="noStrike">
                <a:solidFill>
                  <a:srgbClr val="000000"/>
                </a:solidFill>
                <a:latin typeface="Arial"/>
                <a:ea typeface="Arial"/>
                <a:cs typeface="Arial"/>
                <a:sym typeface="Arial"/>
              </a:rPr>
              <a:t>Subject Matter</a:t>
            </a:r>
            <a:r>
              <a:rPr b="0" i="0" lang="en-US" sz="1800" u="none" strike="noStrike">
                <a:solidFill>
                  <a:srgbClr val="000000"/>
                </a:solidFill>
                <a:latin typeface="Arial"/>
                <a:ea typeface="Arial"/>
                <a:cs typeface="Arial"/>
                <a:sym typeface="Arial"/>
              </a:rPr>
              <a:t>: Jordan 4 sneakers. </a:t>
            </a:r>
            <a:endParaRPr/>
          </a:p>
          <a:p>
            <a:pPr indent="-268605" lvl="1" marL="971550" rtl="0" algn="l">
              <a:lnSpc>
                <a:spcPct val="100000"/>
              </a:lnSpc>
              <a:spcBef>
                <a:spcPts val="0"/>
              </a:spcBef>
              <a:spcAft>
                <a:spcPts val="0"/>
              </a:spcAft>
              <a:buClr>
                <a:srgbClr val="000000"/>
              </a:buClr>
              <a:buSzPct val="100000"/>
              <a:buChar char="•"/>
            </a:pPr>
            <a:r>
              <a:rPr b="1" lang="en-US" sz="1800">
                <a:solidFill>
                  <a:srgbClr val="000000"/>
                </a:solidFill>
                <a:latin typeface="Arial"/>
                <a:ea typeface="Arial"/>
                <a:cs typeface="Arial"/>
                <a:sym typeface="Arial"/>
              </a:rPr>
              <a:t>S</a:t>
            </a:r>
            <a:r>
              <a:rPr b="1" i="0" lang="en-US" sz="1800" u="none" strike="noStrike">
                <a:solidFill>
                  <a:srgbClr val="000000"/>
                </a:solidFill>
                <a:latin typeface="Arial"/>
                <a:ea typeface="Arial"/>
                <a:cs typeface="Arial"/>
                <a:sym typeface="Arial"/>
              </a:rPr>
              <a:t>pecific parties:</a:t>
            </a:r>
            <a:r>
              <a:rPr b="0" i="0" lang="en-US" sz="1800" u="none" strike="noStrike">
                <a:solidFill>
                  <a:srgbClr val="000000"/>
                </a:solidFill>
                <a:latin typeface="Arial"/>
                <a:ea typeface="Arial"/>
                <a:cs typeface="Arial"/>
                <a:sym typeface="Arial"/>
              </a:rPr>
              <a:t> Clint (prospective buyer) and Nalom (prospective seller). </a:t>
            </a:r>
            <a:endParaRPr/>
          </a:p>
          <a:p>
            <a:pPr indent="-268605" lvl="1" marL="971550" rtl="0" algn="l">
              <a:lnSpc>
                <a:spcPct val="100000"/>
              </a:lnSpc>
              <a:spcBef>
                <a:spcPts val="0"/>
              </a:spcBef>
              <a:spcAft>
                <a:spcPts val="0"/>
              </a:spcAft>
              <a:buClr>
                <a:srgbClr val="000000"/>
              </a:buClr>
              <a:buSzPct val="100000"/>
              <a:buChar char="•"/>
            </a:pPr>
            <a:r>
              <a:rPr b="1" i="0" lang="en-US" sz="1800" u="none" strike="noStrike">
                <a:solidFill>
                  <a:srgbClr val="000000"/>
                </a:solidFill>
                <a:latin typeface="Arial"/>
                <a:ea typeface="Arial"/>
                <a:cs typeface="Arial"/>
                <a:sym typeface="Arial"/>
              </a:rPr>
              <a:t>Specific price/value: </a:t>
            </a:r>
            <a:r>
              <a:rPr b="0" i="0" lang="en-US" sz="1800" u="none" strike="noStrike">
                <a:solidFill>
                  <a:srgbClr val="000000"/>
                </a:solidFill>
                <a:latin typeface="Arial"/>
                <a:ea typeface="Arial"/>
                <a:cs typeface="Arial"/>
                <a:sym typeface="Arial"/>
              </a:rPr>
              <a:t>300 dollars </a:t>
            </a:r>
            <a:r>
              <a:rPr b="0" i="1" lang="en-US" sz="1800" u="none" strike="noStrike">
                <a:solidFill>
                  <a:srgbClr val="000000"/>
                </a:solidFill>
                <a:latin typeface="Arial"/>
                <a:ea typeface="Arial"/>
                <a:cs typeface="Arial"/>
                <a:sym typeface="Arial"/>
              </a:rPr>
              <a:t>(beware: it is not 250 dollars because the offer lapses once a counter-offer is made, this question makes no mention to the counter-offer, but be mindful of this during the exam!) </a:t>
            </a:r>
            <a:endParaRPr/>
          </a:p>
          <a:p>
            <a:pPr indent="-268605" lvl="1" marL="971550" rtl="0" algn="l">
              <a:lnSpc>
                <a:spcPct val="100000"/>
              </a:lnSpc>
              <a:spcBef>
                <a:spcPts val="0"/>
              </a:spcBef>
              <a:spcAft>
                <a:spcPts val="0"/>
              </a:spcAft>
              <a:buClr>
                <a:srgbClr val="000000"/>
              </a:buClr>
              <a:buSzPct val="100000"/>
              <a:buChar char="•"/>
            </a:pPr>
            <a:r>
              <a:rPr b="1" i="0" lang="en-US" sz="1800" u="none" strike="noStrike">
                <a:solidFill>
                  <a:srgbClr val="000000"/>
                </a:solidFill>
                <a:latin typeface="Arial"/>
                <a:ea typeface="Arial"/>
                <a:cs typeface="Arial"/>
                <a:sym typeface="Arial"/>
              </a:rPr>
              <a:t>Offer requirement fulfilled!</a:t>
            </a:r>
            <a:endParaRPr/>
          </a:p>
          <a:p>
            <a:pPr indent="-197166" lvl="1" marL="971550" rtl="0" algn="l">
              <a:lnSpc>
                <a:spcPct val="100000"/>
              </a:lnSpc>
              <a:spcBef>
                <a:spcPts val="0"/>
              </a:spcBef>
              <a:spcAft>
                <a:spcPts val="0"/>
              </a:spcAft>
              <a:buClr>
                <a:schemeClr val="dk1"/>
              </a:buClr>
              <a:buSzPct val="100000"/>
              <a:buNone/>
            </a:pPr>
            <a:r>
              <a:t/>
            </a:r>
            <a:endParaRPr sz="1800">
              <a:solidFill>
                <a:srgbClr val="000000"/>
              </a:solidFill>
              <a:latin typeface="Arial"/>
              <a:ea typeface="Arial"/>
              <a:cs typeface="Arial"/>
              <a:sym typeface="Arial"/>
            </a:endParaRPr>
          </a:p>
          <a:p>
            <a:pPr indent="0" lvl="1" marL="685800" rtl="0" algn="l">
              <a:lnSpc>
                <a:spcPct val="100000"/>
              </a:lnSpc>
              <a:spcBef>
                <a:spcPts val="0"/>
              </a:spcBef>
              <a:spcAft>
                <a:spcPts val="0"/>
              </a:spcAft>
              <a:buClr>
                <a:schemeClr val="dk1"/>
              </a:buClr>
              <a:buSzPct val="100000"/>
              <a:buNone/>
            </a:pPr>
            <a:r>
              <a:t/>
            </a:r>
            <a:endParaRPr b="0" i="0" sz="1800" u="none" strike="noStrike">
              <a:solidFill>
                <a:srgbClr val="000000"/>
              </a:solidFill>
              <a:latin typeface="Arial"/>
              <a:ea typeface="Arial"/>
              <a:cs typeface="Arial"/>
              <a:sym typeface="Arial"/>
            </a:endParaRPr>
          </a:p>
          <a:p>
            <a:pPr indent="-268605" lvl="0" marL="514350" rtl="0" algn="l">
              <a:lnSpc>
                <a:spcPct val="100000"/>
              </a:lnSpc>
              <a:spcBef>
                <a:spcPts val="0"/>
              </a:spcBef>
              <a:spcAft>
                <a:spcPts val="0"/>
              </a:spcAft>
              <a:buClr>
                <a:srgbClr val="000000"/>
              </a:buClr>
              <a:buSzPct val="100000"/>
              <a:buChar char="•"/>
            </a:pPr>
            <a:r>
              <a:rPr b="1" i="0" lang="en-US" sz="1800" u="none" strike="noStrike">
                <a:solidFill>
                  <a:srgbClr val="000000"/>
                </a:solidFill>
                <a:latin typeface="Arial"/>
                <a:ea typeface="Arial"/>
                <a:cs typeface="Arial"/>
                <a:sym typeface="Arial"/>
              </a:rPr>
              <a:t>Consideration: </a:t>
            </a:r>
            <a:r>
              <a:rPr b="0" i="0" lang="en-US" sz="1800" u="none" strike="noStrike">
                <a:solidFill>
                  <a:srgbClr val="000000"/>
                </a:solidFill>
                <a:latin typeface="Arial"/>
                <a:ea typeface="Arial"/>
                <a:cs typeface="Arial"/>
                <a:sym typeface="Arial"/>
              </a:rPr>
              <a:t>Nalom is to deliver a pair of sneakers in exchange for 300 dollars from Clint. </a:t>
            </a:r>
            <a:r>
              <a:rPr b="1" i="0" lang="en-US" sz="1800" u="none" strike="noStrike">
                <a:solidFill>
                  <a:srgbClr val="000000"/>
                </a:solidFill>
                <a:latin typeface="Arial"/>
                <a:ea typeface="Arial"/>
                <a:cs typeface="Arial"/>
                <a:sym typeface="Arial"/>
              </a:rPr>
              <a:t>Consideration requirement is fulfilled.</a:t>
            </a:r>
            <a:endParaRPr/>
          </a:p>
          <a:p>
            <a:pPr indent="-197167" lvl="0" marL="514350" rtl="0" algn="l">
              <a:lnSpc>
                <a:spcPct val="100000"/>
              </a:lnSpc>
              <a:spcBef>
                <a:spcPts val="0"/>
              </a:spcBef>
              <a:spcAft>
                <a:spcPts val="0"/>
              </a:spcAft>
              <a:buClr>
                <a:schemeClr val="dk1"/>
              </a:buClr>
              <a:buSzPct val="100000"/>
              <a:buNone/>
            </a:pPr>
            <a:r>
              <a:t/>
            </a:r>
            <a:endParaRPr b="1" i="0" sz="1800" u="none" strike="noStrike">
              <a:solidFill>
                <a:srgbClr val="000000"/>
              </a:solidFill>
              <a:latin typeface="Arial"/>
              <a:ea typeface="Arial"/>
              <a:cs typeface="Arial"/>
              <a:sym typeface="Arial"/>
            </a:endParaRPr>
          </a:p>
          <a:p>
            <a:pPr indent="-268605" lvl="0" marL="514350" rtl="0" algn="l">
              <a:lnSpc>
                <a:spcPct val="100000"/>
              </a:lnSpc>
              <a:spcBef>
                <a:spcPts val="0"/>
              </a:spcBef>
              <a:spcAft>
                <a:spcPts val="0"/>
              </a:spcAft>
              <a:buClr>
                <a:srgbClr val="000000"/>
              </a:buClr>
              <a:buSzPct val="100000"/>
              <a:buChar char="•"/>
            </a:pPr>
            <a:r>
              <a:rPr b="1" lang="en-US" sz="1800">
                <a:solidFill>
                  <a:srgbClr val="000000"/>
                </a:solidFill>
                <a:latin typeface="Arial"/>
                <a:ea typeface="Arial"/>
                <a:cs typeface="Arial"/>
                <a:sym typeface="Arial"/>
              </a:rPr>
              <a:t>Acceptance: </a:t>
            </a:r>
            <a:r>
              <a:rPr lang="en-US" sz="1800">
                <a:solidFill>
                  <a:srgbClr val="000000"/>
                </a:solidFill>
                <a:latin typeface="Arial"/>
                <a:ea typeface="Arial"/>
                <a:cs typeface="Arial"/>
                <a:sym typeface="Arial"/>
              </a:rPr>
              <a:t>Clint accepted when he (verbally) agreed on Nalom’s offer of 300 dollars for the Jordan 4 sneakers. </a:t>
            </a:r>
            <a:endParaRPr i="0" sz="1800" u="none" strike="noStrike">
              <a:solidFill>
                <a:srgbClr val="000000"/>
              </a:solidFill>
              <a:latin typeface="Arial"/>
              <a:ea typeface="Arial"/>
              <a:cs typeface="Arial"/>
              <a:sym typeface="Arial"/>
            </a:endParaRPr>
          </a:p>
          <a:p>
            <a:pPr indent="0" lvl="0" marL="228600" rtl="0" algn="l">
              <a:lnSpc>
                <a:spcPct val="100000"/>
              </a:lnSpc>
              <a:spcBef>
                <a:spcPts val="0"/>
              </a:spcBef>
              <a:spcAft>
                <a:spcPts val="0"/>
              </a:spcAft>
              <a:buClr>
                <a:schemeClr val="dk1"/>
              </a:buClr>
              <a:buSzPct val="100000"/>
              <a:buNone/>
            </a:pPr>
            <a:r>
              <a:t/>
            </a:r>
            <a:endParaRPr b="1" i="0" sz="1800" u="none" strike="noStrike">
              <a:solidFill>
                <a:srgbClr val="000000"/>
              </a:solidFill>
              <a:latin typeface="Arial"/>
              <a:ea typeface="Arial"/>
              <a:cs typeface="Arial"/>
              <a:sym typeface="Arial"/>
            </a:endParaRPr>
          </a:p>
          <a:p>
            <a:pPr indent="-268605" lvl="0" marL="514350" rtl="0" algn="l">
              <a:lnSpc>
                <a:spcPct val="100000"/>
              </a:lnSpc>
              <a:spcBef>
                <a:spcPts val="0"/>
              </a:spcBef>
              <a:spcAft>
                <a:spcPts val="0"/>
              </a:spcAft>
              <a:buClr>
                <a:srgbClr val="000000"/>
              </a:buClr>
              <a:buSzPct val="100000"/>
              <a:buChar char="•"/>
            </a:pPr>
            <a:r>
              <a:rPr b="1" i="0" lang="en-US" sz="1800" u="none" strike="noStrike">
                <a:solidFill>
                  <a:srgbClr val="000000"/>
                </a:solidFill>
                <a:latin typeface="Arial"/>
                <a:ea typeface="Arial"/>
                <a:cs typeface="Arial"/>
                <a:sym typeface="Arial"/>
              </a:rPr>
              <a:t>Capacity and Legality</a:t>
            </a:r>
            <a:r>
              <a:rPr b="0" i="0" lang="en-US" sz="1800" u="none" strike="noStrike">
                <a:solidFill>
                  <a:srgbClr val="000000"/>
                </a:solidFill>
                <a:latin typeface="Arial"/>
                <a:ea typeface="Arial"/>
                <a:cs typeface="Arial"/>
                <a:sym typeface="Arial"/>
              </a:rPr>
              <a:t>: Is there a violation of public interest? Does this deal jeopardize other people? Is it within the limits/scope/realms of the law? </a:t>
            </a:r>
            <a:r>
              <a:rPr b="1" i="0" lang="en-US" sz="1800" u="none" strike="noStrike">
                <a:solidFill>
                  <a:srgbClr val="000000"/>
                </a:solidFill>
                <a:latin typeface="Arial"/>
                <a:ea typeface="Arial"/>
                <a:cs typeface="Arial"/>
                <a:sym typeface="Arial"/>
              </a:rPr>
              <a:t>All of the above is yes</a:t>
            </a:r>
            <a:r>
              <a:rPr b="0" i="0" lang="en-US" sz="1800" u="none" strike="noStrike">
                <a:solidFill>
                  <a:srgbClr val="000000"/>
                </a:solidFill>
                <a:latin typeface="Arial"/>
                <a:ea typeface="Arial"/>
                <a:cs typeface="Arial"/>
                <a:sym typeface="Arial"/>
              </a:rPr>
              <a:t>, sneaker trade </a:t>
            </a:r>
            <a:r>
              <a:rPr b="1" i="0" lang="en-US" sz="1800" u="none" strike="noStrike">
                <a:solidFill>
                  <a:srgbClr val="000000"/>
                </a:solidFill>
                <a:latin typeface="Arial"/>
                <a:ea typeface="Arial"/>
                <a:cs typeface="Arial"/>
                <a:sym typeface="Arial"/>
              </a:rPr>
              <a:t>doesn’t</a:t>
            </a:r>
            <a:r>
              <a:rPr b="0" i="0" lang="en-US" sz="1800" u="none" strike="noStrike">
                <a:solidFill>
                  <a:srgbClr val="000000"/>
                </a:solidFill>
                <a:latin typeface="Arial"/>
                <a:ea typeface="Arial"/>
                <a:cs typeface="Arial"/>
                <a:sym typeface="Arial"/>
              </a:rPr>
              <a:t> negatively affect anyone, nor is this a black market deal etc… </a:t>
            </a:r>
            <a:r>
              <a:rPr b="1" i="0" lang="en-US" sz="1800" u="none" strike="noStrike">
                <a:solidFill>
                  <a:srgbClr val="000000"/>
                </a:solidFill>
                <a:latin typeface="Arial"/>
                <a:ea typeface="Arial"/>
                <a:cs typeface="Arial"/>
                <a:sym typeface="Arial"/>
              </a:rPr>
              <a:t>Capacity and Legality fulfilled.</a:t>
            </a:r>
            <a:endParaRPr/>
          </a:p>
          <a:p>
            <a:pPr indent="0" lvl="0" marL="228600" rtl="0" algn="l">
              <a:lnSpc>
                <a:spcPct val="100000"/>
              </a:lnSpc>
              <a:spcBef>
                <a:spcPts val="0"/>
              </a:spcBef>
              <a:spcAft>
                <a:spcPts val="0"/>
              </a:spcAft>
              <a:buClr>
                <a:schemeClr val="dk1"/>
              </a:buClr>
              <a:buSzPct val="100000"/>
              <a:buNone/>
            </a:pPr>
            <a:r>
              <a:t/>
            </a:r>
            <a:endParaRPr b="1" i="0" sz="1800" u="none" strike="noStrike">
              <a:solidFill>
                <a:srgbClr val="000000"/>
              </a:solidFill>
              <a:latin typeface="Arial"/>
              <a:ea typeface="Arial"/>
              <a:cs typeface="Arial"/>
              <a:sym typeface="Arial"/>
            </a:endParaRPr>
          </a:p>
          <a:p>
            <a:pPr indent="0" lvl="0" marL="228600" rtl="0" algn="l">
              <a:lnSpc>
                <a:spcPct val="100000"/>
              </a:lnSpc>
              <a:spcBef>
                <a:spcPts val="0"/>
              </a:spcBef>
              <a:spcAft>
                <a:spcPts val="0"/>
              </a:spcAft>
              <a:buClr>
                <a:schemeClr val="dk1"/>
              </a:buClr>
              <a:buSzPct val="100000"/>
              <a:buNone/>
            </a:pPr>
            <a:r>
              <a:t/>
            </a:r>
            <a:endParaRPr b="0" i="0" sz="1800" u="none" strike="noStrike">
              <a:solidFill>
                <a:srgbClr val="000000"/>
              </a:solidFill>
              <a:latin typeface="Arial"/>
              <a:ea typeface="Arial"/>
              <a:cs typeface="Arial"/>
              <a:sym typeface="Arial"/>
            </a:endParaRPr>
          </a:p>
          <a:p>
            <a:pPr indent="-268605" lvl="0" marL="514350" rtl="0" algn="l">
              <a:lnSpc>
                <a:spcPct val="100000"/>
              </a:lnSpc>
              <a:spcBef>
                <a:spcPts val="0"/>
              </a:spcBef>
              <a:spcAft>
                <a:spcPts val="0"/>
              </a:spcAft>
              <a:buClr>
                <a:srgbClr val="000000"/>
              </a:buClr>
              <a:buSzPct val="100000"/>
              <a:buChar char="•"/>
            </a:pPr>
            <a:r>
              <a:rPr b="1" i="0" lang="en-US" sz="1800" u="none" strike="noStrike">
                <a:solidFill>
                  <a:srgbClr val="000000"/>
                </a:solidFill>
                <a:latin typeface="Arial"/>
                <a:ea typeface="Arial"/>
                <a:cs typeface="Arial"/>
                <a:sym typeface="Arial"/>
              </a:rPr>
              <a:t>Conclusion: </a:t>
            </a:r>
            <a:r>
              <a:rPr b="0" i="0" lang="en-US" sz="1800" u="none" strike="noStrike">
                <a:solidFill>
                  <a:srgbClr val="000000"/>
                </a:solidFill>
                <a:latin typeface="Arial"/>
                <a:ea typeface="Arial"/>
                <a:cs typeface="Arial"/>
                <a:sym typeface="Arial"/>
              </a:rPr>
              <a:t>the contract between Clint and Nalom is valid, present and in effect enforceable. If Nalom fails to deliver the sneakers on time, Clint will be eligible for damages and costs if the case is brought forth upon the court (civil court! Most likely small claims court) regardless of whether or not Arbaj delivers the good (two contracts, see next slide for more).</a:t>
            </a:r>
            <a:endParaRPr/>
          </a:p>
          <a:p>
            <a:pPr indent="-90804" lvl="0" marL="228600" rtl="0" algn="l">
              <a:lnSpc>
                <a:spcPct val="100000"/>
              </a:lnSpc>
              <a:spcBef>
                <a:spcPts val="2200"/>
              </a:spcBef>
              <a:spcAft>
                <a:spcPts val="0"/>
              </a:spcAft>
              <a:buClr>
                <a:schemeClr val="dk1"/>
              </a:buClr>
              <a:buSzPct val="1000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Extra Information for Pt 1</a:t>
            </a:r>
            <a:endParaRPr/>
          </a:p>
        </p:txBody>
      </p:sp>
      <p:sp>
        <p:nvSpPr>
          <p:cNvPr id="240" name="Google Shape;240;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000000"/>
              </a:buClr>
              <a:buSzPct val="100000"/>
              <a:buChar char="•"/>
            </a:pPr>
            <a:r>
              <a:rPr b="0" i="0" lang="en-US" sz="2800" u="none" strike="noStrike">
                <a:solidFill>
                  <a:srgbClr val="000000"/>
                </a:solidFill>
                <a:latin typeface="Arial"/>
                <a:ea typeface="Arial"/>
                <a:cs typeface="Arial"/>
                <a:sym typeface="Arial"/>
              </a:rPr>
              <a:t>Explain that there </a:t>
            </a:r>
            <a:r>
              <a:rPr lang="en-US">
                <a:solidFill>
                  <a:srgbClr val="000000"/>
                </a:solidFill>
                <a:latin typeface="Arial"/>
                <a:ea typeface="Arial"/>
                <a:cs typeface="Arial"/>
                <a:sym typeface="Arial"/>
              </a:rPr>
              <a:t>are two </a:t>
            </a:r>
            <a:r>
              <a:rPr b="0" i="0" lang="en-US" sz="2800" u="none" strike="noStrike">
                <a:solidFill>
                  <a:srgbClr val="000000"/>
                </a:solidFill>
                <a:latin typeface="Arial"/>
                <a:ea typeface="Arial"/>
                <a:cs typeface="Arial"/>
                <a:sym typeface="Arial"/>
              </a:rPr>
              <a:t>contract formed in this case. </a:t>
            </a:r>
            <a:endParaRPr/>
          </a:p>
          <a:p>
            <a:pPr indent="-228600" lvl="0" marL="228600" rtl="0" algn="l">
              <a:lnSpc>
                <a:spcPct val="90000"/>
              </a:lnSpc>
              <a:spcBef>
                <a:spcPts val="1000"/>
              </a:spcBef>
              <a:spcAft>
                <a:spcPts val="0"/>
              </a:spcAft>
              <a:buClr>
                <a:srgbClr val="000000"/>
              </a:buClr>
              <a:buSzPct val="100000"/>
              <a:buChar char="•"/>
            </a:pPr>
            <a:r>
              <a:rPr b="0" i="0" lang="en-US" sz="2800" u="none" strike="noStrike">
                <a:solidFill>
                  <a:srgbClr val="000000"/>
                </a:solidFill>
                <a:latin typeface="Arial"/>
                <a:ea typeface="Arial"/>
                <a:cs typeface="Arial"/>
                <a:sym typeface="Arial"/>
              </a:rPr>
              <a:t>Arbaj and Nalom did not enter into a contract on the 4</a:t>
            </a:r>
            <a:r>
              <a:rPr b="0" baseline="30000" i="0" lang="en-US" sz="2800" u="none" strike="noStrike">
                <a:solidFill>
                  <a:srgbClr val="000000"/>
                </a:solidFill>
                <a:latin typeface="Arial"/>
                <a:ea typeface="Arial"/>
                <a:cs typeface="Arial"/>
                <a:sym typeface="Arial"/>
              </a:rPr>
              <a:t>th</a:t>
            </a:r>
            <a:r>
              <a:rPr b="0" i="0" lang="en-US" sz="2800" u="none" strike="noStrike">
                <a:solidFill>
                  <a:srgbClr val="000000"/>
                </a:solidFill>
                <a:latin typeface="Arial"/>
                <a:ea typeface="Arial"/>
                <a:cs typeface="Arial"/>
                <a:sym typeface="Arial"/>
              </a:rPr>
              <a:t> but did so on the 5</a:t>
            </a:r>
            <a:r>
              <a:rPr b="0" baseline="30000" i="0" lang="en-US" sz="2800" u="none" strike="noStrike">
                <a:solidFill>
                  <a:srgbClr val="000000"/>
                </a:solidFill>
                <a:latin typeface="Arial"/>
                <a:ea typeface="Arial"/>
                <a:cs typeface="Arial"/>
                <a:sym typeface="Arial"/>
              </a:rPr>
              <a:t>th</a:t>
            </a:r>
            <a:r>
              <a:rPr b="0" i="0" lang="en-US" sz="2800" u="none" strike="noStrike">
                <a:solidFill>
                  <a:srgbClr val="000000"/>
                </a:solidFill>
                <a:latin typeface="Arial"/>
                <a:ea typeface="Arial"/>
                <a:cs typeface="Arial"/>
                <a:sym typeface="Arial"/>
              </a:rPr>
              <a:t> because Arbaj never retracted the </a:t>
            </a:r>
            <a:r>
              <a:rPr lang="en-US">
                <a:solidFill>
                  <a:srgbClr val="000000"/>
                </a:solidFill>
                <a:latin typeface="Arial"/>
                <a:ea typeface="Arial"/>
                <a:cs typeface="Arial"/>
                <a:sym typeface="Arial"/>
              </a:rPr>
              <a:t>initial </a:t>
            </a:r>
            <a:r>
              <a:rPr b="0" i="0" lang="en-US" sz="2800" u="none" strike="noStrike">
                <a:solidFill>
                  <a:srgbClr val="000000"/>
                </a:solidFill>
                <a:latin typeface="Arial"/>
                <a:ea typeface="Arial"/>
                <a:cs typeface="Arial"/>
                <a:sym typeface="Arial"/>
              </a:rPr>
              <a:t>offer of 200 dollars.</a:t>
            </a:r>
            <a:endParaRPr/>
          </a:p>
          <a:p>
            <a:pPr indent="-228600" lvl="0" marL="228600" rtl="0" algn="l">
              <a:lnSpc>
                <a:spcPct val="90000"/>
              </a:lnSpc>
              <a:spcBef>
                <a:spcPts val="1000"/>
              </a:spcBef>
              <a:spcAft>
                <a:spcPts val="0"/>
              </a:spcAft>
              <a:buClr>
                <a:srgbClr val="000000"/>
              </a:buClr>
              <a:buSzPct val="100000"/>
              <a:buChar char="•"/>
            </a:pPr>
            <a:r>
              <a:rPr b="0" i="0" lang="en-US" sz="2800" u="none" strike="noStrike">
                <a:solidFill>
                  <a:srgbClr val="000000"/>
                </a:solidFill>
                <a:latin typeface="Arial"/>
                <a:ea typeface="Arial"/>
                <a:cs typeface="Arial"/>
                <a:sym typeface="Arial"/>
              </a:rPr>
              <a:t>Nalom agreed to 200 dollars before Arbaj informed him that the </a:t>
            </a:r>
            <a:r>
              <a:rPr lang="en-US">
                <a:solidFill>
                  <a:srgbClr val="000000"/>
                </a:solidFill>
                <a:latin typeface="Arial"/>
                <a:ea typeface="Arial"/>
                <a:cs typeface="Arial"/>
                <a:sym typeface="Arial"/>
              </a:rPr>
              <a:t>original offer has lapsed (Arbaj never retracted the contract), thus contract was still formed on the 5</a:t>
            </a:r>
            <a:r>
              <a:rPr baseline="30000" lang="en-US">
                <a:solidFill>
                  <a:srgbClr val="000000"/>
                </a:solidFill>
                <a:latin typeface="Arial"/>
                <a:ea typeface="Arial"/>
                <a:cs typeface="Arial"/>
                <a:sym typeface="Arial"/>
              </a:rPr>
              <a:t>th</a:t>
            </a:r>
            <a:r>
              <a:rPr lang="en-US">
                <a:solidFill>
                  <a:srgbClr val="000000"/>
                </a:solidFill>
                <a:latin typeface="Arial"/>
                <a:ea typeface="Arial"/>
                <a:cs typeface="Arial"/>
                <a:sym typeface="Arial"/>
              </a:rPr>
              <a:t> regardless of whether Arbaj was willing or not. </a:t>
            </a:r>
            <a:endParaRPr/>
          </a:p>
          <a:p>
            <a:pPr indent="-228600" lvl="0" marL="228600" rtl="0" algn="l">
              <a:lnSpc>
                <a:spcPct val="90000"/>
              </a:lnSpc>
              <a:spcBef>
                <a:spcPts val="1000"/>
              </a:spcBef>
              <a:spcAft>
                <a:spcPts val="0"/>
              </a:spcAft>
              <a:buClr>
                <a:srgbClr val="000000"/>
              </a:buClr>
              <a:buSzPct val="100000"/>
              <a:buChar char="•"/>
            </a:pPr>
            <a:r>
              <a:rPr b="0" i="0" lang="en-US" sz="2800" u="none" strike="noStrike">
                <a:solidFill>
                  <a:srgbClr val="000000"/>
                </a:solidFill>
                <a:latin typeface="Arial"/>
                <a:ea typeface="Arial"/>
                <a:cs typeface="Arial"/>
                <a:sym typeface="Arial"/>
              </a:rPr>
              <a:t>The other contract is between Clint and Nalom</a:t>
            </a:r>
            <a:r>
              <a:rPr lang="en-US">
                <a:solidFill>
                  <a:srgbClr val="000000"/>
                </a:solidFill>
                <a:latin typeface="Arial"/>
                <a:ea typeface="Arial"/>
                <a:cs typeface="Arial"/>
                <a:sym typeface="Arial"/>
              </a:rPr>
              <a:t> and has no bearing on the contract between Nalom and Arbaj</a:t>
            </a:r>
            <a:r>
              <a:rPr b="0" i="0" lang="en-US" sz="2800" u="none" strike="noStrike">
                <a:solidFill>
                  <a:srgbClr val="000000"/>
                </a:solidFill>
                <a:latin typeface="Arial"/>
                <a:ea typeface="Arial"/>
                <a:cs typeface="Arial"/>
                <a:sym typeface="Arial"/>
              </a:rPr>
              <a:t>. These two contracts do not have any correlation with each another. The enforceability or unenforceability of one contract does not guarantee the enforceability or unenforceability of the other!</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 2 - Answer: Part 3</a:t>
            </a:r>
            <a:endParaRPr/>
          </a:p>
        </p:txBody>
      </p:sp>
      <p:sp>
        <p:nvSpPr>
          <p:cNvPr id="246" name="Google Shape;246;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3500"/>
              <a:buChar char="•"/>
            </a:pPr>
            <a:r>
              <a:rPr b="1" i="0" lang="en-US" sz="3500" u="none" strike="noStrike">
                <a:solidFill>
                  <a:srgbClr val="000000"/>
                </a:solidFill>
                <a:latin typeface="Arial"/>
                <a:ea typeface="Arial"/>
                <a:cs typeface="Arial"/>
                <a:sym typeface="Arial"/>
              </a:rPr>
              <a:t>ISSUE: </a:t>
            </a:r>
            <a:r>
              <a:rPr b="0" i="0" lang="en-US" sz="3500" u="none" strike="noStrike">
                <a:solidFill>
                  <a:srgbClr val="000000"/>
                </a:solidFill>
                <a:latin typeface="Arial"/>
                <a:ea typeface="Arial"/>
                <a:cs typeface="Arial"/>
                <a:sym typeface="Arial"/>
              </a:rPr>
              <a:t>Will the court order Nalom to give Clint a refund for the sneaker if the case was brought forth upon the court?</a:t>
            </a:r>
            <a:endParaRPr/>
          </a:p>
          <a:p>
            <a:pPr indent="-228600" lvl="0" marL="228600" rtl="0" algn="l">
              <a:lnSpc>
                <a:spcPct val="90000"/>
              </a:lnSpc>
              <a:spcBef>
                <a:spcPts val="2400"/>
              </a:spcBef>
              <a:spcAft>
                <a:spcPts val="0"/>
              </a:spcAft>
              <a:buClr>
                <a:srgbClr val="000000"/>
              </a:buClr>
              <a:buSzPts val="3500"/>
              <a:buChar char="•"/>
            </a:pPr>
            <a:r>
              <a:rPr b="1" lang="en-US" sz="3500">
                <a:solidFill>
                  <a:srgbClr val="000000"/>
                </a:solidFill>
                <a:latin typeface="Arial"/>
                <a:ea typeface="Arial"/>
                <a:cs typeface="Arial"/>
                <a:sym typeface="Arial"/>
              </a:rPr>
              <a:t>Relevant Cases: </a:t>
            </a:r>
            <a:r>
              <a:rPr lang="en-US" sz="3500">
                <a:solidFill>
                  <a:srgbClr val="000000"/>
                </a:solidFill>
                <a:latin typeface="Arial"/>
                <a:ea typeface="Arial"/>
                <a:cs typeface="Arial"/>
                <a:sym typeface="Arial"/>
              </a:rPr>
              <a:t>N/A</a:t>
            </a:r>
            <a:br>
              <a:rPr lang="en-US"/>
            </a:br>
            <a:br>
              <a:rPr lang="en-US"/>
            </a:b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LAW: Contract unenforceable if buyer is inebriated under the following conditions</a:t>
            </a:r>
            <a:endParaRPr/>
          </a:p>
        </p:txBody>
      </p:sp>
      <p:sp>
        <p:nvSpPr>
          <p:cNvPr id="252" name="Google Shape;252;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000000"/>
              </a:buClr>
              <a:buSzPts val="1500"/>
              <a:buChar char="•"/>
            </a:pPr>
            <a:r>
              <a:rPr b="0" i="0" lang="en-US" sz="1500" u="none" strike="noStrike">
                <a:solidFill>
                  <a:srgbClr val="000000"/>
                </a:solidFill>
                <a:latin typeface="Arial"/>
                <a:ea typeface="Arial"/>
                <a:cs typeface="Arial"/>
                <a:sym typeface="Arial"/>
              </a:rPr>
              <a:t>Contracts made with individuals who are lacking in capacity temporarily due to inebriation may be unenforceable against that individual. If it is a contract for a “necessity” (e.g. food, transport, shelter and basic clothing), then it would be enforceable against the individual regardless of the temporary incapacity and the inebriated party would have to pay a reasonable price. For non-necessities, the contract is not enforceable against the inebriated party, on the condition that such party is able to show:</a:t>
            </a:r>
            <a:endParaRPr b="0" i="0" sz="1500" u="none" strike="noStrike">
              <a:solidFill>
                <a:srgbClr val="000000"/>
              </a:solidFill>
            </a:endParaRPr>
          </a:p>
          <a:p>
            <a:pPr indent="-228600" lvl="1" marL="685800" rtl="0" algn="l">
              <a:lnSpc>
                <a:spcPct val="90000"/>
              </a:lnSpc>
              <a:spcBef>
                <a:spcPts val="2400"/>
              </a:spcBef>
              <a:spcAft>
                <a:spcPts val="0"/>
              </a:spcAft>
              <a:buClr>
                <a:srgbClr val="000000"/>
              </a:buClr>
              <a:buSzPts val="1500"/>
              <a:buChar char="•"/>
            </a:pPr>
            <a:r>
              <a:rPr b="0" i="0" lang="en-US" sz="1500" u="none" strike="noStrike">
                <a:solidFill>
                  <a:srgbClr val="000000"/>
                </a:solidFill>
                <a:latin typeface="Arial"/>
                <a:ea typeface="Arial"/>
                <a:cs typeface="Arial"/>
                <a:sym typeface="Arial"/>
              </a:rPr>
              <a:t>They were incapable of rational decision making at the time the contract was made;</a:t>
            </a:r>
            <a:endParaRPr/>
          </a:p>
          <a:p>
            <a:pPr indent="0" lvl="1" marL="457200" rtl="0" algn="l">
              <a:lnSpc>
                <a:spcPct val="90000"/>
              </a:lnSpc>
              <a:spcBef>
                <a:spcPts val="1200"/>
              </a:spcBef>
              <a:spcAft>
                <a:spcPts val="0"/>
              </a:spcAft>
              <a:buClr>
                <a:schemeClr val="dk1"/>
              </a:buClr>
              <a:buSzPts val="1500"/>
              <a:buNone/>
            </a:pPr>
            <a:r>
              <a:t/>
            </a:r>
            <a:endParaRPr b="0" i="0" sz="1500" u="none" strike="noStrike">
              <a:solidFill>
                <a:srgbClr val="000000"/>
              </a:solidFill>
              <a:latin typeface="Arial"/>
              <a:ea typeface="Arial"/>
              <a:cs typeface="Arial"/>
              <a:sym typeface="Arial"/>
            </a:endParaRPr>
          </a:p>
          <a:p>
            <a:pPr indent="-228600" lvl="1" marL="685800" rtl="0" algn="l">
              <a:lnSpc>
                <a:spcPct val="90000"/>
              </a:lnSpc>
              <a:spcBef>
                <a:spcPts val="0"/>
              </a:spcBef>
              <a:spcAft>
                <a:spcPts val="0"/>
              </a:spcAft>
              <a:buClr>
                <a:srgbClr val="000000"/>
              </a:buClr>
              <a:buSzPts val="1500"/>
              <a:buChar char="•"/>
            </a:pPr>
            <a:r>
              <a:rPr b="0" i="0" lang="en-US" sz="1500" u="none" strike="noStrike">
                <a:solidFill>
                  <a:srgbClr val="000000"/>
                </a:solidFill>
                <a:latin typeface="Arial"/>
                <a:ea typeface="Arial"/>
                <a:cs typeface="Arial"/>
                <a:sym typeface="Arial"/>
              </a:rPr>
              <a:t>The other party (seller) was aware of this condition; </a:t>
            </a:r>
            <a:endParaRPr/>
          </a:p>
          <a:p>
            <a:pPr indent="0" lvl="1" marL="457200" rtl="0" algn="l">
              <a:lnSpc>
                <a:spcPct val="90000"/>
              </a:lnSpc>
              <a:spcBef>
                <a:spcPts val="0"/>
              </a:spcBef>
              <a:spcAft>
                <a:spcPts val="0"/>
              </a:spcAft>
              <a:buClr>
                <a:schemeClr val="dk1"/>
              </a:buClr>
              <a:buSzPts val="1500"/>
              <a:buNone/>
            </a:pPr>
            <a:r>
              <a:t/>
            </a:r>
            <a:endParaRPr b="0" i="0" sz="1500" u="none" strike="noStrike">
              <a:solidFill>
                <a:srgbClr val="000000"/>
              </a:solidFill>
              <a:latin typeface="Arial"/>
              <a:ea typeface="Arial"/>
              <a:cs typeface="Arial"/>
              <a:sym typeface="Arial"/>
            </a:endParaRPr>
          </a:p>
          <a:p>
            <a:pPr indent="-228600" lvl="1" marL="685800" rtl="0" algn="l">
              <a:lnSpc>
                <a:spcPct val="90000"/>
              </a:lnSpc>
              <a:spcBef>
                <a:spcPts val="0"/>
              </a:spcBef>
              <a:spcAft>
                <a:spcPts val="0"/>
              </a:spcAft>
              <a:buClr>
                <a:srgbClr val="000000"/>
              </a:buClr>
              <a:buSzPts val="1500"/>
              <a:buChar char="•"/>
            </a:pPr>
            <a:r>
              <a:rPr b="0" i="0" lang="en-US" sz="1500" u="none" strike="noStrike">
                <a:solidFill>
                  <a:srgbClr val="000000"/>
                </a:solidFill>
                <a:latin typeface="Arial"/>
                <a:ea typeface="Arial"/>
                <a:cs typeface="Arial"/>
                <a:sym typeface="Arial"/>
              </a:rPr>
              <a:t>Buyer must act promptly on emerging from state of incapacity/inebriation (and cannot have accepted the benefits of the contract) to repudiate the contract.</a:t>
            </a:r>
            <a:endParaRPr/>
          </a:p>
          <a:p>
            <a:pPr indent="0" lvl="1" marL="457200" rtl="0" algn="l">
              <a:lnSpc>
                <a:spcPct val="90000"/>
              </a:lnSpc>
              <a:spcBef>
                <a:spcPts val="0"/>
              </a:spcBef>
              <a:spcAft>
                <a:spcPts val="0"/>
              </a:spcAft>
              <a:buClr>
                <a:schemeClr val="dk1"/>
              </a:buClr>
              <a:buSzPts val="1500"/>
              <a:buNone/>
            </a:pPr>
            <a:r>
              <a:t/>
            </a:r>
            <a:endParaRPr b="0" i="0" sz="1500" u="none" strike="noStrike">
              <a:solidFill>
                <a:srgbClr val="000000"/>
              </a:solidFill>
              <a:latin typeface="Arial"/>
              <a:ea typeface="Arial"/>
              <a:cs typeface="Arial"/>
              <a:sym typeface="Arial"/>
            </a:endParaRPr>
          </a:p>
          <a:p>
            <a:pPr indent="-228600" lvl="1" marL="685800" rtl="0" algn="l">
              <a:lnSpc>
                <a:spcPct val="90000"/>
              </a:lnSpc>
              <a:spcBef>
                <a:spcPts val="0"/>
              </a:spcBef>
              <a:spcAft>
                <a:spcPts val="0"/>
              </a:spcAft>
              <a:buClr>
                <a:srgbClr val="000000"/>
              </a:buClr>
              <a:buSzPts val="1500"/>
              <a:buChar char="•"/>
            </a:pPr>
            <a:r>
              <a:rPr lang="en-US" sz="1500">
                <a:solidFill>
                  <a:srgbClr val="000000"/>
                </a:solidFill>
                <a:latin typeface="Arial"/>
                <a:ea typeface="Arial"/>
                <a:cs typeface="Arial"/>
                <a:sym typeface="Arial"/>
              </a:rPr>
              <a:t>Whether or not something is a n</a:t>
            </a:r>
            <a:r>
              <a:rPr b="0" i="0" lang="en-US" sz="1500" u="none" strike="noStrike">
                <a:solidFill>
                  <a:srgbClr val="000000"/>
                </a:solidFill>
                <a:latin typeface="Arial"/>
                <a:ea typeface="Arial"/>
                <a:cs typeface="Arial"/>
                <a:sym typeface="Arial"/>
              </a:rPr>
              <a:t>ecessity depends on the situation</a:t>
            </a:r>
            <a:endParaRPr/>
          </a:p>
          <a:p>
            <a:pPr indent="-228600" lvl="2" marL="1143000" rtl="0" algn="l">
              <a:lnSpc>
                <a:spcPct val="90000"/>
              </a:lnSpc>
              <a:spcBef>
                <a:spcPts val="1200"/>
              </a:spcBef>
              <a:spcAft>
                <a:spcPts val="0"/>
              </a:spcAft>
              <a:buClr>
                <a:srgbClr val="000000"/>
              </a:buClr>
              <a:buSzPts val="1500"/>
              <a:buChar char="•"/>
            </a:pPr>
            <a:r>
              <a:rPr b="0" i="0" lang="en-US" sz="1500" u="none" strike="noStrike">
                <a:solidFill>
                  <a:srgbClr val="000000"/>
                </a:solidFill>
                <a:latin typeface="Arial"/>
                <a:ea typeface="Arial"/>
                <a:cs typeface="Arial"/>
                <a:sym typeface="Arial"/>
              </a:rPr>
              <a:t>In terms of clothing and sneakers, price and situation must be considered. (</a:t>
            </a:r>
            <a:r>
              <a:rPr b="0" i="1" lang="en-US" sz="1500" u="none" strike="noStrike">
                <a:solidFill>
                  <a:srgbClr val="000000"/>
                </a:solidFill>
                <a:latin typeface="Arial"/>
                <a:ea typeface="Arial"/>
                <a:cs typeface="Arial"/>
                <a:sym typeface="Arial"/>
              </a:rPr>
              <a:t>i.e if a drunk guy showed up without shoes to a store and purchases a reasonably priced item that will help keep his feet warm, then there is no claim which can be brought forth. If the clerk took advantage of somebody’s inebriated state and sold them a pair of Yeezys or Christian Louboutins, then it becomes something that is not a “necessity” and there will be a claim to be argued in court.)</a:t>
            </a:r>
            <a:endParaRPr/>
          </a:p>
          <a:p>
            <a:pPr indent="-228600" lvl="1" marL="685800" rtl="0" algn="l">
              <a:lnSpc>
                <a:spcPct val="90000"/>
              </a:lnSpc>
              <a:spcBef>
                <a:spcPts val="1200"/>
              </a:spcBef>
              <a:spcAft>
                <a:spcPts val="0"/>
              </a:spcAft>
              <a:buClr>
                <a:srgbClr val="000000"/>
              </a:buClr>
              <a:buSzPts val="1500"/>
              <a:buChar char="•"/>
            </a:pPr>
            <a:r>
              <a:rPr b="0" lang="en-US" sz="1500" u="none" strike="noStrike">
                <a:solidFill>
                  <a:srgbClr val="000000"/>
                </a:solidFill>
                <a:latin typeface="Arial"/>
                <a:ea typeface="Arial"/>
                <a:cs typeface="Arial"/>
                <a:sym typeface="Arial"/>
              </a:rPr>
              <a:t>There was external evidence such as </a:t>
            </a:r>
            <a:r>
              <a:rPr lang="en-US" sz="1500">
                <a:solidFill>
                  <a:srgbClr val="000000"/>
                </a:solidFill>
                <a:latin typeface="Arial"/>
                <a:ea typeface="Arial"/>
                <a:cs typeface="Arial"/>
                <a:sym typeface="Arial"/>
              </a:rPr>
              <a:t>witnesses and cameras that Nalom can point to.</a:t>
            </a:r>
            <a:endParaRPr b="0" sz="1500" u="none" strike="noStrike">
              <a:solidFill>
                <a:srgbClr val="000000"/>
              </a:solidFill>
              <a:latin typeface="Arial"/>
              <a:ea typeface="Arial"/>
              <a:cs typeface="Arial"/>
              <a:sym typeface="Arial"/>
            </a:endParaRPr>
          </a:p>
          <a:p>
            <a:pPr indent="-133350" lvl="0" marL="228600" rtl="0" algn="l">
              <a:lnSpc>
                <a:spcPct val="90000"/>
              </a:lnSpc>
              <a:spcBef>
                <a:spcPts val="2200"/>
              </a:spcBef>
              <a:spcAft>
                <a:spcPts val="0"/>
              </a:spcAft>
              <a:buClr>
                <a:schemeClr val="dk1"/>
              </a:buClr>
              <a:buSzPts val="1500"/>
              <a:buNone/>
            </a:pPr>
            <a:r>
              <a:t/>
            </a:r>
            <a:endParaRPr sz="1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Application and Conclusion</a:t>
            </a:r>
            <a:endParaRPr/>
          </a:p>
        </p:txBody>
      </p:sp>
      <p:sp>
        <p:nvSpPr>
          <p:cNvPr id="258" name="Google Shape;258;p18"/>
          <p:cNvSpPr txBox="1"/>
          <p:nvPr>
            <p:ph idx="1" type="body"/>
          </p:nvPr>
        </p:nvSpPr>
        <p:spPr>
          <a:xfrm>
            <a:off x="838200" y="1469366"/>
            <a:ext cx="10515600" cy="4351338"/>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0"/>
              </a:spcBef>
              <a:spcAft>
                <a:spcPts val="0"/>
              </a:spcAft>
              <a:buClr>
                <a:srgbClr val="000000"/>
              </a:buClr>
              <a:buSzPct val="100000"/>
              <a:buNone/>
            </a:pPr>
            <a:r>
              <a:rPr b="1" i="0" lang="en-US" sz="8000" u="none" strike="noStrike">
                <a:solidFill>
                  <a:srgbClr val="000000"/>
                </a:solidFill>
                <a:latin typeface="Arial"/>
                <a:ea typeface="Arial"/>
                <a:cs typeface="Arial"/>
                <a:sym typeface="Arial"/>
              </a:rPr>
              <a:t>APPLICATION: </a:t>
            </a:r>
            <a:endParaRPr/>
          </a:p>
          <a:p>
            <a:pPr indent="-228600" lvl="1" marL="685800" rtl="0" algn="l">
              <a:lnSpc>
                <a:spcPct val="90000"/>
              </a:lnSpc>
              <a:spcBef>
                <a:spcPts val="2400"/>
              </a:spcBef>
              <a:spcAft>
                <a:spcPts val="0"/>
              </a:spcAft>
              <a:buClr>
                <a:srgbClr val="000000"/>
              </a:buClr>
              <a:buSzPct val="100000"/>
              <a:buChar char="•"/>
            </a:pPr>
            <a:r>
              <a:rPr lang="en-US" sz="8000">
                <a:solidFill>
                  <a:srgbClr val="000000"/>
                </a:solidFill>
                <a:latin typeface="Arial"/>
                <a:ea typeface="Arial"/>
                <a:cs typeface="Arial"/>
                <a:sym typeface="Arial"/>
              </a:rPr>
              <a:t>Jo</a:t>
            </a:r>
            <a:r>
              <a:rPr b="0" i="0" lang="en-US" sz="8000" u="none" strike="noStrike">
                <a:solidFill>
                  <a:srgbClr val="000000"/>
                </a:solidFill>
                <a:latin typeface="Arial"/>
                <a:ea typeface="Arial"/>
                <a:cs typeface="Arial"/>
                <a:sym typeface="Arial"/>
              </a:rPr>
              <a:t>rdan 4 are are expensive and can be considered as discretionary goods and thus cannot be considered as necessities.</a:t>
            </a:r>
            <a:endParaRPr/>
          </a:p>
          <a:p>
            <a:pPr indent="-228600" lvl="1" marL="685800" rtl="0" algn="l">
              <a:lnSpc>
                <a:spcPct val="90000"/>
              </a:lnSpc>
              <a:spcBef>
                <a:spcPts val="2400"/>
              </a:spcBef>
              <a:spcAft>
                <a:spcPts val="0"/>
              </a:spcAft>
              <a:buClr>
                <a:srgbClr val="000000"/>
              </a:buClr>
              <a:buSzPct val="100000"/>
              <a:buChar char="•"/>
            </a:pPr>
            <a:r>
              <a:rPr b="0" i="0" lang="en-US" sz="8000" u="none" strike="noStrike">
                <a:solidFill>
                  <a:srgbClr val="000000"/>
                </a:solidFill>
                <a:latin typeface="Arial"/>
                <a:ea typeface="Arial"/>
                <a:cs typeface="Arial"/>
                <a:sym typeface="Arial"/>
              </a:rPr>
              <a:t>Clint would be able to get refunds from Nalom - the offer made on the sneakers are priced at a premium! </a:t>
            </a:r>
            <a:endParaRPr/>
          </a:p>
          <a:p>
            <a:pPr indent="-228600" lvl="1" marL="685800" rtl="0" algn="l">
              <a:lnSpc>
                <a:spcPct val="90000"/>
              </a:lnSpc>
              <a:spcBef>
                <a:spcPts val="2400"/>
              </a:spcBef>
              <a:spcAft>
                <a:spcPts val="0"/>
              </a:spcAft>
              <a:buClr>
                <a:srgbClr val="000000"/>
              </a:buClr>
              <a:buSzPct val="100000"/>
              <a:buChar char="•"/>
            </a:pPr>
            <a:r>
              <a:rPr b="0" i="0" lang="en-US" sz="8000" u="none" strike="noStrike">
                <a:solidFill>
                  <a:srgbClr val="000000"/>
                </a:solidFill>
                <a:latin typeface="Arial"/>
                <a:ea typeface="Arial"/>
                <a:cs typeface="Arial"/>
                <a:sym typeface="Arial"/>
              </a:rPr>
              <a:t>To prove that Clint was incapable of acting rationally, cameras and video footage could be used. Testimonies could be made by Clint’s “binge drinking” mates and his basketball pals. Nalom was aware of Clint’s condition and blatantly took advantage of his vulnerability. </a:t>
            </a:r>
            <a:endParaRPr/>
          </a:p>
          <a:p>
            <a:pPr indent="-228600" lvl="1" marL="685800" rtl="0" algn="l">
              <a:lnSpc>
                <a:spcPct val="90000"/>
              </a:lnSpc>
              <a:spcBef>
                <a:spcPts val="2400"/>
              </a:spcBef>
              <a:spcAft>
                <a:spcPts val="0"/>
              </a:spcAft>
              <a:buClr>
                <a:srgbClr val="000000"/>
              </a:buClr>
              <a:buSzPct val="100000"/>
              <a:buChar char="•"/>
            </a:pPr>
            <a:r>
              <a:rPr b="0" i="0" lang="en-US" sz="8000" u="none" strike="noStrike">
                <a:solidFill>
                  <a:srgbClr val="000000"/>
                </a:solidFill>
                <a:latin typeface="Arial"/>
                <a:ea typeface="Arial"/>
                <a:cs typeface="Arial"/>
                <a:sym typeface="Arial"/>
              </a:rPr>
              <a:t>However, for Clint to be eligible for a refund, he must act promptly to repudiate the contract (call or meet up with Nalom the next morning).</a:t>
            </a:r>
            <a:endParaRPr b="0" i="0" sz="8000" u="none" strike="noStrike">
              <a:solidFill>
                <a:srgbClr val="000000"/>
              </a:solidFill>
            </a:endParaRPr>
          </a:p>
          <a:p>
            <a:pPr indent="0" lvl="0" marL="0" rtl="0" algn="l">
              <a:lnSpc>
                <a:spcPct val="90000"/>
              </a:lnSpc>
              <a:spcBef>
                <a:spcPts val="2400"/>
              </a:spcBef>
              <a:spcAft>
                <a:spcPts val="0"/>
              </a:spcAft>
              <a:buClr>
                <a:srgbClr val="000000"/>
              </a:buClr>
              <a:buSzPct val="100000"/>
              <a:buNone/>
            </a:pPr>
            <a:r>
              <a:rPr b="1" i="0" lang="en-US" sz="8000" u="none" strike="noStrike">
                <a:solidFill>
                  <a:srgbClr val="000000"/>
                </a:solidFill>
                <a:latin typeface="Arial"/>
                <a:ea typeface="Arial"/>
                <a:cs typeface="Arial"/>
                <a:sym typeface="Arial"/>
              </a:rPr>
              <a:t>CONCLUSION</a:t>
            </a:r>
            <a:r>
              <a:rPr i="0" lang="en-US" sz="8000" u="none" strike="noStrike">
                <a:solidFill>
                  <a:srgbClr val="000000"/>
                </a:solidFill>
                <a:latin typeface="Arial"/>
                <a:ea typeface="Arial"/>
                <a:cs typeface="Arial"/>
                <a:sym typeface="Arial"/>
              </a:rPr>
              <a:t>: </a:t>
            </a:r>
            <a:r>
              <a:rPr b="1" i="0" lang="en-US" sz="8000" u="none" strike="noStrike">
                <a:solidFill>
                  <a:srgbClr val="000000"/>
                </a:solidFill>
                <a:latin typeface="Arial"/>
                <a:ea typeface="Arial"/>
                <a:cs typeface="Arial"/>
                <a:sym typeface="Arial"/>
              </a:rPr>
              <a:t>Clint can get refunds from Nalom but only under the condition that he promptly repudiated against the contract to mitigate the risks that is involved </a:t>
            </a:r>
            <a:r>
              <a:rPr b="0" i="1" lang="en-US" sz="8000" u="none" strike="noStrike">
                <a:solidFill>
                  <a:srgbClr val="000000"/>
                </a:solidFill>
                <a:latin typeface="Arial"/>
                <a:ea typeface="Arial"/>
                <a:cs typeface="Arial"/>
                <a:sym typeface="Arial"/>
              </a:rPr>
              <a:t>(if he received the sneakers and tried them on and went out for a party before coming back to decide he can do without the sneakers and demand a refund from Nalom, then he (Clint) will not be eligible for a refund).</a:t>
            </a:r>
            <a:br>
              <a:rPr i="1" lang="en-US"/>
            </a:br>
            <a:br>
              <a:rPr lang="en-US"/>
            </a:b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16fea62fbcc_0_34"/>
          <p:cNvSpPr txBox="1"/>
          <p:nvPr>
            <p:ph type="title"/>
          </p:nvPr>
        </p:nvSpPr>
        <p:spPr>
          <a:xfrm>
            <a:off x="1997800" y="34252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Capacity</a:t>
            </a:r>
            <a:endParaRPr/>
          </a:p>
        </p:txBody>
      </p:sp>
      <p:sp>
        <p:nvSpPr>
          <p:cNvPr id="265" name="Google Shape;265;g16fea62fbcc_0_3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266" name="Google Shape;266;g16fea62fbcc_0_34"/>
          <p:cNvPicPr preferRelativeResize="0"/>
          <p:nvPr/>
        </p:nvPicPr>
        <p:blipFill rotWithShape="1">
          <a:blip r:embed="rId3">
            <a:alphaModFix/>
          </a:blip>
          <a:srcRect b="0" l="0" r="0" t="0"/>
          <a:stretch/>
        </p:blipFill>
        <p:spPr>
          <a:xfrm>
            <a:off x="741527" y="365125"/>
            <a:ext cx="7151351" cy="2704750"/>
          </a:xfrm>
          <a:prstGeom prst="rect">
            <a:avLst/>
          </a:prstGeom>
          <a:noFill/>
          <a:ln>
            <a:noFill/>
          </a:ln>
        </p:spPr>
      </p:pic>
      <p:pic>
        <p:nvPicPr>
          <p:cNvPr id="267" name="Google Shape;267;g16fea62fbcc_0_34"/>
          <p:cNvPicPr preferRelativeResize="0"/>
          <p:nvPr/>
        </p:nvPicPr>
        <p:blipFill rotWithShape="1">
          <a:blip r:embed="rId4">
            <a:alphaModFix/>
          </a:blip>
          <a:srcRect b="0" l="0" r="0" t="0"/>
          <a:stretch/>
        </p:blipFill>
        <p:spPr>
          <a:xfrm>
            <a:off x="5986775" y="3005448"/>
            <a:ext cx="5550049" cy="48994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16fea62fbcc_0_4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274" name="Google Shape;274;g16fea62fbcc_0_4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275" name="Google Shape;275;g16fea62fbcc_0_42"/>
          <p:cNvPicPr preferRelativeResize="0"/>
          <p:nvPr/>
        </p:nvPicPr>
        <p:blipFill rotWithShape="1">
          <a:blip r:embed="rId3">
            <a:alphaModFix/>
          </a:blip>
          <a:srcRect b="0" l="0" r="0" t="0"/>
          <a:stretch/>
        </p:blipFill>
        <p:spPr>
          <a:xfrm>
            <a:off x="2224875" y="1"/>
            <a:ext cx="7491350" cy="6613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16fea62fbcc_0_7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Contracts</a:t>
            </a:r>
            <a:endParaRPr/>
          </a:p>
        </p:txBody>
      </p:sp>
      <p:sp>
        <p:nvSpPr>
          <p:cNvPr id="282" name="Google Shape;282;g16fea62fbcc_0_7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283" name="Google Shape;283;g16fea62fbcc_0_79"/>
          <p:cNvPicPr preferRelativeResize="0"/>
          <p:nvPr/>
        </p:nvPicPr>
        <p:blipFill rotWithShape="1">
          <a:blip r:embed="rId3">
            <a:alphaModFix/>
          </a:blip>
          <a:srcRect b="21599" l="0" r="0" t="0"/>
          <a:stretch/>
        </p:blipFill>
        <p:spPr>
          <a:xfrm>
            <a:off x="2532875" y="1582000"/>
            <a:ext cx="8124825" cy="40325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16fea62fbcc_0_8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290" name="Google Shape;290;g16fea62fbcc_0_86"/>
          <p:cNvSpPr txBox="1"/>
          <p:nvPr>
            <p:ph idx="1" type="body"/>
          </p:nvPr>
        </p:nvSpPr>
        <p:spPr>
          <a:xfrm>
            <a:off x="306725" y="5143400"/>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Land is one of the only things that you need an  actual written contract for to be valid</a:t>
            </a:r>
            <a:endParaRPr/>
          </a:p>
        </p:txBody>
      </p:sp>
      <p:pic>
        <p:nvPicPr>
          <p:cNvPr id="291" name="Google Shape;291;g16fea62fbcc_0_86"/>
          <p:cNvPicPr preferRelativeResize="0"/>
          <p:nvPr/>
        </p:nvPicPr>
        <p:blipFill rotWithShape="1">
          <a:blip r:embed="rId3">
            <a:alphaModFix/>
          </a:blip>
          <a:srcRect b="0" l="0" r="0" t="0"/>
          <a:stretch/>
        </p:blipFill>
        <p:spPr>
          <a:xfrm>
            <a:off x="1904725" y="196950"/>
            <a:ext cx="7616501" cy="4821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16fea62fbcc_0_0"/>
          <p:cNvSpPr txBox="1"/>
          <p:nvPr/>
        </p:nvSpPr>
        <p:spPr>
          <a:xfrm>
            <a:off x="760375" y="803375"/>
            <a:ext cx="4423500" cy="629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Calibri"/>
                <a:ea typeface="Calibri"/>
                <a:cs typeface="Calibri"/>
                <a:sym typeface="Calibri"/>
              </a:rPr>
              <a:t>3. Understand how to apply the law. </a:t>
            </a:r>
            <a:endParaRPr b="1" i="0" sz="17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The slides can be quite vague at times.</a:t>
            </a:r>
            <a:endParaRPr b="0" i="0" sz="1400" u="none" cap="none" strike="noStrike">
              <a:solidFill>
                <a:srgbClr val="000000"/>
              </a:solidFill>
              <a:latin typeface="Calibri"/>
              <a:ea typeface="Calibri"/>
              <a:cs typeface="Calibri"/>
              <a:sym typeface="Calibri"/>
            </a:endParaRPr>
          </a:p>
          <a:p>
            <a:pPr indent="-317500" lvl="1" marL="9144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Like what does “</a:t>
            </a:r>
            <a:r>
              <a:rPr b="1" i="0" lang="en-US" sz="1400" u="none" cap="none" strike="noStrike">
                <a:solidFill>
                  <a:srgbClr val="000000"/>
                </a:solidFill>
                <a:latin typeface="Calibri"/>
                <a:ea typeface="Calibri"/>
                <a:cs typeface="Calibri"/>
                <a:sym typeface="Calibri"/>
              </a:rPr>
              <a:t>Reasonable</a:t>
            </a:r>
            <a:r>
              <a:rPr b="0" i="0" lang="en-US" sz="1400" u="none" cap="none" strike="noStrike">
                <a:solidFill>
                  <a:srgbClr val="000000"/>
                </a:solidFill>
                <a:latin typeface="Calibri"/>
                <a:ea typeface="Calibri"/>
                <a:cs typeface="Calibri"/>
                <a:sym typeface="Calibri"/>
              </a:rPr>
              <a:t>” here mean??</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4. “Miscellaneous marks”</a:t>
            </a:r>
            <a:endParaRPr b="1"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The first time I did this question, my notes were insufficient so I was not able get all the marks. The X represents “miscellaneous marks” that may not be clearly in slides.</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Tip: run as many practice exams as possible and every time you see a “miscellaneous mark” that you weren’t able to get, add it to your notes.</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5. MAKE GOOD NOTES</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6. Stick to Time Limits</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7. Law, Application, Conclusion *</a:t>
            </a:r>
            <a:r>
              <a:rPr b="1" i="1" lang="en-US" sz="1800" u="none" cap="none" strike="noStrike">
                <a:solidFill>
                  <a:srgbClr val="000000"/>
                </a:solidFill>
                <a:latin typeface="Calibri"/>
                <a:ea typeface="Calibri"/>
                <a:cs typeface="Calibri"/>
                <a:sym typeface="Calibri"/>
              </a:rPr>
              <a:t>We recommend one line law, one line application format to not get lost</a:t>
            </a:r>
            <a:endParaRPr b="1" i="1"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i="1"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8. Answer the question asked</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9. Cite where the law came from - if relevant</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16" name="Google Shape;116;g16fea62fbcc_0_0"/>
          <p:cNvPicPr preferRelativeResize="0"/>
          <p:nvPr/>
        </p:nvPicPr>
        <p:blipFill rotWithShape="1">
          <a:blip r:embed="rId3">
            <a:alphaModFix/>
          </a:blip>
          <a:srcRect b="0" l="0" r="0" t="0"/>
          <a:stretch/>
        </p:blipFill>
        <p:spPr>
          <a:xfrm>
            <a:off x="5183875" y="107150"/>
            <a:ext cx="4304325" cy="1943125"/>
          </a:xfrm>
          <a:prstGeom prst="rect">
            <a:avLst/>
          </a:prstGeom>
          <a:noFill/>
          <a:ln cap="flat" cmpd="sng" w="28575">
            <a:solidFill>
              <a:schemeClr val="dk2"/>
            </a:solidFill>
            <a:prstDash val="solid"/>
            <a:round/>
            <a:headEnd len="sm" w="sm" type="none"/>
            <a:tailEnd len="sm" w="sm" type="none"/>
          </a:ln>
        </p:spPr>
      </p:pic>
      <p:pic>
        <p:nvPicPr>
          <p:cNvPr id="117" name="Google Shape;117;g16fea62fbcc_0_0"/>
          <p:cNvPicPr preferRelativeResize="0"/>
          <p:nvPr/>
        </p:nvPicPr>
        <p:blipFill rotWithShape="1">
          <a:blip r:embed="rId4">
            <a:alphaModFix/>
          </a:blip>
          <a:srcRect b="0" l="0" r="0" t="0"/>
          <a:stretch/>
        </p:blipFill>
        <p:spPr>
          <a:xfrm>
            <a:off x="5810250" y="2219250"/>
            <a:ext cx="3358776" cy="4574350"/>
          </a:xfrm>
          <a:prstGeom prst="rect">
            <a:avLst/>
          </a:prstGeom>
          <a:noFill/>
          <a:ln cap="flat" cmpd="sng" w="9525">
            <a:solidFill>
              <a:schemeClr val="dk2"/>
            </a:solidFill>
            <a:prstDash val="solid"/>
            <a:round/>
            <a:headEnd len="sm" w="sm" type="none"/>
            <a:tailEnd len="sm" w="sm" type="none"/>
          </a:ln>
        </p:spPr>
      </p:pic>
      <p:sp>
        <p:nvSpPr>
          <p:cNvPr id="118" name="Google Shape;118;g16fea62fbcc_0_0"/>
          <p:cNvSpPr/>
          <p:nvPr/>
        </p:nvSpPr>
        <p:spPr>
          <a:xfrm rot="558399">
            <a:off x="4319253" y="2737120"/>
            <a:ext cx="1433975" cy="18786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9" name="Google Shape;119;g16fea62fbcc_0_0"/>
          <p:cNvCxnSpPr/>
          <p:nvPr/>
        </p:nvCxnSpPr>
        <p:spPr>
          <a:xfrm>
            <a:off x="7019350" y="1187375"/>
            <a:ext cx="2019900" cy="0"/>
          </a:xfrm>
          <a:prstGeom prst="straightConnector1">
            <a:avLst/>
          </a:prstGeom>
          <a:noFill/>
          <a:ln cap="flat" cmpd="sng" w="9525">
            <a:solidFill>
              <a:srgbClr val="FF0000"/>
            </a:solidFill>
            <a:prstDash val="solid"/>
            <a:round/>
            <a:headEnd len="med" w="med" type="stealth"/>
            <a:tailEnd len="sm" w="sm"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16fea62fbcc_0_9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Restraint of Trade</a:t>
            </a:r>
            <a:endParaRPr/>
          </a:p>
        </p:txBody>
      </p:sp>
      <p:sp>
        <p:nvSpPr>
          <p:cNvPr id="298" name="Google Shape;298;g16fea62fbcc_0_93"/>
          <p:cNvSpPr txBox="1"/>
          <p:nvPr>
            <p:ph idx="1" type="body"/>
          </p:nvPr>
        </p:nvSpPr>
        <p:spPr>
          <a:xfrm>
            <a:off x="693250" y="586827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Normally unenforceable, burden of proof on employer to show reasonable</a:t>
            </a:r>
            <a:endParaRPr/>
          </a:p>
        </p:txBody>
      </p:sp>
      <p:pic>
        <p:nvPicPr>
          <p:cNvPr id="299" name="Google Shape;299;g16fea62fbcc_0_93"/>
          <p:cNvPicPr preferRelativeResize="0"/>
          <p:nvPr/>
        </p:nvPicPr>
        <p:blipFill rotWithShape="1">
          <a:blip r:embed="rId3">
            <a:alphaModFix/>
          </a:blip>
          <a:srcRect b="0" l="0" r="0" t="0"/>
          <a:stretch/>
        </p:blipFill>
        <p:spPr>
          <a:xfrm>
            <a:off x="1598655" y="1825630"/>
            <a:ext cx="8994699" cy="3907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 3 (6 minutes)</a:t>
            </a:r>
            <a:endParaRPr/>
          </a:p>
        </p:txBody>
      </p:sp>
      <p:sp>
        <p:nvSpPr>
          <p:cNvPr id="305" name="Google Shape;305;p20"/>
          <p:cNvSpPr txBox="1"/>
          <p:nvPr>
            <p:ph idx="1" type="body"/>
          </p:nvPr>
        </p:nvSpPr>
        <p:spPr>
          <a:xfrm>
            <a:off x="838200" y="1428060"/>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0000"/>
              </a:buClr>
              <a:buSzPts val="1450"/>
              <a:buNone/>
            </a:pPr>
            <a:r>
              <a:rPr b="0" i="0" lang="en-US" sz="1450" u="none" strike="noStrike">
                <a:solidFill>
                  <a:srgbClr val="000000"/>
                </a:solidFill>
                <a:latin typeface="Arial"/>
                <a:ea typeface="Arial"/>
                <a:cs typeface="Arial"/>
                <a:sym typeface="Arial"/>
              </a:rPr>
              <a:t>Spongebob works for Krusty Krabs Restaurants. Despite wanting to quit for a couple of months now, Spongebob would feel somewhat indignant if he wasn’t compensated fairly by his money driven boss, Mr Krabs. Having held the position as a chef for the last 3 years, Spongebob knows he will be eligible for 3+1 months of wages were he to be fired but will receive no compensation were he to voluntarily quit. In order to get himself fired, Spongebob purposely sabotages the restaurant operations and scatters food poisoning into the food that cooks. After receiving numerous complaints from loyal customers of the establishment, Spongebob is ultimately fired by his boss, Mr. Krabs. Ecstatic, Spongebob receives 4 months’ compensation and begins looking for other chef related jobs in town, only to find out that his contract has stipulated that he:</a:t>
            </a:r>
            <a:endParaRPr b="0" i="0" sz="1450" u="none" strike="noStrike">
              <a:solidFill>
                <a:srgbClr val="000000"/>
              </a:solidFill>
            </a:endParaRPr>
          </a:p>
          <a:p>
            <a:pPr indent="0" lvl="0" marL="0" rtl="0" algn="l">
              <a:lnSpc>
                <a:spcPct val="90000"/>
              </a:lnSpc>
              <a:spcBef>
                <a:spcPts val="0"/>
              </a:spcBef>
              <a:spcAft>
                <a:spcPts val="0"/>
              </a:spcAft>
              <a:buClr>
                <a:schemeClr val="dk1"/>
              </a:buClr>
              <a:buSzPts val="1450"/>
              <a:buNone/>
            </a:pPr>
            <a:r>
              <a:t/>
            </a:r>
            <a:endParaRPr b="0" i="0" sz="1450" u="none" strike="noStrike">
              <a:solidFill>
                <a:srgbClr val="000000"/>
              </a:solidFill>
            </a:endParaRPr>
          </a:p>
          <a:p>
            <a:pPr indent="-228600" lvl="0" marL="228600" rtl="0" algn="l">
              <a:lnSpc>
                <a:spcPct val="90000"/>
              </a:lnSpc>
              <a:spcBef>
                <a:spcPts val="0"/>
              </a:spcBef>
              <a:spcAft>
                <a:spcPts val="0"/>
              </a:spcAft>
              <a:buClr>
                <a:srgbClr val="000000"/>
              </a:buClr>
              <a:buSzPts val="1450"/>
              <a:buChar char="•"/>
            </a:pPr>
            <a:r>
              <a:rPr b="0" i="1" lang="en-US" sz="1450" u="none" strike="noStrike">
                <a:solidFill>
                  <a:srgbClr val="000000"/>
                </a:solidFill>
                <a:latin typeface="Arial"/>
                <a:ea typeface="Arial"/>
                <a:cs typeface="Arial"/>
                <a:sym typeface="Arial"/>
              </a:rPr>
              <a:t>“The employee of Krusty Krabs for a period of four years following employment at Krusty Krabs: </a:t>
            </a:r>
            <a:endParaRPr b="0" i="0" sz="1450" u="none" strike="noStrike">
              <a:solidFill>
                <a:srgbClr val="000000"/>
              </a:solidFill>
            </a:endParaRPr>
          </a:p>
          <a:p>
            <a:pPr indent="-228600" lvl="0" marL="228600" rtl="0" algn="l">
              <a:lnSpc>
                <a:spcPct val="90000"/>
              </a:lnSpc>
              <a:spcBef>
                <a:spcPts val="0"/>
              </a:spcBef>
              <a:spcAft>
                <a:spcPts val="0"/>
              </a:spcAft>
              <a:buClr>
                <a:srgbClr val="000000"/>
              </a:buClr>
              <a:buSzPts val="1450"/>
              <a:buChar char="•"/>
            </a:pPr>
            <a:r>
              <a:rPr b="0" i="1" lang="en-US" sz="1450" u="none" strike="noStrike">
                <a:solidFill>
                  <a:srgbClr val="000000"/>
                </a:solidFill>
                <a:latin typeface="Arial"/>
                <a:ea typeface="Arial"/>
                <a:cs typeface="Arial"/>
                <a:sym typeface="Arial"/>
              </a:rPr>
              <a:t>“shall not, and shall not assist any third party to, conduct any business or be employed by any business in town of Bikini Bottom that competes directly with Krusty Krabs for a period of 4 years. A business that competes directly with Krusty Krabs shall include, but shall not be limited to, any restaurant or food related establishment, such as (but not restricted to): (i) another restaurant; (ii) offering gastronomy (food study) courses; (iii) catering services; or (iv) any entity employing the term “food based" in its name or description”; (v) talk to or engage in business with any existing Krusty Krab customers.</a:t>
            </a:r>
            <a:endParaRPr b="0" i="0" sz="1450" u="none" strike="noStrike">
              <a:solidFill>
                <a:srgbClr val="000000"/>
              </a:solidFill>
            </a:endParaRPr>
          </a:p>
          <a:p>
            <a:pPr indent="0" lvl="0" marL="0" rtl="0" algn="l">
              <a:lnSpc>
                <a:spcPct val="90000"/>
              </a:lnSpc>
              <a:spcBef>
                <a:spcPts val="0"/>
              </a:spcBef>
              <a:spcAft>
                <a:spcPts val="0"/>
              </a:spcAft>
              <a:buClr>
                <a:schemeClr val="dk1"/>
              </a:buClr>
              <a:buSzPts val="1450"/>
              <a:buNone/>
            </a:pPr>
            <a:r>
              <a:t/>
            </a:r>
            <a:endParaRPr b="0" i="0" sz="1450" u="none" strike="noStrike">
              <a:solidFill>
                <a:srgbClr val="000000"/>
              </a:solidFill>
            </a:endParaRPr>
          </a:p>
          <a:p>
            <a:pPr indent="0" lvl="0" marL="0" rtl="0" algn="l">
              <a:lnSpc>
                <a:spcPct val="90000"/>
              </a:lnSpc>
              <a:spcBef>
                <a:spcPts val="0"/>
              </a:spcBef>
              <a:spcAft>
                <a:spcPts val="0"/>
              </a:spcAft>
              <a:buClr>
                <a:srgbClr val="000000"/>
              </a:buClr>
              <a:buSzPts val="1450"/>
              <a:buNone/>
            </a:pPr>
            <a:r>
              <a:rPr b="0" i="0" lang="en-US" sz="1450" u="none" strike="noStrike">
                <a:solidFill>
                  <a:srgbClr val="000000"/>
                </a:solidFill>
                <a:latin typeface="Arial"/>
                <a:ea typeface="Arial"/>
                <a:cs typeface="Arial"/>
                <a:sym typeface="Arial"/>
              </a:rPr>
              <a:t>In the event that the employee has been fired, then the employee of Krusty Krabs will also agree that for a period of four years following employment at Krusty Krabs:</a:t>
            </a:r>
            <a:endParaRPr b="0" i="0" sz="1450" u="none" strike="noStrike">
              <a:solidFill>
                <a:srgbClr val="000000"/>
              </a:solidFill>
            </a:endParaRPr>
          </a:p>
          <a:p>
            <a:pPr indent="0" lvl="0" marL="0" rtl="0" algn="l">
              <a:lnSpc>
                <a:spcPct val="90000"/>
              </a:lnSpc>
              <a:spcBef>
                <a:spcPts val="0"/>
              </a:spcBef>
              <a:spcAft>
                <a:spcPts val="0"/>
              </a:spcAft>
              <a:buClr>
                <a:schemeClr val="dk1"/>
              </a:buClr>
              <a:buSzPts val="1450"/>
              <a:buNone/>
            </a:pPr>
            <a:r>
              <a:t/>
            </a:r>
            <a:endParaRPr b="0" i="0" sz="1450" u="none" strike="noStrike">
              <a:solidFill>
                <a:srgbClr val="000000"/>
              </a:solidFill>
            </a:endParaRPr>
          </a:p>
          <a:p>
            <a:pPr indent="-228600" lvl="0" marL="228600" rtl="0" algn="l">
              <a:lnSpc>
                <a:spcPct val="90000"/>
              </a:lnSpc>
              <a:spcBef>
                <a:spcPts val="0"/>
              </a:spcBef>
              <a:spcAft>
                <a:spcPts val="0"/>
              </a:spcAft>
              <a:buClr>
                <a:srgbClr val="000000"/>
              </a:buClr>
              <a:buSzPts val="1450"/>
              <a:buChar char="•"/>
            </a:pPr>
            <a:r>
              <a:rPr b="0" i="1" lang="en-US" sz="1450" u="none" strike="noStrike">
                <a:solidFill>
                  <a:srgbClr val="000000"/>
                </a:solidFill>
                <a:latin typeface="Arial"/>
                <a:ea typeface="Arial"/>
                <a:cs typeface="Arial"/>
                <a:sym typeface="Arial"/>
              </a:rPr>
              <a:t>“shall not, and shall not assist any third party to, conduct any business or be (i) employed by any business underwater that competes directly and indirectly with Krusty Krabs, (ii) (this includes any hospitality related industry)”</a:t>
            </a:r>
            <a:endParaRPr b="0" i="0" sz="1450" u="none" strike="noStrike">
              <a:solidFill>
                <a:srgbClr val="000000"/>
              </a:solidFill>
            </a:endParaRPr>
          </a:p>
          <a:p>
            <a:pPr indent="-228600" lvl="0" marL="228600" rtl="0" algn="l">
              <a:lnSpc>
                <a:spcPct val="90000"/>
              </a:lnSpc>
              <a:spcBef>
                <a:spcPts val="0"/>
              </a:spcBef>
              <a:spcAft>
                <a:spcPts val="0"/>
              </a:spcAft>
              <a:buClr>
                <a:srgbClr val="000000"/>
              </a:buClr>
              <a:buSzPts val="1450"/>
              <a:buChar char="•"/>
            </a:pPr>
            <a:r>
              <a:rPr b="0" i="0" lang="en-US" sz="1450" u="none" strike="noStrike">
                <a:solidFill>
                  <a:srgbClr val="000000"/>
                </a:solidFill>
                <a:latin typeface="Arial"/>
                <a:ea typeface="Arial"/>
                <a:cs typeface="Arial"/>
                <a:sym typeface="Arial"/>
              </a:rPr>
              <a:t>*(Bikini Bottom has a population of 3,000,000)</a:t>
            </a:r>
            <a:endParaRPr b="0" i="0" sz="1450" u="none" strike="noStrike">
              <a:solidFill>
                <a:srgbClr val="000000"/>
              </a:solidFill>
            </a:endParaRPr>
          </a:p>
          <a:p>
            <a:pPr indent="-228600" lvl="0" marL="228600" rtl="0" algn="l">
              <a:lnSpc>
                <a:spcPct val="90000"/>
              </a:lnSpc>
              <a:spcBef>
                <a:spcPts val="0"/>
              </a:spcBef>
              <a:spcAft>
                <a:spcPts val="0"/>
              </a:spcAft>
              <a:buClr>
                <a:srgbClr val="000000"/>
              </a:buClr>
              <a:buSzPts val="1450"/>
              <a:buChar char="•"/>
            </a:pPr>
            <a:r>
              <a:rPr b="0" i="0" lang="en-US" sz="1450" u="none" strike="noStrike">
                <a:solidFill>
                  <a:srgbClr val="000000"/>
                </a:solidFill>
                <a:latin typeface="Arial"/>
                <a:ea typeface="Arial"/>
                <a:cs typeface="Arial"/>
                <a:sym typeface="Arial"/>
              </a:rPr>
              <a:t>Spongebob now holds jobs in both the hospitality and catering industry; some of Krusty Krabs former and existing customers are also customers at the entity Spongebob now works for, his former employer, Mr. Krabs is suing Spongebob for breaching the above clause in his employment contract. </a:t>
            </a:r>
            <a:endParaRPr b="0" i="0" sz="1450" u="none" strike="noStrike">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Questions</a:t>
            </a:r>
            <a:endParaRPr/>
          </a:p>
        </p:txBody>
      </p:sp>
      <p:sp>
        <p:nvSpPr>
          <p:cNvPr id="311" name="Google Shape;311;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b="0" i="0" u="none" strike="noStrike">
              <a:solidFill>
                <a:srgbClr val="000000"/>
              </a:solidFill>
            </a:endParaRPr>
          </a:p>
          <a:p>
            <a:pPr indent="-228600" lvl="0" marL="228600" rtl="0" algn="l">
              <a:lnSpc>
                <a:spcPct val="90000"/>
              </a:lnSpc>
              <a:spcBef>
                <a:spcPts val="0"/>
              </a:spcBef>
              <a:spcAft>
                <a:spcPts val="0"/>
              </a:spcAft>
              <a:buClr>
                <a:srgbClr val="000000"/>
              </a:buClr>
              <a:buSzPts val="3000"/>
              <a:buFont typeface="Calibri"/>
              <a:buAutoNum type="arabicPeriod"/>
            </a:pPr>
            <a:r>
              <a:rPr b="0" i="0" lang="en-US" sz="3000" u="none" strike="noStrike">
                <a:solidFill>
                  <a:srgbClr val="000000"/>
                </a:solidFill>
                <a:latin typeface="Arial"/>
                <a:ea typeface="Arial"/>
                <a:cs typeface="Arial"/>
                <a:sym typeface="Arial"/>
              </a:rPr>
              <a:t>Will Mr. Krabs be successful in his lawsuit against Spongebob? </a:t>
            </a:r>
            <a:endParaRPr/>
          </a:p>
          <a:p>
            <a:pPr indent="-38100" lvl="0" marL="228600" rtl="0" algn="l">
              <a:lnSpc>
                <a:spcPct val="90000"/>
              </a:lnSpc>
              <a:spcBef>
                <a:spcPts val="0"/>
              </a:spcBef>
              <a:spcAft>
                <a:spcPts val="0"/>
              </a:spcAft>
              <a:buClr>
                <a:schemeClr val="dk1"/>
              </a:buClr>
              <a:buSzPts val="3000"/>
              <a:buFont typeface="Calibri"/>
              <a:buNone/>
            </a:pPr>
            <a:r>
              <a:t/>
            </a:r>
            <a:endParaRPr b="0" i="0" sz="3000" u="none" strike="noStrike">
              <a:solidFill>
                <a:srgbClr val="000000"/>
              </a:solidFill>
              <a:latin typeface="Arial"/>
              <a:ea typeface="Arial"/>
              <a:cs typeface="Arial"/>
              <a:sym typeface="Arial"/>
            </a:endParaRPr>
          </a:p>
          <a:p>
            <a:pPr indent="-228600" lvl="0" marL="228600" rtl="0" algn="l">
              <a:lnSpc>
                <a:spcPct val="90000"/>
              </a:lnSpc>
              <a:spcBef>
                <a:spcPts val="0"/>
              </a:spcBef>
              <a:spcAft>
                <a:spcPts val="0"/>
              </a:spcAft>
              <a:buClr>
                <a:srgbClr val="000000"/>
              </a:buClr>
              <a:buSzPts val="3000"/>
              <a:buFont typeface="Calibri"/>
              <a:buAutoNum type="arabicPeriod"/>
            </a:pPr>
            <a:r>
              <a:rPr b="0" i="0" lang="en-US" sz="3000" u="none" strike="noStrike">
                <a:solidFill>
                  <a:srgbClr val="000000"/>
                </a:solidFill>
                <a:latin typeface="Arial"/>
                <a:ea typeface="Arial"/>
                <a:cs typeface="Arial"/>
                <a:sym typeface="Arial"/>
              </a:rPr>
              <a:t>Can Spongebob be employed at other hospitality related industry after the termination of his contract?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 3 - Answer: Part 1</a:t>
            </a:r>
            <a:endParaRPr/>
          </a:p>
        </p:txBody>
      </p:sp>
      <p:sp>
        <p:nvSpPr>
          <p:cNvPr id="317" name="Google Shape;31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34950" lvl="0" marL="228600" rtl="0" algn="l">
              <a:lnSpc>
                <a:spcPct val="90000"/>
              </a:lnSpc>
              <a:spcBef>
                <a:spcPts val="0"/>
              </a:spcBef>
              <a:spcAft>
                <a:spcPts val="0"/>
              </a:spcAft>
              <a:buClr>
                <a:schemeClr val="dk1"/>
              </a:buClr>
              <a:buSzPct val="100000"/>
              <a:buChar char="•"/>
            </a:pPr>
            <a:r>
              <a:rPr b="1" lang="en-US" sz="4000">
                <a:latin typeface="Calibri"/>
                <a:ea typeface="Calibri"/>
                <a:cs typeface="Calibri"/>
                <a:sym typeface="Calibri"/>
              </a:rPr>
              <a:t>Related Cases: </a:t>
            </a:r>
            <a:endParaRPr b="1" sz="4000"/>
          </a:p>
          <a:p>
            <a:pPr indent="-234950" lvl="1" marL="685800" rtl="0" algn="l">
              <a:lnSpc>
                <a:spcPct val="90000"/>
              </a:lnSpc>
              <a:spcBef>
                <a:spcPts val="500"/>
              </a:spcBef>
              <a:spcAft>
                <a:spcPts val="0"/>
              </a:spcAft>
              <a:buClr>
                <a:schemeClr val="dk1"/>
              </a:buClr>
              <a:buSzPct val="100000"/>
              <a:buChar char="•"/>
            </a:pPr>
            <a:r>
              <a:rPr lang="en-US" sz="4000">
                <a:latin typeface="Calibri"/>
                <a:ea typeface="Calibri"/>
                <a:cs typeface="Calibri"/>
                <a:sym typeface="Calibri"/>
              </a:rPr>
              <a:t>Maksymetz v. Kostyk </a:t>
            </a:r>
            <a:endParaRPr sz="4000">
              <a:latin typeface="Noto Sans"/>
              <a:ea typeface="Noto Sans"/>
              <a:cs typeface="Noto Sans"/>
              <a:sym typeface="Noto Sans"/>
            </a:endParaRPr>
          </a:p>
          <a:p>
            <a:pPr indent="-234950" lvl="1" marL="685800" rtl="0" algn="l">
              <a:lnSpc>
                <a:spcPct val="90000"/>
              </a:lnSpc>
              <a:spcBef>
                <a:spcPts val="500"/>
              </a:spcBef>
              <a:spcAft>
                <a:spcPts val="0"/>
              </a:spcAft>
              <a:buClr>
                <a:schemeClr val="dk1"/>
              </a:buClr>
              <a:buSzPct val="100000"/>
              <a:buChar char="•"/>
            </a:pPr>
            <a:r>
              <a:rPr lang="en-US" sz="4000">
                <a:latin typeface="Calibri"/>
                <a:ea typeface="Calibri"/>
                <a:cs typeface="Calibri"/>
                <a:sym typeface="Calibri"/>
              </a:rPr>
              <a:t>Phoenix Restorations Ltd. v. Brownlee </a:t>
            </a:r>
            <a:endParaRPr/>
          </a:p>
          <a:p>
            <a:pPr indent="0" lvl="1" marL="457200" rtl="0" algn="l">
              <a:lnSpc>
                <a:spcPct val="90000"/>
              </a:lnSpc>
              <a:spcBef>
                <a:spcPts val="500"/>
              </a:spcBef>
              <a:spcAft>
                <a:spcPts val="0"/>
              </a:spcAft>
              <a:buClr>
                <a:schemeClr val="dk1"/>
              </a:buClr>
              <a:buSzPct val="100000"/>
              <a:buNone/>
            </a:pPr>
            <a:r>
              <a:t/>
            </a:r>
            <a:endParaRPr sz="4000">
              <a:latin typeface="Noto Sans"/>
              <a:ea typeface="Noto Sans"/>
              <a:cs typeface="Noto Sans"/>
              <a:sym typeface="Noto Sans"/>
            </a:endParaRPr>
          </a:p>
          <a:p>
            <a:pPr indent="-234950" lvl="0" marL="228600" rtl="0" algn="l">
              <a:lnSpc>
                <a:spcPct val="90000"/>
              </a:lnSpc>
              <a:spcBef>
                <a:spcPts val="1000"/>
              </a:spcBef>
              <a:spcAft>
                <a:spcPts val="0"/>
              </a:spcAft>
              <a:buClr>
                <a:schemeClr val="dk1"/>
              </a:buClr>
              <a:buSzPct val="100000"/>
              <a:buFont typeface="Arial"/>
              <a:buChar char="•"/>
            </a:pPr>
            <a:r>
              <a:rPr b="1" lang="en-US" sz="4000">
                <a:latin typeface="Calibri"/>
                <a:ea typeface="Calibri"/>
                <a:cs typeface="Calibri"/>
                <a:sym typeface="Calibri"/>
              </a:rPr>
              <a:t>ISSUE: </a:t>
            </a:r>
            <a:r>
              <a:rPr lang="en-US" sz="4000">
                <a:latin typeface="Calibri"/>
                <a:ea typeface="Calibri"/>
                <a:cs typeface="Calibri"/>
                <a:sym typeface="Calibri"/>
              </a:rPr>
              <a:t>Can Krusty Krabs restaurant obtain an injunction and stop Spongebob from working at his current job? (i.e. Did Spongebob violate his employment contract?) </a:t>
            </a:r>
            <a:br>
              <a:rPr lang="en-US"/>
            </a:b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Law: Restraint of Trade</a:t>
            </a:r>
            <a:endParaRPr/>
          </a:p>
        </p:txBody>
      </p:sp>
      <p:sp>
        <p:nvSpPr>
          <p:cNvPr id="323" name="Google Shape;323;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rgbClr val="000000"/>
              </a:buClr>
              <a:buSzPct val="100000"/>
              <a:buNone/>
            </a:pPr>
            <a:r>
              <a:rPr b="1" i="0" lang="en-US" sz="1800" u="none" strike="noStrike">
                <a:solidFill>
                  <a:srgbClr val="000000"/>
                </a:solidFill>
                <a:latin typeface="Arial"/>
                <a:ea typeface="Arial"/>
                <a:cs typeface="Arial"/>
                <a:sym typeface="Arial"/>
              </a:rPr>
              <a:t>Law 1: </a:t>
            </a:r>
            <a:r>
              <a:rPr b="0" i="0" lang="en-US" sz="1800" u="none" strike="noStrike">
                <a:solidFill>
                  <a:srgbClr val="000000"/>
                </a:solidFill>
                <a:latin typeface="Arial"/>
                <a:ea typeface="Arial"/>
                <a:cs typeface="Arial"/>
                <a:sym typeface="Arial"/>
              </a:rPr>
              <a:t>this question involves a restraint of trade: all restraint of trade are “</a:t>
            </a:r>
            <a:r>
              <a:rPr b="1" i="0" lang="en-US" sz="1800" u="none" strike="noStrike">
                <a:solidFill>
                  <a:srgbClr val="000000"/>
                </a:solidFill>
                <a:latin typeface="Arial"/>
                <a:ea typeface="Arial"/>
                <a:cs typeface="Arial"/>
                <a:sym typeface="Arial"/>
              </a:rPr>
              <a:t>prima facie” </a:t>
            </a:r>
            <a:r>
              <a:rPr b="0" i="0" lang="en-US" sz="1800" u="none" strike="noStrike">
                <a:solidFill>
                  <a:srgbClr val="000000"/>
                </a:solidFill>
                <a:latin typeface="Arial"/>
                <a:ea typeface="Arial"/>
                <a:cs typeface="Arial"/>
                <a:sym typeface="Arial"/>
              </a:rPr>
              <a:t>unenforceable unless it can be proved reasonable by the claimant. Requires interpretations of the following two clauses/convenant: </a:t>
            </a:r>
            <a:endParaRPr b="0" i="0" u="none" strike="noStrike">
              <a:solidFill>
                <a:srgbClr val="000000"/>
              </a:solidFill>
            </a:endParaRPr>
          </a:p>
          <a:p>
            <a:pPr indent="-221932" lvl="1" marL="685800" rtl="0" algn="l">
              <a:lnSpc>
                <a:spcPct val="90000"/>
              </a:lnSpc>
              <a:spcBef>
                <a:spcPts val="1200"/>
              </a:spcBef>
              <a:spcAft>
                <a:spcPts val="0"/>
              </a:spcAft>
              <a:buClr>
                <a:srgbClr val="000000"/>
              </a:buClr>
              <a:buSzPct val="100000"/>
              <a:buFont typeface="Calibri"/>
              <a:buAutoNum type="arabicPeriod"/>
            </a:pPr>
            <a:r>
              <a:rPr b="0" i="0" lang="en-US" sz="1400" u="none" strike="noStrike">
                <a:solidFill>
                  <a:srgbClr val="000000"/>
                </a:solidFill>
                <a:latin typeface="Arial"/>
                <a:ea typeface="Arial"/>
                <a:cs typeface="Arial"/>
                <a:sym typeface="Arial"/>
              </a:rPr>
              <a:t>Non Compete: It is clear and reasonably restricted as to time (not too long), geography (not too vast), nature of activities (not too broad). </a:t>
            </a:r>
            <a:endParaRPr/>
          </a:p>
          <a:p>
            <a:pPr indent="-221932" lvl="1" marL="685800" rtl="0" algn="l">
              <a:lnSpc>
                <a:spcPct val="90000"/>
              </a:lnSpc>
              <a:spcBef>
                <a:spcPts val="0"/>
              </a:spcBef>
              <a:spcAft>
                <a:spcPts val="0"/>
              </a:spcAft>
              <a:buClr>
                <a:srgbClr val="000000"/>
              </a:buClr>
              <a:buSzPct val="100000"/>
              <a:buFont typeface="Calibri"/>
              <a:buAutoNum type="arabicPeriod"/>
            </a:pPr>
            <a:r>
              <a:rPr b="0" i="0" lang="en-US" sz="1400" u="none" strike="noStrike">
                <a:solidFill>
                  <a:srgbClr val="000000"/>
                </a:solidFill>
                <a:latin typeface="Arial"/>
                <a:ea typeface="Arial"/>
                <a:cs typeface="Arial"/>
                <a:sym typeface="Arial"/>
              </a:rPr>
              <a:t>Non Solicit: prohibits an employee from utilizing the company's clients, customers, and contact lists for personal gain upon leaving the company.</a:t>
            </a:r>
            <a:endParaRPr b="0" i="0" u="none" strike="noStrike">
              <a:solidFill>
                <a:srgbClr val="000000"/>
              </a:solidFill>
            </a:endParaRPr>
          </a:p>
          <a:p>
            <a:pPr indent="0" lvl="0" marL="0" rtl="0" algn="l">
              <a:lnSpc>
                <a:spcPct val="90000"/>
              </a:lnSpc>
              <a:spcBef>
                <a:spcPts val="1200"/>
              </a:spcBef>
              <a:spcAft>
                <a:spcPts val="0"/>
              </a:spcAft>
              <a:buClr>
                <a:srgbClr val="000000"/>
              </a:buClr>
              <a:buSzPct val="100000"/>
              <a:buNone/>
            </a:pPr>
            <a:r>
              <a:rPr b="1" lang="en-US" sz="1800">
                <a:solidFill>
                  <a:srgbClr val="000000"/>
                </a:solidFill>
                <a:latin typeface="Arial"/>
                <a:ea typeface="Arial"/>
                <a:cs typeface="Arial"/>
                <a:sym typeface="Arial"/>
              </a:rPr>
              <a:t>Phoenix v Brownlee test will be to determine whether the court will grant an interlocutory injunction in favour of Mr Krabs.</a:t>
            </a:r>
            <a:endParaRPr b="1" sz="1800">
              <a:solidFill>
                <a:srgbClr val="000000"/>
              </a:solidFill>
              <a:latin typeface="Arial"/>
              <a:ea typeface="Arial"/>
              <a:cs typeface="Arial"/>
              <a:sym typeface="Arial"/>
            </a:endParaRPr>
          </a:p>
          <a:p>
            <a:pPr indent="0" lvl="0" marL="0" rtl="0" algn="l">
              <a:lnSpc>
                <a:spcPct val="90000"/>
              </a:lnSpc>
              <a:spcBef>
                <a:spcPts val="1200"/>
              </a:spcBef>
              <a:spcAft>
                <a:spcPts val="0"/>
              </a:spcAft>
              <a:buClr>
                <a:srgbClr val="000000"/>
              </a:buClr>
              <a:buSzPct val="113652"/>
              <a:buNone/>
            </a:pPr>
            <a:r>
              <a:rPr i="1" lang="en-US" sz="1583">
                <a:solidFill>
                  <a:srgbClr val="000000"/>
                </a:solidFill>
                <a:latin typeface="Arial"/>
                <a:ea typeface="Arial"/>
                <a:cs typeface="Arial"/>
                <a:sym typeface="Arial"/>
              </a:rPr>
              <a:t>Phoenix v Brownlee is used to see if the non compete or non solicit is reasonable</a:t>
            </a:r>
            <a:endParaRPr i="1" sz="1583">
              <a:solidFill>
                <a:srgbClr val="000000"/>
              </a:solidFill>
              <a:latin typeface="Arial"/>
              <a:ea typeface="Arial"/>
              <a:cs typeface="Arial"/>
              <a:sym typeface="Arial"/>
            </a:endParaRPr>
          </a:p>
          <a:p>
            <a:pPr indent="0" lvl="0" marL="0" rtl="0" algn="l">
              <a:lnSpc>
                <a:spcPct val="90000"/>
              </a:lnSpc>
              <a:spcBef>
                <a:spcPts val="1200"/>
              </a:spcBef>
              <a:spcAft>
                <a:spcPts val="0"/>
              </a:spcAft>
              <a:buClr>
                <a:srgbClr val="000000"/>
              </a:buClr>
              <a:buSzPct val="113652"/>
              <a:buNone/>
            </a:pPr>
            <a:r>
              <a:t/>
            </a:r>
            <a:endParaRPr i="1" sz="1583">
              <a:solidFill>
                <a:srgbClr val="000000"/>
              </a:solidFill>
              <a:latin typeface="Arial"/>
              <a:ea typeface="Arial"/>
              <a:cs typeface="Arial"/>
              <a:sym typeface="Arial"/>
            </a:endParaRPr>
          </a:p>
          <a:p>
            <a:pPr indent="-221932" lvl="1" marL="685800" rtl="0" algn="l">
              <a:lnSpc>
                <a:spcPct val="90000"/>
              </a:lnSpc>
              <a:spcBef>
                <a:spcPts val="0"/>
              </a:spcBef>
              <a:spcAft>
                <a:spcPts val="0"/>
              </a:spcAft>
              <a:buClr>
                <a:srgbClr val="000000"/>
              </a:buClr>
              <a:buSzPct val="100000"/>
              <a:buChar char="•"/>
            </a:pPr>
            <a:r>
              <a:rPr b="0" i="0" lang="en-US" sz="1400" u="none" strike="noStrike">
                <a:solidFill>
                  <a:srgbClr val="000000"/>
                </a:solidFill>
                <a:latin typeface="Arial"/>
                <a:ea typeface="Arial"/>
                <a:cs typeface="Arial"/>
                <a:sym typeface="Arial"/>
              </a:rPr>
              <a:t>(Reasonable with respect to the) Public Interest</a:t>
            </a:r>
            <a:endParaRPr b="0" i="0" u="none" strike="noStrike">
              <a:solidFill>
                <a:srgbClr val="000000"/>
              </a:solidFill>
            </a:endParaRPr>
          </a:p>
          <a:p>
            <a:pPr indent="-221932" lvl="1" marL="685800" rtl="0" algn="l">
              <a:lnSpc>
                <a:spcPct val="90000"/>
              </a:lnSpc>
              <a:spcBef>
                <a:spcPts val="0"/>
              </a:spcBef>
              <a:spcAft>
                <a:spcPts val="0"/>
              </a:spcAft>
              <a:buClr>
                <a:srgbClr val="000000"/>
              </a:buClr>
              <a:buSzPct val="100000"/>
              <a:buChar char="•"/>
            </a:pPr>
            <a:r>
              <a:rPr b="0" i="0" lang="en-US" sz="1400" u="none" strike="noStrike">
                <a:solidFill>
                  <a:srgbClr val="000000"/>
                </a:solidFill>
                <a:latin typeface="Arial"/>
                <a:ea typeface="Arial"/>
                <a:cs typeface="Arial"/>
                <a:sym typeface="Arial"/>
              </a:rPr>
              <a:t>A restraint on competition</a:t>
            </a:r>
            <a:endParaRPr b="0" i="0" u="none" strike="noStrike">
              <a:solidFill>
                <a:srgbClr val="000000"/>
              </a:solidFill>
            </a:endParaRPr>
          </a:p>
          <a:p>
            <a:pPr indent="-221932" lvl="1" marL="685800" rtl="0" algn="l">
              <a:lnSpc>
                <a:spcPct val="90000"/>
              </a:lnSpc>
              <a:spcBef>
                <a:spcPts val="0"/>
              </a:spcBef>
              <a:spcAft>
                <a:spcPts val="0"/>
              </a:spcAft>
              <a:buClr>
                <a:srgbClr val="000000"/>
              </a:buClr>
              <a:buSzPct val="100000"/>
              <a:buChar char="•"/>
            </a:pPr>
            <a:r>
              <a:rPr b="0" i="0" lang="en-US" sz="1400" u="none" strike="noStrike">
                <a:solidFill>
                  <a:srgbClr val="000000"/>
                </a:solidFill>
                <a:latin typeface="Arial"/>
                <a:ea typeface="Arial"/>
                <a:cs typeface="Arial"/>
                <a:sym typeface="Arial"/>
              </a:rPr>
              <a:t>(Depriving public of) special service</a:t>
            </a:r>
            <a:endParaRPr b="0" i="0" u="none" strike="noStrike">
              <a:solidFill>
                <a:srgbClr val="000000"/>
              </a:solidFill>
            </a:endParaRPr>
          </a:p>
          <a:p>
            <a:pPr indent="-221932" lvl="1" marL="685800" rtl="0" algn="l">
              <a:lnSpc>
                <a:spcPct val="90000"/>
              </a:lnSpc>
              <a:spcBef>
                <a:spcPts val="0"/>
              </a:spcBef>
              <a:spcAft>
                <a:spcPts val="0"/>
              </a:spcAft>
              <a:buClr>
                <a:srgbClr val="000000"/>
              </a:buClr>
              <a:buSzPct val="100000"/>
              <a:buChar char="•"/>
            </a:pPr>
            <a:r>
              <a:rPr b="0" i="0" lang="en-US" sz="1400" u="none" strike="noStrike">
                <a:solidFill>
                  <a:srgbClr val="000000"/>
                </a:solidFill>
                <a:latin typeface="Arial"/>
                <a:ea typeface="Arial"/>
                <a:cs typeface="Arial"/>
                <a:sym typeface="Arial"/>
              </a:rPr>
              <a:t>A legitimate proprietary interest entitled to be protected?</a:t>
            </a:r>
            <a:endParaRPr>
              <a:solidFill>
                <a:srgbClr val="000000"/>
              </a:solidFill>
            </a:endParaRPr>
          </a:p>
          <a:p>
            <a:pPr indent="0" lvl="0" marL="1143000" rtl="0" algn="l">
              <a:lnSpc>
                <a:spcPct val="90000"/>
              </a:lnSpc>
              <a:spcBef>
                <a:spcPts val="0"/>
              </a:spcBef>
              <a:spcAft>
                <a:spcPts val="0"/>
              </a:spcAft>
              <a:buSzPct val="69498"/>
              <a:buNone/>
            </a:pPr>
            <a:r>
              <a:t/>
            </a:r>
            <a:endParaRPr>
              <a:solidFill>
                <a:srgbClr val="000000"/>
              </a:solidFill>
            </a:endParaRPr>
          </a:p>
          <a:p>
            <a:pPr indent="-220026" lvl="0" marL="685800" rtl="0" algn="l">
              <a:lnSpc>
                <a:spcPct val="90000"/>
              </a:lnSpc>
              <a:spcBef>
                <a:spcPts val="0"/>
              </a:spcBef>
              <a:spcAft>
                <a:spcPts val="0"/>
              </a:spcAft>
              <a:buClr>
                <a:srgbClr val="000000"/>
              </a:buClr>
              <a:buSzPct val="100000"/>
              <a:buChar char="•"/>
            </a:pPr>
            <a:r>
              <a:rPr i="0" lang="en-US" sz="1800" u="none" strike="noStrike">
                <a:solidFill>
                  <a:srgbClr val="000000"/>
                </a:solidFill>
                <a:latin typeface="Arial"/>
                <a:ea typeface="Arial"/>
                <a:cs typeface="Arial"/>
                <a:sym typeface="Arial"/>
              </a:rPr>
              <a:t>Is the restraint reasonable given:</a:t>
            </a:r>
            <a:endParaRPr b="0" i="0" u="none" strike="noStrike">
              <a:solidFill>
                <a:srgbClr val="000000"/>
              </a:solidFill>
            </a:endParaRPr>
          </a:p>
          <a:p>
            <a:pPr indent="-221932" lvl="1" marL="1143000" rtl="0" algn="l">
              <a:lnSpc>
                <a:spcPct val="90000"/>
              </a:lnSpc>
              <a:spcBef>
                <a:spcPts val="0"/>
              </a:spcBef>
              <a:spcAft>
                <a:spcPts val="0"/>
              </a:spcAft>
              <a:buClr>
                <a:srgbClr val="000000"/>
              </a:buClr>
              <a:buSzPct val="100000"/>
              <a:buChar char="•"/>
            </a:pPr>
            <a:r>
              <a:rPr b="0" i="0" lang="en-US" sz="1400" u="none" strike="noStrike">
                <a:solidFill>
                  <a:srgbClr val="000000"/>
                </a:solidFill>
                <a:latin typeface="Arial"/>
                <a:ea typeface="Arial"/>
                <a:cs typeface="Arial"/>
                <a:sym typeface="Arial"/>
              </a:rPr>
              <a:t>Size of the restricted geographical area </a:t>
            </a:r>
            <a:endParaRPr sz="1400">
              <a:solidFill>
                <a:srgbClr val="000000"/>
              </a:solidFill>
              <a:latin typeface="Arial"/>
              <a:ea typeface="Arial"/>
              <a:cs typeface="Arial"/>
              <a:sym typeface="Arial"/>
            </a:endParaRPr>
          </a:p>
          <a:p>
            <a:pPr indent="-221932" lvl="1" marL="1143000" rtl="0" algn="l">
              <a:lnSpc>
                <a:spcPct val="90000"/>
              </a:lnSpc>
              <a:spcBef>
                <a:spcPts val="0"/>
              </a:spcBef>
              <a:spcAft>
                <a:spcPts val="0"/>
              </a:spcAft>
              <a:buClr>
                <a:srgbClr val="000000"/>
              </a:buClr>
              <a:buSzPct val="100000"/>
              <a:buChar char="•"/>
            </a:pPr>
            <a:r>
              <a:rPr b="0" i="0" lang="en-US" sz="1400" u="none" strike="noStrike">
                <a:solidFill>
                  <a:srgbClr val="000000"/>
                </a:solidFill>
                <a:latin typeface="Arial"/>
                <a:ea typeface="Arial"/>
                <a:cs typeface="Arial"/>
                <a:sym typeface="Arial"/>
              </a:rPr>
              <a:t>Nature of activities prohibited</a:t>
            </a:r>
            <a:endParaRPr b="0" i="0" u="none" strike="noStrike">
              <a:solidFill>
                <a:srgbClr val="000000"/>
              </a:solidFill>
            </a:endParaRPr>
          </a:p>
          <a:p>
            <a:pPr indent="-221932" lvl="1" marL="1143000" rtl="0" algn="l">
              <a:lnSpc>
                <a:spcPct val="90000"/>
              </a:lnSpc>
              <a:spcBef>
                <a:spcPts val="0"/>
              </a:spcBef>
              <a:spcAft>
                <a:spcPts val="0"/>
              </a:spcAft>
              <a:buClr>
                <a:srgbClr val="000000"/>
              </a:buClr>
              <a:buSzPct val="100000"/>
              <a:buChar char="•"/>
            </a:pPr>
            <a:r>
              <a:rPr b="0" i="0" lang="en-US" sz="1400" u="none" strike="noStrike">
                <a:solidFill>
                  <a:srgbClr val="000000"/>
                </a:solidFill>
                <a:latin typeface="Arial"/>
                <a:ea typeface="Arial"/>
                <a:cs typeface="Arial"/>
                <a:sym typeface="Arial"/>
              </a:rPr>
              <a:t>Length of restriction</a:t>
            </a:r>
            <a:endParaRPr b="0" i="0" u="none" strike="noStrike">
              <a:solidFill>
                <a:srgbClr val="000000"/>
              </a:solidFill>
            </a:endParaRPr>
          </a:p>
          <a:p>
            <a:pPr indent="-221932" lvl="1" marL="1143000" rtl="0" algn="l">
              <a:lnSpc>
                <a:spcPct val="90000"/>
              </a:lnSpc>
              <a:spcBef>
                <a:spcPts val="0"/>
              </a:spcBef>
              <a:spcAft>
                <a:spcPts val="0"/>
              </a:spcAft>
              <a:buClr>
                <a:srgbClr val="000000"/>
              </a:buClr>
              <a:buSzPct val="100000"/>
              <a:buChar char="•"/>
            </a:pPr>
            <a:r>
              <a:rPr b="0" i="0" lang="en-US" sz="1400" u="none" strike="noStrike">
                <a:solidFill>
                  <a:srgbClr val="000000"/>
                </a:solidFill>
                <a:latin typeface="Arial"/>
                <a:ea typeface="Arial"/>
                <a:cs typeface="Arial"/>
                <a:sym typeface="Arial"/>
              </a:rPr>
              <a:t>Overall fairness</a:t>
            </a:r>
            <a:endParaRPr b="0" i="0" u="none" strike="noStrike">
              <a:solidFill>
                <a:srgbClr val="000000"/>
              </a:solidFill>
            </a:endParaRPr>
          </a:p>
          <a:p>
            <a:pPr indent="-221932" lvl="1" marL="1143000" rtl="0" algn="l">
              <a:lnSpc>
                <a:spcPct val="90000"/>
              </a:lnSpc>
              <a:spcBef>
                <a:spcPts val="0"/>
              </a:spcBef>
              <a:spcAft>
                <a:spcPts val="0"/>
              </a:spcAft>
              <a:buClr>
                <a:srgbClr val="000000"/>
              </a:buClr>
              <a:buSzPct val="100000"/>
              <a:buChar char="•"/>
            </a:pPr>
            <a:r>
              <a:rPr b="0" i="0" lang="en-US" sz="1400" u="none" strike="noStrike">
                <a:solidFill>
                  <a:srgbClr val="000000"/>
                </a:solidFill>
                <a:latin typeface="Arial"/>
                <a:ea typeface="Arial"/>
                <a:cs typeface="Arial"/>
                <a:sym typeface="Arial"/>
              </a:rPr>
              <a:t>Are the terms certain? (i.e. clear and not vague).</a:t>
            </a:r>
            <a:endParaRPr b="0" i="0" u="none" strike="noStrike">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4"/>
          <p:cNvSpPr txBox="1"/>
          <p:nvPr>
            <p:ph type="title"/>
          </p:nvPr>
        </p:nvSpPr>
        <p:spPr>
          <a:xfrm>
            <a:off x="588818" y="1632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Application</a:t>
            </a:r>
            <a:endParaRPr/>
          </a:p>
        </p:txBody>
      </p:sp>
      <p:sp>
        <p:nvSpPr>
          <p:cNvPr id="329" name="Google Shape;329;p24"/>
          <p:cNvSpPr txBox="1"/>
          <p:nvPr>
            <p:ph idx="1" type="body"/>
          </p:nvPr>
        </p:nvSpPr>
        <p:spPr>
          <a:xfrm>
            <a:off x="588818" y="1253331"/>
            <a:ext cx="10515600" cy="4351338"/>
          </a:xfrm>
          <a:prstGeom prst="rect">
            <a:avLst/>
          </a:prstGeom>
          <a:noFill/>
          <a:ln>
            <a:noFill/>
          </a:ln>
        </p:spPr>
        <p:txBody>
          <a:bodyPr anchorCtr="0" anchor="t" bIns="45700" lIns="91425" spcFirstLastPara="1" rIns="91425" wrap="square" tIns="45700">
            <a:normAutofit fontScale="25000" lnSpcReduction="20000"/>
          </a:bodyPr>
          <a:lstStyle/>
          <a:p>
            <a:pPr indent="-228600" lvl="0" marL="228600" rtl="0" algn="l">
              <a:lnSpc>
                <a:spcPct val="90000"/>
              </a:lnSpc>
              <a:spcBef>
                <a:spcPts val="0"/>
              </a:spcBef>
              <a:spcAft>
                <a:spcPts val="0"/>
              </a:spcAft>
              <a:buClr>
                <a:srgbClr val="000000"/>
              </a:buClr>
              <a:buSzPct val="100000"/>
              <a:buChar char="•"/>
            </a:pPr>
            <a:r>
              <a:rPr b="1" i="0" lang="en-US" sz="7200" u="none" strike="noStrike">
                <a:solidFill>
                  <a:srgbClr val="000000"/>
                </a:solidFill>
                <a:latin typeface="Arial"/>
                <a:ea typeface="Arial"/>
                <a:cs typeface="Arial"/>
                <a:sym typeface="Arial"/>
              </a:rPr>
              <a:t>There is a restraint of trade</a:t>
            </a:r>
            <a:r>
              <a:rPr i="0" lang="en-US" sz="7200" u="none" strike="noStrike">
                <a:solidFill>
                  <a:srgbClr val="000000"/>
                </a:solidFill>
                <a:latin typeface="Arial"/>
                <a:ea typeface="Arial"/>
                <a:cs typeface="Arial"/>
                <a:sym typeface="Arial"/>
              </a:rPr>
              <a:t>, Mr. Krabs has many stipulations as to what Spongebob can and can’t do, thus the clause is prima facie unenforceable and Mr Krabs/Krusty Krabs will have to show that it is reasonable. The court will look at:</a:t>
            </a:r>
            <a:endParaRPr/>
          </a:p>
          <a:p>
            <a:pPr indent="0" lvl="0" marL="0" rtl="0" algn="l">
              <a:lnSpc>
                <a:spcPct val="90000"/>
              </a:lnSpc>
              <a:spcBef>
                <a:spcPts val="0"/>
              </a:spcBef>
              <a:spcAft>
                <a:spcPts val="0"/>
              </a:spcAft>
              <a:buClr>
                <a:schemeClr val="dk1"/>
              </a:buClr>
              <a:buSzPct val="100000"/>
              <a:buNone/>
            </a:pPr>
            <a:r>
              <a:t/>
            </a:r>
            <a:endParaRPr i="0" sz="7200" u="none" strike="noStrike">
              <a:solidFill>
                <a:srgbClr val="000000"/>
              </a:solidFill>
              <a:latin typeface="Arial"/>
              <a:ea typeface="Arial"/>
              <a:cs typeface="Arial"/>
              <a:sym typeface="Arial"/>
            </a:endParaRPr>
          </a:p>
          <a:p>
            <a:pPr indent="-228600" lvl="1" marL="685800" rtl="0" algn="l">
              <a:lnSpc>
                <a:spcPct val="90000"/>
              </a:lnSpc>
              <a:spcBef>
                <a:spcPts val="0"/>
              </a:spcBef>
              <a:spcAft>
                <a:spcPts val="0"/>
              </a:spcAft>
              <a:buClr>
                <a:srgbClr val="000000"/>
              </a:buClr>
              <a:buSzPct val="100000"/>
              <a:buChar char="•"/>
            </a:pPr>
            <a:r>
              <a:rPr b="1" i="0" lang="en-US" sz="7200" u="none" strike="noStrike">
                <a:solidFill>
                  <a:srgbClr val="000000"/>
                </a:solidFill>
                <a:latin typeface="Arial"/>
                <a:ea typeface="Arial"/>
                <a:cs typeface="Arial"/>
                <a:sym typeface="Arial"/>
              </a:rPr>
              <a:t>Legitimate Interest: </a:t>
            </a:r>
            <a:r>
              <a:rPr b="1" lang="en-US" sz="7200">
                <a:solidFill>
                  <a:srgbClr val="000000"/>
                </a:solidFill>
                <a:latin typeface="Arial"/>
                <a:ea typeface="Arial"/>
                <a:cs typeface="Arial"/>
                <a:sym typeface="Arial"/>
              </a:rPr>
              <a:t>Yes</a:t>
            </a:r>
            <a:r>
              <a:rPr i="0" lang="en-US" sz="7200" u="none" strike="noStrike">
                <a:solidFill>
                  <a:srgbClr val="000000"/>
                </a:solidFill>
                <a:latin typeface="Arial"/>
                <a:ea typeface="Arial"/>
                <a:cs typeface="Arial"/>
                <a:sym typeface="Arial"/>
              </a:rPr>
              <a:t>, there is a business interest that would be threatened if Krusty’s employees leaves to work for a direct/indirect employer of the restaurant.</a:t>
            </a:r>
            <a:endParaRPr/>
          </a:p>
          <a:p>
            <a:pPr indent="0" lvl="1" marL="457200" rtl="0" algn="l">
              <a:lnSpc>
                <a:spcPct val="90000"/>
              </a:lnSpc>
              <a:spcBef>
                <a:spcPts val="0"/>
              </a:spcBef>
              <a:spcAft>
                <a:spcPts val="0"/>
              </a:spcAft>
              <a:buClr>
                <a:schemeClr val="dk1"/>
              </a:buClr>
              <a:buSzPct val="100000"/>
              <a:buNone/>
            </a:pPr>
            <a:r>
              <a:t/>
            </a:r>
            <a:endParaRPr i="0" sz="7200" u="none" strike="noStrike">
              <a:solidFill>
                <a:srgbClr val="000000"/>
              </a:solidFill>
              <a:latin typeface="Arial"/>
              <a:ea typeface="Arial"/>
              <a:cs typeface="Arial"/>
              <a:sym typeface="Arial"/>
            </a:endParaRPr>
          </a:p>
          <a:p>
            <a:pPr indent="-228600" lvl="1" marL="685800" rtl="0" algn="l">
              <a:lnSpc>
                <a:spcPct val="90000"/>
              </a:lnSpc>
              <a:spcBef>
                <a:spcPts val="0"/>
              </a:spcBef>
              <a:spcAft>
                <a:spcPts val="0"/>
              </a:spcAft>
              <a:buClr>
                <a:srgbClr val="000000"/>
              </a:buClr>
              <a:buSzPct val="100000"/>
              <a:buChar char="•"/>
            </a:pPr>
            <a:r>
              <a:rPr b="1" i="0" lang="en-US" sz="7200" u="none" strike="noStrike">
                <a:solidFill>
                  <a:srgbClr val="000000"/>
                </a:solidFill>
                <a:latin typeface="Arial"/>
                <a:ea typeface="Arial"/>
                <a:cs typeface="Arial"/>
                <a:sym typeface="Arial"/>
              </a:rPr>
              <a:t>Depriving Special Services/Public interest</a:t>
            </a:r>
            <a:r>
              <a:rPr i="0" lang="en-US" sz="7200" u="none" strike="noStrike">
                <a:solidFill>
                  <a:srgbClr val="000000"/>
                </a:solidFill>
                <a:latin typeface="Arial"/>
                <a:ea typeface="Arial"/>
                <a:cs typeface="Arial"/>
                <a:sym typeface="Arial"/>
              </a:rPr>
              <a:t>: Many restaurants in Bikini Bottoms, would not likely be depriving public of food that is cooked by one chef</a:t>
            </a:r>
            <a:r>
              <a:rPr lang="en-US" sz="7200">
                <a:solidFill>
                  <a:srgbClr val="000000"/>
                </a:solidFill>
                <a:latin typeface="Arial"/>
                <a:ea typeface="Arial"/>
                <a:cs typeface="Arial"/>
                <a:sym typeface="Arial"/>
              </a:rPr>
              <a:t>. Public’s interest unlikely to be jeopardized by this one action.</a:t>
            </a:r>
            <a:endParaRPr/>
          </a:p>
          <a:p>
            <a:pPr indent="0" lvl="1" marL="457200" rtl="0" algn="l">
              <a:lnSpc>
                <a:spcPct val="90000"/>
              </a:lnSpc>
              <a:spcBef>
                <a:spcPts val="0"/>
              </a:spcBef>
              <a:spcAft>
                <a:spcPts val="0"/>
              </a:spcAft>
              <a:buClr>
                <a:schemeClr val="dk1"/>
              </a:buClr>
              <a:buSzPct val="100000"/>
              <a:buNone/>
            </a:pPr>
            <a:r>
              <a:t/>
            </a:r>
            <a:endParaRPr i="0" sz="7200" u="none" strike="noStrike">
              <a:solidFill>
                <a:srgbClr val="000000"/>
              </a:solidFill>
              <a:latin typeface="Arial"/>
              <a:ea typeface="Arial"/>
              <a:cs typeface="Arial"/>
              <a:sym typeface="Arial"/>
            </a:endParaRPr>
          </a:p>
          <a:p>
            <a:pPr indent="-228600" lvl="1" marL="685800" rtl="0" algn="l">
              <a:lnSpc>
                <a:spcPct val="90000"/>
              </a:lnSpc>
              <a:spcBef>
                <a:spcPts val="0"/>
              </a:spcBef>
              <a:spcAft>
                <a:spcPts val="0"/>
              </a:spcAft>
              <a:buClr>
                <a:srgbClr val="000000"/>
              </a:buClr>
              <a:buSzPct val="100000"/>
              <a:buChar char="•"/>
            </a:pPr>
            <a:r>
              <a:rPr b="1" i="0" lang="en-US" sz="7200" u="none" strike="noStrike">
                <a:solidFill>
                  <a:srgbClr val="000000"/>
                </a:solidFill>
                <a:latin typeface="Arial"/>
                <a:ea typeface="Arial"/>
                <a:cs typeface="Arial"/>
                <a:sym typeface="Arial"/>
              </a:rPr>
              <a:t>Restrain on competition/trade</a:t>
            </a:r>
            <a:r>
              <a:rPr i="0" lang="en-US" sz="7200" u="none" strike="noStrike">
                <a:solidFill>
                  <a:srgbClr val="000000"/>
                </a:solidFill>
                <a:latin typeface="Arial"/>
                <a:ea typeface="Arial"/>
                <a:cs typeface="Arial"/>
                <a:sym typeface="Arial"/>
              </a:rPr>
              <a:t>: Restricts competition; contract states Spongebob must not “</a:t>
            </a:r>
            <a:r>
              <a:rPr b="0" i="1" lang="en-US" sz="7200" u="none" strike="noStrike">
                <a:solidFill>
                  <a:srgbClr val="000000"/>
                </a:solidFill>
                <a:latin typeface="Arial"/>
                <a:ea typeface="Arial"/>
                <a:cs typeface="Arial"/>
                <a:sym typeface="Arial"/>
              </a:rPr>
              <a:t>be employed by any business in town of Bikini Bottom that competes directly with Krusty Krabs”.</a:t>
            </a:r>
            <a:endParaRPr i="0" sz="7200" u="none" strike="noStrike">
              <a:solidFill>
                <a:srgbClr val="000000"/>
              </a:solidFill>
              <a:latin typeface="Arial"/>
              <a:ea typeface="Arial"/>
              <a:cs typeface="Arial"/>
              <a:sym typeface="Arial"/>
            </a:endParaRPr>
          </a:p>
          <a:p>
            <a:pPr indent="0" lvl="1" marL="457200" rtl="0" algn="l">
              <a:lnSpc>
                <a:spcPct val="90000"/>
              </a:lnSpc>
              <a:spcBef>
                <a:spcPts val="0"/>
              </a:spcBef>
              <a:spcAft>
                <a:spcPts val="0"/>
              </a:spcAft>
              <a:buClr>
                <a:schemeClr val="dk1"/>
              </a:buClr>
              <a:buSzPct val="100000"/>
              <a:buNone/>
            </a:pPr>
            <a:r>
              <a:t/>
            </a:r>
            <a:endParaRPr i="0" sz="7200" u="none" strike="noStrike">
              <a:solidFill>
                <a:srgbClr val="000000"/>
              </a:solidFill>
              <a:latin typeface="Arial"/>
              <a:ea typeface="Arial"/>
              <a:cs typeface="Arial"/>
              <a:sym typeface="Arial"/>
            </a:endParaRPr>
          </a:p>
          <a:p>
            <a:pPr indent="-228600" lvl="1" marL="685800" rtl="0" algn="l">
              <a:lnSpc>
                <a:spcPct val="90000"/>
              </a:lnSpc>
              <a:spcBef>
                <a:spcPts val="0"/>
              </a:spcBef>
              <a:spcAft>
                <a:spcPts val="0"/>
              </a:spcAft>
              <a:buClr>
                <a:srgbClr val="000000"/>
              </a:buClr>
              <a:buSzPct val="100000"/>
              <a:buChar char="•"/>
            </a:pPr>
            <a:r>
              <a:rPr b="1" i="0" lang="en-US" sz="7200" u="none" strike="noStrike">
                <a:solidFill>
                  <a:srgbClr val="000000"/>
                </a:solidFill>
                <a:latin typeface="Arial"/>
                <a:ea typeface="Arial"/>
                <a:cs typeface="Arial"/>
                <a:sym typeface="Arial"/>
              </a:rPr>
              <a:t>Reasonable or too broad?</a:t>
            </a:r>
            <a:endParaRPr/>
          </a:p>
          <a:p>
            <a:pPr indent="-228600" lvl="2" marL="1143000" rtl="0" algn="l">
              <a:lnSpc>
                <a:spcPct val="90000"/>
              </a:lnSpc>
              <a:spcBef>
                <a:spcPts val="0"/>
              </a:spcBef>
              <a:spcAft>
                <a:spcPts val="0"/>
              </a:spcAft>
              <a:buClr>
                <a:srgbClr val="000000"/>
              </a:buClr>
              <a:buSzPct val="100000"/>
              <a:buChar char="•"/>
            </a:pPr>
            <a:r>
              <a:rPr i="0" lang="en-US" sz="7200" u="none" strike="noStrike">
                <a:solidFill>
                  <a:srgbClr val="000000"/>
                </a:solidFill>
                <a:latin typeface="Arial"/>
                <a:ea typeface="Arial"/>
                <a:cs typeface="Arial"/>
                <a:sym typeface="Arial"/>
              </a:rPr>
              <a:t>Geographic Area – the region of Bikini Bottoms is far too broad. The legitimate interests of the business would likely be restricted to a geographic area representative of such things such as client base. </a:t>
            </a:r>
            <a:r>
              <a:rPr lang="en-US" sz="7200">
                <a:solidFill>
                  <a:srgbClr val="000000"/>
                </a:solidFill>
                <a:latin typeface="Arial"/>
                <a:ea typeface="Arial"/>
                <a:cs typeface="Arial"/>
                <a:sym typeface="Arial"/>
              </a:rPr>
              <a:t>There are many people in Bikini Bottoms (3 million), it makes sense for the presence of more restaurants in the area to fulfil the demand. </a:t>
            </a:r>
            <a:endParaRPr i="0" sz="7200" u="none" strike="noStrike">
              <a:solidFill>
                <a:srgbClr val="000000"/>
              </a:solidFill>
              <a:latin typeface="Arial"/>
              <a:ea typeface="Arial"/>
              <a:cs typeface="Arial"/>
              <a:sym typeface="Arial"/>
            </a:endParaRPr>
          </a:p>
          <a:p>
            <a:pPr indent="-228600" lvl="2" marL="1143000" rtl="0" algn="l">
              <a:lnSpc>
                <a:spcPct val="90000"/>
              </a:lnSpc>
              <a:spcBef>
                <a:spcPts val="0"/>
              </a:spcBef>
              <a:spcAft>
                <a:spcPts val="0"/>
              </a:spcAft>
              <a:buClr>
                <a:srgbClr val="000000"/>
              </a:buClr>
              <a:buSzPct val="100000"/>
              <a:buChar char="•"/>
            </a:pPr>
            <a:r>
              <a:rPr i="0" lang="en-US" sz="7200" u="none" strike="noStrike">
                <a:solidFill>
                  <a:srgbClr val="000000"/>
                </a:solidFill>
                <a:latin typeface="Arial"/>
                <a:ea typeface="Arial"/>
                <a:cs typeface="Arial"/>
                <a:sym typeface="Arial"/>
              </a:rPr>
              <a:t>Nature of Activities – too broad. Banning any type of service related to the food industry alone is too broad, not to mention the potential banning Spongebob from working in any hospitality industry as well.</a:t>
            </a:r>
            <a:endParaRPr/>
          </a:p>
          <a:p>
            <a:pPr indent="-228600" lvl="2" marL="1143000" rtl="0" algn="l">
              <a:lnSpc>
                <a:spcPct val="90000"/>
              </a:lnSpc>
              <a:spcBef>
                <a:spcPts val="0"/>
              </a:spcBef>
              <a:spcAft>
                <a:spcPts val="0"/>
              </a:spcAft>
              <a:buClr>
                <a:srgbClr val="000000"/>
              </a:buClr>
              <a:buSzPct val="100000"/>
              <a:buChar char="•"/>
            </a:pPr>
            <a:r>
              <a:rPr i="0" lang="en-US" sz="7200" u="none" strike="noStrike">
                <a:solidFill>
                  <a:srgbClr val="000000"/>
                </a:solidFill>
                <a:latin typeface="Arial"/>
                <a:ea typeface="Arial"/>
                <a:cs typeface="Arial"/>
                <a:sym typeface="Arial"/>
              </a:rPr>
              <a:t>Length of Restriction – 4 years is too long. A more reasonable length of restriction would be less than 2 years.</a:t>
            </a:r>
            <a:endParaRPr/>
          </a:p>
          <a:p>
            <a:pPr indent="-228600" lvl="2" marL="1143000" rtl="0" algn="l">
              <a:lnSpc>
                <a:spcPct val="90000"/>
              </a:lnSpc>
              <a:spcBef>
                <a:spcPts val="0"/>
              </a:spcBef>
              <a:spcAft>
                <a:spcPts val="0"/>
              </a:spcAft>
              <a:buClr>
                <a:srgbClr val="000000"/>
              </a:buClr>
              <a:buSzPct val="100000"/>
              <a:buChar char="•"/>
            </a:pPr>
            <a:r>
              <a:rPr i="0" lang="en-US" sz="7200" u="none" strike="noStrike">
                <a:solidFill>
                  <a:srgbClr val="000000"/>
                </a:solidFill>
                <a:latin typeface="Arial"/>
                <a:ea typeface="Arial"/>
                <a:cs typeface="Arial"/>
                <a:sym typeface="Arial"/>
              </a:rPr>
              <a:t>Overall Fairness – this is unfair. Assuming Spongebob has a limited skillset, the restrictive covenant essentially deprives Spongebob of all potential job prospects possible within Bikini Bottoms for a period of 4 years.</a:t>
            </a:r>
            <a:br>
              <a:rPr lang="en-US"/>
            </a:br>
            <a:br>
              <a:rPr lang="en-US"/>
            </a:b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Conclusion</a:t>
            </a:r>
            <a:endParaRPr/>
          </a:p>
        </p:txBody>
      </p:sp>
      <p:sp>
        <p:nvSpPr>
          <p:cNvPr id="335" name="Google Shape;335;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500"/>
              <a:buChar char="•"/>
            </a:pPr>
            <a:r>
              <a:rPr i="0" lang="en-US" sz="2500" u="none" strike="noStrike">
                <a:solidFill>
                  <a:srgbClr val="000000"/>
                </a:solidFill>
                <a:latin typeface="Arial"/>
                <a:ea typeface="Arial"/>
                <a:cs typeface="Arial"/>
                <a:sym typeface="Arial"/>
              </a:rPr>
              <a:t>The terms are certain; however, given the information above, the court will likely decide that the contract is unenforceable. Courts will not “rewrite” a covenant to make the contract enforceable. Therefore, Mr. Krabs will not be successful in obtaining an injunction.</a:t>
            </a:r>
            <a:endParaRPr/>
          </a:p>
          <a:p>
            <a:pPr indent="0" lvl="0" marL="0" rtl="0" algn="l">
              <a:lnSpc>
                <a:spcPct val="90000"/>
              </a:lnSpc>
              <a:spcBef>
                <a:spcPts val="0"/>
              </a:spcBef>
              <a:spcAft>
                <a:spcPts val="0"/>
              </a:spcAft>
              <a:buClr>
                <a:schemeClr val="dk1"/>
              </a:buClr>
              <a:buSzPts val="2500"/>
              <a:buNone/>
            </a:pPr>
            <a:r>
              <a:t/>
            </a:r>
            <a:endParaRPr b="1" sz="2500">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 3 - Answer: Part 2</a:t>
            </a:r>
            <a:endParaRPr/>
          </a:p>
        </p:txBody>
      </p:sp>
      <p:sp>
        <p:nvSpPr>
          <p:cNvPr id="342" name="Google Shape;342;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3000"/>
              <a:buChar char="•"/>
            </a:pPr>
            <a:r>
              <a:rPr lang="en-US" sz="3000">
                <a:solidFill>
                  <a:srgbClr val="000000"/>
                </a:solidFill>
                <a:latin typeface="Arial"/>
                <a:ea typeface="Arial"/>
                <a:cs typeface="Arial"/>
                <a:sym typeface="Arial"/>
              </a:rPr>
              <a:t>Spongebob intentionally </a:t>
            </a:r>
            <a:r>
              <a:rPr i="0" lang="en-US" sz="3000" u="none" strike="noStrike">
                <a:solidFill>
                  <a:srgbClr val="000000"/>
                </a:solidFill>
                <a:latin typeface="Arial"/>
                <a:ea typeface="Arial"/>
                <a:cs typeface="Arial"/>
                <a:sym typeface="Arial"/>
              </a:rPr>
              <a:t>getting fired is express repudiation and Mr. Krabs will be eligible for damages but this has nothing to do with interlocutory injunction OR restraint of trade; as a result, Spongebob will be free to work where ever he likes. </a:t>
            </a:r>
            <a:endParaRPr/>
          </a:p>
          <a:p>
            <a:pPr indent="-38100" lvl="0" marL="228600" rtl="0" algn="l">
              <a:lnSpc>
                <a:spcPct val="90000"/>
              </a:lnSpc>
              <a:spcBef>
                <a:spcPts val="0"/>
              </a:spcBef>
              <a:spcAft>
                <a:spcPts val="0"/>
              </a:spcAft>
              <a:buClr>
                <a:schemeClr val="dk1"/>
              </a:buClr>
              <a:buSzPts val="3000"/>
              <a:buNone/>
            </a:pPr>
            <a:r>
              <a:t/>
            </a:r>
            <a:endParaRPr sz="3000">
              <a:solidFill>
                <a:srgbClr val="000000"/>
              </a:solidFill>
              <a:latin typeface="Arial"/>
              <a:ea typeface="Arial"/>
              <a:cs typeface="Arial"/>
              <a:sym typeface="Arial"/>
            </a:endParaRPr>
          </a:p>
          <a:p>
            <a:pPr indent="-228600" lvl="0" marL="228600" rtl="0" algn="l">
              <a:lnSpc>
                <a:spcPct val="90000"/>
              </a:lnSpc>
              <a:spcBef>
                <a:spcPts val="0"/>
              </a:spcBef>
              <a:spcAft>
                <a:spcPts val="0"/>
              </a:spcAft>
              <a:buClr>
                <a:srgbClr val="000000"/>
              </a:buClr>
              <a:buSzPts val="3200"/>
              <a:buChar char="•"/>
            </a:pPr>
            <a:r>
              <a:rPr b="0" i="0" lang="en-US" sz="3200" u="none" strike="noStrike">
                <a:solidFill>
                  <a:srgbClr val="000000"/>
                </a:solidFill>
                <a:latin typeface="Arial"/>
                <a:ea typeface="Arial"/>
                <a:cs typeface="Arial"/>
                <a:sym typeface="Arial"/>
              </a:rPr>
              <a:t>Spongebob can be employed at other hospitality related industry </a:t>
            </a:r>
            <a:r>
              <a:rPr lang="en-US" sz="3200">
                <a:solidFill>
                  <a:srgbClr val="000000"/>
                </a:solidFill>
                <a:latin typeface="Arial"/>
                <a:ea typeface="Arial"/>
                <a:cs typeface="Arial"/>
                <a:sym typeface="Arial"/>
              </a:rPr>
              <a:t>upon</a:t>
            </a:r>
            <a:r>
              <a:rPr b="0" i="0" lang="en-US" sz="3200" u="none" strike="noStrike">
                <a:solidFill>
                  <a:srgbClr val="000000"/>
                </a:solidFill>
                <a:latin typeface="Arial"/>
                <a:ea typeface="Arial"/>
                <a:cs typeface="Arial"/>
                <a:sym typeface="Arial"/>
              </a:rPr>
              <a:t> the termination of his contract. </a:t>
            </a:r>
            <a:br>
              <a:rPr lang="en-US" sz="3200"/>
            </a:br>
            <a:br>
              <a:rPr lang="en-US" sz="3200"/>
            </a:br>
            <a:endParaRPr sz="3200"/>
          </a:p>
          <a:p>
            <a:pPr indent="-38100" lvl="0" marL="228600" rtl="0" algn="l">
              <a:lnSpc>
                <a:spcPct val="90000"/>
              </a:lnSpc>
              <a:spcBef>
                <a:spcPts val="0"/>
              </a:spcBef>
              <a:spcAft>
                <a:spcPts val="0"/>
              </a:spcAft>
              <a:buClr>
                <a:schemeClr val="dk1"/>
              </a:buClr>
              <a:buSzPts val="3000"/>
              <a:buNone/>
            </a:pPr>
            <a:r>
              <a:t/>
            </a:r>
            <a:endParaRPr i="0" sz="3000" u="none" strike="noStrike">
              <a:solidFill>
                <a:srgbClr val="0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 4:</a:t>
            </a:r>
            <a:endParaRPr/>
          </a:p>
        </p:txBody>
      </p:sp>
      <p:sp>
        <p:nvSpPr>
          <p:cNvPr id="348" name="Google Shape;348;p27"/>
          <p:cNvSpPr txBox="1"/>
          <p:nvPr>
            <p:ph idx="1" type="body"/>
          </p:nvPr>
        </p:nvSpPr>
        <p:spPr>
          <a:xfrm>
            <a:off x="838200" y="1582557"/>
            <a:ext cx="10515600" cy="4351338"/>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0"/>
              </a:spcBef>
              <a:spcAft>
                <a:spcPts val="0"/>
              </a:spcAft>
              <a:buClr>
                <a:srgbClr val="000000"/>
              </a:buClr>
              <a:buSzPct val="100000"/>
              <a:buNone/>
            </a:pPr>
            <a:r>
              <a:rPr b="0" i="0" lang="en-US" sz="8000" u="none" strike="noStrike">
                <a:solidFill>
                  <a:srgbClr val="000000"/>
                </a:solidFill>
                <a:latin typeface="Arial"/>
                <a:ea typeface="Arial"/>
                <a:cs typeface="Arial"/>
                <a:sym typeface="Arial"/>
              </a:rPr>
              <a:t>Manchester Red </a:t>
            </a:r>
            <a:r>
              <a:rPr lang="en-US" sz="8000">
                <a:solidFill>
                  <a:srgbClr val="000000"/>
                </a:solidFill>
                <a:latin typeface="Arial"/>
                <a:ea typeface="Arial"/>
                <a:cs typeface="Arial"/>
                <a:sym typeface="Arial"/>
              </a:rPr>
              <a:t>FC</a:t>
            </a:r>
            <a:r>
              <a:rPr b="0" i="0" lang="en-US" sz="8000" u="none" strike="noStrike">
                <a:solidFill>
                  <a:srgbClr val="000000"/>
                </a:solidFill>
                <a:latin typeface="Arial"/>
                <a:ea typeface="Arial"/>
                <a:cs typeface="Arial"/>
                <a:sym typeface="Arial"/>
              </a:rPr>
              <a:t>’s home stadium, "Old Trashford”, is a shell of its former self. Having not undergone any significant refurbishment over the last 70 years, its owners, the Glezer family, decided to hire Toober Construction Company Ltd to renovate the building. The contract has stipulated that Toober had to complete the stadium’s renovation by 1st January 2030. If the project cannot be completed within the agreed upon deadline, then the Glezer family is free to hire other construction companies while Toober constructions will be obligated to pay 50% of the project cost as damages to the Glezer family. </a:t>
            </a:r>
            <a:endParaRPr b="0" i="0" sz="8000" u="none" strike="noStrike">
              <a:solidFill>
                <a:srgbClr val="000000"/>
              </a:solidFill>
            </a:endParaRPr>
          </a:p>
          <a:p>
            <a:pPr indent="0" lvl="0" marL="0" rtl="0" algn="l">
              <a:lnSpc>
                <a:spcPct val="90000"/>
              </a:lnSpc>
              <a:spcBef>
                <a:spcPts val="0"/>
              </a:spcBef>
              <a:spcAft>
                <a:spcPts val="0"/>
              </a:spcAft>
              <a:buClr>
                <a:schemeClr val="dk1"/>
              </a:buClr>
              <a:buSzPct val="100000"/>
              <a:buNone/>
            </a:pPr>
            <a:r>
              <a:t/>
            </a:r>
            <a:endParaRPr b="0" i="0" sz="8000" u="none" strike="noStrike">
              <a:solidFill>
                <a:srgbClr val="000000"/>
              </a:solidFill>
            </a:endParaRPr>
          </a:p>
          <a:p>
            <a:pPr indent="-228600" lvl="0" marL="228600" rtl="0" algn="l">
              <a:lnSpc>
                <a:spcPct val="90000"/>
              </a:lnSpc>
              <a:spcBef>
                <a:spcPts val="0"/>
              </a:spcBef>
              <a:spcAft>
                <a:spcPts val="0"/>
              </a:spcAft>
              <a:buClr>
                <a:srgbClr val="000000"/>
              </a:buClr>
              <a:buSzPct val="100000"/>
              <a:buChar char="•"/>
            </a:pPr>
            <a:r>
              <a:rPr b="0" i="0" lang="en-US" sz="8000" u="none" strike="noStrike">
                <a:solidFill>
                  <a:srgbClr val="000000"/>
                </a:solidFill>
                <a:latin typeface="Arial"/>
                <a:ea typeface="Arial"/>
                <a:cs typeface="Arial"/>
                <a:sym typeface="Arial"/>
              </a:rPr>
              <a:t>After 8 years of construction, Toober’s realized that magnitude of the task. They had significantly overestimated their ability to deliver the project on time. After consulting with the engineers, Toober’s came up with a new proposal that will see the stadium’s renovation being completed somewhere around September 2035. In </a:t>
            </a:r>
            <a:r>
              <a:rPr b="1" i="0" lang="en-US" sz="8000" u="none" strike="noStrike">
                <a:solidFill>
                  <a:srgbClr val="000000"/>
                </a:solidFill>
                <a:latin typeface="Arial"/>
                <a:ea typeface="Arial"/>
                <a:cs typeface="Arial"/>
                <a:sym typeface="Arial"/>
              </a:rPr>
              <a:t>5th March 2028, </a:t>
            </a:r>
            <a:r>
              <a:rPr b="0" i="0" lang="en-US" sz="8000" u="none" strike="noStrike">
                <a:solidFill>
                  <a:srgbClr val="000000"/>
                </a:solidFill>
                <a:latin typeface="Arial"/>
                <a:ea typeface="Arial"/>
                <a:cs typeface="Arial"/>
                <a:sym typeface="Arial"/>
              </a:rPr>
              <a:t>Toober’s contacted the Glezer family and notified them of this new plan. The Glezer family responded by saying, “Take your time, there’s no rush, the fans aren’t going to leave anytime soon. You don’t need to pay us anything so long as the quality of the stadium is </a:t>
            </a:r>
            <a:r>
              <a:rPr lang="en-US" sz="8000">
                <a:solidFill>
                  <a:srgbClr val="000000"/>
                </a:solidFill>
                <a:latin typeface="Arial"/>
                <a:ea typeface="Arial"/>
                <a:cs typeface="Arial"/>
                <a:sym typeface="Arial"/>
              </a:rPr>
              <a:t>en</a:t>
            </a:r>
            <a:r>
              <a:rPr b="0" i="0" lang="en-US" sz="8000" u="none" strike="noStrike">
                <a:solidFill>
                  <a:srgbClr val="000000"/>
                </a:solidFill>
                <a:latin typeface="Arial"/>
                <a:ea typeface="Arial"/>
                <a:cs typeface="Arial"/>
                <a:sym typeface="Arial"/>
              </a:rPr>
              <a:t>sured”.</a:t>
            </a:r>
            <a:endParaRPr b="0" i="0" sz="8000" u="none" strike="noStrike">
              <a:solidFill>
                <a:srgbClr val="000000"/>
              </a:solidFill>
            </a:endParaRPr>
          </a:p>
          <a:p>
            <a:pPr indent="0" lvl="0" marL="0" rtl="0" algn="l">
              <a:lnSpc>
                <a:spcPct val="90000"/>
              </a:lnSpc>
              <a:spcBef>
                <a:spcPts val="0"/>
              </a:spcBef>
              <a:spcAft>
                <a:spcPts val="0"/>
              </a:spcAft>
              <a:buClr>
                <a:schemeClr val="dk1"/>
              </a:buClr>
              <a:buSzPct val="100000"/>
              <a:buNone/>
            </a:pPr>
            <a:r>
              <a:t/>
            </a:r>
            <a:endParaRPr b="0" i="0" sz="8000" u="none" strike="noStrike">
              <a:solidFill>
                <a:srgbClr val="000000"/>
              </a:solidFill>
            </a:endParaRPr>
          </a:p>
          <a:p>
            <a:pPr indent="-228600" lvl="0" marL="228600" rtl="0" algn="l">
              <a:lnSpc>
                <a:spcPct val="90000"/>
              </a:lnSpc>
              <a:spcBef>
                <a:spcPts val="0"/>
              </a:spcBef>
              <a:spcAft>
                <a:spcPts val="0"/>
              </a:spcAft>
              <a:buClr>
                <a:srgbClr val="000000"/>
              </a:buClr>
              <a:buSzPct val="100000"/>
              <a:buChar char="•"/>
            </a:pPr>
            <a:r>
              <a:rPr b="0" i="0" lang="en-US" sz="8000" u="none" strike="noStrike">
                <a:solidFill>
                  <a:srgbClr val="000000"/>
                </a:solidFill>
                <a:latin typeface="Arial"/>
                <a:ea typeface="Arial"/>
                <a:cs typeface="Arial"/>
                <a:sym typeface="Arial"/>
              </a:rPr>
              <a:t>On May 23rd 2031, after a string of fan protests due to the decaying state of their home ground, supporters of the club started boycotting matches by not renewing their season tickets. I</a:t>
            </a:r>
            <a:r>
              <a:rPr lang="en-US" sz="8000">
                <a:solidFill>
                  <a:srgbClr val="000000"/>
                </a:solidFill>
                <a:latin typeface="Arial"/>
                <a:ea typeface="Arial"/>
                <a:cs typeface="Arial"/>
                <a:sym typeface="Arial"/>
              </a:rPr>
              <a:t>n order to satisfy its fans</a:t>
            </a:r>
            <a:r>
              <a:rPr b="0" i="0" lang="en-US" sz="8000" u="none" strike="noStrike">
                <a:solidFill>
                  <a:srgbClr val="000000"/>
                </a:solidFill>
                <a:latin typeface="Arial"/>
                <a:ea typeface="Arial"/>
                <a:cs typeface="Arial"/>
                <a:sym typeface="Arial"/>
              </a:rPr>
              <a:t>, the Glezer family fired Toober Constructions and sued them for damages as stipulated in the contract. Upon receiving this news, Toober Constructions counter-sued the Glezer family for fraud and demanded compensation. </a:t>
            </a:r>
            <a:endParaRPr b="0" i="0" sz="8000" u="none" strike="noStrike">
              <a:solidFill>
                <a:srgbClr val="000000"/>
              </a:solidFill>
            </a:endParaRPr>
          </a:p>
          <a:p>
            <a:pPr indent="0" lvl="0" marL="0" rtl="0" algn="l">
              <a:lnSpc>
                <a:spcPct val="90000"/>
              </a:lnSpc>
              <a:spcBef>
                <a:spcPts val="0"/>
              </a:spcBef>
              <a:spcAft>
                <a:spcPts val="0"/>
              </a:spcAft>
              <a:buClr>
                <a:schemeClr val="dk1"/>
              </a:buClr>
              <a:buSzPct val="100000"/>
              <a:buNone/>
            </a:pPr>
            <a:br>
              <a:rPr lang="en-US"/>
            </a:br>
            <a:br>
              <a:rPr lang="en-US"/>
            </a:b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54" name="Google Shape;354;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Char char="•"/>
            </a:pPr>
            <a:r>
              <a:rPr b="0" i="0" lang="en-US" sz="2800" u="none" strike="noStrike">
                <a:solidFill>
                  <a:srgbClr val="000000"/>
                </a:solidFill>
                <a:latin typeface="Arial"/>
                <a:ea typeface="Arial"/>
                <a:cs typeface="Arial"/>
                <a:sym typeface="Arial"/>
              </a:rPr>
              <a:t>Will the Glezer family be successful in their lawsuit? </a:t>
            </a:r>
            <a:endParaRPr b="0" i="0" u="none" strike="noStrike">
              <a:solidFill>
                <a:srgbClr val="000000"/>
              </a:solidFill>
            </a:endParaRPr>
          </a:p>
          <a:p>
            <a:pPr indent="0" lvl="0" marL="0" rtl="0" algn="l">
              <a:lnSpc>
                <a:spcPct val="90000"/>
              </a:lnSpc>
              <a:spcBef>
                <a:spcPts val="0"/>
              </a:spcBef>
              <a:spcAft>
                <a:spcPts val="0"/>
              </a:spcAft>
              <a:buClr>
                <a:schemeClr val="dk1"/>
              </a:buClr>
              <a:buSzPts val="2800"/>
              <a:buNone/>
            </a:pPr>
            <a:r>
              <a:t/>
            </a:r>
            <a:endParaRPr b="0" i="0" u="none" strike="noStrike">
              <a:solidFill>
                <a:srgbClr val="000000"/>
              </a:solidFill>
            </a:endParaRPr>
          </a:p>
          <a:p>
            <a:pPr indent="-228600" lvl="0" marL="228600" rtl="0" algn="l">
              <a:lnSpc>
                <a:spcPct val="90000"/>
              </a:lnSpc>
              <a:spcBef>
                <a:spcPts val="0"/>
              </a:spcBef>
              <a:spcAft>
                <a:spcPts val="0"/>
              </a:spcAft>
              <a:buClr>
                <a:srgbClr val="000000"/>
              </a:buClr>
              <a:buSzPts val="2800"/>
              <a:buChar char="•"/>
            </a:pPr>
            <a:r>
              <a:rPr b="0" i="0" lang="en-US" sz="2800" u="none" strike="noStrike">
                <a:solidFill>
                  <a:srgbClr val="000000"/>
                </a:solidFill>
                <a:latin typeface="Arial"/>
                <a:ea typeface="Arial"/>
                <a:cs typeface="Arial"/>
                <a:sym typeface="Arial"/>
              </a:rPr>
              <a:t>What about the counter action Toober Construction filed against the Glezer family?</a:t>
            </a:r>
            <a:endParaRPr b="0" i="0" u="none" strike="noStrike">
              <a:solidFill>
                <a:srgbClr val="000000"/>
              </a:solidFill>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g16fea62fbcc_0_12"/>
          <p:cNvPicPr preferRelativeResize="0"/>
          <p:nvPr/>
        </p:nvPicPr>
        <p:blipFill rotWithShape="1">
          <a:blip r:embed="rId3">
            <a:alphaModFix/>
          </a:blip>
          <a:srcRect b="0" l="0" r="0" t="0"/>
          <a:stretch/>
        </p:blipFill>
        <p:spPr>
          <a:xfrm>
            <a:off x="4430000" y="152400"/>
            <a:ext cx="4580955" cy="6553201"/>
          </a:xfrm>
          <a:prstGeom prst="rect">
            <a:avLst/>
          </a:prstGeom>
          <a:noFill/>
          <a:ln>
            <a:noFill/>
          </a:ln>
        </p:spPr>
      </p:pic>
      <p:sp>
        <p:nvSpPr>
          <p:cNvPr id="126" name="Google Shape;126;g16fea62fbcc_0_12"/>
          <p:cNvSpPr txBox="1"/>
          <p:nvPr/>
        </p:nvSpPr>
        <p:spPr>
          <a:xfrm>
            <a:off x="476225" y="549950"/>
            <a:ext cx="4423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Example of my notes:</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 4 - Answer: Part 1</a:t>
            </a:r>
            <a:endParaRPr/>
          </a:p>
        </p:txBody>
      </p:sp>
      <p:sp>
        <p:nvSpPr>
          <p:cNvPr id="360" name="Google Shape;360;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700"/>
              <a:buChar char="•"/>
            </a:pPr>
            <a:r>
              <a:rPr b="1" i="0" lang="en-US" sz="2700" u="none" strike="noStrike">
                <a:solidFill>
                  <a:srgbClr val="000000"/>
                </a:solidFill>
                <a:latin typeface="Arial"/>
                <a:ea typeface="Arial"/>
                <a:cs typeface="Arial"/>
                <a:sym typeface="Arial"/>
              </a:rPr>
              <a:t>ISSUE: </a:t>
            </a:r>
            <a:r>
              <a:rPr b="0" i="0" lang="en-US" sz="2700" u="none" strike="noStrike">
                <a:solidFill>
                  <a:srgbClr val="000000"/>
                </a:solidFill>
                <a:latin typeface="Arial"/>
                <a:ea typeface="Arial"/>
                <a:cs typeface="Arial"/>
                <a:sym typeface="Arial"/>
              </a:rPr>
              <a:t>Can the Glezer family sue Toober Constructions Inc. for the late fees? </a:t>
            </a:r>
            <a:endParaRPr/>
          </a:p>
          <a:p>
            <a:pPr indent="0" lvl="0" marL="0" rtl="0" algn="l">
              <a:lnSpc>
                <a:spcPct val="90000"/>
              </a:lnSpc>
              <a:spcBef>
                <a:spcPts val="1000"/>
              </a:spcBef>
              <a:spcAft>
                <a:spcPts val="0"/>
              </a:spcAft>
              <a:buClr>
                <a:schemeClr val="dk1"/>
              </a:buClr>
              <a:buSzPts val="2700"/>
              <a:buNone/>
            </a:pPr>
            <a:r>
              <a:t/>
            </a:r>
            <a:endParaRPr b="0" i="0" sz="2700" u="none" strike="noStrike">
              <a:solidFill>
                <a:srgbClr val="000000"/>
              </a:solidFill>
              <a:latin typeface="Arial"/>
              <a:ea typeface="Arial"/>
              <a:cs typeface="Arial"/>
              <a:sym typeface="Arial"/>
            </a:endParaRPr>
          </a:p>
          <a:p>
            <a:pPr indent="-228600" lvl="0" marL="228600" rtl="0" algn="l">
              <a:lnSpc>
                <a:spcPct val="90000"/>
              </a:lnSpc>
              <a:spcBef>
                <a:spcPts val="1000"/>
              </a:spcBef>
              <a:spcAft>
                <a:spcPts val="0"/>
              </a:spcAft>
              <a:buClr>
                <a:schemeClr val="dk1"/>
              </a:buClr>
              <a:buSzPts val="2700"/>
              <a:buChar char="•"/>
            </a:pPr>
            <a:r>
              <a:rPr b="1" lang="en-US" sz="2700">
                <a:latin typeface="Calibri"/>
                <a:ea typeface="Calibri"/>
                <a:cs typeface="Calibri"/>
                <a:sym typeface="Calibri"/>
              </a:rPr>
              <a:t>Related Cases: </a:t>
            </a:r>
            <a:endParaRPr b="1" sz="2700"/>
          </a:p>
          <a:p>
            <a:pPr indent="-228600" lvl="1" marL="685800" rtl="0" algn="l">
              <a:lnSpc>
                <a:spcPct val="90000"/>
              </a:lnSpc>
              <a:spcBef>
                <a:spcPts val="500"/>
              </a:spcBef>
              <a:spcAft>
                <a:spcPts val="0"/>
              </a:spcAft>
              <a:buClr>
                <a:schemeClr val="dk1"/>
              </a:buClr>
              <a:buSzPts val="2700"/>
              <a:buChar char="•"/>
            </a:pPr>
            <a:r>
              <a:rPr lang="en-US" sz="2700">
                <a:latin typeface="Calibri"/>
                <a:ea typeface="Calibri"/>
                <a:cs typeface="Calibri"/>
                <a:sym typeface="Calibri"/>
              </a:rPr>
              <a:t>Caliguiri v. Tumillo </a:t>
            </a:r>
            <a:endParaRPr sz="2700">
              <a:latin typeface="Noto Sans"/>
              <a:ea typeface="Noto Sans"/>
              <a:cs typeface="Noto Sans"/>
              <a:sym typeface="Noto Sans"/>
            </a:endParaRPr>
          </a:p>
          <a:p>
            <a:pPr indent="-228600" lvl="1" marL="685800" rtl="0" algn="l">
              <a:lnSpc>
                <a:spcPct val="90000"/>
              </a:lnSpc>
              <a:spcBef>
                <a:spcPts val="500"/>
              </a:spcBef>
              <a:spcAft>
                <a:spcPts val="0"/>
              </a:spcAft>
              <a:buClr>
                <a:schemeClr val="dk1"/>
              </a:buClr>
              <a:buSzPts val="2700"/>
              <a:buChar char="•"/>
            </a:pPr>
            <a:r>
              <a:rPr lang="en-US" sz="2700">
                <a:latin typeface="Calibri"/>
                <a:ea typeface="Calibri"/>
                <a:cs typeface="Calibri"/>
                <a:sym typeface="Calibri"/>
              </a:rPr>
              <a:t>Tulsa Heaters Inc. v. Syncrude Canada Ltd. </a:t>
            </a:r>
            <a:endParaRPr/>
          </a:p>
          <a:p>
            <a:pPr indent="-228600" lvl="1" marL="685800" rtl="0" algn="l">
              <a:lnSpc>
                <a:spcPct val="90000"/>
              </a:lnSpc>
              <a:spcBef>
                <a:spcPts val="500"/>
              </a:spcBef>
              <a:spcAft>
                <a:spcPts val="0"/>
              </a:spcAft>
              <a:buClr>
                <a:schemeClr val="dk1"/>
              </a:buClr>
              <a:buSzPts val="2700"/>
              <a:buChar char="•"/>
            </a:pPr>
            <a:r>
              <a:rPr lang="en-US" sz="2700">
                <a:latin typeface="Calibri"/>
                <a:ea typeface="Calibri"/>
                <a:cs typeface="Calibri"/>
                <a:sym typeface="Calibri"/>
              </a:rPr>
              <a:t>AMS Duke’s Cookies</a:t>
            </a:r>
            <a:endParaRPr sz="2700">
              <a:latin typeface="Noto Sans"/>
              <a:ea typeface="Noto Sans"/>
              <a:cs typeface="Noto Sans"/>
              <a:sym typeface="Noto Sans"/>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Law: Promissory/Equitable Estoppel</a:t>
            </a:r>
            <a:endParaRPr/>
          </a:p>
        </p:txBody>
      </p:sp>
      <p:sp>
        <p:nvSpPr>
          <p:cNvPr id="366" name="Google Shape;366;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rgbClr val="000000"/>
              </a:buClr>
              <a:buSzPts val="2400"/>
              <a:buChar char="•"/>
            </a:pPr>
            <a:r>
              <a:rPr b="1" i="0" lang="en-US" sz="2400" u="none" strike="noStrike">
                <a:solidFill>
                  <a:srgbClr val="000000"/>
                </a:solidFill>
                <a:latin typeface="Arial"/>
                <a:ea typeface="Arial"/>
                <a:cs typeface="Arial"/>
                <a:sym typeface="Arial"/>
              </a:rPr>
              <a:t>LAW: </a:t>
            </a:r>
            <a:r>
              <a:rPr b="0" i="0" lang="en-US" sz="2400" u="none" strike="noStrike">
                <a:solidFill>
                  <a:srgbClr val="000000"/>
                </a:solidFill>
                <a:latin typeface="Arial"/>
                <a:ea typeface="Arial"/>
                <a:cs typeface="Arial"/>
                <a:sym typeface="Arial"/>
              </a:rPr>
              <a:t>Consideration is when there is a mutual exchange of promises between two parties. In the case where a promise is made without anything in exchange, it is called a gratuitous promise and will not be enforced by law (Caliguiri). However, promissory estoppel (or equitable estoppel) can be applied if the following elements are present (Tulsa Heaters):</a:t>
            </a:r>
            <a:endParaRPr b="0" i="0" sz="2400" u="none" strike="noStrike">
              <a:solidFill>
                <a:srgbClr val="000000"/>
              </a:solidFill>
            </a:endParaRPr>
          </a:p>
          <a:p>
            <a:pPr indent="-228600" lvl="0" marL="457200" rtl="0" algn="l">
              <a:lnSpc>
                <a:spcPct val="90000"/>
              </a:lnSpc>
              <a:spcBef>
                <a:spcPts val="2400"/>
              </a:spcBef>
              <a:spcAft>
                <a:spcPts val="0"/>
              </a:spcAft>
              <a:buClr>
                <a:srgbClr val="000000"/>
              </a:buClr>
              <a:buSzPts val="2400"/>
              <a:buFont typeface="Calibri"/>
              <a:buAutoNum type="arabicPeriod"/>
            </a:pPr>
            <a:r>
              <a:rPr b="0" i="0" lang="en-US" sz="2400" u="none" strike="noStrike">
                <a:solidFill>
                  <a:srgbClr val="000000"/>
                </a:solidFill>
                <a:latin typeface="Arial"/>
                <a:ea typeface="Arial"/>
                <a:cs typeface="Arial"/>
                <a:sym typeface="Arial"/>
              </a:rPr>
              <a:t>There was a pre-existing contract between the parties;</a:t>
            </a:r>
            <a:endParaRPr/>
          </a:p>
          <a:p>
            <a:pPr indent="-228600" lvl="0" marL="457200" rtl="0" algn="l">
              <a:lnSpc>
                <a:spcPct val="90000"/>
              </a:lnSpc>
              <a:spcBef>
                <a:spcPts val="0"/>
              </a:spcBef>
              <a:spcAft>
                <a:spcPts val="0"/>
              </a:spcAft>
              <a:buClr>
                <a:srgbClr val="000000"/>
              </a:buClr>
              <a:buSzPts val="2400"/>
              <a:buFont typeface="Calibri"/>
              <a:buAutoNum type="arabicPeriod"/>
            </a:pPr>
            <a:r>
              <a:rPr b="0" i="0" lang="en-US" sz="2400" u="none" strike="noStrike">
                <a:solidFill>
                  <a:srgbClr val="000000"/>
                </a:solidFill>
                <a:latin typeface="Arial"/>
                <a:ea typeface="Arial"/>
                <a:cs typeface="Arial"/>
                <a:sym typeface="Arial"/>
              </a:rPr>
              <a:t>One party made a gratuitous promise to relax strict legal obligations;</a:t>
            </a:r>
            <a:endParaRPr/>
          </a:p>
          <a:p>
            <a:pPr indent="-228600" lvl="0" marL="457200" rtl="0" algn="l">
              <a:lnSpc>
                <a:spcPct val="90000"/>
              </a:lnSpc>
              <a:spcBef>
                <a:spcPts val="0"/>
              </a:spcBef>
              <a:spcAft>
                <a:spcPts val="0"/>
              </a:spcAft>
              <a:buClr>
                <a:srgbClr val="000000"/>
              </a:buClr>
              <a:buSzPts val="2400"/>
              <a:buFont typeface="Calibri"/>
              <a:buAutoNum type="arabicPeriod"/>
            </a:pPr>
            <a:r>
              <a:rPr b="0" i="0" lang="en-US" sz="2400" u="none" strike="noStrike">
                <a:solidFill>
                  <a:srgbClr val="000000"/>
                </a:solidFill>
                <a:latin typeface="Arial"/>
                <a:ea typeface="Arial"/>
                <a:cs typeface="Arial"/>
                <a:sym typeface="Arial"/>
              </a:rPr>
              <a:t>Other party relied on the promise, altered its conduct and now it would be a real hardship if the promise were not lived up to; and</a:t>
            </a:r>
            <a:endParaRPr/>
          </a:p>
          <a:p>
            <a:pPr indent="-228600" lvl="0" marL="457200" rtl="0" algn="l">
              <a:lnSpc>
                <a:spcPct val="90000"/>
              </a:lnSpc>
              <a:spcBef>
                <a:spcPts val="0"/>
              </a:spcBef>
              <a:spcAft>
                <a:spcPts val="0"/>
              </a:spcAft>
              <a:buClr>
                <a:srgbClr val="000000"/>
              </a:buClr>
              <a:buSzPts val="2400"/>
              <a:buFont typeface="Calibri"/>
              <a:buAutoNum type="arabicPeriod"/>
            </a:pPr>
            <a:r>
              <a:rPr b="0" i="0" lang="en-US" sz="2400" u="none" strike="noStrike">
                <a:solidFill>
                  <a:srgbClr val="000000"/>
                </a:solidFill>
                <a:latin typeface="Arial"/>
                <a:ea typeface="Arial"/>
                <a:cs typeface="Arial"/>
                <a:sym typeface="Arial"/>
              </a:rPr>
              <a:t>Party who relied on the promise is using this</a:t>
            </a:r>
            <a:r>
              <a:rPr b="1" i="0" lang="en-US" sz="2400" u="none" strike="noStrike">
                <a:solidFill>
                  <a:srgbClr val="000000"/>
                </a:solidFill>
                <a:latin typeface="Arial"/>
                <a:ea typeface="Arial"/>
                <a:cs typeface="Arial"/>
                <a:sym typeface="Arial"/>
              </a:rPr>
              <a:t> as a shield, not as a sword</a:t>
            </a:r>
            <a:r>
              <a:rPr b="1" lang="en-US" sz="2400">
                <a:solidFill>
                  <a:srgbClr val="000000"/>
                </a:solidFill>
                <a:latin typeface="Arial"/>
                <a:ea typeface="Arial"/>
                <a:cs typeface="Arial"/>
                <a:sym typeface="Arial"/>
              </a:rPr>
              <a:t>, </a:t>
            </a:r>
            <a:r>
              <a:rPr lang="en-US" sz="2400">
                <a:solidFill>
                  <a:srgbClr val="000000"/>
                </a:solidFill>
                <a:latin typeface="Arial"/>
                <a:ea typeface="Arial"/>
                <a:cs typeface="Arial"/>
                <a:sym typeface="Arial"/>
              </a:rPr>
              <a:t>meaning they are using it to defend themselves in a cause of action.</a:t>
            </a:r>
            <a:endParaRPr i="0" sz="2400" u="none" strike="noStrike">
              <a:solidFill>
                <a:srgbClr val="000000"/>
              </a:solidFill>
              <a:latin typeface="Arial"/>
              <a:ea typeface="Arial"/>
              <a:cs typeface="Arial"/>
              <a:sym typeface="Arial"/>
            </a:endParaRPr>
          </a:p>
          <a:p>
            <a:pPr indent="-50800" lvl="0" marL="228600" rtl="0" algn="l">
              <a:lnSpc>
                <a:spcPct val="90000"/>
              </a:lnSpc>
              <a:spcBef>
                <a:spcPts val="2200"/>
              </a:spcBef>
              <a:spcAft>
                <a:spcPts val="0"/>
              </a:spcAft>
              <a:buClr>
                <a:schemeClr val="dk1"/>
              </a:buClr>
              <a:buSzPts val="28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Application and Conclusion</a:t>
            </a:r>
            <a:endParaRPr/>
          </a:p>
        </p:txBody>
      </p:sp>
      <p:sp>
        <p:nvSpPr>
          <p:cNvPr id="372" name="Google Shape;372;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rgbClr val="000000"/>
              </a:buClr>
              <a:buSzPct val="100000"/>
              <a:buChar char="•"/>
            </a:pPr>
            <a:r>
              <a:rPr b="1" i="0" lang="en-US" sz="2200" u="none" strike="noStrike">
                <a:solidFill>
                  <a:srgbClr val="000000"/>
                </a:solidFill>
                <a:latin typeface="Arial"/>
                <a:ea typeface="Arial"/>
                <a:cs typeface="Arial"/>
                <a:sym typeface="Arial"/>
              </a:rPr>
              <a:t>APPLICATION: </a:t>
            </a:r>
            <a:r>
              <a:rPr b="0" i="0" lang="en-US" sz="2200" u="none" strike="noStrike">
                <a:solidFill>
                  <a:srgbClr val="000000"/>
                </a:solidFill>
                <a:latin typeface="Arial"/>
                <a:ea typeface="Arial"/>
                <a:cs typeface="Arial"/>
                <a:sym typeface="Arial"/>
              </a:rPr>
              <a:t>When the Glezer's told Toobers Inc. they could complete the renovation sometime past the agreed-upon completion date, no consideration was received; therefore, this is a gratuitous promise, and hence it is unenforceable</a:t>
            </a:r>
            <a:r>
              <a:rPr lang="en-US" sz="2200">
                <a:solidFill>
                  <a:srgbClr val="000000"/>
                </a:solidFill>
                <a:latin typeface="Arial"/>
                <a:ea typeface="Arial"/>
                <a:cs typeface="Arial"/>
                <a:sym typeface="Arial"/>
              </a:rPr>
              <a:t> in the courts.</a:t>
            </a:r>
            <a:r>
              <a:rPr b="0" i="0" lang="en-US" sz="2200" u="none" strike="noStrike">
                <a:solidFill>
                  <a:srgbClr val="000000"/>
                </a:solidFill>
                <a:latin typeface="Arial"/>
                <a:ea typeface="Arial"/>
                <a:cs typeface="Arial"/>
                <a:sym typeface="Arial"/>
              </a:rPr>
              <a:t>However, by applying the principles and frameworks of promissory estoppel, the facts remain that it was the Glezer's who made a gratuitous promise to relax the delivery date of the renovation from 2030 to 2035. Toobers Inc relied on this new information, relaxed its present obligations and set its renovation completion date for Old Trashford to 2035. As per the terms in the contract, if the initial stipulations were not lived up to, the Glezer's would be free to fire Toober's without prior notice and demand damages. In this case, Toober's would inevitably suffer financial hardship as they would have to pay the Glezer's fees for late delivery through no fault of their own. To protect themselves against unjust lawsuits, Toober's could apply equitable estoppel to prevent </a:t>
            </a:r>
            <a:r>
              <a:rPr lang="en-US" sz="2200">
                <a:solidFill>
                  <a:srgbClr val="000000"/>
                </a:solidFill>
                <a:latin typeface="Arial"/>
                <a:ea typeface="Arial"/>
                <a:cs typeface="Arial"/>
                <a:sym typeface="Arial"/>
              </a:rPr>
              <a:t>incurring</a:t>
            </a:r>
            <a:r>
              <a:rPr b="0" i="0" lang="en-US" sz="2200" u="none" strike="noStrike">
                <a:solidFill>
                  <a:srgbClr val="000000"/>
                </a:solidFill>
                <a:latin typeface="Arial"/>
                <a:ea typeface="Arial"/>
                <a:cs typeface="Arial"/>
                <a:sym typeface="Arial"/>
              </a:rPr>
              <a:t> unnecessary legal bills.</a:t>
            </a:r>
            <a:endParaRPr/>
          </a:p>
          <a:p>
            <a:pPr indent="0" lvl="0" marL="0" rtl="0" algn="l">
              <a:lnSpc>
                <a:spcPct val="90000"/>
              </a:lnSpc>
              <a:spcBef>
                <a:spcPts val="0"/>
              </a:spcBef>
              <a:spcAft>
                <a:spcPts val="0"/>
              </a:spcAft>
              <a:buClr>
                <a:schemeClr val="dk1"/>
              </a:buClr>
              <a:buSzPct val="100000"/>
              <a:buNone/>
            </a:pPr>
            <a:r>
              <a:t/>
            </a:r>
            <a:endParaRPr b="0" i="0" sz="2200" u="none" strike="noStrike">
              <a:solidFill>
                <a:srgbClr val="000000"/>
              </a:solidFill>
            </a:endParaRPr>
          </a:p>
          <a:p>
            <a:pPr indent="-228600" lvl="0" marL="228600" rtl="0" algn="l">
              <a:lnSpc>
                <a:spcPct val="90000"/>
              </a:lnSpc>
              <a:spcBef>
                <a:spcPts val="0"/>
              </a:spcBef>
              <a:spcAft>
                <a:spcPts val="0"/>
              </a:spcAft>
              <a:buClr>
                <a:srgbClr val="000000"/>
              </a:buClr>
              <a:buSzPct val="100000"/>
              <a:buChar char="•"/>
            </a:pPr>
            <a:r>
              <a:rPr b="1" i="0" lang="en-US" sz="2200" u="none" strike="noStrike">
                <a:solidFill>
                  <a:srgbClr val="000000"/>
                </a:solidFill>
                <a:latin typeface="Arial"/>
                <a:ea typeface="Arial"/>
                <a:cs typeface="Arial"/>
                <a:sym typeface="Arial"/>
              </a:rPr>
              <a:t>CONCLUSION: </a:t>
            </a:r>
            <a:r>
              <a:rPr b="0" i="0" lang="en-US" sz="2200" u="none" strike="noStrike">
                <a:solidFill>
                  <a:srgbClr val="000000"/>
                </a:solidFill>
                <a:latin typeface="Arial"/>
                <a:ea typeface="Arial"/>
                <a:cs typeface="Arial"/>
                <a:sym typeface="Arial"/>
              </a:rPr>
              <a:t>Promissory estoppel would protect Toobers Inc. in this case and the Glezer’s would not be successful in bringing a legal action against Toobers Inc. in court. The Glezer’s would likely be liable for costs.</a:t>
            </a:r>
            <a:br>
              <a:rPr lang="en-US"/>
            </a:br>
            <a:br>
              <a:rPr lang="en-US"/>
            </a:b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 4 - Answer: Part 2</a:t>
            </a:r>
            <a:endParaRPr/>
          </a:p>
        </p:txBody>
      </p:sp>
      <p:sp>
        <p:nvSpPr>
          <p:cNvPr id="378" name="Google Shape;378;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000000"/>
              </a:buClr>
              <a:buSzPts val="2500"/>
              <a:buChar char="•"/>
            </a:pPr>
            <a:r>
              <a:rPr b="0" i="0" lang="en-US" sz="2500" u="none" strike="noStrike">
                <a:solidFill>
                  <a:srgbClr val="000000"/>
                </a:solidFill>
                <a:latin typeface="Arial"/>
                <a:ea typeface="Arial"/>
                <a:cs typeface="Arial"/>
                <a:sym typeface="Arial"/>
              </a:rPr>
              <a:t>Law: Party who relied on the promise cannot use promissory estoppel</a:t>
            </a:r>
            <a:r>
              <a:rPr b="1" i="0" lang="en-US" sz="2500" u="none" strike="noStrike">
                <a:solidFill>
                  <a:srgbClr val="000000"/>
                </a:solidFill>
                <a:latin typeface="Arial"/>
                <a:ea typeface="Arial"/>
                <a:cs typeface="Arial"/>
                <a:sym typeface="Arial"/>
              </a:rPr>
              <a:t> as a sword</a:t>
            </a:r>
            <a:r>
              <a:rPr b="1" lang="en-US" sz="2500">
                <a:solidFill>
                  <a:srgbClr val="000000"/>
                </a:solidFill>
                <a:latin typeface="Arial"/>
                <a:ea typeface="Arial"/>
                <a:cs typeface="Arial"/>
                <a:sym typeface="Arial"/>
              </a:rPr>
              <a:t>, </a:t>
            </a:r>
            <a:r>
              <a:rPr lang="en-US" sz="2500">
                <a:solidFill>
                  <a:srgbClr val="000000"/>
                </a:solidFill>
                <a:latin typeface="Arial"/>
                <a:ea typeface="Arial"/>
                <a:cs typeface="Arial"/>
                <a:sym typeface="Arial"/>
              </a:rPr>
              <a:t>that is, to bring a cause of action.</a:t>
            </a:r>
            <a:endParaRPr>
              <a:latin typeface="Arial"/>
              <a:ea typeface="Arial"/>
              <a:cs typeface="Arial"/>
              <a:sym typeface="Arial"/>
            </a:endParaRPr>
          </a:p>
          <a:p>
            <a:pPr indent="0" lvl="0" marL="0" rtl="0" algn="l">
              <a:lnSpc>
                <a:spcPct val="90000"/>
              </a:lnSpc>
              <a:spcBef>
                <a:spcPts val="0"/>
              </a:spcBef>
              <a:spcAft>
                <a:spcPts val="0"/>
              </a:spcAft>
              <a:buClr>
                <a:schemeClr val="dk1"/>
              </a:buClr>
              <a:buSzPts val="2500"/>
              <a:buNone/>
            </a:pPr>
            <a:r>
              <a:t/>
            </a:r>
            <a:endParaRPr b="0" i="0" sz="2500" u="none" strike="noStrike">
              <a:solidFill>
                <a:srgbClr val="000000"/>
              </a:solidFill>
            </a:endParaRPr>
          </a:p>
          <a:p>
            <a:pPr indent="-228600" lvl="0" marL="228600" rtl="0" algn="l">
              <a:lnSpc>
                <a:spcPct val="90000"/>
              </a:lnSpc>
              <a:spcBef>
                <a:spcPts val="0"/>
              </a:spcBef>
              <a:spcAft>
                <a:spcPts val="0"/>
              </a:spcAft>
              <a:buClr>
                <a:srgbClr val="000000"/>
              </a:buClr>
              <a:buSzPts val="2500"/>
              <a:buChar char="•"/>
            </a:pPr>
            <a:r>
              <a:rPr lang="en-US" sz="2500">
                <a:solidFill>
                  <a:srgbClr val="000000"/>
                </a:solidFill>
                <a:latin typeface="Arial"/>
                <a:ea typeface="Arial"/>
                <a:cs typeface="Arial"/>
                <a:sym typeface="Arial"/>
              </a:rPr>
              <a:t>A</a:t>
            </a:r>
            <a:r>
              <a:rPr b="0" i="0" lang="en-US" sz="2500" u="none" strike="noStrike">
                <a:solidFill>
                  <a:srgbClr val="000000"/>
                </a:solidFill>
                <a:latin typeface="Arial"/>
                <a:ea typeface="Arial"/>
                <a:cs typeface="Arial"/>
                <a:sym typeface="Arial"/>
              </a:rPr>
              <a:t>pply: </a:t>
            </a:r>
            <a:r>
              <a:rPr lang="en-US" sz="2500">
                <a:solidFill>
                  <a:srgbClr val="000000"/>
                </a:solidFill>
                <a:latin typeface="Arial"/>
                <a:ea typeface="Arial"/>
                <a:cs typeface="Arial"/>
                <a:sym typeface="Arial"/>
              </a:rPr>
              <a:t>Toobers Inc counter suing the Glezer family would be considered as utilizing a sword against another party, given that it is not done in defence or protection of one's own interests. </a:t>
            </a:r>
            <a:endParaRPr sz="2500">
              <a:solidFill>
                <a:srgbClr val="000000"/>
              </a:solidFill>
              <a:latin typeface="Arial"/>
              <a:ea typeface="Arial"/>
              <a:cs typeface="Arial"/>
              <a:sym typeface="Arial"/>
            </a:endParaRPr>
          </a:p>
          <a:p>
            <a:pPr indent="-228600" lvl="0" marL="228600" rtl="0" algn="l">
              <a:lnSpc>
                <a:spcPct val="90000"/>
              </a:lnSpc>
              <a:spcBef>
                <a:spcPts val="0"/>
              </a:spcBef>
              <a:spcAft>
                <a:spcPts val="0"/>
              </a:spcAft>
              <a:buClr>
                <a:srgbClr val="000000"/>
              </a:buClr>
              <a:buSzPts val="2500"/>
              <a:buFont typeface="Arial"/>
              <a:buChar char="•"/>
            </a:pPr>
            <a:r>
              <a:t/>
            </a:r>
            <a:endParaRPr sz="2500">
              <a:solidFill>
                <a:srgbClr val="000000"/>
              </a:solidFill>
              <a:latin typeface="Arial"/>
              <a:ea typeface="Arial"/>
              <a:cs typeface="Arial"/>
              <a:sym typeface="Arial"/>
            </a:endParaRPr>
          </a:p>
          <a:p>
            <a:pPr indent="-228600" lvl="0" marL="228600" rtl="0" algn="l">
              <a:lnSpc>
                <a:spcPct val="90000"/>
              </a:lnSpc>
              <a:spcBef>
                <a:spcPts val="0"/>
              </a:spcBef>
              <a:spcAft>
                <a:spcPts val="0"/>
              </a:spcAft>
              <a:buClr>
                <a:srgbClr val="000000"/>
              </a:buClr>
              <a:buSzPts val="2500"/>
              <a:buChar char="•"/>
            </a:pPr>
            <a:r>
              <a:rPr b="0" i="0" lang="en-US" sz="2500" u="none" strike="noStrike">
                <a:solidFill>
                  <a:srgbClr val="000000"/>
                </a:solidFill>
                <a:latin typeface="Arial"/>
                <a:ea typeface="Arial"/>
                <a:cs typeface="Arial"/>
                <a:sym typeface="Arial"/>
              </a:rPr>
              <a:t>Conclusion: Toober</a:t>
            </a:r>
            <a:r>
              <a:rPr lang="en-US" sz="2500">
                <a:solidFill>
                  <a:srgbClr val="000000"/>
                </a:solidFill>
                <a:latin typeface="Arial"/>
                <a:ea typeface="Arial"/>
                <a:cs typeface="Arial"/>
                <a:sym typeface="Arial"/>
              </a:rPr>
              <a:t> Inc’s</a:t>
            </a:r>
            <a:r>
              <a:rPr b="0" i="0" lang="en-US" sz="2500" u="none" strike="noStrike">
                <a:solidFill>
                  <a:srgbClr val="000000"/>
                </a:solidFill>
                <a:latin typeface="Arial"/>
                <a:ea typeface="Arial"/>
                <a:cs typeface="Arial"/>
                <a:sym typeface="Arial"/>
              </a:rPr>
              <a:t> counter action lawsuit against the Glezer’s would not be successful and Toobers Inc would not be able to obtain damages or costs.</a:t>
            </a:r>
            <a:endParaRPr b="0" i="0" sz="2500" u="none" strike="noStrike">
              <a:solidFill>
                <a:srgbClr val="000000"/>
              </a:solidFill>
            </a:endParaRPr>
          </a:p>
          <a:p>
            <a:pPr indent="0" lvl="0" marL="0" rtl="0" algn="l">
              <a:lnSpc>
                <a:spcPct val="90000"/>
              </a:lnSpc>
              <a:spcBef>
                <a:spcPts val="1000"/>
              </a:spcBef>
              <a:spcAft>
                <a:spcPts val="0"/>
              </a:spcAft>
              <a:buClr>
                <a:schemeClr val="dk1"/>
              </a:buClr>
              <a:buSzPts val="2800"/>
              <a:buNone/>
            </a:pPr>
            <a:br>
              <a:rPr lang="en-US"/>
            </a:b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 5:</a:t>
            </a:r>
            <a:endParaRPr/>
          </a:p>
        </p:txBody>
      </p:sp>
      <p:sp>
        <p:nvSpPr>
          <p:cNvPr id="384" name="Google Shape;384;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000000"/>
              </a:buClr>
              <a:buSzPts val="2500"/>
              <a:buNone/>
            </a:pPr>
            <a:r>
              <a:rPr b="0" i="0" lang="en-US" sz="2500" u="none" strike="noStrike">
                <a:solidFill>
                  <a:srgbClr val="000000"/>
                </a:solidFill>
                <a:latin typeface="Arial"/>
                <a:ea typeface="Arial"/>
                <a:cs typeface="Arial"/>
                <a:sym typeface="Arial"/>
              </a:rPr>
              <a:t>Jonathan was 17 years old when he took out a 35 million dollar student loan so that he could afford to attend the UBC Sauder School of Business. Upon graduating at 21 years old with a BCom degree, Jonathon worked as a crypto trader that netted him $30 dollars per year (be careful with your money kids!). He had annual student debt obligations of 3 million dollars which he refused to pay, arguing that he had not yet saved enough money to become “financially independent”. He has recently received a letter from TD informing him that 5000000 dollars of his debt payments is overdue and if he did not pay, the bank will file a legal action against him that would force him to carry out the terms of the contract.</a:t>
            </a:r>
            <a:br>
              <a:rPr lang="en-US"/>
            </a:br>
            <a:br>
              <a:rPr lang="en-US"/>
            </a:b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4"/>
          <p:cNvSpPr txBox="1"/>
          <p:nvPr>
            <p:ph idx="1" type="body"/>
          </p:nvPr>
        </p:nvSpPr>
        <p:spPr>
          <a:xfrm>
            <a:off x="838200" y="1253331"/>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3000"/>
              <a:buFont typeface="Calibri"/>
              <a:buAutoNum type="arabicPeriod"/>
            </a:pPr>
            <a:r>
              <a:rPr b="0" i="0" lang="en-US" sz="3000" u="none" strike="noStrike">
                <a:solidFill>
                  <a:srgbClr val="000000"/>
                </a:solidFill>
                <a:latin typeface="Arial"/>
                <a:ea typeface="Arial"/>
                <a:cs typeface="Arial"/>
                <a:sym typeface="Arial"/>
              </a:rPr>
              <a:t>Is the contract enforceable? State relevant laws and cases if possible. </a:t>
            </a:r>
            <a:endParaRPr/>
          </a:p>
          <a:p>
            <a:pPr indent="-228600" lvl="0" marL="228600" rtl="0" algn="l">
              <a:lnSpc>
                <a:spcPct val="90000"/>
              </a:lnSpc>
              <a:spcBef>
                <a:spcPts val="0"/>
              </a:spcBef>
              <a:spcAft>
                <a:spcPts val="0"/>
              </a:spcAft>
              <a:buClr>
                <a:srgbClr val="000000"/>
              </a:buClr>
              <a:buSzPts val="3000"/>
              <a:buFont typeface="Calibri"/>
              <a:buAutoNum type="arabicPeriod"/>
            </a:pPr>
            <a:r>
              <a:rPr lang="en-US" sz="3000">
                <a:solidFill>
                  <a:srgbClr val="000000"/>
                </a:solidFill>
                <a:latin typeface="Arial"/>
                <a:ea typeface="Arial"/>
                <a:cs typeface="Arial"/>
                <a:sym typeface="Arial"/>
              </a:rPr>
              <a:t>a) </a:t>
            </a:r>
            <a:r>
              <a:rPr b="0" i="0" lang="en-US" sz="3000" u="none" strike="noStrike">
                <a:solidFill>
                  <a:srgbClr val="000000"/>
                </a:solidFill>
                <a:latin typeface="Arial"/>
                <a:ea typeface="Arial"/>
                <a:cs typeface="Arial"/>
                <a:sym typeface="Arial"/>
              </a:rPr>
              <a:t>Assume that instead of a student loan, Jonathan signed a </a:t>
            </a:r>
            <a:r>
              <a:rPr lang="en-US" sz="3000">
                <a:solidFill>
                  <a:srgbClr val="000000"/>
                </a:solidFill>
                <a:latin typeface="Arial"/>
                <a:ea typeface="Arial"/>
                <a:cs typeface="Arial"/>
                <a:sym typeface="Arial"/>
              </a:rPr>
              <a:t>phone contract deal</a:t>
            </a:r>
            <a:r>
              <a:rPr b="0" i="0" lang="en-US" sz="3000" u="none" strike="noStrike">
                <a:solidFill>
                  <a:srgbClr val="000000"/>
                </a:solidFill>
                <a:latin typeface="Arial"/>
                <a:ea typeface="Arial"/>
                <a:cs typeface="Arial"/>
                <a:sym typeface="Arial"/>
              </a:rPr>
              <a:t> with Rogers for $30/month when he was 17. After turning 19 and experiencing multiple cell outages, Jonathan became angry with Rogers and stop</a:t>
            </a:r>
            <a:r>
              <a:rPr lang="en-US" sz="3000">
                <a:solidFill>
                  <a:srgbClr val="000000"/>
                </a:solidFill>
                <a:latin typeface="Arial"/>
                <a:ea typeface="Arial"/>
                <a:cs typeface="Arial"/>
                <a:sym typeface="Arial"/>
              </a:rPr>
              <a:t>ped</a:t>
            </a:r>
            <a:r>
              <a:rPr b="0" i="0" lang="en-US" sz="3000" u="none" strike="noStrike">
                <a:solidFill>
                  <a:srgbClr val="000000"/>
                </a:solidFill>
                <a:latin typeface="Arial"/>
                <a:ea typeface="Arial"/>
                <a:cs typeface="Arial"/>
                <a:sym typeface="Arial"/>
              </a:rPr>
              <a:t> paying his phone bills for 6 months. Can the contract be cancelled? </a:t>
            </a:r>
            <a:endParaRPr b="0" i="0" sz="3000" u="none" strike="noStrike">
              <a:solidFill>
                <a:srgbClr val="000000"/>
              </a:solidFill>
              <a:latin typeface="Arial"/>
              <a:ea typeface="Arial"/>
              <a:cs typeface="Arial"/>
              <a:sym typeface="Arial"/>
            </a:endParaRPr>
          </a:p>
          <a:p>
            <a:pPr indent="0" lvl="0" marL="685800" rtl="0" algn="l">
              <a:lnSpc>
                <a:spcPct val="90000"/>
              </a:lnSpc>
              <a:spcBef>
                <a:spcPts val="0"/>
              </a:spcBef>
              <a:spcAft>
                <a:spcPts val="0"/>
              </a:spcAft>
              <a:buSzPts val="1800"/>
              <a:buNone/>
            </a:pPr>
            <a:r>
              <a:rPr lang="en-US" sz="3000">
                <a:solidFill>
                  <a:srgbClr val="000000"/>
                </a:solidFill>
                <a:latin typeface="Arial"/>
                <a:ea typeface="Arial"/>
                <a:cs typeface="Arial"/>
                <a:sym typeface="Arial"/>
              </a:rPr>
              <a:t>b) </a:t>
            </a:r>
            <a:r>
              <a:rPr b="0" i="0" lang="en-US" sz="3000" u="none" strike="noStrike">
                <a:solidFill>
                  <a:srgbClr val="000000"/>
                </a:solidFill>
                <a:latin typeface="Arial"/>
                <a:ea typeface="Arial"/>
                <a:cs typeface="Arial"/>
                <a:sym typeface="Arial"/>
              </a:rPr>
              <a:t>What if he only paid for the 4th month after turning 19?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5"/>
          <p:cNvSpPr txBox="1"/>
          <p:nvPr>
            <p:ph type="title"/>
          </p:nvPr>
        </p:nvSpPr>
        <p:spPr>
          <a:xfrm>
            <a:off x="514625" y="0"/>
            <a:ext cx="10920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0000"/>
              </a:buClr>
              <a:buSzPts val="3000"/>
              <a:buFont typeface="Arial"/>
              <a:buNone/>
            </a:pPr>
            <a:r>
              <a:rPr b="0" i="0" lang="en-US" sz="2700" u="none" strike="noStrike">
                <a:solidFill>
                  <a:srgbClr val="000000"/>
                </a:solidFill>
                <a:latin typeface="Arial"/>
                <a:ea typeface="Arial"/>
                <a:cs typeface="Arial"/>
                <a:sym typeface="Arial"/>
              </a:rPr>
              <a:t>Is the contract enforceable? State relevant laws and cases if possible. </a:t>
            </a:r>
            <a:br>
              <a:rPr b="0" i="0" lang="en-US" sz="2700" u="none" strike="noStrike">
                <a:solidFill>
                  <a:srgbClr val="000000"/>
                </a:solidFill>
                <a:latin typeface="Arial"/>
                <a:ea typeface="Arial"/>
                <a:cs typeface="Arial"/>
                <a:sym typeface="Arial"/>
              </a:rPr>
            </a:br>
            <a:endParaRPr sz="2700"/>
          </a:p>
        </p:txBody>
      </p:sp>
      <p:sp>
        <p:nvSpPr>
          <p:cNvPr id="395" name="Google Shape;395;p35"/>
          <p:cNvSpPr txBox="1"/>
          <p:nvPr>
            <p:ph idx="1" type="body"/>
          </p:nvPr>
        </p:nvSpPr>
        <p:spPr>
          <a:xfrm>
            <a:off x="514617" y="992231"/>
            <a:ext cx="10515600" cy="4351200"/>
          </a:xfrm>
          <a:prstGeom prst="rect">
            <a:avLst/>
          </a:prstGeom>
          <a:noFill/>
          <a:ln>
            <a:noFill/>
          </a:ln>
        </p:spPr>
        <p:txBody>
          <a:bodyPr anchorCtr="0" anchor="t" bIns="45700" lIns="91425" spcFirstLastPara="1" rIns="91425" wrap="square" tIns="45700">
            <a:noAutofit/>
          </a:bodyPr>
          <a:lstStyle/>
          <a:p>
            <a:pPr indent="-222250" lvl="0" marL="228600" rtl="0" algn="l">
              <a:lnSpc>
                <a:spcPct val="90000"/>
              </a:lnSpc>
              <a:spcBef>
                <a:spcPts val="0"/>
              </a:spcBef>
              <a:spcAft>
                <a:spcPts val="0"/>
              </a:spcAft>
              <a:buClr>
                <a:srgbClr val="000000"/>
              </a:buClr>
              <a:buSzPts val="2100"/>
              <a:buChar char="•"/>
            </a:pPr>
            <a:r>
              <a:rPr b="1" i="0" lang="en-US" sz="2100" u="none" strike="noStrike">
                <a:solidFill>
                  <a:srgbClr val="000000"/>
                </a:solidFill>
                <a:latin typeface="Arial"/>
                <a:ea typeface="Arial"/>
                <a:cs typeface="Arial"/>
                <a:sym typeface="Arial"/>
              </a:rPr>
              <a:t>Issue: </a:t>
            </a:r>
            <a:endParaRPr b="0" sz="2100"/>
          </a:p>
          <a:p>
            <a:pPr indent="-222250" lvl="0" marL="228600" rtl="0" algn="l">
              <a:lnSpc>
                <a:spcPct val="90000"/>
              </a:lnSpc>
              <a:spcBef>
                <a:spcPts val="0"/>
              </a:spcBef>
              <a:spcAft>
                <a:spcPts val="0"/>
              </a:spcAft>
              <a:buClr>
                <a:srgbClr val="000000"/>
              </a:buClr>
              <a:buSzPts val="2100"/>
              <a:buChar char="•"/>
            </a:pPr>
            <a:r>
              <a:rPr b="0" i="0" lang="en-US" sz="2100" u="none" strike="noStrike">
                <a:solidFill>
                  <a:srgbClr val="000000"/>
                </a:solidFill>
                <a:latin typeface="Arial"/>
                <a:ea typeface="Arial"/>
                <a:cs typeface="Arial"/>
                <a:sym typeface="Arial"/>
              </a:rPr>
              <a:t>Will Jonathan be liable for the $500,000 in loans?</a:t>
            </a:r>
            <a:endParaRPr b="0" sz="2100"/>
          </a:p>
          <a:p>
            <a:pPr indent="-88900" lvl="0" marL="228600" rtl="0" algn="l">
              <a:lnSpc>
                <a:spcPct val="90000"/>
              </a:lnSpc>
              <a:spcBef>
                <a:spcPts val="0"/>
              </a:spcBef>
              <a:spcAft>
                <a:spcPts val="0"/>
              </a:spcAft>
              <a:buClr>
                <a:schemeClr val="dk1"/>
              </a:buClr>
              <a:buSzPts val="2200"/>
              <a:buNone/>
            </a:pPr>
            <a:r>
              <a:t/>
            </a:r>
            <a:endParaRPr b="0" sz="2100"/>
          </a:p>
          <a:p>
            <a:pPr indent="-222250" lvl="0" marL="228600" rtl="0" algn="l">
              <a:lnSpc>
                <a:spcPct val="90000"/>
              </a:lnSpc>
              <a:spcBef>
                <a:spcPts val="0"/>
              </a:spcBef>
              <a:spcAft>
                <a:spcPts val="0"/>
              </a:spcAft>
              <a:buClr>
                <a:srgbClr val="000000"/>
              </a:buClr>
              <a:buSzPts val="2100"/>
              <a:buChar char="•"/>
            </a:pPr>
            <a:r>
              <a:rPr b="1" i="0" lang="en-US" sz="2100" u="none" strike="noStrike">
                <a:solidFill>
                  <a:srgbClr val="000000"/>
                </a:solidFill>
                <a:latin typeface="Arial"/>
                <a:ea typeface="Arial"/>
                <a:cs typeface="Arial"/>
                <a:sym typeface="Arial"/>
              </a:rPr>
              <a:t>Law: </a:t>
            </a:r>
            <a:endParaRPr b="0" sz="2100"/>
          </a:p>
          <a:p>
            <a:pPr indent="-222250" lvl="0" marL="228600" rtl="0" algn="l">
              <a:lnSpc>
                <a:spcPct val="90000"/>
              </a:lnSpc>
              <a:spcBef>
                <a:spcPts val="0"/>
              </a:spcBef>
              <a:spcAft>
                <a:spcPts val="0"/>
              </a:spcAft>
              <a:buClr>
                <a:srgbClr val="000000"/>
              </a:buClr>
              <a:buSzPts val="2100"/>
              <a:buChar char="•"/>
            </a:pPr>
            <a:r>
              <a:rPr b="1" i="0" lang="en-US" sz="2100" u="none" strike="noStrike">
                <a:solidFill>
                  <a:srgbClr val="000000"/>
                </a:solidFill>
                <a:latin typeface="Arial"/>
                <a:ea typeface="Arial"/>
                <a:cs typeface="Arial"/>
                <a:sym typeface="Arial"/>
              </a:rPr>
              <a:t>The Age of Majority</a:t>
            </a:r>
            <a:r>
              <a:rPr b="0" i="0" lang="en-US" sz="2100" u="none" strike="noStrike">
                <a:solidFill>
                  <a:srgbClr val="000000"/>
                </a:solidFill>
                <a:latin typeface="Arial"/>
                <a:ea typeface="Arial"/>
                <a:cs typeface="Arial"/>
                <a:sym typeface="Arial"/>
              </a:rPr>
              <a:t> act sets 19 as the age of adulthood in BC. </a:t>
            </a:r>
            <a:endParaRPr b="0" sz="2100"/>
          </a:p>
          <a:p>
            <a:pPr indent="-222250" lvl="0" marL="228600" rtl="0" algn="l">
              <a:lnSpc>
                <a:spcPct val="90000"/>
              </a:lnSpc>
              <a:spcBef>
                <a:spcPts val="0"/>
              </a:spcBef>
              <a:spcAft>
                <a:spcPts val="0"/>
              </a:spcAft>
              <a:buClr>
                <a:srgbClr val="000000"/>
              </a:buClr>
              <a:buSzPts val="2100"/>
              <a:buChar char="•"/>
            </a:pPr>
            <a:r>
              <a:rPr b="1" i="0" lang="en-US" sz="2100" u="none" strike="noStrike">
                <a:solidFill>
                  <a:srgbClr val="000000"/>
                </a:solidFill>
                <a:latin typeface="Arial"/>
                <a:ea typeface="Arial"/>
                <a:cs typeface="Arial"/>
                <a:sym typeface="Arial"/>
              </a:rPr>
              <a:t>Infants </a:t>
            </a:r>
            <a:r>
              <a:rPr b="1" lang="en-US" sz="2100">
                <a:solidFill>
                  <a:srgbClr val="000000"/>
                </a:solidFill>
                <a:latin typeface="Arial"/>
                <a:ea typeface="Arial"/>
                <a:cs typeface="Arial"/>
                <a:sym typeface="Arial"/>
              </a:rPr>
              <a:t>A</a:t>
            </a:r>
            <a:r>
              <a:rPr b="1" i="0" lang="en-US" sz="2100" u="none" strike="noStrike">
                <a:solidFill>
                  <a:srgbClr val="000000"/>
                </a:solidFill>
                <a:latin typeface="Arial"/>
                <a:ea typeface="Arial"/>
                <a:cs typeface="Arial"/>
                <a:sym typeface="Arial"/>
              </a:rPr>
              <a:t>ct: </a:t>
            </a:r>
            <a:r>
              <a:rPr b="0" i="0" lang="en-US" sz="2100" u="none" strike="noStrike">
                <a:solidFill>
                  <a:srgbClr val="000000"/>
                </a:solidFill>
                <a:latin typeface="Arial"/>
                <a:ea typeface="Arial"/>
                <a:cs typeface="Arial"/>
                <a:sym typeface="Arial"/>
              </a:rPr>
              <a:t>Contracts entered into by minors with adults are enforceable against the adult, but not against the minor. </a:t>
            </a:r>
            <a:endParaRPr b="0" sz="2100"/>
          </a:p>
          <a:p>
            <a:pPr indent="-222250" lvl="1" marL="685800" rtl="0" algn="l">
              <a:lnSpc>
                <a:spcPct val="90000"/>
              </a:lnSpc>
              <a:spcBef>
                <a:spcPts val="0"/>
              </a:spcBef>
              <a:spcAft>
                <a:spcPts val="0"/>
              </a:spcAft>
              <a:buClr>
                <a:srgbClr val="000000"/>
              </a:buClr>
              <a:buSzPts val="2100"/>
              <a:buChar char="•"/>
            </a:pPr>
            <a:r>
              <a:rPr b="0" i="0" lang="en-US" sz="2100" u="none" strike="noStrike">
                <a:solidFill>
                  <a:srgbClr val="000000"/>
                </a:solidFill>
                <a:latin typeface="Arial"/>
                <a:ea typeface="Arial"/>
                <a:cs typeface="Arial"/>
                <a:sym typeface="Arial"/>
              </a:rPr>
              <a:t>The exceptions are when:</a:t>
            </a:r>
            <a:endParaRPr sz="2100">
              <a:solidFill>
                <a:srgbClr val="000000"/>
              </a:solidFill>
              <a:latin typeface="Arial"/>
              <a:ea typeface="Arial"/>
              <a:cs typeface="Arial"/>
              <a:sym typeface="Arial"/>
            </a:endParaRPr>
          </a:p>
          <a:p>
            <a:pPr indent="-222250" lvl="1" marL="914400" rtl="0" algn="l">
              <a:lnSpc>
                <a:spcPct val="90000"/>
              </a:lnSpc>
              <a:spcBef>
                <a:spcPts val="0"/>
              </a:spcBef>
              <a:spcAft>
                <a:spcPts val="0"/>
              </a:spcAft>
              <a:buClr>
                <a:srgbClr val="000000"/>
              </a:buClr>
              <a:buSzPts val="2100"/>
              <a:buChar char="•"/>
            </a:pPr>
            <a:r>
              <a:rPr b="0" i="0" lang="en-US" sz="2100" u="none" strike="noStrike">
                <a:solidFill>
                  <a:srgbClr val="000000"/>
                </a:solidFill>
                <a:latin typeface="Arial"/>
                <a:ea typeface="Arial"/>
                <a:cs typeface="Arial"/>
                <a:sym typeface="Arial"/>
              </a:rPr>
              <a:t>Specified by statute (Canada Student Loans Act) or where capacity granted under the Infants Act</a:t>
            </a:r>
            <a:endParaRPr sz="2300"/>
          </a:p>
          <a:p>
            <a:pPr indent="-222250" lvl="1" marL="914400" rtl="0" algn="l">
              <a:lnSpc>
                <a:spcPct val="90000"/>
              </a:lnSpc>
              <a:spcBef>
                <a:spcPts val="0"/>
              </a:spcBef>
              <a:spcAft>
                <a:spcPts val="0"/>
              </a:spcAft>
              <a:buClr>
                <a:srgbClr val="000000"/>
              </a:buClr>
              <a:buSzPts val="2100"/>
              <a:buChar char="•"/>
            </a:pPr>
            <a:r>
              <a:rPr b="0" i="0" lang="en-US" sz="2100" u="none" strike="noStrike">
                <a:solidFill>
                  <a:srgbClr val="000000"/>
                </a:solidFill>
                <a:latin typeface="Arial"/>
                <a:ea typeface="Arial"/>
                <a:cs typeface="Arial"/>
                <a:sym typeface="Arial"/>
              </a:rPr>
              <a:t>Affirmed upon becoming an adult</a:t>
            </a:r>
            <a:endParaRPr sz="2300"/>
          </a:p>
          <a:p>
            <a:pPr indent="-222250" lvl="1" marL="914400" rtl="0" algn="l">
              <a:lnSpc>
                <a:spcPct val="90000"/>
              </a:lnSpc>
              <a:spcBef>
                <a:spcPts val="0"/>
              </a:spcBef>
              <a:spcAft>
                <a:spcPts val="0"/>
              </a:spcAft>
              <a:buClr>
                <a:srgbClr val="000000"/>
              </a:buClr>
              <a:buSzPts val="2100"/>
              <a:buChar char="•"/>
            </a:pPr>
            <a:r>
              <a:rPr b="0" i="0" lang="en-US" sz="2100" u="none" strike="noStrike">
                <a:solidFill>
                  <a:srgbClr val="000000"/>
                </a:solidFill>
                <a:latin typeface="Arial"/>
                <a:ea typeface="Arial"/>
                <a:cs typeface="Arial"/>
                <a:sym typeface="Arial"/>
              </a:rPr>
              <a:t>Performed or partially performed within one year of attaining majority</a:t>
            </a:r>
            <a:endParaRPr sz="2300"/>
          </a:p>
          <a:p>
            <a:pPr indent="-279400" lvl="2" marL="1200150" rtl="0" algn="l">
              <a:lnSpc>
                <a:spcPct val="90000"/>
              </a:lnSpc>
              <a:spcBef>
                <a:spcPts val="0"/>
              </a:spcBef>
              <a:spcAft>
                <a:spcPts val="0"/>
              </a:spcAft>
              <a:buClr>
                <a:srgbClr val="000000"/>
              </a:buClr>
              <a:buSzPts val="2100"/>
              <a:buChar char="•"/>
            </a:pPr>
            <a:r>
              <a:rPr b="0" i="0" lang="en-US" sz="2100" u="none" strike="noStrike">
                <a:solidFill>
                  <a:srgbClr val="000000"/>
                </a:solidFill>
                <a:latin typeface="Arial"/>
                <a:ea typeface="Arial"/>
                <a:cs typeface="Arial"/>
                <a:sym typeface="Arial"/>
              </a:rPr>
              <a:t>Example: paying a phone bill </a:t>
            </a:r>
            <a:endParaRPr sz="1900"/>
          </a:p>
          <a:p>
            <a:pPr indent="-222250" lvl="1" marL="914400" rtl="0" algn="l">
              <a:lnSpc>
                <a:spcPct val="90000"/>
              </a:lnSpc>
              <a:spcBef>
                <a:spcPts val="0"/>
              </a:spcBef>
              <a:spcAft>
                <a:spcPts val="0"/>
              </a:spcAft>
              <a:buClr>
                <a:srgbClr val="000000"/>
              </a:buClr>
              <a:buSzPts val="2100"/>
              <a:buChar char="•"/>
            </a:pPr>
            <a:r>
              <a:rPr b="0" i="0" lang="en-US" sz="2100" u="none" strike="noStrike">
                <a:solidFill>
                  <a:srgbClr val="000000"/>
                </a:solidFill>
                <a:latin typeface="Arial"/>
                <a:ea typeface="Arial"/>
                <a:cs typeface="Arial"/>
                <a:sym typeface="Arial"/>
              </a:rPr>
              <a:t>Not repudiated within one year of majority</a:t>
            </a:r>
            <a:endParaRPr sz="2300"/>
          </a:p>
          <a:p>
            <a:pPr indent="-279400" lvl="2" marL="1200150" rtl="0" algn="l">
              <a:lnSpc>
                <a:spcPct val="90000"/>
              </a:lnSpc>
              <a:spcBef>
                <a:spcPts val="0"/>
              </a:spcBef>
              <a:spcAft>
                <a:spcPts val="0"/>
              </a:spcAft>
              <a:buClr>
                <a:srgbClr val="000000"/>
              </a:buClr>
              <a:buSzPts val="2100"/>
              <a:buChar char="•"/>
            </a:pPr>
            <a:r>
              <a:rPr b="0" i="0" lang="en-US" sz="2100" u="none" strike="noStrike">
                <a:solidFill>
                  <a:srgbClr val="000000"/>
                </a:solidFill>
                <a:latin typeface="Arial"/>
                <a:ea typeface="Arial"/>
                <a:cs typeface="Arial"/>
                <a:sym typeface="Arial"/>
              </a:rPr>
              <a:t>When a minor repudiates the contract, he must still pay the price for the portion that he has consumed</a:t>
            </a:r>
            <a:endParaRPr sz="1900"/>
          </a:p>
          <a:p>
            <a:pPr indent="-222250" lvl="0" marL="228600" rtl="0" algn="l">
              <a:lnSpc>
                <a:spcPct val="90000"/>
              </a:lnSpc>
              <a:spcBef>
                <a:spcPts val="0"/>
              </a:spcBef>
              <a:spcAft>
                <a:spcPts val="0"/>
              </a:spcAft>
              <a:buClr>
                <a:srgbClr val="000000"/>
              </a:buClr>
              <a:buSzPts val="2100"/>
              <a:buChar char="•"/>
            </a:pPr>
            <a:r>
              <a:rPr b="1" i="0" lang="en-US" sz="2100" u="none" strike="noStrike">
                <a:solidFill>
                  <a:srgbClr val="000000"/>
                </a:solidFill>
                <a:latin typeface="Arial"/>
                <a:ea typeface="Arial"/>
                <a:cs typeface="Arial"/>
                <a:sym typeface="Arial"/>
              </a:rPr>
              <a:t>Section 21 infants act: </a:t>
            </a:r>
            <a:r>
              <a:rPr b="0" i="0" lang="en-US" sz="2100" u="none" strike="noStrike">
                <a:solidFill>
                  <a:srgbClr val="000000"/>
                </a:solidFill>
                <a:latin typeface="Arial"/>
                <a:ea typeface="Arial"/>
                <a:cs typeface="Arial"/>
                <a:sym typeface="Arial"/>
              </a:rPr>
              <a:t>infants can apply for contractual capacity with the court if determined to be in infant’s benefit and reviewed by infant’s guardians. </a:t>
            </a:r>
            <a:endParaRPr b="0" sz="2100"/>
          </a:p>
          <a:p>
            <a:pPr indent="-222250" lvl="0" marL="228600" rtl="0" algn="l">
              <a:lnSpc>
                <a:spcPct val="90000"/>
              </a:lnSpc>
              <a:spcBef>
                <a:spcPts val="0"/>
              </a:spcBef>
              <a:spcAft>
                <a:spcPts val="0"/>
              </a:spcAft>
              <a:buClr>
                <a:srgbClr val="000000"/>
              </a:buClr>
              <a:buSzPts val="2100"/>
              <a:buChar char="•"/>
            </a:pPr>
            <a:r>
              <a:rPr b="1" i="0" lang="en-US" sz="2100" u="none" strike="noStrike">
                <a:solidFill>
                  <a:srgbClr val="000000"/>
                </a:solidFill>
                <a:latin typeface="Arial"/>
                <a:ea typeface="Arial"/>
                <a:cs typeface="Arial"/>
                <a:sym typeface="Arial"/>
              </a:rPr>
              <a:t>Canada </a:t>
            </a:r>
            <a:r>
              <a:rPr b="1" lang="en-US" sz="2100">
                <a:solidFill>
                  <a:srgbClr val="000000"/>
                </a:solidFill>
                <a:latin typeface="Arial"/>
                <a:ea typeface="Arial"/>
                <a:cs typeface="Arial"/>
                <a:sym typeface="Arial"/>
              </a:rPr>
              <a:t>S</a:t>
            </a:r>
            <a:r>
              <a:rPr b="1" i="0" lang="en-US" sz="2100" u="none" strike="noStrike">
                <a:solidFill>
                  <a:srgbClr val="000000"/>
                </a:solidFill>
                <a:latin typeface="Arial"/>
                <a:ea typeface="Arial"/>
                <a:cs typeface="Arial"/>
                <a:sym typeface="Arial"/>
              </a:rPr>
              <a:t>tudent </a:t>
            </a:r>
            <a:r>
              <a:rPr b="1" lang="en-US" sz="2100">
                <a:solidFill>
                  <a:srgbClr val="000000"/>
                </a:solidFill>
                <a:latin typeface="Arial"/>
                <a:ea typeface="Arial"/>
                <a:cs typeface="Arial"/>
                <a:sym typeface="Arial"/>
              </a:rPr>
              <a:t>L</a:t>
            </a:r>
            <a:r>
              <a:rPr b="1" i="0" lang="en-US" sz="2100" u="none" strike="noStrike">
                <a:solidFill>
                  <a:srgbClr val="000000"/>
                </a:solidFill>
                <a:latin typeface="Arial"/>
                <a:ea typeface="Arial"/>
                <a:cs typeface="Arial"/>
                <a:sym typeface="Arial"/>
              </a:rPr>
              <a:t>oans </a:t>
            </a:r>
            <a:r>
              <a:rPr b="1" lang="en-US" sz="2100">
                <a:solidFill>
                  <a:srgbClr val="000000"/>
                </a:solidFill>
                <a:latin typeface="Arial"/>
                <a:ea typeface="Arial"/>
                <a:cs typeface="Arial"/>
                <a:sym typeface="Arial"/>
              </a:rPr>
              <a:t>A</a:t>
            </a:r>
            <a:r>
              <a:rPr b="1" i="0" lang="en-US" sz="2100" u="none" strike="noStrike">
                <a:solidFill>
                  <a:srgbClr val="000000"/>
                </a:solidFill>
                <a:latin typeface="Arial"/>
                <a:ea typeface="Arial"/>
                <a:cs typeface="Arial"/>
                <a:sym typeface="Arial"/>
              </a:rPr>
              <a:t>ct: </a:t>
            </a:r>
            <a:r>
              <a:rPr b="0" i="0" lang="en-US" sz="2100" u="none" strike="noStrike">
                <a:solidFill>
                  <a:srgbClr val="000000"/>
                </a:solidFill>
                <a:latin typeface="Arial"/>
                <a:ea typeface="Arial"/>
                <a:cs typeface="Arial"/>
                <a:sym typeface="Arial"/>
              </a:rPr>
              <a:t>student loans are still enforceable against infants.</a:t>
            </a:r>
            <a:endParaRPr b="0" sz="2100"/>
          </a:p>
          <a:p>
            <a:pPr indent="0" lvl="0" marL="0" rtl="0" algn="l">
              <a:lnSpc>
                <a:spcPct val="90000"/>
              </a:lnSpc>
              <a:spcBef>
                <a:spcPts val="0"/>
              </a:spcBef>
              <a:spcAft>
                <a:spcPts val="0"/>
              </a:spcAft>
              <a:buClr>
                <a:schemeClr val="dk1"/>
              </a:buClr>
              <a:buSzPts val="2200"/>
              <a:buNone/>
            </a:pPr>
            <a:r>
              <a:rPr b="0" lang="en-US" sz="2100"/>
              <a:t> </a:t>
            </a:r>
            <a:endParaRPr sz="2700"/>
          </a:p>
          <a:p>
            <a:pPr indent="0" lvl="0" marL="0" rtl="0" algn="l">
              <a:lnSpc>
                <a:spcPct val="90000"/>
              </a:lnSpc>
              <a:spcBef>
                <a:spcPts val="1000"/>
              </a:spcBef>
              <a:spcAft>
                <a:spcPts val="0"/>
              </a:spcAft>
              <a:buClr>
                <a:schemeClr val="dk1"/>
              </a:buClr>
              <a:buSzPts val="2200"/>
              <a:buNone/>
            </a:pPr>
            <a:br>
              <a:rPr lang="en-US" sz="2100"/>
            </a:br>
            <a:endParaRPr sz="21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6"/>
          <p:cNvSpPr txBox="1"/>
          <p:nvPr>
            <p:ph idx="1" type="body"/>
          </p:nvPr>
        </p:nvSpPr>
        <p:spPr>
          <a:xfrm>
            <a:off x="629652" y="1103731"/>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000000"/>
              </a:buClr>
              <a:buSzPts val="2800"/>
              <a:buNone/>
            </a:pPr>
            <a:r>
              <a:rPr b="1" i="0" lang="en-US" sz="2800" u="none" strike="noStrike">
                <a:solidFill>
                  <a:srgbClr val="000000"/>
                </a:solidFill>
                <a:latin typeface="Arial"/>
                <a:ea typeface="Arial"/>
                <a:cs typeface="Arial"/>
                <a:sym typeface="Arial"/>
              </a:rPr>
              <a:t>Application: </a:t>
            </a:r>
            <a:r>
              <a:rPr b="0" i="0" lang="en-US" sz="2800" u="none" strike="noStrike">
                <a:solidFill>
                  <a:srgbClr val="000000"/>
                </a:solidFill>
                <a:latin typeface="Arial"/>
                <a:ea typeface="Arial"/>
                <a:cs typeface="Arial"/>
                <a:sym typeface="Arial"/>
              </a:rPr>
              <a:t>Because Jonathan was 17 when he took out the student loan, he was still considered a minor. Contracts are usually unenforceable against minors. </a:t>
            </a:r>
            <a:r>
              <a:rPr lang="en-US">
                <a:solidFill>
                  <a:srgbClr val="000000"/>
                </a:solidFill>
                <a:latin typeface="Arial"/>
                <a:ea typeface="Arial"/>
                <a:cs typeface="Arial"/>
                <a:sym typeface="Arial"/>
              </a:rPr>
              <a:t>Two exceptions: 1. m</a:t>
            </a:r>
            <a:r>
              <a:rPr b="0" i="0" lang="en-US" sz="2800" u="none" strike="noStrike">
                <a:solidFill>
                  <a:srgbClr val="000000"/>
                </a:solidFill>
                <a:latin typeface="Arial"/>
                <a:ea typeface="Arial"/>
                <a:cs typeface="Arial"/>
                <a:sym typeface="Arial"/>
              </a:rPr>
              <a:t>inors can apply for contractual capacity </a:t>
            </a:r>
            <a:r>
              <a:rPr lang="en-US">
                <a:solidFill>
                  <a:srgbClr val="000000"/>
                </a:solidFill>
                <a:latin typeface="Arial"/>
                <a:ea typeface="Arial"/>
                <a:cs typeface="Arial"/>
                <a:sym typeface="Arial"/>
              </a:rPr>
              <a:t>but this would not apply in this situation as the loan is binding against Jonathan under the statute. 2.</a:t>
            </a:r>
            <a:r>
              <a:rPr b="0" i="0" lang="en-US" sz="2800" u="none" strike="noStrike">
                <a:solidFill>
                  <a:srgbClr val="000000"/>
                </a:solidFill>
                <a:latin typeface="Arial"/>
                <a:ea typeface="Arial"/>
                <a:cs typeface="Arial"/>
                <a:sym typeface="Arial"/>
              </a:rPr>
              <a:t> Canada </a:t>
            </a:r>
            <a:r>
              <a:rPr lang="en-US">
                <a:solidFill>
                  <a:srgbClr val="000000"/>
                </a:solidFill>
                <a:latin typeface="Arial"/>
                <a:ea typeface="Arial"/>
                <a:cs typeface="Arial"/>
                <a:sym typeface="Arial"/>
              </a:rPr>
              <a:t>S</a:t>
            </a:r>
            <a:r>
              <a:rPr b="0" i="0" lang="en-US" sz="2800" u="none" strike="noStrike">
                <a:solidFill>
                  <a:srgbClr val="000000"/>
                </a:solidFill>
                <a:latin typeface="Arial"/>
                <a:ea typeface="Arial"/>
                <a:cs typeface="Arial"/>
                <a:sym typeface="Arial"/>
              </a:rPr>
              <a:t>tudent </a:t>
            </a:r>
            <a:r>
              <a:rPr lang="en-US">
                <a:solidFill>
                  <a:srgbClr val="000000"/>
                </a:solidFill>
                <a:latin typeface="Arial"/>
                <a:ea typeface="Arial"/>
                <a:cs typeface="Arial"/>
                <a:sym typeface="Arial"/>
              </a:rPr>
              <a:t>L</a:t>
            </a:r>
            <a:r>
              <a:rPr b="0" i="0" lang="en-US" sz="2800" u="none" strike="noStrike">
                <a:solidFill>
                  <a:srgbClr val="000000"/>
                </a:solidFill>
                <a:latin typeface="Arial"/>
                <a:ea typeface="Arial"/>
                <a:cs typeface="Arial"/>
                <a:sym typeface="Arial"/>
              </a:rPr>
              <a:t>oans </a:t>
            </a:r>
            <a:r>
              <a:rPr lang="en-US">
                <a:solidFill>
                  <a:srgbClr val="000000"/>
                </a:solidFill>
                <a:latin typeface="Arial"/>
                <a:ea typeface="Arial"/>
                <a:cs typeface="Arial"/>
                <a:sym typeface="Arial"/>
              </a:rPr>
              <a:t>Ac</a:t>
            </a:r>
            <a:r>
              <a:rPr b="0" i="0" lang="en-US" sz="2800" u="none" strike="noStrike">
                <a:solidFill>
                  <a:srgbClr val="000000"/>
                </a:solidFill>
                <a:latin typeface="Arial"/>
                <a:ea typeface="Arial"/>
                <a:cs typeface="Arial"/>
                <a:sym typeface="Arial"/>
              </a:rPr>
              <a:t>t is still enforceable against </a:t>
            </a:r>
            <a:r>
              <a:rPr lang="en-US">
                <a:solidFill>
                  <a:srgbClr val="000000"/>
                </a:solidFill>
                <a:latin typeface="Arial"/>
                <a:ea typeface="Arial"/>
                <a:cs typeface="Arial"/>
                <a:sym typeface="Arial"/>
              </a:rPr>
              <a:t>minors</a:t>
            </a:r>
            <a:r>
              <a:rPr b="0" i="0" lang="en-US" sz="2800" u="none" strike="noStrike">
                <a:solidFill>
                  <a:srgbClr val="000000"/>
                </a:solidFill>
                <a:latin typeface="Arial"/>
                <a:ea typeface="Arial"/>
                <a:cs typeface="Arial"/>
                <a:sym typeface="Arial"/>
              </a:rPr>
              <a:t>. </a:t>
            </a:r>
            <a:endParaRPr b="0" sz="2800"/>
          </a:p>
          <a:p>
            <a:pPr indent="0" lvl="0" marL="0" rtl="0" algn="l">
              <a:lnSpc>
                <a:spcPct val="90000"/>
              </a:lnSpc>
              <a:spcBef>
                <a:spcPts val="0"/>
              </a:spcBef>
              <a:spcAft>
                <a:spcPts val="0"/>
              </a:spcAft>
              <a:buClr>
                <a:srgbClr val="000000"/>
              </a:buClr>
              <a:buSzPts val="2800"/>
              <a:buNone/>
            </a:pPr>
            <a:r>
              <a:rPr b="0" i="0" lang="en-US" sz="2800" u="none" strike="noStrike">
                <a:solidFill>
                  <a:srgbClr val="000000"/>
                </a:solidFill>
                <a:latin typeface="Arial"/>
                <a:ea typeface="Arial"/>
                <a:cs typeface="Arial"/>
                <a:sym typeface="Arial"/>
              </a:rPr>
              <a:t>Whether or not he is “financially independent” is irrelevant. </a:t>
            </a:r>
            <a:endParaRPr b="0" sz="2800"/>
          </a:p>
          <a:p>
            <a:pPr indent="0" lvl="0" marL="0" rtl="0" algn="l">
              <a:lnSpc>
                <a:spcPct val="90000"/>
              </a:lnSpc>
              <a:spcBef>
                <a:spcPts val="0"/>
              </a:spcBef>
              <a:spcAft>
                <a:spcPts val="0"/>
              </a:spcAft>
              <a:buClr>
                <a:schemeClr val="dk1"/>
              </a:buClr>
              <a:buSzPts val="2800"/>
              <a:buNone/>
            </a:pPr>
            <a:r>
              <a:t/>
            </a:r>
            <a:endParaRPr b="0" sz="2800"/>
          </a:p>
          <a:p>
            <a:pPr indent="0" lvl="0" marL="0" rtl="0" algn="l">
              <a:lnSpc>
                <a:spcPct val="90000"/>
              </a:lnSpc>
              <a:spcBef>
                <a:spcPts val="0"/>
              </a:spcBef>
              <a:spcAft>
                <a:spcPts val="0"/>
              </a:spcAft>
              <a:buClr>
                <a:srgbClr val="000000"/>
              </a:buClr>
              <a:buSzPts val="2800"/>
              <a:buNone/>
            </a:pPr>
            <a:r>
              <a:rPr b="1" i="0" lang="en-US" sz="2800" u="none" strike="noStrike">
                <a:solidFill>
                  <a:srgbClr val="000000"/>
                </a:solidFill>
                <a:latin typeface="Arial"/>
                <a:ea typeface="Arial"/>
                <a:cs typeface="Arial"/>
                <a:sym typeface="Arial"/>
              </a:rPr>
              <a:t>Conclusion</a:t>
            </a:r>
            <a:r>
              <a:rPr b="0" i="0" lang="en-US" sz="2800" u="none" strike="noStrike">
                <a:solidFill>
                  <a:srgbClr val="000000"/>
                </a:solidFill>
                <a:latin typeface="Arial"/>
                <a:ea typeface="Arial"/>
                <a:cs typeface="Arial"/>
                <a:sym typeface="Arial"/>
              </a:rPr>
              <a:t>: YES, he is liable for the loans. (pay for your loans guys)</a:t>
            </a:r>
            <a:endParaRPr b="0" sz="2800"/>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7"/>
          <p:cNvSpPr txBox="1"/>
          <p:nvPr>
            <p:ph type="title"/>
          </p:nvPr>
        </p:nvSpPr>
        <p:spPr>
          <a:xfrm>
            <a:off x="340893" y="204704"/>
            <a:ext cx="11450053"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000"/>
              <a:buFont typeface="Calibri"/>
              <a:buNone/>
            </a:pPr>
            <a:r>
              <a:rPr lang="en-US" sz="2000"/>
              <a:t>2. a) Assume that instead of a student loan, Jonathan signed a phone contract deal with Rogers for $30/month when he was 17. After turning 19 and experiencing multiple cell outages, Jonathan became angry with Rogers and stops paying his phone bills for 6 months. Can the contract be cancelled? </a:t>
            </a:r>
            <a:br>
              <a:rPr lang="en-US" sz="2000"/>
            </a:br>
            <a:endParaRPr sz="2000"/>
          </a:p>
        </p:txBody>
      </p:sp>
      <p:sp>
        <p:nvSpPr>
          <p:cNvPr id="406" name="Google Shape;406;p37"/>
          <p:cNvSpPr txBox="1"/>
          <p:nvPr>
            <p:ph idx="1" type="body"/>
          </p:nvPr>
        </p:nvSpPr>
        <p:spPr>
          <a:xfrm>
            <a:off x="456067" y="1376691"/>
            <a:ext cx="11001000" cy="49188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b="1" lang="en-US"/>
              <a:t>Law</a:t>
            </a:r>
            <a:r>
              <a:rPr lang="en-US"/>
              <a:t>: Infants Act states that minors must still pay a reasonable price for the benefit they obtained from the contract. </a:t>
            </a:r>
            <a:endParaRPr/>
          </a:p>
          <a:p>
            <a:pPr indent="0" lvl="0" marL="0" rtl="0" algn="l">
              <a:lnSpc>
                <a:spcPct val="90000"/>
              </a:lnSpc>
              <a:spcBef>
                <a:spcPts val="1000"/>
              </a:spcBef>
              <a:spcAft>
                <a:spcPts val="0"/>
              </a:spcAft>
              <a:buClr>
                <a:schemeClr val="dk1"/>
              </a:buClr>
              <a:buSzPct val="100000"/>
              <a:buNone/>
            </a:pPr>
            <a:r>
              <a:rPr b="1" lang="en-US"/>
              <a:t>Application</a:t>
            </a:r>
            <a:r>
              <a:rPr lang="en-US"/>
              <a:t>: he can cancel the contract because he did not perform the contract (did not pay) after turning 19 AND repudiated within a year. However, he must pay for the 6 months after he cancels because minors must pay for the portion they consumed. He would have been able to repudiate before turning 19, even if he performed the contract (paid for the bills). </a:t>
            </a:r>
            <a:r>
              <a:rPr lang="en-US">
                <a:latin typeface="Arial"/>
                <a:ea typeface="Arial"/>
                <a:cs typeface="Arial"/>
                <a:sym typeface="Arial"/>
              </a:rPr>
              <a:t>The cellular phone contract is a commercial contract, so this would not be enforceable against him.</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0"/>
              </a:spcBef>
              <a:spcAft>
                <a:spcPts val="0"/>
              </a:spcAft>
              <a:buClr>
                <a:schemeClr val="dk1"/>
              </a:buClr>
              <a:buSzPct val="100000"/>
              <a:buFont typeface="Calibri"/>
              <a:buNone/>
            </a:pPr>
            <a:r>
              <a:rPr lang="en-US" sz="2000"/>
              <a:t>2 b) What if he only paid for the 4th month after turning 19? </a:t>
            </a:r>
            <a:endParaRPr/>
          </a:p>
          <a:p>
            <a:pPr indent="0" lvl="0" marL="0" rtl="0" algn="l">
              <a:lnSpc>
                <a:spcPct val="90000"/>
              </a:lnSpc>
              <a:spcBef>
                <a:spcPts val="1000"/>
              </a:spcBef>
              <a:spcAft>
                <a:spcPts val="0"/>
              </a:spcAft>
              <a:buClr>
                <a:schemeClr val="dk1"/>
              </a:buClr>
              <a:buSzPct val="100000"/>
              <a:buNone/>
            </a:pPr>
            <a:r>
              <a:rPr lang="en-US"/>
              <a:t>If he paid for the 4th month, then he would have partially performed the contract and would no longer be able to repudiate. </a:t>
            </a:r>
            <a:endParaRPr/>
          </a:p>
          <a:p>
            <a:pPr indent="-5080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pic>
        <p:nvPicPr>
          <p:cNvPr id="411" name="Google Shape;411;p38"/>
          <p:cNvPicPr preferRelativeResize="0"/>
          <p:nvPr/>
        </p:nvPicPr>
        <p:blipFill rotWithShape="1">
          <a:blip r:embed="rId3">
            <a:alphaModFix/>
          </a:blip>
          <a:srcRect b="0" l="0" r="0" t="0"/>
          <a:stretch/>
        </p:blipFill>
        <p:spPr>
          <a:xfrm>
            <a:off x="4118402" y="0"/>
            <a:ext cx="6215063" cy="6858000"/>
          </a:xfrm>
          <a:prstGeom prst="rect">
            <a:avLst/>
          </a:prstGeom>
          <a:noFill/>
          <a:ln>
            <a:noFill/>
          </a:ln>
        </p:spPr>
      </p:pic>
      <p:sp>
        <p:nvSpPr>
          <p:cNvPr id="412" name="Google Shape;412;p38"/>
          <p:cNvSpPr txBox="1"/>
          <p:nvPr/>
        </p:nvSpPr>
        <p:spPr>
          <a:xfrm>
            <a:off x="623293" y="1485308"/>
            <a:ext cx="2727158" cy="25853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Example of notes from Tommy to show why important notes are important: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Because I made detailed notes and thought about the different situations that can occur, this question was much easier.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List of topics</a:t>
            </a:r>
            <a:endParaRPr/>
          </a:p>
        </p:txBody>
      </p:sp>
      <p:sp>
        <p:nvSpPr>
          <p:cNvPr id="132" name="Google Shape;132;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10000"/>
          </a:bodyPr>
          <a:lstStyle/>
          <a:p>
            <a:pPr indent="-205740" lvl="0" marL="228600" rtl="0" algn="l">
              <a:lnSpc>
                <a:spcPct val="150000"/>
              </a:lnSpc>
              <a:spcBef>
                <a:spcPts val="0"/>
              </a:spcBef>
              <a:spcAft>
                <a:spcPts val="0"/>
              </a:spcAft>
              <a:buClr>
                <a:srgbClr val="000000"/>
              </a:buClr>
              <a:buSzPct val="100000"/>
              <a:buFont typeface="Arial"/>
              <a:buChar char="•"/>
            </a:pPr>
            <a:r>
              <a:rPr b="0" i="0" lang="en-US" sz="2400" u="none" strike="noStrike">
                <a:solidFill>
                  <a:srgbClr val="000000"/>
                </a:solidFill>
                <a:latin typeface="Arial"/>
                <a:ea typeface="Arial"/>
                <a:cs typeface="Arial"/>
                <a:sym typeface="Arial"/>
              </a:rPr>
              <a:t>Charter/Liebmann</a:t>
            </a:r>
            <a:endParaRPr b="0" i="0" sz="2400" u="none" strike="noStrike">
              <a:solidFill>
                <a:srgbClr val="000000"/>
              </a:solidFill>
              <a:latin typeface="Arial"/>
              <a:ea typeface="Arial"/>
              <a:cs typeface="Arial"/>
              <a:sym typeface="Arial"/>
            </a:endParaRPr>
          </a:p>
          <a:p>
            <a:pPr indent="-205740" lvl="0" marL="228600" rtl="0" algn="l">
              <a:lnSpc>
                <a:spcPct val="150000"/>
              </a:lnSpc>
              <a:spcBef>
                <a:spcPts val="0"/>
              </a:spcBef>
              <a:spcAft>
                <a:spcPts val="0"/>
              </a:spcAft>
              <a:buClr>
                <a:srgbClr val="000000"/>
              </a:buClr>
              <a:buSzPct val="100000"/>
              <a:buFont typeface="Arial"/>
              <a:buChar char="•"/>
            </a:pPr>
            <a:r>
              <a:rPr lang="en-US" sz="2400">
                <a:solidFill>
                  <a:srgbClr val="000000"/>
                </a:solidFill>
                <a:latin typeface="Arial"/>
                <a:ea typeface="Arial"/>
                <a:cs typeface="Arial"/>
                <a:sym typeface="Arial"/>
              </a:rPr>
              <a:t>Federalism/ultra vires</a:t>
            </a:r>
            <a:endParaRPr sz="2400">
              <a:solidFill>
                <a:srgbClr val="000000"/>
              </a:solidFill>
              <a:latin typeface="Arial"/>
              <a:ea typeface="Arial"/>
              <a:cs typeface="Arial"/>
              <a:sym typeface="Arial"/>
            </a:endParaRPr>
          </a:p>
          <a:p>
            <a:pPr indent="-205740" lvl="0" marL="228600" rtl="0" algn="l">
              <a:lnSpc>
                <a:spcPct val="150000"/>
              </a:lnSpc>
              <a:spcBef>
                <a:spcPts val="0"/>
              </a:spcBef>
              <a:spcAft>
                <a:spcPts val="0"/>
              </a:spcAft>
              <a:buClr>
                <a:srgbClr val="000000"/>
              </a:buClr>
              <a:buSzPct val="100000"/>
              <a:buFont typeface="Arial"/>
              <a:buChar char="•"/>
            </a:pPr>
            <a:r>
              <a:rPr i="0" lang="en-US" sz="2400" u="none" strike="noStrike">
                <a:solidFill>
                  <a:srgbClr val="000000"/>
                </a:solidFill>
                <a:latin typeface="Arial"/>
                <a:ea typeface="Arial"/>
                <a:cs typeface="Arial"/>
                <a:sym typeface="Arial"/>
              </a:rPr>
              <a:t>Interpretation</a:t>
            </a:r>
            <a:endParaRPr/>
          </a:p>
          <a:p>
            <a:pPr indent="-205740" lvl="0" marL="228600" rtl="0" algn="l">
              <a:lnSpc>
                <a:spcPct val="150000"/>
              </a:lnSpc>
              <a:spcBef>
                <a:spcPts val="0"/>
              </a:spcBef>
              <a:spcAft>
                <a:spcPts val="0"/>
              </a:spcAft>
              <a:buClr>
                <a:srgbClr val="000000"/>
              </a:buClr>
              <a:buSzPct val="100000"/>
              <a:buFont typeface="Arial"/>
              <a:buChar char="•"/>
            </a:pPr>
            <a:r>
              <a:rPr b="0" i="0" lang="en-US" sz="2400" u="none" strike="noStrike">
                <a:solidFill>
                  <a:srgbClr val="000000"/>
                </a:solidFill>
                <a:latin typeface="Arial"/>
                <a:ea typeface="Arial"/>
                <a:cs typeface="Arial"/>
                <a:sym typeface="Arial"/>
              </a:rPr>
              <a:t>Restraint of Trade</a:t>
            </a:r>
            <a:endParaRPr/>
          </a:p>
          <a:p>
            <a:pPr indent="-205740" lvl="0" marL="228600" rtl="0" algn="l">
              <a:lnSpc>
                <a:spcPct val="150000"/>
              </a:lnSpc>
              <a:spcBef>
                <a:spcPts val="0"/>
              </a:spcBef>
              <a:spcAft>
                <a:spcPts val="0"/>
              </a:spcAft>
              <a:buClr>
                <a:srgbClr val="000000"/>
              </a:buClr>
              <a:buSzPct val="100000"/>
              <a:buFont typeface="Arial"/>
              <a:buChar char="•"/>
            </a:pPr>
            <a:r>
              <a:rPr b="0" i="0" lang="en-US" sz="2400" u="none" strike="noStrike">
                <a:solidFill>
                  <a:srgbClr val="000000"/>
                </a:solidFill>
                <a:latin typeface="Arial"/>
                <a:ea typeface="Arial"/>
                <a:cs typeface="Arial"/>
                <a:sym typeface="Arial"/>
              </a:rPr>
              <a:t>Contracts</a:t>
            </a:r>
            <a:endParaRPr/>
          </a:p>
          <a:p>
            <a:pPr indent="-205740" lvl="0" marL="228600" rtl="0" algn="l">
              <a:lnSpc>
                <a:spcPct val="150000"/>
              </a:lnSpc>
              <a:spcBef>
                <a:spcPts val="0"/>
              </a:spcBef>
              <a:spcAft>
                <a:spcPts val="0"/>
              </a:spcAft>
              <a:buClr>
                <a:srgbClr val="000000"/>
              </a:buClr>
              <a:buSzPct val="100000"/>
              <a:buFont typeface="Arial"/>
              <a:buChar char="•"/>
            </a:pPr>
            <a:r>
              <a:rPr lang="en-US" sz="2400">
                <a:solidFill>
                  <a:srgbClr val="000000"/>
                </a:solidFill>
                <a:latin typeface="Arial"/>
                <a:ea typeface="Arial"/>
                <a:cs typeface="Arial"/>
                <a:sym typeface="Arial"/>
              </a:rPr>
              <a:t>Promissory</a:t>
            </a:r>
            <a:r>
              <a:rPr b="0" i="0" lang="en-US" sz="2400" u="none" strike="noStrike">
                <a:solidFill>
                  <a:srgbClr val="000000"/>
                </a:solidFill>
                <a:latin typeface="Arial"/>
                <a:ea typeface="Arial"/>
                <a:cs typeface="Arial"/>
                <a:sym typeface="Arial"/>
              </a:rPr>
              <a:t> Estoppel</a:t>
            </a:r>
            <a:endParaRPr/>
          </a:p>
          <a:p>
            <a:pPr indent="-205740" lvl="0" marL="228600" rtl="0" algn="l">
              <a:lnSpc>
                <a:spcPct val="150000"/>
              </a:lnSpc>
              <a:spcBef>
                <a:spcPts val="0"/>
              </a:spcBef>
              <a:spcAft>
                <a:spcPts val="0"/>
              </a:spcAft>
              <a:buClr>
                <a:srgbClr val="000000"/>
              </a:buClr>
              <a:buSzPct val="100000"/>
              <a:buFont typeface="Arial"/>
              <a:buChar char="•"/>
            </a:pPr>
            <a:r>
              <a:rPr b="0" i="0" lang="en-US" sz="2400" u="none" strike="noStrike">
                <a:solidFill>
                  <a:srgbClr val="000000"/>
                </a:solidFill>
                <a:latin typeface="Arial"/>
                <a:ea typeface="Arial"/>
                <a:cs typeface="Arial"/>
                <a:sym typeface="Arial"/>
              </a:rPr>
              <a:t>Minors</a:t>
            </a:r>
            <a:endParaRPr/>
          </a:p>
          <a:p>
            <a:pPr indent="-205740" lvl="0" marL="228600" rtl="0" algn="l">
              <a:lnSpc>
                <a:spcPct val="150000"/>
              </a:lnSpc>
              <a:spcBef>
                <a:spcPts val="0"/>
              </a:spcBef>
              <a:spcAft>
                <a:spcPts val="0"/>
              </a:spcAft>
              <a:buClr>
                <a:srgbClr val="000000"/>
              </a:buClr>
              <a:buSzPct val="100000"/>
              <a:buFont typeface="Arial"/>
              <a:buChar char="•"/>
            </a:pPr>
            <a:r>
              <a:rPr i="0" lang="en-US" sz="2400" u="none" strike="noStrike">
                <a:solidFill>
                  <a:srgbClr val="000000"/>
                </a:solidFill>
                <a:latin typeface="Arial"/>
                <a:ea typeface="Arial"/>
                <a:cs typeface="Arial"/>
                <a:sym typeface="Arial"/>
              </a:rPr>
              <a:t>Forum Selection</a:t>
            </a:r>
            <a:endParaRPr/>
          </a:p>
          <a:p>
            <a:pPr indent="-205740" lvl="0" marL="228600" rtl="0" algn="l">
              <a:lnSpc>
                <a:spcPct val="150000"/>
              </a:lnSpc>
              <a:spcBef>
                <a:spcPts val="0"/>
              </a:spcBef>
              <a:spcAft>
                <a:spcPts val="0"/>
              </a:spcAft>
              <a:buClr>
                <a:srgbClr val="000000"/>
              </a:buClr>
              <a:buSzPct val="100000"/>
              <a:buFont typeface="Arial"/>
              <a:buChar char="•"/>
            </a:pPr>
            <a:r>
              <a:rPr i="0" lang="en-US" sz="2400" u="none" strike="noStrike">
                <a:solidFill>
                  <a:srgbClr val="000000"/>
                </a:solidFill>
                <a:latin typeface="Arial"/>
                <a:ea typeface="Arial"/>
                <a:cs typeface="Arial"/>
                <a:sym typeface="Arial"/>
              </a:rPr>
              <a:t>Court systems of Canada</a:t>
            </a:r>
            <a:endParaRPr i="0" sz="2400" u="none" strike="noStrike">
              <a:solidFill>
                <a:srgbClr val="000000"/>
              </a:solidFill>
              <a:latin typeface="Arial"/>
              <a:ea typeface="Arial"/>
              <a:cs typeface="Arial"/>
              <a:sym typeface="Arial"/>
            </a:endParaRPr>
          </a:p>
          <a:p>
            <a:pPr indent="-317182" lvl="0" marL="457200" rtl="0" algn="l">
              <a:lnSpc>
                <a:spcPct val="90000"/>
              </a:lnSpc>
              <a:spcBef>
                <a:spcPts val="0"/>
              </a:spcBef>
              <a:spcAft>
                <a:spcPts val="0"/>
              </a:spcAft>
              <a:buSzPct val="64285"/>
              <a:buChar char="•"/>
            </a:pPr>
            <a:r>
              <a:rPr lang="en-US"/>
              <a:t>Undue Influence, Duress and Unconscionability</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16fea62fbcc_0_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Interpretation Clicker</a:t>
            </a:r>
            <a:endParaRPr/>
          </a:p>
        </p:txBody>
      </p:sp>
      <p:sp>
        <p:nvSpPr>
          <p:cNvPr id="419" name="Google Shape;419;g16fea62fbcc_0_1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t/>
            </a:r>
            <a:endParaRPr/>
          </a:p>
        </p:txBody>
      </p:sp>
      <p:pic>
        <p:nvPicPr>
          <p:cNvPr id="420" name="Google Shape;420;g16fea62fbcc_0_19"/>
          <p:cNvPicPr preferRelativeResize="0"/>
          <p:nvPr/>
        </p:nvPicPr>
        <p:blipFill rotWithShape="1">
          <a:blip r:embed="rId3">
            <a:alphaModFix/>
          </a:blip>
          <a:srcRect b="21684" l="0" r="0" t="0"/>
          <a:stretch/>
        </p:blipFill>
        <p:spPr>
          <a:xfrm>
            <a:off x="2638325" y="1690825"/>
            <a:ext cx="6238875" cy="39237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g16fea62fbcc_0_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427" name="Google Shape;427;g16fea62fbcc_0_26"/>
          <p:cNvSpPr txBox="1"/>
          <p:nvPr>
            <p:ph idx="1" type="body"/>
          </p:nvPr>
        </p:nvSpPr>
        <p:spPr>
          <a:xfrm>
            <a:off x="967063" y="5368875"/>
            <a:ext cx="10515600" cy="1035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Purchaser of desk never said what type of wood is needed. In this case, plywood would work for a desk. Courts will look at the circumstance.</a:t>
            </a:r>
            <a:endParaRPr/>
          </a:p>
        </p:txBody>
      </p:sp>
      <p:pic>
        <p:nvPicPr>
          <p:cNvPr id="428" name="Google Shape;428;g16fea62fbcc_0_26"/>
          <p:cNvPicPr preferRelativeResize="0"/>
          <p:nvPr/>
        </p:nvPicPr>
        <p:blipFill rotWithShape="1">
          <a:blip r:embed="rId3">
            <a:alphaModFix/>
          </a:blip>
          <a:srcRect b="0" l="0" r="0" t="0"/>
          <a:stretch/>
        </p:blipFill>
        <p:spPr>
          <a:xfrm>
            <a:off x="3105413" y="-64425"/>
            <a:ext cx="6238875" cy="50101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9"/>
          <p:cNvSpPr txBox="1"/>
          <p:nvPr>
            <p:ph type="title"/>
          </p:nvPr>
        </p:nvSpPr>
        <p:spPr>
          <a:xfrm>
            <a:off x="838200" y="17597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 6:</a:t>
            </a:r>
            <a:endParaRPr/>
          </a:p>
        </p:txBody>
      </p:sp>
      <p:sp>
        <p:nvSpPr>
          <p:cNvPr id="434" name="Google Shape;434;p39"/>
          <p:cNvSpPr txBox="1"/>
          <p:nvPr>
            <p:ph idx="1" type="body"/>
          </p:nvPr>
        </p:nvSpPr>
        <p:spPr>
          <a:xfrm>
            <a:off x="838200" y="1501534"/>
            <a:ext cx="10515600" cy="4351338"/>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0"/>
              </a:spcBef>
              <a:spcAft>
                <a:spcPts val="0"/>
              </a:spcAft>
              <a:buClr>
                <a:srgbClr val="000000"/>
              </a:buClr>
              <a:buSzPct val="100000"/>
              <a:buNone/>
            </a:pPr>
            <a:r>
              <a:rPr b="0" i="0" lang="en-US" sz="7200" u="none" strike="noStrike">
                <a:solidFill>
                  <a:srgbClr val="000000"/>
                </a:solidFill>
                <a:latin typeface="Arial"/>
                <a:ea typeface="Arial"/>
                <a:cs typeface="Arial"/>
                <a:sym typeface="Arial"/>
              </a:rPr>
              <a:t>Mr. Porter, the principal of Etop School</a:t>
            </a:r>
            <a:r>
              <a:rPr lang="en-US" sz="7200">
                <a:solidFill>
                  <a:srgbClr val="000000"/>
                </a:solidFill>
                <a:latin typeface="Arial"/>
                <a:ea typeface="Arial"/>
                <a:cs typeface="Arial"/>
                <a:sym typeface="Arial"/>
              </a:rPr>
              <a:t>,</a:t>
            </a:r>
            <a:r>
              <a:rPr b="0" i="0" lang="en-US" sz="7200" u="none" strike="noStrike">
                <a:solidFill>
                  <a:srgbClr val="000000"/>
                </a:solidFill>
                <a:latin typeface="Arial"/>
                <a:ea typeface="Arial"/>
                <a:cs typeface="Arial"/>
                <a:sym typeface="Arial"/>
              </a:rPr>
              <a:t>wanted to overhaul the junk food centered lunch menu. Citing the recent article that “teenage obesity leads to higher blood cholesterol levels” as the reason for this policy, he implemented a meal plan where students</a:t>
            </a:r>
            <a:r>
              <a:rPr lang="en-US" sz="7200">
                <a:solidFill>
                  <a:srgbClr val="000000"/>
                </a:solidFill>
                <a:latin typeface="Arial"/>
                <a:ea typeface="Arial"/>
                <a:cs typeface="Arial"/>
                <a:sym typeface="Arial"/>
              </a:rPr>
              <a:t> </a:t>
            </a:r>
            <a:r>
              <a:rPr b="0" i="0" lang="en-US" sz="7200" u="none" strike="noStrike">
                <a:solidFill>
                  <a:srgbClr val="000000"/>
                </a:solidFill>
                <a:latin typeface="Arial"/>
                <a:ea typeface="Arial"/>
                <a:cs typeface="Arial"/>
                <a:sym typeface="Arial"/>
              </a:rPr>
              <a:t>receive vegetables and fruits as part of their daily meal. Given that the school’s kitchen has been out of order due to a recent ventilation system inspection by the city’s government, Mr. Porter had no choice but to outsource school meals to a company called “Healthy4U”. In the contract, the two parties agreed that:</a:t>
            </a:r>
            <a:endParaRPr b="0" i="0" sz="7200" u="none" strike="noStrike">
              <a:solidFill>
                <a:srgbClr val="000000"/>
              </a:solidFill>
            </a:endParaRPr>
          </a:p>
          <a:p>
            <a:pPr indent="0" lvl="0" marL="0" rtl="0" algn="l">
              <a:lnSpc>
                <a:spcPct val="90000"/>
              </a:lnSpc>
              <a:spcBef>
                <a:spcPts val="0"/>
              </a:spcBef>
              <a:spcAft>
                <a:spcPts val="0"/>
              </a:spcAft>
              <a:buClr>
                <a:srgbClr val="000000"/>
              </a:buClr>
              <a:buSzPct val="100000"/>
              <a:buNone/>
            </a:pPr>
            <a:r>
              <a:rPr b="0" i="0" lang="en-US" sz="7200" u="none" strike="noStrike">
                <a:solidFill>
                  <a:srgbClr val="000000"/>
                </a:solidFill>
              </a:rPr>
              <a:t> </a:t>
            </a:r>
            <a:endParaRPr/>
          </a:p>
          <a:p>
            <a:pPr indent="-228600" lvl="0" marL="228600" rtl="0" algn="l">
              <a:lnSpc>
                <a:spcPct val="90000"/>
              </a:lnSpc>
              <a:spcBef>
                <a:spcPts val="0"/>
              </a:spcBef>
              <a:spcAft>
                <a:spcPts val="0"/>
              </a:spcAft>
              <a:buClr>
                <a:srgbClr val="000000"/>
              </a:buClr>
              <a:buSzPct val="100000"/>
              <a:buChar char="•"/>
            </a:pPr>
            <a:r>
              <a:rPr b="0" i="1" lang="en-US" sz="7200" u="none" strike="noStrike">
                <a:solidFill>
                  <a:srgbClr val="000000"/>
                </a:solidFill>
                <a:latin typeface="Arial"/>
                <a:ea typeface="Arial"/>
                <a:cs typeface="Arial"/>
                <a:sym typeface="Arial"/>
              </a:rPr>
              <a:t>“Healthy4U shall provide Etop with a comprehensive lunch menu that incorporates at least one vegetable dish and a piece of fruit everyday for the next 6 months”</a:t>
            </a:r>
            <a:endParaRPr b="0" i="0" sz="7200" u="none" strike="noStrike">
              <a:solidFill>
                <a:srgbClr val="000000"/>
              </a:solidFill>
            </a:endParaRPr>
          </a:p>
          <a:p>
            <a:pPr indent="0" lvl="0" marL="0" rtl="0" algn="l">
              <a:lnSpc>
                <a:spcPct val="90000"/>
              </a:lnSpc>
              <a:spcBef>
                <a:spcPts val="0"/>
              </a:spcBef>
              <a:spcAft>
                <a:spcPts val="0"/>
              </a:spcAft>
              <a:buClr>
                <a:schemeClr val="dk1"/>
              </a:buClr>
              <a:buSzPct val="100000"/>
              <a:buNone/>
            </a:pPr>
            <a:r>
              <a:t/>
            </a:r>
            <a:endParaRPr b="0" i="0" sz="7200" u="none" strike="noStrike">
              <a:solidFill>
                <a:srgbClr val="000000"/>
              </a:solidFill>
            </a:endParaRPr>
          </a:p>
          <a:p>
            <a:pPr indent="-228600" lvl="0" marL="228600" rtl="0" algn="l">
              <a:lnSpc>
                <a:spcPct val="90000"/>
              </a:lnSpc>
              <a:spcBef>
                <a:spcPts val="0"/>
              </a:spcBef>
              <a:spcAft>
                <a:spcPts val="0"/>
              </a:spcAft>
              <a:buClr>
                <a:srgbClr val="000000"/>
              </a:buClr>
              <a:buSzPct val="100000"/>
              <a:buChar char="•"/>
            </a:pPr>
            <a:r>
              <a:rPr b="0" i="0" lang="en-US" sz="7200" u="none" strike="noStrike">
                <a:solidFill>
                  <a:srgbClr val="000000"/>
                </a:solidFill>
                <a:latin typeface="Arial"/>
                <a:ea typeface="Arial"/>
                <a:cs typeface="Arial"/>
                <a:sym typeface="Arial"/>
              </a:rPr>
              <a:t>After the contract had been signed, Healthy4U started providing packed lunches for the students at Etop. Packed lunches each day consisted of:</a:t>
            </a:r>
            <a:endParaRPr b="0" i="0" sz="7200" u="none" strike="noStrike">
              <a:solidFill>
                <a:srgbClr val="000000"/>
              </a:solidFill>
            </a:endParaRPr>
          </a:p>
          <a:p>
            <a:pPr indent="-228600" lvl="0" marL="228600" rtl="0" algn="l">
              <a:lnSpc>
                <a:spcPct val="90000"/>
              </a:lnSpc>
              <a:spcBef>
                <a:spcPts val="1200"/>
              </a:spcBef>
              <a:spcAft>
                <a:spcPts val="0"/>
              </a:spcAft>
              <a:buClr>
                <a:srgbClr val="000000"/>
              </a:buClr>
              <a:buSzPct val="100000"/>
              <a:buFont typeface="Calibri"/>
              <a:buAutoNum type="arabicPeriod"/>
            </a:pPr>
            <a:r>
              <a:rPr b="0" i="0" lang="en-US" sz="7200" u="none" strike="noStrike">
                <a:solidFill>
                  <a:srgbClr val="000000"/>
                </a:solidFill>
                <a:latin typeface="Arial"/>
                <a:ea typeface="Arial"/>
                <a:cs typeface="Arial"/>
                <a:sym typeface="Arial"/>
              </a:rPr>
              <a:t>French Fries with limes or lemons of their choice</a:t>
            </a:r>
            <a:endParaRPr/>
          </a:p>
          <a:p>
            <a:pPr indent="-228600" lvl="0" marL="228600" rtl="0" algn="l">
              <a:lnSpc>
                <a:spcPct val="90000"/>
              </a:lnSpc>
              <a:spcBef>
                <a:spcPts val="0"/>
              </a:spcBef>
              <a:spcAft>
                <a:spcPts val="0"/>
              </a:spcAft>
              <a:buClr>
                <a:srgbClr val="000000"/>
              </a:buClr>
              <a:buSzPct val="100000"/>
              <a:buFont typeface="Calibri"/>
              <a:buAutoNum type="arabicPeriod"/>
            </a:pPr>
            <a:r>
              <a:rPr b="0" i="0" lang="en-US" sz="7200" u="none" strike="noStrike">
                <a:solidFill>
                  <a:srgbClr val="000000"/>
                </a:solidFill>
                <a:latin typeface="Arial"/>
                <a:ea typeface="Arial"/>
                <a:cs typeface="Arial"/>
                <a:sym typeface="Arial"/>
              </a:rPr>
              <a:t>A protein </a:t>
            </a:r>
            <a:endParaRPr/>
          </a:p>
          <a:p>
            <a:pPr indent="-228600" lvl="0" marL="228600" rtl="0" algn="l">
              <a:lnSpc>
                <a:spcPct val="90000"/>
              </a:lnSpc>
              <a:spcBef>
                <a:spcPts val="0"/>
              </a:spcBef>
              <a:spcAft>
                <a:spcPts val="0"/>
              </a:spcAft>
              <a:buClr>
                <a:srgbClr val="000000"/>
              </a:buClr>
              <a:buSzPct val="100000"/>
              <a:buFont typeface="Calibri"/>
              <a:buAutoNum type="arabicPeriod"/>
            </a:pPr>
            <a:r>
              <a:rPr b="0" i="0" lang="en-US" sz="7200" u="none" strike="noStrike">
                <a:solidFill>
                  <a:srgbClr val="000000"/>
                </a:solidFill>
                <a:latin typeface="Arial"/>
                <a:ea typeface="Arial"/>
                <a:cs typeface="Arial"/>
                <a:sym typeface="Arial"/>
              </a:rPr>
              <a:t>Milkshakes</a:t>
            </a:r>
            <a:endParaRPr/>
          </a:p>
          <a:p>
            <a:pPr indent="-228600" lvl="0" marL="228600" rtl="0" algn="l">
              <a:lnSpc>
                <a:spcPct val="90000"/>
              </a:lnSpc>
              <a:spcBef>
                <a:spcPts val="0"/>
              </a:spcBef>
              <a:spcAft>
                <a:spcPts val="0"/>
              </a:spcAft>
              <a:buClr>
                <a:srgbClr val="000000"/>
              </a:buClr>
              <a:buSzPct val="100000"/>
              <a:buFont typeface="Calibri"/>
              <a:buAutoNum type="arabicPeriod"/>
            </a:pPr>
            <a:r>
              <a:rPr b="0" i="0" lang="en-US" sz="7200" u="none" strike="noStrike">
                <a:solidFill>
                  <a:srgbClr val="000000"/>
                </a:solidFill>
                <a:latin typeface="Arial"/>
                <a:ea typeface="Arial"/>
                <a:cs typeface="Arial"/>
                <a:sym typeface="Arial"/>
              </a:rPr>
              <a:t>Dessert of their choice (All desserts consisted of fruits)</a:t>
            </a:r>
            <a:endParaRPr/>
          </a:p>
          <a:p>
            <a:pPr indent="0" lvl="0" marL="0" rtl="0" algn="l">
              <a:lnSpc>
                <a:spcPct val="90000"/>
              </a:lnSpc>
              <a:spcBef>
                <a:spcPts val="1200"/>
              </a:spcBef>
              <a:spcAft>
                <a:spcPts val="0"/>
              </a:spcAft>
              <a:buClr>
                <a:srgbClr val="000000"/>
              </a:buClr>
              <a:buSzPct val="100000"/>
              <a:buNone/>
            </a:pPr>
            <a:r>
              <a:rPr b="0" i="0" lang="en-US" sz="7200" u="none" strike="noStrike">
                <a:solidFill>
                  <a:srgbClr val="000000"/>
                </a:solidFill>
                <a:latin typeface="Arial"/>
                <a:ea typeface="Arial"/>
                <a:cs typeface="Arial"/>
                <a:sym typeface="Arial"/>
              </a:rPr>
              <a:t> </a:t>
            </a:r>
            <a:endParaRPr b="0" i="0" sz="7200" u="none" strike="noStrike">
              <a:solidFill>
                <a:srgbClr val="000000"/>
              </a:solidFill>
            </a:endParaRPr>
          </a:p>
          <a:p>
            <a:pPr indent="-228600" lvl="0" marL="228600" rtl="0" algn="l">
              <a:lnSpc>
                <a:spcPct val="90000"/>
              </a:lnSpc>
              <a:spcBef>
                <a:spcPts val="0"/>
              </a:spcBef>
              <a:spcAft>
                <a:spcPts val="0"/>
              </a:spcAft>
              <a:buClr>
                <a:srgbClr val="000000"/>
              </a:buClr>
              <a:buSzPct val="100000"/>
              <a:buChar char="•"/>
            </a:pPr>
            <a:r>
              <a:rPr b="0" i="0" lang="en-US" sz="7200" u="none" strike="noStrike">
                <a:solidFill>
                  <a:srgbClr val="000000"/>
                </a:solidFill>
                <a:latin typeface="Arial"/>
                <a:ea typeface="Arial"/>
                <a:cs typeface="Arial"/>
                <a:sym typeface="Arial"/>
              </a:rPr>
              <a:t>Shocked and enraged by the food that was been served to the students of Etop, the school, after being pestered Mr. Porter, sued Healthy4U over its inability to carry out the terms of the contract. Healthy4U claim</a:t>
            </a:r>
            <a:r>
              <a:rPr lang="en-US" sz="7200">
                <a:solidFill>
                  <a:srgbClr val="000000"/>
                </a:solidFill>
                <a:latin typeface="Arial"/>
                <a:ea typeface="Arial"/>
                <a:cs typeface="Arial"/>
                <a:sym typeface="Arial"/>
              </a:rPr>
              <a:t>ed</a:t>
            </a:r>
            <a:r>
              <a:rPr b="0" i="0" lang="en-US" sz="7200" u="none" strike="noStrike">
                <a:solidFill>
                  <a:srgbClr val="000000"/>
                </a:solidFill>
                <a:latin typeface="Arial"/>
                <a:ea typeface="Arial"/>
                <a:cs typeface="Arial"/>
                <a:sym typeface="Arial"/>
              </a:rPr>
              <a:t> that the company had not violated the terms and had indeed carried out what was expected of them since French Fries were made from “potatoes” (a vegetable by definition) and lemons/limes were considered as “fruits” by the Webster Dictionary.</a:t>
            </a:r>
            <a:endParaRPr b="0" i="0" sz="7200" u="none" strike="noStrike">
              <a:solidFill>
                <a:srgbClr val="000000"/>
              </a:solidFill>
            </a:endParaRPr>
          </a:p>
          <a:p>
            <a:pPr indent="0" lvl="0" marL="0" rtl="0" algn="l">
              <a:lnSpc>
                <a:spcPct val="90000"/>
              </a:lnSpc>
              <a:spcBef>
                <a:spcPts val="0"/>
              </a:spcBef>
              <a:spcAft>
                <a:spcPts val="0"/>
              </a:spcAft>
              <a:buClr>
                <a:srgbClr val="000000"/>
              </a:buClr>
              <a:buSzPct val="100000"/>
              <a:buNone/>
            </a:pPr>
            <a:r>
              <a:rPr b="0" i="0" lang="en-US" sz="7200" u="none" strike="noStrike">
                <a:solidFill>
                  <a:srgbClr val="000000"/>
                </a:solidFill>
              </a:rPr>
              <a:t> </a:t>
            </a:r>
            <a:endParaRPr/>
          </a:p>
          <a:p>
            <a:pPr indent="-228600" lvl="0" marL="228600" rtl="0" algn="l">
              <a:lnSpc>
                <a:spcPct val="90000"/>
              </a:lnSpc>
              <a:spcBef>
                <a:spcPts val="0"/>
              </a:spcBef>
              <a:spcAft>
                <a:spcPts val="0"/>
              </a:spcAft>
              <a:buClr>
                <a:srgbClr val="000000"/>
              </a:buClr>
              <a:buSzPct val="100000"/>
              <a:buChar char="•"/>
            </a:pPr>
            <a:r>
              <a:rPr b="0" i="0" lang="en-US" sz="7200" u="none" strike="noStrike">
                <a:solidFill>
                  <a:srgbClr val="000000"/>
                </a:solidFill>
                <a:latin typeface="Arial"/>
                <a:ea typeface="Arial"/>
                <a:cs typeface="Arial"/>
                <a:sym typeface="Arial"/>
              </a:rPr>
              <a:t>What are Healthy4U’s chances of succeeding in court?</a:t>
            </a:r>
            <a:endParaRPr b="0" i="0" sz="7200" u="none" strike="noStrike">
              <a:solidFill>
                <a:srgbClr val="000000"/>
              </a:solidFill>
            </a:endParaRPr>
          </a:p>
          <a:p>
            <a:pPr indent="0" lvl="0" marL="0" rtl="0" algn="l">
              <a:lnSpc>
                <a:spcPct val="90000"/>
              </a:lnSpc>
              <a:spcBef>
                <a:spcPts val="0"/>
              </a:spcBef>
              <a:spcAft>
                <a:spcPts val="0"/>
              </a:spcAft>
              <a:buClr>
                <a:schemeClr val="dk1"/>
              </a:buClr>
              <a:buSzPct val="100000"/>
              <a:buNone/>
            </a:pPr>
            <a:br>
              <a:rPr lang="en-US"/>
            </a:br>
            <a:br>
              <a:rPr lang="en-US"/>
            </a:b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0"/>
          <p:cNvSpPr txBox="1"/>
          <p:nvPr>
            <p:ph type="title"/>
          </p:nvPr>
        </p:nvSpPr>
        <p:spPr>
          <a:xfrm>
            <a:off x="663742"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000"/>
              <a:buFont typeface="Arial"/>
              <a:buNone/>
            </a:pPr>
            <a:r>
              <a:rPr b="0" i="0" lang="en-US" sz="3000" u="none" strike="noStrike">
                <a:solidFill>
                  <a:srgbClr val="000000"/>
                </a:solidFill>
                <a:latin typeface="Arial"/>
                <a:ea typeface="Arial"/>
                <a:cs typeface="Arial"/>
                <a:sym typeface="Arial"/>
              </a:rPr>
              <a:t>What are Healthy4U’s chances of succeeding in court?</a:t>
            </a:r>
            <a:endParaRPr sz="3000"/>
          </a:p>
        </p:txBody>
      </p:sp>
      <p:sp>
        <p:nvSpPr>
          <p:cNvPr id="440" name="Google Shape;440;p40"/>
          <p:cNvSpPr txBox="1"/>
          <p:nvPr>
            <p:ph idx="1" type="body"/>
          </p:nvPr>
        </p:nvSpPr>
        <p:spPr>
          <a:xfrm>
            <a:off x="372979" y="1087689"/>
            <a:ext cx="11097126"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0000"/>
              </a:buClr>
              <a:buSzPts val="1800"/>
              <a:buNone/>
            </a:pPr>
            <a:r>
              <a:rPr b="1" i="0" lang="en-US" sz="1800" u="none" strike="noStrike">
                <a:solidFill>
                  <a:srgbClr val="000000"/>
                </a:solidFill>
                <a:latin typeface="Arial"/>
                <a:ea typeface="Arial"/>
                <a:cs typeface="Arial"/>
                <a:sym typeface="Arial"/>
              </a:rPr>
              <a:t>LAW: </a:t>
            </a:r>
            <a:r>
              <a:rPr b="0" i="0" lang="en-US" sz="1800" u="none" strike="noStrike">
                <a:solidFill>
                  <a:srgbClr val="000000"/>
                </a:solidFill>
                <a:latin typeface="Arial"/>
                <a:ea typeface="Arial"/>
                <a:cs typeface="Arial"/>
                <a:sym typeface="Arial"/>
              </a:rPr>
              <a:t>Courts apply the 5-part interpretation test</a:t>
            </a:r>
            <a:r>
              <a:rPr lang="en-US" sz="1800">
                <a:solidFill>
                  <a:srgbClr val="000000"/>
                </a:solidFill>
                <a:latin typeface="Arial"/>
                <a:ea typeface="Arial"/>
                <a:cs typeface="Arial"/>
                <a:sym typeface="Arial"/>
              </a:rPr>
              <a:t>, going through each step </a:t>
            </a:r>
            <a:r>
              <a:rPr b="0" i="0" lang="en-US" sz="1800" u="none" strike="noStrike">
                <a:solidFill>
                  <a:srgbClr val="000000"/>
                </a:solidFill>
                <a:latin typeface="Arial"/>
                <a:ea typeface="Arial"/>
                <a:cs typeface="Arial"/>
                <a:sym typeface="Arial"/>
              </a:rPr>
              <a:t>until there is a clear answer. </a:t>
            </a:r>
            <a:endParaRPr sz="1800">
              <a:solidFill>
                <a:srgbClr val="000000"/>
              </a:solidFill>
              <a:latin typeface="Arial"/>
              <a:ea typeface="Arial"/>
              <a:cs typeface="Arial"/>
              <a:sym typeface="Arial"/>
            </a:endParaRPr>
          </a:p>
          <a:p>
            <a:pPr indent="-342900" lvl="0" marL="457200" rtl="0" algn="l">
              <a:lnSpc>
                <a:spcPct val="90000"/>
              </a:lnSpc>
              <a:spcBef>
                <a:spcPts val="0"/>
              </a:spcBef>
              <a:spcAft>
                <a:spcPts val="0"/>
              </a:spcAft>
              <a:buClr>
                <a:srgbClr val="000000"/>
              </a:buClr>
              <a:buSzPts val="1800"/>
              <a:buFont typeface="Calibri"/>
              <a:buAutoNum type="arabicPeriod"/>
            </a:pPr>
            <a:r>
              <a:rPr b="0" i="1" lang="en-US" sz="1800" u="none" strike="noStrike">
                <a:solidFill>
                  <a:srgbClr val="000000"/>
                </a:solidFill>
                <a:latin typeface="Calibri"/>
                <a:ea typeface="Calibri"/>
                <a:cs typeface="Calibri"/>
                <a:sym typeface="Calibri"/>
              </a:rPr>
              <a:t>Apply literal or strict meaning</a:t>
            </a:r>
            <a:r>
              <a:rPr i="1" lang="en-US" sz="1800">
                <a:solidFill>
                  <a:srgbClr val="000000"/>
                </a:solidFill>
              </a:rPr>
              <a:t>- the dictionary meaning or approach</a:t>
            </a:r>
            <a:endParaRPr i="1" sz="1800">
              <a:solidFill>
                <a:srgbClr val="000000"/>
              </a:solidFill>
            </a:endParaRPr>
          </a:p>
          <a:p>
            <a:pPr indent="-342900" lvl="1" marL="914400" rtl="0" algn="l">
              <a:lnSpc>
                <a:spcPct val="90000"/>
              </a:lnSpc>
              <a:spcBef>
                <a:spcPts val="0"/>
              </a:spcBef>
              <a:spcAft>
                <a:spcPts val="0"/>
              </a:spcAft>
              <a:buClr>
                <a:srgbClr val="000000"/>
              </a:buClr>
              <a:buSzPts val="1800"/>
              <a:buAutoNum type="alphaLcPeriod"/>
            </a:pPr>
            <a:r>
              <a:rPr lang="en-US" sz="1800">
                <a:solidFill>
                  <a:srgbClr val="000000"/>
                </a:solidFill>
              </a:rPr>
              <a:t>Exam question will likely give this to you</a:t>
            </a:r>
            <a:endParaRPr sz="1800">
              <a:solidFill>
                <a:srgbClr val="000000"/>
              </a:solidFill>
            </a:endParaRPr>
          </a:p>
          <a:p>
            <a:pPr indent="-342900" lvl="0" marL="457200" rtl="0" algn="l">
              <a:lnSpc>
                <a:spcPct val="90000"/>
              </a:lnSpc>
              <a:spcBef>
                <a:spcPts val="0"/>
              </a:spcBef>
              <a:spcAft>
                <a:spcPts val="0"/>
              </a:spcAft>
              <a:buClr>
                <a:srgbClr val="000000"/>
              </a:buClr>
              <a:buSzPts val="1800"/>
              <a:buFont typeface="Calibri"/>
              <a:buAutoNum type="arabicPeriod"/>
            </a:pPr>
            <a:r>
              <a:rPr b="0" i="1" lang="en-US" sz="1800" u="none" strike="noStrike">
                <a:solidFill>
                  <a:srgbClr val="000000"/>
                </a:solidFill>
                <a:latin typeface="Calibri"/>
                <a:ea typeface="Calibri"/>
                <a:cs typeface="Calibri"/>
                <a:sym typeface="Calibri"/>
              </a:rPr>
              <a:t>Liberal or purposive approach, including circumstances surrounding negotiations, knowledge of parties and other relevant facts</a:t>
            </a:r>
            <a:r>
              <a:rPr i="1" lang="en-US" sz="1800">
                <a:solidFill>
                  <a:srgbClr val="000000"/>
                </a:solidFill>
              </a:rPr>
              <a:t>, including trade usage.</a:t>
            </a:r>
            <a:endParaRPr/>
          </a:p>
          <a:p>
            <a:pPr indent="0" lvl="0" marL="685800" rtl="0" algn="l">
              <a:lnSpc>
                <a:spcPct val="90000"/>
              </a:lnSpc>
              <a:spcBef>
                <a:spcPts val="0"/>
              </a:spcBef>
              <a:spcAft>
                <a:spcPts val="0"/>
              </a:spcAft>
              <a:buSzPts val="1800"/>
              <a:buNone/>
            </a:pPr>
            <a:r>
              <a:rPr lang="en-US" sz="1800">
                <a:solidFill>
                  <a:srgbClr val="000000"/>
                </a:solidFill>
              </a:rPr>
              <a:t>eg. </a:t>
            </a:r>
            <a:r>
              <a:rPr b="0" i="0" lang="en-US" sz="1800" u="none" strike="noStrike">
                <a:solidFill>
                  <a:srgbClr val="000000"/>
                </a:solidFill>
                <a:latin typeface="Calibri"/>
                <a:ea typeface="Calibri"/>
                <a:cs typeface="Calibri"/>
                <a:sym typeface="Calibri"/>
              </a:rPr>
              <a:t>What was the hardwood bought for? What did the other party sell it for?</a:t>
            </a:r>
            <a:endParaRPr/>
          </a:p>
          <a:p>
            <a:pPr indent="0" lvl="0" marL="0" rtl="0" algn="l">
              <a:lnSpc>
                <a:spcPct val="90000"/>
              </a:lnSpc>
              <a:spcBef>
                <a:spcPts val="0"/>
              </a:spcBef>
              <a:spcAft>
                <a:spcPts val="0"/>
              </a:spcAft>
              <a:buSzPts val="1800"/>
              <a:buNone/>
            </a:pPr>
            <a:r>
              <a:rPr i="1" lang="en-US" sz="1800">
                <a:solidFill>
                  <a:srgbClr val="000000"/>
                </a:solidFill>
              </a:rPr>
              <a:t>3.</a:t>
            </a:r>
            <a:r>
              <a:rPr b="0" i="1" lang="en-US" sz="1800" u="none" strike="noStrike">
                <a:solidFill>
                  <a:srgbClr val="000000"/>
                </a:solidFill>
                <a:latin typeface="Calibri"/>
                <a:ea typeface="Calibri"/>
                <a:cs typeface="Calibri"/>
                <a:sym typeface="Calibri"/>
              </a:rPr>
              <a:t>Contra Proferentem.</a:t>
            </a:r>
            <a:r>
              <a:rPr b="0" i="1" lang="en-US" sz="1500" u="none" strike="noStrike">
                <a:solidFill>
                  <a:srgbClr val="000000"/>
                </a:solidFill>
                <a:latin typeface="Calibri"/>
                <a:ea typeface="Calibri"/>
                <a:cs typeface="Calibri"/>
                <a:sym typeface="Calibri"/>
              </a:rPr>
              <a:t> </a:t>
            </a:r>
            <a:r>
              <a:rPr lang="en-US" sz="1500">
                <a:highlight>
                  <a:srgbClr val="FFFFFF"/>
                </a:highlight>
              </a:rPr>
              <a:t>If a court is unable to resolve a contradiction or ambiguity, contra proferentum will apply: the contract will be construed against its author.</a:t>
            </a:r>
            <a:endParaRPr sz="1500">
              <a:highlight>
                <a:srgbClr val="FFFFFF"/>
              </a:highlight>
            </a:endParaRPr>
          </a:p>
          <a:p>
            <a:pPr indent="0" lvl="0" marL="0" rtl="0" algn="l">
              <a:lnSpc>
                <a:spcPct val="90000"/>
              </a:lnSpc>
              <a:spcBef>
                <a:spcPts val="0"/>
              </a:spcBef>
              <a:spcAft>
                <a:spcPts val="0"/>
              </a:spcAft>
              <a:buSzPts val="1800"/>
              <a:buNone/>
            </a:pPr>
            <a:r>
              <a:t/>
            </a:r>
            <a:endParaRPr i="1" sz="1500">
              <a:solidFill>
                <a:srgbClr val="000000"/>
              </a:solidFill>
            </a:endParaRPr>
          </a:p>
          <a:p>
            <a:pPr indent="0" lvl="0" marL="0" rtl="0" algn="l">
              <a:lnSpc>
                <a:spcPct val="90000"/>
              </a:lnSpc>
              <a:spcBef>
                <a:spcPts val="0"/>
              </a:spcBef>
              <a:spcAft>
                <a:spcPts val="0"/>
              </a:spcAft>
              <a:buSzPts val="1800"/>
              <a:buNone/>
            </a:pPr>
            <a:r>
              <a:rPr i="1" lang="en-US" sz="1800">
                <a:solidFill>
                  <a:srgbClr val="000000"/>
                </a:solidFill>
              </a:rPr>
              <a:t>4.</a:t>
            </a:r>
            <a:r>
              <a:rPr b="0" i="1" lang="en-US" sz="1800" u="none" strike="noStrike">
                <a:solidFill>
                  <a:srgbClr val="000000"/>
                </a:solidFill>
                <a:latin typeface="Calibri"/>
                <a:ea typeface="Calibri"/>
                <a:cs typeface="Calibri"/>
                <a:sym typeface="Calibri"/>
              </a:rPr>
              <a:t>And in the cases of insurance:</a:t>
            </a:r>
            <a:endParaRPr/>
          </a:p>
          <a:p>
            <a:pPr indent="-285750" lvl="1" marL="742950" rtl="0" algn="l">
              <a:lnSpc>
                <a:spcPct val="90000"/>
              </a:lnSpc>
              <a:spcBef>
                <a:spcPts val="0"/>
              </a:spcBef>
              <a:spcAft>
                <a:spcPts val="0"/>
              </a:spcAft>
              <a:buClr>
                <a:srgbClr val="000000"/>
              </a:buClr>
              <a:buSzPts val="1800"/>
              <a:buFont typeface="Calibri"/>
              <a:buChar char="•"/>
            </a:pPr>
            <a:r>
              <a:rPr b="0" i="0" lang="en-US" sz="1800" u="none" strike="noStrike">
                <a:solidFill>
                  <a:srgbClr val="000000"/>
                </a:solidFill>
                <a:latin typeface="Calibri"/>
                <a:ea typeface="Calibri"/>
                <a:cs typeface="Calibri"/>
                <a:sym typeface="Calibri"/>
              </a:rPr>
              <a:t>Follow the rule</a:t>
            </a:r>
            <a:endParaRPr/>
          </a:p>
          <a:p>
            <a:pPr indent="-285750" lvl="1" marL="742950" rtl="0" algn="l">
              <a:lnSpc>
                <a:spcPct val="90000"/>
              </a:lnSpc>
              <a:spcBef>
                <a:spcPts val="0"/>
              </a:spcBef>
              <a:spcAft>
                <a:spcPts val="0"/>
              </a:spcAft>
              <a:buClr>
                <a:srgbClr val="000000"/>
              </a:buClr>
              <a:buSzPts val="1800"/>
              <a:buFont typeface="Calibri"/>
              <a:buChar char="•"/>
            </a:pPr>
            <a:r>
              <a:rPr b="0" i="0" lang="en-US" sz="1800" u="none" strike="noStrike">
                <a:solidFill>
                  <a:srgbClr val="000000"/>
                </a:solidFill>
                <a:latin typeface="Calibri"/>
                <a:ea typeface="Calibri"/>
                <a:cs typeface="Calibri"/>
                <a:sym typeface="Calibri"/>
              </a:rPr>
              <a:t>Construe the coverage broadly</a:t>
            </a:r>
            <a:endParaRPr/>
          </a:p>
          <a:p>
            <a:pPr indent="-285750" lvl="1" marL="742950" rtl="0" algn="l">
              <a:lnSpc>
                <a:spcPct val="90000"/>
              </a:lnSpc>
              <a:spcBef>
                <a:spcPts val="0"/>
              </a:spcBef>
              <a:spcAft>
                <a:spcPts val="0"/>
              </a:spcAft>
              <a:buClr>
                <a:srgbClr val="000000"/>
              </a:buClr>
              <a:buSzPts val="1800"/>
              <a:buFont typeface="Calibri"/>
              <a:buChar char="•"/>
            </a:pPr>
            <a:r>
              <a:rPr b="0" i="0" lang="en-US" sz="1800" u="none" strike="noStrike">
                <a:solidFill>
                  <a:srgbClr val="000000"/>
                </a:solidFill>
                <a:latin typeface="Calibri"/>
                <a:ea typeface="Calibri"/>
                <a:cs typeface="Calibri"/>
                <a:sym typeface="Calibri"/>
              </a:rPr>
              <a:t>Interpret the exclusion narrowly</a:t>
            </a:r>
            <a:endParaRPr/>
          </a:p>
          <a:p>
            <a:pPr indent="0" lvl="0" marL="0" rtl="0" algn="l">
              <a:lnSpc>
                <a:spcPct val="90000"/>
              </a:lnSpc>
              <a:spcBef>
                <a:spcPts val="0"/>
              </a:spcBef>
              <a:spcAft>
                <a:spcPts val="0"/>
              </a:spcAft>
              <a:buSzPts val="1800"/>
              <a:buNone/>
            </a:pPr>
            <a:r>
              <a:rPr i="1" lang="en-US" sz="1800">
                <a:solidFill>
                  <a:srgbClr val="000000"/>
                </a:solidFill>
              </a:rPr>
              <a:t>5.</a:t>
            </a:r>
            <a:r>
              <a:rPr b="0" i="1" lang="en-US" sz="1800" u="none" strike="noStrike">
                <a:solidFill>
                  <a:srgbClr val="000000"/>
                </a:solidFill>
                <a:latin typeface="Calibri"/>
                <a:ea typeface="Calibri"/>
                <a:cs typeface="Calibri"/>
                <a:sym typeface="Calibri"/>
              </a:rPr>
              <a:t>All while avoiding an absurd result and deferring to sound and reasonable commercial practice</a:t>
            </a:r>
            <a:endParaRPr/>
          </a:p>
          <a:p>
            <a:pPr indent="-285750" lvl="1" marL="742950" rtl="0" algn="l">
              <a:lnSpc>
                <a:spcPct val="90000"/>
              </a:lnSpc>
              <a:spcBef>
                <a:spcPts val="0"/>
              </a:spcBef>
              <a:spcAft>
                <a:spcPts val="0"/>
              </a:spcAft>
              <a:buClr>
                <a:srgbClr val="000000"/>
              </a:buClr>
              <a:buSzPts val="1800"/>
              <a:buFont typeface="Calibri"/>
              <a:buChar char="•"/>
            </a:pPr>
            <a:r>
              <a:rPr b="0" i="0" lang="en-US" sz="1800" u="none" strike="noStrike">
                <a:solidFill>
                  <a:srgbClr val="000000"/>
                </a:solidFill>
                <a:latin typeface="Calibri"/>
                <a:ea typeface="Calibri"/>
                <a:cs typeface="Calibri"/>
                <a:sym typeface="Calibri"/>
              </a:rPr>
              <a:t>examine the market value of the items </a:t>
            </a:r>
            <a:endParaRPr/>
          </a:p>
          <a:p>
            <a:pPr indent="0" lvl="0" marL="685800" rtl="0" algn="l">
              <a:lnSpc>
                <a:spcPct val="90000"/>
              </a:lnSpc>
              <a:spcBef>
                <a:spcPts val="0"/>
              </a:spcBef>
              <a:spcAft>
                <a:spcPts val="0"/>
              </a:spcAft>
              <a:buClr>
                <a:schemeClr val="dk1"/>
              </a:buClr>
              <a:buSzPts val="1800"/>
              <a:buNone/>
            </a:pPr>
            <a:r>
              <a:t/>
            </a:r>
            <a:endParaRPr b="0" sz="1800"/>
          </a:p>
          <a:p>
            <a:pPr indent="-228600" lvl="0" marL="457200" rtl="0" algn="l">
              <a:lnSpc>
                <a:spcPct val="90000"/>
              </a:lnSpc>
              <a:spcBef>
                <a:spcPts val="0"/>
              </a:spcBef>
              <a:spcAft>
                <a:spcPts val="0"/>
              </a:spcAft>
              <a:buClr>
                <a:srgbClr val="000000"/>
              </a:buClr>
              <a:buSzPts val="1800"/>
              <a:buChar char="•"/>
            </a:pPr>
            <a:r>
              <a:rPr b="1" i="0" lang="en-US" sz="1800" u="none" strike="noStrike">
                <a:solidFill>
                  <a:srgbClr val="000000"/>
                </a:solidFill>
                <a:latin typeface="Calibri"/>
                <a:ea typeface="Calibri"/>
                <a:cs typeface="Calibri"/>
                <a:sym typeface="Calibri"/>
              </a:rPr>
              <a:t>Special usage of words: </a:t>
            </a:r>
            <a:r>
              <a:rPr b="0" i="0" lang="en-US" sz="1800" u="none" strike="noStrike">
                <a:solidFill>
                  <a:srgbClr val="000000"/>
                </a:solidFill>
                <a:latin typeface="Calibri"/>
                <a:ea typeface="Calibri"/>
                <a:cs typeface="Calibri"/>
                <a:sym typeface="Calibri"/>
              </a:rPr>
              <a:t>some words have a special industry meaning (baker's dozen)</a:t>
            </a:r>
            <a:endParaRPr b="0" sz="1800"/>
          </a:p>
          <a:p>
            <a:pPr indent="-228600" lvl="0" marL="457200" rtl="0" algn="l">
              <a:lnSpc>
                <a:spcPct val="90000"/>
              </a:lnSpc>
              <a:spcBef>
                <a:spcPts val="0"/>
              </a:spcBef>
              <a:spcAft>
                <a:spcPts val="0"/>
              </a:spcAft>
              <a:buClr>
                <a:srgbClr val="000000"/>
              </a:buClr>
              <a:buSzPts val="1800"/>
              <a:buChar char="•"/>
            </a:pPr>
            <a:r>
              <a:rPr b="1" i="0" lang="en-US" sz="1800" u="none" strike="noStrike">
                <a:solidFill>
                  <a:srgbClr val="000000"/>
                </a:solidFill>
                <a:latin typeface="Calibri"/>
                <a:ea typeface="Calibri"/>
                <a:cs typeface="Calibri"/>
                <a:sym typeface="Calibri"/>
              </a:rPr>
              <a:t>Conflicting testimony:</a:t>
            </a:r>
            <a:endParaRPr b="0" sz="1800"/>
          </a:p>
          <a:p>
            <a:pPr indent="-228600" lvl="1" marL="914400" rtl="0" algn="l">
              <a:lnSpc>
                <a:spcPct val="90000"/>
              </a:lnSpc>
              <a:spcBef>
                <a:spcPts val="0"/>
              </a:spcBef>
              <a:spcAft>
                <a:spcPts val="0"/>
              </a:spcAft>
              <a:buClr>
                <a:srgbClr val="000000"/>
              </a:buClr>
              <a:buSzPts val="1400"/>
              <a:buFont typeface="Calibri"/>
              <a:buAutoNum type="arabicPeriod" startAt="2"/>
            </a:pPr>
            <a:r>
              <a:rPr b="0" i="0" lang="en-US" sz="1400" u="none" strike="noStrike">
                <a:solidFill>
                  <a:srgbClr val="000000"/>
                </a:solidFill>
                <a:latin typeface="Calibri"/>
                <a:ea typeface="Calibri"/>
                <a:cs typeface="Calibri"/>
                <a:sym typeface="Calibri"/>
              </a:rPr>
              <a:t>Look to external objective evidence (bring in expert)</a:t>
            </a:r>
            <a:endParaRPr/>
          </a:p>
          <a:p>
            <a:pPr indent="-228600" lvl="1" marL="914400" rtl="0" algn="l">
              <a:lnSpc>
                <a:spcPct val="90000"/>
              </a:lnSpc>
              <a:spcBef>
                <a:spcPts val="0"/>
              </a:spcBef>
              <a:spcAft>
                <a:spcPts val="0"/>
              </a:spcAft>
              <a:buClr>
                <a:srgbClr val="000000"/>
              </a:buClr>
              <a:buSzPts val="1400"/>
              <a:buFont typeface="Calibri"/>
              <a:buAutoNum type="arabicPeriod" startAt="2"/>
            </a:pPr>
            <a:r>
              <a:rPr b="0" i="0" lang="en-US" sz="1400" u="none" strike="noStrike">
                <a:solidFill>
                  <a:srgbClr val="000000"/>
                </a:solidFill>
                <a:latin typeface="Calibri"/>
                <a:ea typeface="Calibri"/>
                <a:cs typeface="Calibri"/>
                <a:sym typeface="Calibri"/>
              </a:rPr>
              <a:t>Consider credibility of witness: how consistent are they</a:t>
            </a:r>
            <a:endParaRPr/>
          </a:p>
          <a:p>
            <a:pPr indent="0" lvl="0" marL="228600" rtl="0" algn="l">
              <a:lnSpc>
                <a:spcPct val="90000"/>
              </a:lnSpc>
              <a:spcBef>
                <a:spcPts val="0"/>
              </a:spcBef>
              <a:spcAft>
                <a:spcPts val="0"/>
              </a:spcAft>
              <a:buSzPts val="1800"/>
              <a:buNone/>
            </a:pPr>
            <a:r>
              <a:rPr b="0" i="0" lang="en-US" sz="1800" u="none" strike="noStrike">
                <a:solidFill>
                  <a:srgbClr val="000000"/>
                </a:solidFill>
                <a:latin typeface="Calibri"/>
                <a:ea typeface="Calibri"/>
                <a:cs typeface="Calibri"/>
                <a:sym typeface="Calibri"/>
              </a:rPr>
              <a:t> </a:t>
            </a:r>
            <a:endParaRPr b="0" sz="1800"/>
          </a:p>
          <a:p>
            <a:pPr indent="0" lvl="0" marL="228600" rtl="0" algn="l">
              <a:lnSpc>
                <a:spcPct val="90000"/>
              </a:lnSpc>
              <a:spcBef>
                <a:spcPts val="0"/>
              </a:spcBef>
              <a:spcAft>
                <a:spcPts val="0"/>
              </a:spcAft>
              <a:buClr>
                <a:schemeClr val="dk1"/>
              </a:buClr>
              <a:buSzPts val="1800"/>
              <a:buNone/>
            </a:pPr>
            <a:br>
              <a:rPr lang="en-US" sz="1800"/>
            </a:br>
            <a:endParaRPr sz="18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Application</a:t>
            </a:r>
            <a:endParaRPr/>
          </a:p>
        </p:txBody>
      </p:sp>
      <p:sp>
        <p:nvSpPr>
          <p:cNvPr id="446" name="Google Shape;446;p41"/>
          <p:cNvSpPr txBox="1"/>
          <p:nvPr>
            <p:ph idx="1" type="body"/>
          </p:nvPr>
        </p:nvSpPr>
        <p:spPr>
          <a:xfrm>
            <a:off x="838200" y="1825625"/>
            <a:ext cx="10515600" cy="48519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000000"/>
              </a:buClr>
              <a:buSzPts val="2000"/>
              <a:buFont typeface="Calibri"/>
              <a:buAutoNum type="arabicPeriod"/>
            </a:pPr>
            <a:r>
              <a:rPr b="0" i="0" lang="en-US" sz="2000" u="none" strike="noStrike">
                <a:solidFill>
                  <a:srgbClr val="000000"/>
                </a:solidFill>
                <a:latin typeface="Calibri"/>
                <a:ea typeface="Calibri"/>
                <a:cs typeface="Calibri"/>
                <a:sym typeface="Calibri"/>
              </a:rPr>
              <a:t>The strict and literal meaning of vegetable and fruit would prevail here and Healthy4u can win</a:t>
            </a:r>
            <a:endParaRPr/>
          </a:p>
          <a:p>
            <a:pPr indent="-457200" lvl="0" marL="914400" rtl="0" algn="l">
              <a:lnSpc>
                <a:spcPct val="90000"/>
              </a:lnSpc>
              <a:spcBef>
                <a:spcPts val="0"/>
              </a:spcBef>
              <a:spcAft>
                <a:spcPts val="0"/>
              </a:spcAft>
              <a:buClr>
                <a:srgbClr val="000000"/>
              </a:buClr>
              <a:buSzPts val="2000"/>
              <a:buChar char="•"/>
            </a:pPr>
            <a:r>
              <a:rPr b="0" i="1" lang="en-US" sz="2000" u="none" strike="noStrike">
                <a:solidFill>
                  <a:srgbClr val="000000"/>
                </a:solidFill>
                <a:latin typeface="Calibri"/>
                <a:ea typeface="Calibri"/>
                <a:cs typeface="Calibri"/>
                <a:sym typeface="Calibri"/>
              </a:rPr>
              <a:t>Tommy: If the question seemed too easy and you wanted to apply the rest of the steps, what you can do is write “however, if the literal meaning didn’t work here, we can continue with the rest of the steps”. This allows you to get partial marks in case you made a mistake early on.</a:t>
            </a:r>
            <a:endParaRPr b="0" i="1" sz="2000" u="none" strike="noStrike">
              <a:solidFill>
                <a:srgbClr val="000000"/>
              </a:solidFill>
              <a:latin typeface="Calibri"/>
              <a:ea typeface="Calibri"/>
              <a:cs typeface="Calibri"/>
              <a:sym typeface="Calibri"/>
            </a:endParaRPr>
          </a:p>
          <a:p>
            <a:pPr indent="-457200" lvl="0" marL="914400" rtl="0" algn="l">
              <a:lnSpc>
                <a:spcPct val="90000"/>
              </a:lnSpc>
              <a:spcBef>
                <a:spcPts val="0"/>
              </a:spcBef>
              <a:spcAft>
                <a:spcPts val="0"/>
              </a:spcAft>
              <a:buClr>
                <a:srgbClr val="000000"/>
              </a:buClr>
              <a:buSzPts val="2000"/>
              <a:buChar char="•"/>
            </a:pPr>
            <a:r>
              <a:rPr i="1" lang="en-US" sz="2000">
                <a:solidFill>
                  <a:srgbClr val="000000"/>
                </a:solidFill>
              </a:rPr>
              <a:t>ELICIA: if there is a dictionary definition on an exam, DEAD GIVEAWAY that it's an interpretation question</a:t>
            </a:r>
            <a:endParaRPr i="1" sz="2000">
              <a:solidFill>
                <a:srgbClr val="000000"/>
              </a:solidFill>
            </a:endParaRPr>
          </a:p>
          <a:p>
            <a:pPr indent="-228600" lvl="0" marL="228600" rtl="0" algn="l">
              <a:lnSpc>
                <a:spcPct val="90000"/>
              </a:lnSpc>
              <a:spcBef>
                <a:spcPts val="0"/>
              </a:spcBef>
              <a:spcAft>
                <a:spcPts val="0"/>
              </a:spcAft>
              <a:buClr>
                <a:srgbClr val="000000"/>
              </a:buClr>
              <a:buSzPts val="2000"/>
              <a:buFont typeface="Calibri"/>
              <a:buAutoNum type="arabicPeriod" startAt="2"/>
            </a:pPr>
            <a:r>
              <a:rPr b="0" i="0" lang="en-US" sz="2000" u="none" strike="noStrike">
                <a:solidFill>
                  <a:srgbClr val="000000"/>
                </a:solidFill>
                <a:latin typeface="Calibri"/>
                <a:ea typeface="Calibri"/>
                <a:cs typeface="Calibri"/>
                <a:sym typeface="Calibri"/>
              </a:rPr>
              <a:t>liberal approach: if negotiations demonstrated that the school indeed wanted a healthy lunch for their students, then we can argue that French fries and limes are not sufficient for vegetables and fruits in this context.</a:t>
            </a:r>
            <a:endParaRPr/>
          </a:p>
          <a:p>
            <a:pPr indent="-285750" lvl="1" marL="742950" rtl="0" algn="l">
              <a:lnSpc>
                <a:spcPct val="90000"/>
              </a:lnSpc>
              <a:spcBef>
                <a:spcPts val="0"/>
              </a:spcBef>
              <a:spcAft>
                <a:spcPts val="0"/>
              </a:spcAft>
              <a:buClr>
                <a:srgbClr val="000000"/>
              </a:buClr>
              <a:buSzPts val="2000"/>
              <a:buFont typeface="Calibri"/>
              <a:buAutoNum type="arabicPeriod"/>
            </a:pPr>
            <a:r>
              <a:rPr b="0" i="0" lang="en-US" sz="2000" u="none" strike="noStrike">
                <a:solidFill>
                  <a:srgbClr val="000000"/>
                </a:solidFill>
                <a:latin typeface="Calibri"/>
                <a:ea typeface="Calibri"/>
                <a:cs typeface="Calibri"/>
                <a:sym typeface="Calibri"/>
              </a:rPr>
              <a:t>Special usage of words: you might also argue that there is a special meaning of “vegetables and fruits” in the context of school lunches in the industry, but would be difficult. Still worth a try if you have time.</a:t>
            </a:r>
            <a:endParaRPr b="0" i="0" sz="2000" u="none" strike="noStrike">
              <a:solidFill>
                <a:srgbClr val="000000"/>
              </a:solidFill>
              <a:latin typeface="Calibri"/>
              <a:ea typeface="Calibri"/>
              <a:cs typeface="Calibri"/>
              <a:sym typeface="Calibri"/>
            </a:endParaRPr>
          </a:p>
          <a:p>
            <a:pPr indent="-285750" lvl="1" marL="742950" rtl="0" algn="l">
              <a:lnSpc>
                <a:spcPct val="90000"/>
              </a:lnSpc>
              <a:spcBef>
                <a:spcPts val="0"/>
              </a:spcBef>
              <a:spcAft>
                <a:spcPts val="0"/>
              </a:spcAft>
              <a:buClr>
                <a:srgbClr val="000000"/>
              </a:buClr>
              <a:buSzPts val="2000"/>
              <a:buAutoNum type="arabicPeriod"/>
            </a:pPr>
            <a:r>
              <a:rPr lang="en-US" sz="2000">
                <a:solidFill>
                  <a:srgbClr val="000000"/>
                </a:solidFill>
              </a:rPr>
              <a:t>Example: Sawdust in the wood industry </a:t>
            </a:r>
            <a:endParaRPr sz="2000">
              <a:solidFill>
                <a:srgbClr val="000000"/>
              </a:solidFill>
            </a:endParaRPr>
          </a:p>
          <a:p>
            <a:pPr indent="-285750" lvl="1" marL="742950" rtl="0" algn="l">
              <a:lnSpc>
                <a:spcPct val="90000"/>
              </a:lnSpc>
              <a:spcBef>
                <a:spcPts val="0"/>
              </a:spcBef>
              <a:spcAft>
                <a:spcPts val="0"/>
              </a:spcAft>
              <a:buClr>
                <a:srgbClr val="000000"/>
              </a:buClr>
              <a:buSzPts val="2000"/>
              <a:buFont typeface="Calibri"/>
              <a:buAutoNum type="arabicPeriod"/>
            </a:pPr>
            <a:r>
              <a:rPr b="0" i="1" lang="en-US" sz="2000" u="none" strike="noStrike">
                <a:solidFill>
                  <a:srgbClr val="000000"/>
                </a:solidFill>
                <a:latin typeface="Calibri"/>
                <a:ea typeface="Calibri"/>
                <a:cs typeface="Calibri"/>
                <a:sym typeface="Calibri"/>
              </a:rPr>
              <a:t>If this part still fails in your eyes, you can move onto the next one.</a:t>
            </a:r>
            <a:endParaRPr/>
          </a:p>
          <a:p>
            <a:pPr indent="-228600" lvl="0" marL="228600" rtl="0" algn="l">
              <a:lnSpc>
                <a:spcPct val="90000"/>
              </a:lnSpc>
              <a:spcBef>
                <a:spcPts val="0"/>
              </a:spcBef>
              <a:spcAft>
                <a:spcPts val="0"/>
              </a:spcAft>
              <a:buClr>
                <a:srgbClr val="000000"/>
              </a:buClr>
              <a:buSzPts val="2000"/>
              <a:buFont typeface="Calibri"/>
              <a:buAutoNum type="arabicPeriod" startAt="2"/>
            </a:pPr>
            <a:r>
              <a:rPr b="0" i="0" lang="en-US" sz="2000" u="none" strike="noStrike">
                <a:solidFill>
                  <a:srgbClr val="000000"/>
                </a:solidFill>
                <a:latin typeface="Calibri"/>
                <a:ea typeface="Calibri"/>
                <a:cs typeface="Calibri"/>
                <a:sym typeface="Calibri"/>
              </a:rPr>
              <a:t>Contra proferentum: because the contract was drafted by Healthy4u, the court will interpret the clause against them.</a:t>
            </a:r>
            <a:endParaRPr sz="20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500"/>
              <a:buFont typeface="Calibri"/>
              <a:buNone/>
            </a:pPr>
            <a:r>
              <a:rPr lang="en-US" sz="3500">
                <a:latin typeface="Calibri"/>
                <a:ea typeface="Calibri"/>
                <a:cs typeface="Calibri"/>
                <a:sym typeface="Calibri"/>
              </a:rPr>
              <a:t>Question 7</a:t>
            </a:r>
            <a:endParaRPr/>
          </a:p>
        </p:txBody>
      </p:sp>
      <p:sp>
        <p:nvSpPr>
          <p:cNvPr id="452" name="Google Shape;452;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0000"/>
              </a:buClr>
              <a:buSzPts val="2500"/>
              <a:buNone/>
            </a:pPr>
            <a:r>
              <a:rPr b="0" i="0" lang="en-US" sz="2500" u="none" strike="noStrike">
                <a:solidFill>
                  <a:srgbClr val="000000"/>
                </a:solidFill>
                <a:latin typeface="Arial"/>
                <a:ea typeface="Arial"/>
                <a:cs typeface="Arial"/>
                <a:sym typeface="Arial"/>
              </a:rPr>
              <a:t>Tonald Drump, a property developer based out of New York, has purchased an empty lot at UBC to build a statue of himself. Tonald’s development company contracted Graham Constructions, a local construction firm based out of Vancouver for $100,000 and specified the dimensions of the statue as “tremendous, very tremendous”. After construction was completed, Tonald immediately filed 7 lawsuits against Graham construction claiming that the statue was “not tremendous, but very pathetic at only 10 meters”.</a:t>
            </a:r>
            <a:endParaRPr b="0" i="0" sz="2500" u="none" strike="noStrike">
              <a:solidFill>
                <a:srgbClr val="00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Font typeface="Calibri"/>
              <a:buAutoNum type="arabicPeriod"/>
            </a:pPr>
            <a:r>
              <a:rPr b="0" i="0" lang="en-US" sz="2800" u="none" strike="noStrike">
                <a:solidFill>
                  <a:srgbClr val="000000"/>
                </a:solidFill>
                <a:latin typeface="Arial"/>
                <a:ea typeface="Arial"/>
                <a:cs typeface="Arial"/>
                <a:sym typeface="Arial"/>
              </a:rPr>
              <a:t>If these lawsuits were filed in BC, which court will they be filed in?</a:t>
            </a:r>
            <a:endParaRPr/>
          </a:p>
          <a:p>
            <a:pPr indent="-228600" lvl="0" marL="228600" rtl="0" algn="l">
              <a:lnSpc>
                <a:spcPct val="90000"/>
              </a:lnSpc>
              <a:spcBef>
                <a:spcPts val="0"/>
              </a:spcBef>
              <a:spcAft>
                <a:spcPts val="0"/>
              </a:spcAft>
              <a:buClr>
                <a:srgbClr val="000000"/>
              </a:buClr>
              <a:buSzPts val="2800"/>
              <a:buFont typeface="Calibri"/>
              <a:buAutoNum type="arabicPeriod"/>
            </a:pPr>
            <a:r>
              <a:rPr b="0" i="0" lang="en-US" sz="2800" u="none" strike="noStrike">
                <a:solidFill>
                  <a:srgbClr val="000000"/>
                </a:solidFill>
                <a:latin typeface="Arial"/>
                <a:ea typeface="Arial"/>
                <a:cs typeface="Arial"/>
                <a:sym typeface="Arial"/>
              </a:rPr>
              <a:t>If these lawsuits were filed in New York, what can Graham Construction do?</a:t>
            </a:r>
            <a:endParaRPr/>
          </a:p>
          <a:p>
            <a:pPr indent="-228600" lvl="0" marL="228600" rtl="0" algn="l">
              <a:lnSpc>
                <a:spcPct val="90000"/>
              </a:lnSpc>
              <a:spcBef>
                <a:spcPts val="0"/>
              </a:spcBef>
              <a:spcAft>
                <a:spcPts val="0"/>
              </a:spcAft>
              <a:buClr>
                <a:srgbClr val="000000"/>
              </a:buClr>
              <a:buSzPts val="2800"/>
              <a:buFont typeface="Calibri"/>
              <a:buAutoNum type="arabicPeriod"/>
            </a:pPr>
            <a:r>
              <a:rPr b="0" i="0" lang="en-US" sz="2800" u="none" strike="noStrike">
                <a:solidFill>
                  <a:srgbClr val="000000"/>
                </a:solidFill>
                <a:latin typeface="Arial"/>
                <a:ea typeface="Arial"/>
                <a:cs typeface="Arial"/>
                <a:sym typeface="Arial"/>
              </a:rPr>
              <a:t>What are some alternative ways they could approach this dispute? List pros and cons</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4"/>
          <p:cNvSpPr txBox="1"/>
          <p:nvPr>
            <p:ph type="title"/>
          </p:nvPr>
        </p:nvSpPr>
        <p:spPr>
          <a:xfrm>
            <a:off x="501315" y="228015"/>
            <a:ext cx="10515600" cy="45302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Answers</a:t>
            </a:r>
            <a:endParaRPr/>
          </a:p>
        </p:txBody>
      </p:sp>
      <p:sp>
        <p:nvSpPr>
          <p:cNvPr id="463" name="Google Shape;463;p44"/>
          <p:cNvSpPr txBox="1"/>
          <p:nvPr>
            <p:ph idx="1" type="body"/>
          </p:nvPr>
        </p:nvSpPr>
        <p:spPr>
          <a:xfrm>
            <a:off x="661737" y="1771900"/>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1. </a:t>
            </a:r>
            <a:r>
              <a:rPr b="0" i="0" lang="en-US" sz="1800" u="none" strike="noStrike">
                <a:solidFill>
                  <a:srgbClr val="000000"/>
                </a:solidFill>
                <a:latin typeface="Arial"/>
                <a:ea typeface="Arial"/>
                <a:cs typeface="Arial"/>
                <a:sym typeface="Arial"/>
              </a:rPr>
              <a:t>This would be filed in the BC Supreme court because Small claims can only file up to $35,000. If Tonald wanted to sever $65,000 and only file for $35000, then he can file in the Small Claims court.</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1800"/>
              <a:buNone/>
            </a:pPr>
            <a:r>
              <a:t/>
            </a:r>
            <a:endParaRPr sz="1800"/>
          </a:p>
        </p:txBody>
      </p:sp>
      <p:pic>
        <p:nvPicPr>
          <p:cNvPr id="464" name="Google Shape;464;p44"/>
          <p:cNvPicPr preferRelativeResize="0"/>
          <p:nvPr/>
        </p:nvPicPr>
        <p:blipFill rotWithShape="1">
          <a:blip r:embed="rId3">
            <a:alphaModFix/>
          </a:blip>
          <a:srcRect b="0" l="0" r="0" t="0"/>
          <a:stretch/>
        </p:blipFill>
        <p:spPr>
          <a:xfrm>
            <a:off x="2909625" y="2679950"/>
            <a:ext cx="6019800" cy="37528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5"/>
          <p:cNvSpPr txBox="1"/>
          <p:nvPr>
            <p:ph type="title"/>
          </p:nvPr>
        </p:nvSpPr>
        <p:spPr>
          <a:xfrm>
            <a:off x="405063" y="140535"/>
            <a:ext cx="10744200" cy="78990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2400"/>
              <a:buFont typeface="Arial"/>
              <a:buNone/>
            </a:pPr>
            <a:r>
              <a:rPr b="0" i="0" lang="en-US" sz="2400" u="none" strike="noStrike">
                <a:solidFill>
                  <a:srgbClr val="000000"/>
                </a:solidFill>
                <a:latin typeface="Arial"/>
                <a:ea typeface="Arial"/>
                <a:cs typeface="Arial"/>
                <a:sym typeface="Arial"/>
              </a:rPr>
              <a:t>2. If these lawsuits were filed in New York, what can Graham Construction do?</a:t>
            </a:r>
            <a:endParaRPr sz="2400"/>
          </a:p>
        </p:txBody>
      </p:sp>
      <p:sp>
        <p:nvSpPr>
          <p:cNvPr id="470" name="Google Shape;470;p45"/>
          <p:cNvSpPr txBox="1"/>
          <p:nvPr>
            <p:ph idx="1" type="body"/>
          </p:nvPr>
        </p:nvSpPr>
        <p:spPr>
          <a:xfrm>
            <a:off x="282742" y="930442"/>
            <a:ext cx="11626516"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0000"/>
              </a:buClr>
              <a:buSzPts val="2400"/>
              <a:buNone/>
            </a:pPr>
            <a:r>
              <a:rPr b="0" i="0" lang="en-US" sz="2400" u="none" strike="noStrike">
                <a:solidFill>
                  <a:srgbClr val="000000"/>
                </a:solidFill>
                <a:latin typeface="Arial"/>
                <a:ea typeface="Arial"/>
                <a:cs typeface="Arial"/>
                <a:sym typeface="Arial"/>
              </a:rPr>
              <a:t>Graham Construction can argue for Forum Selection.</a:t>
            </a:r>
            <a:endParaRPr/>
          </a:p>
          <a:p>
            <a:pPr indent="0" lvl="0" marL="0" rtl="0" algn="l">
              <a:lnSpc>
                <a:spcPct val="90000"/>
              </a:lnSpc>
              <a:spcBef>
                <a:spcPts val="0"/>
              </a:spcBef>
              <a:spcAft>
                <a:spcPts val="0"/>
              </a:spcAft>
              <a:buClr>
                <a:srgbClr val="000000"/>
              </a:buClr>
              <a:buSzPts val="2400"/>
              <a:buNone/>
            </a:pPr>
            <a:r>
              <a:rPr b="1" i="0" lang="en-US" sz="2400" u="none" strike="noStrike">
                <a:solidFill>
                  <a:srgbClr val="000000"/>
                </a:solidFill>
                <a:latin typeface="Arial"/>
                <a:ea typeface="Arial"/>
                <a:cs typeface="Arial"/>
                <a:sym typeface="Arial"/>
              </a:rPr>
              <a:t>Law: </a:t>
            </a:r>
            <a:r>
              <a:rPr b="0" i="0" lang="en-US" sz="2400" u="none" strike="noStrike">
                <a:solidFill>
                  <a:srgbClr val="000000"/>
                </a:solidFill>
                <a:latin typeface="Calibri"/>
                <a:ea typeface="Calibri"/>
                <a:cs typeface="Calibri"/>
                <a:sym typeface="Calibri"/>
              </a:rPr>
              <a:t>Presumption of the jurisdiction is the location of the forum specified in the contract OR where the contract was accepted.</a:t>
            </a:r>
            <a:endParaRPr b="0" sz="2400"/>
          </a:p>
          <a:p>
            <a:pPr indent="0" lvl="0" marL="228600" rtl="0" algn="l">
              <a:lnSpc>
                <a:spcPct val="90000"/>
              </a:lnSpc>
              <a:spcBef>
                <a:spcPts val="0"/>
              </a:spcBef>
              <a:spcAft>
                <a:spcPts val="0"/>
              </a:spcAft>
              <a:buClr>
                <a:srgbClr val="000000"/>
              </a:buClr>
              <a:buSzPts val="2400"/>
              <a:buNone/>
            </a:pPr>
            <a:r>
              <a:rPr b="0" i="0" lang="en-US" sz="2400" u="none" strike="noStrike">
                <a:solidFill>
                  <a:srgbClr val="000000"/>
                </a:solidFill>
                <a:latin typeface="Calibri"/>
                <a:ea typeface="Calibri"/>
                <a:cs typeface="Calibri"/>
                <a:sym typeface="Calibri"/>
              </a:rPr>
              <a:t>To rebut the presumption, it must pass in a </a:t>
            </a:r>
            <a:r>
              <a:rPr b="1" i="0" lang="en-US" sz="2400" u="none" strike="noStrike">
                <a:solidFill>
                  <a:srgbClr val="000000"/>
                </a:solidFill>
                <a:latin typeface="Calibri"/>
                <a:ea typeface="Calibri"/>
                <a:cs typeface="Calibri"/>
                <a:sym typeface="Calibri"/>
              </a:rPr>
              <a:t>majority</a:t>
            </a:r>
            <a:r>
              <a:rPr b="0" i="0" lang="en-US" sz="2400" u="none" strike="noStrike">
                <a:solidFill>
                  <a:srgbClr val="000000"/>
                </a:solidFill>
                <a:latin typeface="Calibri"/>
                <a:ea typeface="Calibri"/>
                <a:cs typeface="Calibri"/>
                <a:sym typeface="Calibri"/>
              </a:rPr>
              <a:t> (</a:t>
            </a:r>
            <a:r>
              <a:rPr b="1" lang="en-US" sz="2400">
                <a:solidFill>
                  <a:srgbClr val="000000"/>
                </a:solidFill>
              </a:rPr>
              <a:t>⅗</a:t>
            </a:r>
            <a:r>
              <a:rPr b="0" i="0" lang="en-US" sz="2400" u="none" strike="noStrike">
                <a:solidFill>
                  <a:srgbClr val="000000"/>
                </a:solidFill>
                <a:latin typeface="Calibri"/>
                <a:ea typeface="Calibri"/>
                <a:cs typeface="Calibri"/>
                <a:sym typeface="Calibri"/>
              </a:rPr>
              <a:t>) of the following factors. </a:t>
            </a:r>
            <a:r>
              <a:rPr b="1" i="1" lang="en-US" sz="2400" u="none" strike="noStrike">
                <a:solidFill>
                  <a:srgbClr val="000000"/>
                </a:solidFill>
                <a:latin typeface="Calibri"/>
                <a:ea typeface="Calibri"/>
                <a:cs typeface="Calibri"/>
                <a:sym typeface="Calibri"/>
              </a:rPr>
              <a:t>Microsoft v Rudder Test:</a:t>
            </a:r>
            <a:endParaRPr b="0" sz="2400"/>
          </a:p>
          <a:p>
            <a:pPr indent="-342900" lvl="0" marL="571500" rtl="0" algn="l">
              <a:lnSpc>
                <a:spcPct val="90000"/>
              </a:lnSpc>
              <a:spcBef>
                <a:spcPts val="0"/>
              </a:spcBef>
              <a:spcAft>
                <a:spcPts val="0"/>
              </a:spcAft>
              <a:buClr>
                <a:srgbClr val="000000"/>
              </a:buClr>
              <a:buSzPts val="2400"/>
              <a:buFont typeface="Calibri"/>
              <a:buAutoNum type="arabicPeriod"/>
            </a:pPr>
            <a:r>
              <a:rPr b="0" i="1" lang="en-US" sz="2400" u="none" strike="noStrike">
                <a:solidFill>
                  <a:srgbClr val="000000"/>
                </a:solidFill>
                <a:latin typeface="Calibri"/>
                <a:ea typeface="Calibri"/>
                <a:cs typeface="Calibri"/>
                <a:sym typeface="Calibri"/>
              </a:rPr>
              <a:t>Where is the evidence? Is it convenient or expensive for a party to get to the jurisdiction?</a:t>
            </a:r>
            <a:endParaRPr/>
          </a:p>
          <a:p>
            <a:pPr indent="-342900" lvl="0" marL="571500" rtl="0" algn="l">
              <a:lnSpc>
                <a:spcPct val="90000"/>
              </a:lnSpc>
              <a:spcBef>
                <a:spcPts val="0"/>
              </a:spcBef>
              <a:spcAft>
                <a:spcPts val="0"/>
              </a:spcAft>
              <a:buClr>
                <a:srgbClr val="000000"/>
              </a:buClr>
              <a:buSzPts val="2400"/>
              <a:buFont typeface="Calibri"/>
              <a:buAutoNum type="arabicPeriod"/>
            </a:pPr>
            <a:r>
              <a:rPr b="0" i="1" lang="en-US" sz="2400" u="none" strike="noStrike">
                <a:solidFill>
                  <a:srgbClr val="000000"/>
                </a:solidFill>
                <a:latin typeface="Calibri"/>
                <a:ea typeface="Calibri"/>
                <a:cs typeface="Calibri"/>
                <a:sym typeface="Calibri"/>
              </a:rPr>
              <a:t>Does the law of the foreign country apply?</a:t>
            </a:r>
            <a:endParaRPr b="0" i="1" sz="2400" u="none" strike="noStrike">
              <a:solidFill>
                <a:srgbClr val="000000"/>
              </a:solidFill>
              <a:latin typeface="Calibri"/>
              <a:ea typeface="Calibri"/>
              <a:cs typeface="Calibri"/>
              <a:sym typeface="Calibri"/>
            </a:endParaRPr>
          </a:p>
          <a:p>
            <a:pPr indent="-266700" lvl="1" marL="685800" rtl="0" algn="l">
              <a:lnSpc>
                <a:spcPct val="90000"/>
              </a:lnSpc>
              <a:spcBef>
                <a:spcPts val="0"/>
              </a:spcBef>
              <a:spcAft>
                <a:spcPts val="0"/>
              </a:spcAft>
              <a:buClr>
                <a:srgbClr val="000000"/>
              </a:buClr>
              <a:buSzPts val="2400"/>
              <a:buChar char="•"/>
            </a:pPr>
            <a:r>
              <a:rPr lang="en-US">
                <a:solidFill>
                  <a:srgbClr val="000000"/>
                </a:solidFill>
              </a:rPr>
              <a:t>When I took the course, only special law is privacy law in Douez</a:t>
            </a:r>
            <a:endParaRPr sz="2400">
              <a:solidFill>
                <a:srgbClr val="000000"/>
              </a:solidFill>
            </a:endParaRPr>
          </a:p>
          <a:p>
            <a:pPr indent="-342900" lvl="0" marL="571500" rtl="0" algn="l">
              <a:lnSpc>
                <a:spcPct val="90000"/>
              </a:lnSpc>
              <a:spcBef>
                <a:spcPts val="0"/>
              </a:spcBef>
              <a:spcAft>
                <a:spcPts val="0"/>
              </a:spcAft>
              <a:buClr>
                <a:srgbClr val="000000"/>
              </a:buClr>
              <a:buSzPts val="2400"/>
              <a:buFont typeface="Calibri"/>
              <a:buAutoNum type="arabicPeriod"/>
            </a:pPr>
            <a:r>
              <a:rPr b="0" i="1" lang="en-US" sz="2400" u="none" strike="noStrike">
                <a:solidFill>
                  <a:srgbClr val="000000"/>
                </a:solidFill>
                <a:latin typeface="Calibri"/>
                <a:ea typeface="Calibri"/>
                <a:cs typeface="Calibri"/>
                <a:sym typeface="Calibri"/>
              </a:rPr>
              <a:t>Strength of jurisdictional connection to parties</a:t>
            </a:r>
            <a:endParaRPr/>
          </a:p>
          <a:p>
            <a:pPr indent="0" lvl="1" marL="457200" rtl="0" algn="l">
              <a:lnSpc>
                <a:spcPct val="90000"/>
              </a:lnSpc>
              <a:spcBef>
                <a:spcPts val="0"/>
              </a:spcBef>
              <a:spcAft>
                <a:spcPts val="0"/>
              </a:spcAft>
              <a:buClr>
                <a:srgbClr val="000000"/>
              </a:buClr>
              <a:buSzPts val="2400"/>
              <a:buNone/>
            </a:pPr>
            <a:r>
              <a:rPr b="0" i="0" lang="en-US" u="none" strike="noStrike">
                <a:solidFill>
                  <a:srgbClr val="000000"/>
                </a:solidFill>
                <a:latin typeface="Calibri"/>
                <a:ea typeface="Calibri"/>
                <a:cs typeface="Calibri"/>
                <a:sym typeface="Calibri"/>
              </a:rPr>
              <a:t>	Where do the parties work and live?</a:t>
            </a:r>
            <a:endParaRPr b="0" i="1" u="none" strike="noStrike">
              <a:solidFill>
                <a:srgbClr val="000000"/>
              </a:solidFill>
              <a:latin typeface="Calibri"/>
              <a:ea typeface="Calibri"/>
              <a:cs typeface="Calibri"/>
              <a:sym typeface="Calibri"/>
            </a:endParaRPr>
          </a:p>
          <a:p>
            <a:pPr indent="-342900" lvl="0" marL="571500" rtl="0" algn="l">
              <a:lnSpc>
                <a:spcPct val="90000"/>
              </a:lnSpc>
              <a:spcBef>
                <a:spcPts val="0"/>
              </a:spcBef>
              <a:spcAft>
                <a:spcPts val="0"/>
              </a:spcAft>
              <a:buClr>
                <a:srgbClr val="000000"/>
              </a:buClr>
              <a:buSzPts val="2400"/>
              <a:buFont typeface="Calibri"/>
              <a:buAutoNum type="arabicPeriod"/>
            </a:pPr>
            <a:r>
              <a:rPr b="0" i="1" lang="en-US" sz="2400" u="none" strike="noStrike">
                <a:solidFill>
                  <a:srgbClr val="000000"/>
                </a:solidFill>
                <a:latin typeface="Calibri"/>
                <a:ea typeface="Calibri"/>
                <a:cs typeface="Calibri"/>
                <a:sym typeface="Calibri"/>
              </a:rPr>
              <a:t>Is enforcement genuine or is it just for procedural advantage?</a:t>
            </a:r>
            <a:endParaRPr/>
          </a:p>
          <a:p>
            <a:pPr indent="0" lvl="1" marL="457200" rtl="0" algn="l">
              <a:lnSpc>
                <a:spcPct val="90000"/>
              </a:lnSpc>
              <a:spcBef>
                <a:spcPts val="0"/>
              </a:spcBef>
              <a:spcAft>
                <a:spcPts val="0"/>
              </a:spcAft>
              <a:buClr>
                <a:srgbClr val="000000"/>
              </a:buClr>
              <a:buSzPts val="2400"/>
              <a:buNone/>
            </a:pPr>
            <a:r>
              <a:rPr b="0" i="0" lang="en-US" u="none" strike="noStrike">
                <a:solidFill>
                  <a:srgbClr val="000000"/>
                </a:solidFill>
                <a:latin typeface="Calibri"/>
                <a:ea typeface="Calibri"/>
                <a:cs typeface="Calibri"/>
                <a:sym typeface="Calibri"/>
              </a:rPr>
              <a:t>	Is a court being selected for a procedural advantage like time?</a:t>
            </a:r>
            <a:endParaRPr b="0" i="1" u="none" strike="noStrike">
              <a:solidFill>
                <a:srgbClr val="000000"/>
              </a:solidFill>
              <a:latin typeface="Calibri"/>
              <a:ea typeface="Calibri"/>
              <a:cs typeface="Calibri"/>
              <a:sym typeface="Calibri"/>
            </a:endParaRPr>
          </a:p>
          <a:p>
            <a:pPr indent="0" lvl="1" marL="457200" rtl="0" algn="l">
              <a:lnSpc>
                <a:spcPct val="90000"/>
              </a:lnSpc>
              <a:spcBef>
                <a:spcPts val="0"/>
              </a:spcBef>
              <a:spcAft>
                <a:spcPts val="0"/>
              </a:spcAft>
              <a:buClr>
                <a:srgbClr val="000000"/>
              </a:buClr>
              <a:buSzPts val="2400"/>
              <a:buNone/>
            </a:pPr>
            <a:r>
              <a:rPr b="0" i="0" lang="en-US" u="none" strike="noStrike">
                <a:solidFill>
                  <a:srgbClr val="000000"/>
                </a:solidFill>
                <a:latin typeface="Calibri"/>
                <a:ea typeface="Calibri"/>
                <a:cs typeface="Calibri"/>
                <a:sym typeface="Calibri"/>
              </a:rPr>
              <a:t>	The other party cannot bring the claim in fast enough</a:t>
            </a:r>
            <a:endParaRPr b="0" i="1" u="none" strike="noStrike">
              <a:solidFill>
                <a:srgbClr val="000000"/>
              </a:solidFill>
              <a:latin typeface="Calibri"/>
              <a:ea typeface="Calibri"/>
              <a:cs typeface="Calibri"/>
              <a:sym typeface="Calibri"/>
            </a:endParaRPr>
          </a:p>
          <a:p>
            <a:pPr indent="-342900" lvl="0" marL="571500" rtl="0" algn="l">
              <a:lnSpc>
                <a:spcPct val="90000"/>
              </a:lnSpc>
              <a:spcBef>
                <a:spcPts val="0"/>
              </a:spcBef>
              <a:spcAft>
                <a:spcPts val="0"/>
              </a:spcAft>
              <a:buClr>
                <a:srgbClr val="000000"/>
              </a:buClr>
              <a:buSzPts val="2400"/>
              <a:buFont typeface="Calibri"/>
              <a:buAutoNum type="arabicPeriod"/>
            </a:pPr>
            <a:r>
              <a:rPr b="0" i="1" lang="en-US" sz="2400" u="none" strike="noStrike">
                <a:solidFill>
                  <a:srgbClr val="000000"/>
                </a:solidFill>
                <a:latin typeface="Calibri"/>
                <a:ea typeface="Calibri"/>
                <a:cs typeface="Calibri"/>
                <a:sym typeface="Calibri"/>
              </a:rPr>
              <a:t>Will plaintiff suffer prejudice by bringing claim in foreign court?</a:t>
            </a:r>
            <a:endParaRPr/>
          </a:p>
          <a:p>
            <a:pPr indent="0" lvl="1" marL="457200" rtl="0" algn="l">
              <a:lnSpc>
                <a:spcPct val="90000"/>
              </a:lnSpc>
              <a:spcBef>
                <a:spcPts val="0"/>
              </a:spcBef>
              <a:spcAft>
                <a:spcPts val="0"/>
              </a:spcAft>
              <a:buClr>
                <a:srgbClr val="000000"/>
              </a:buClr>
              <a:buSzPts val="2400"/>
              <a:buNone/>
            </a:pPr>
            <a:r>
              <a:rPr b="0" i="0" lang="en-US" u="none" strike="noStrike">
                <a:solidFill>
                  <a:srgbClr val="000000"/>
                </a:solidFill>
                <a:latin typeface="Calibri"/>
                <a:ea typeface="Calibri"/>
                <a:cs typeface="Calibri"/>
                <a:sym typeface="Calibri"/>
              </a:rPr>
              <a:t>	Does the court always rule in favor of the home party?</a:t>
            </a:r>
            <a:endParaRPr b="0" i="0" u="none" strike="noStrike">
              <a:solidFill>
                <a:srgbClr val="000000"/>
              </a:solidFill>
              <a:latin typeface="Calibri"/>
              <a:ea typeface="Calibri"/>
              <a:cs typeface="Calibri"/>
              <a:sym typeface="Calibri"/>
            </a:endParaRPr>
          </a:p>
          <a:p>
            <a:pPr indent="0" lvl="1" marL="457200" rtl="0" algn="l">
              <a:lnSpc>
                <a:spcPct val="90000"/>
              </a:lnSpc>
              <a:spcBef>
                <a:spcPts val="0"/>
              </a:spcBef>
              <a:spcAft>
                <a:spcPts val="0"/>
              </a:spcAft>
              <a:buClr>
                <a:srgbClr val="000000"/>
              </a:buClr>
              <a:buSzPts val="2400"/>
              <a:buNone/>
            </a:pPr>
            <a:r>
              <a:t/>
            </a:r>
            <a:endParaRPr>
              <a:solidFill>
                <a:srgbClr val="000000"/>
              </a:solidFill>
            </a:endParaRPr>
          </a:p>
          <a:p>
            <a:pPr indent="0" lvl="1" marL="457200" rtl="0" algn="l">
              <a:lnSpc>
                <a:spcPct val="90000"/>
              </a:lnSpc>
              <a:spcBef>
                <a:spcPts val="0"/>
              </a:spcBef>
              <a:spcAft>
                <a:spcPts val="0"/>
              </a:spcAft>
              <a:buClr>
                <a:srgbClr val="000000"/>
              </a:buClr>
              <a:buSzPts val="2400"/>
              <a:buNone/>
            </a:pPr>
            <a:r>
              <a:rPr lang="en-US" u="sng">
                <a:solidFill>
                  <a:srgbClr val="000000"/>
                </a:solidFill>
              </a:rPr>
              <a:t>*Note: Applying Douez also works, but Microsoft V Rudder is the one we used.* </a:t>
            </a:r>
            <a:endParaRPr u="sng">
              <a:solidFill>
                <a:srgbClr val="000000"/>
              </a:solidFill>
            </a:endParaRPr>
          </a:p>
          <a:p>
            <a:pPr indent="0" lvl="0" marL="0" rtl="0" algn="l">
              <a:lnSpc>
                <a:spcPct val="90000"/>
              </a:lnSpc>
              <a:spcBef>
                <a:spcPts val="1000"/>
              </a:spcBef>
              <a:spcAft>
                <a:spcPts val="0"/>
              </a:spcAft>
              <a:buClr>
                <a:schemeClr val="dk1"/>
              </a:buClr>
              <a:buSzPts val="2400"/>
              <a:buNone/>
            </a:pPr>
            <a:br>
              <a:rPr lang="en-US" sz="2400"/>
            </a:br>
            <a:endParaRPr sz="2400"/>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2400"/>
              <a:buFont typeface="Arial"/>
              <a:buNone/>
            </a:pPr>
            <a:r>
              <a:rPr b="0" i="0" lang="en-US" sz="2400" u="none" strike="noStrike">
                <a:solidFill>
                  <a:srgbClr val="000000"/>
                </a:solidFill>
                <a:latin typeface="Arial"/>
                <a:ea typeface="Arial"/>
                <a:cs typeface="Arial"/>
                <a:sym typeface="Arial"/>
              </a:rPr>
              <a:t>2. If these lawsuits were filed in New York, what can Graham Construction do?</a:t>
            </a:r>
            <a:endParaRPr sz="2400"/>
          </a:p>
        </p:txBody>
      </p:sp>
      <p:sp>
        <p:nvSpPr>
          <p:cNvPr id="476" name="Google Shape;476;p46"/>
          <p:cNvSpPr txBox="1"/>
          <p:nvPr>
            <p:ph idx="1" type="body"/>
          </p:nvPr>
        </p:nvSpPr>
        <p:spPr>
          <a:xfrm>
            <a:off x="352927" y="1408530"/>
            <a:ext cx="11000873"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0000"/>
              </a:buClr>
              <a:buSzPts val="1700"/>
              <a:buNone/>
            </a:pPr>
            <a:r>
              <a:rPr b="1" i="0" lang="en-US" sz="1700" u="none" strike="noStrike">
                <a:solidFill>
                  <a:srgbClr val="000000"/>
                </a:solidFill>
                <a:latin typeface="Arial"/>
                <a:ea typeface="Arial"/>
                <a:cs typeface="Arial"/>
                <a:sym typeface="Arial"/>
              </a:rPr>
              <a:t>Application: </a:t>
            </a:r>
            <a:endParaRPr b="0" sz="1700"/>
          </a:p>
          <a:p>
            <a:pPr indent="-228600" lvl="0" marL="457200" rtl="0" algn="l">
              <a:lnSpc>
                <a:spcPct val="90000"/>
              </a:lnSpc>
              <a:spcBef>
                <a:spcPts val="0"/>
              </a:spcBef>
              <a:spcAft>
                <a:spcPts val="0"/>
              </a:spcAft>
              <a:buClr>
                <a:srgbClr val="000000"/>
              </a:buClr>
              <a:buSzPts val="1700"/>
              <a:buChar char="•"/>
            </a:pPr>
            <a:r>
              <a:rPr b="0" i="0" lang="en-US" sz="1700" u="none" strike="noStrike">
                <a:solidFill>
                  <a:srgbClr val="000000"/>
                </a:solidFill>
                <a:latin typeface="Arial"/>
                <a:ea typeface="Arial"/>
                <a:cs typeface="Arial"/>
                <a:sym typeface="Arial"/>
              </a:rPr>
              <a:t>The presumption for forum selection is the jurisdiction that the contract was accepted in, meaning it would normally take place in BC if they signed the contract in BC. However, because there was a clause specifying New York, Graham would need to run the Microsoft v Rudder test. They would need to prove that at least 3 out of 5 of the factors favor them. </a:t>
            </a:r>
            <a:r>
              <a:rPr b="1" i="0" lang="en-US" sz="1700" u="none" strike="noStrike">
                <a:solidFill>
                  <a:srgbClr val="000000"/>
                </a:solidFill>
                <a:latin typeface="Arial"/>
                <a:ea typeface="Arial"/>
                <a:cs typeface="Arial"/>
                <a:sym typeface="Arial"/>
              </a:rPr>
              <a:t>Postal acceptance might be relevant too.</a:t>
            </a:r>
            <a:endParaRPr b="1" sz="1700">
              <a:latin typeface="Arial"/>
              <a:ea typeface="Arial"/>
              <a:cs typeface="Arial"/>
              <a:sym typeface="Arial"/>
            </a:endParaRPr>
          </a:p>
          <a:p>
            <a:pPr indent="-228600" lvl="0" marL="457200" rtl="0" algn="l">
              <a:lnSpc>
                <a:spcPct val="90000"/>
              </a:lnSpc>
              <a:spcBef>
                <a:spcPts val="0"/>
              </a:spcBef>
              <a:spcAft>
                <a:spcPts val="0"/>
              </a:spcAft>
              <a:buClr>
                <a:srgbClr val="000000"/>
              </a:buClr>
              <a:buSzPts val="1700"/>
              <a:buFont typeface="Calibri"/>
              <a:buAutoNum type="arabicPeriod"/>
            </a:pPr>
            <a:r>
              <a:rPr b="0" i="0" lang="en-US" sz="1700" u="none" strike="noStrike">
                <a:solidFill>
                  <a:srgbClr val="000000"/>
                </a:solidFill>
                <a:latin typeface="Arial"/>
                <a:ea typeface="Arial"/>
                <a:cs typeface="Arial"/>
                <a:sym typeface="Arial"/>
              </a:rPr>
              <a:t>Evidence is located in Vancouver at UBC as that is where the statue is located. It would cost Graham valuable time and money to continuously fly to New York for every court appearance. This favors Graham. </a:t>
            </a:r>
            <a:endParaRPr/>
          </a:p>
          <a:p>
            <a:pPr indent="-228600" lvl="0" marL="457200" rtl="0" algn="l">
              <a:lnSpc>
                <a:spcPct val="90000"/>
              </a:lnSpc>
              <a:spcBef>
                <a:spcPts val="0"/>
              </a:spcBef>
              <a:spcAft>
                <a:spcPts val="0"/>
              </a:spcAft>
              <a:buClr>
                <a:srgbClr val="000000"/>
              </a:buClr>
              <a:buSzPts val="1700"/>
              <a:buFont typeface="Calibri"/>
              <a:buAutoNum type="arabicPeriod"/>
            </a:pPr>
            <a:r>
              <a:rPr lang="en-US" sz="1700">
                <a:solidFill>
                  <a:srgbClr val="000000"/>
                </a:solidFill>
                <a:latin typeface="Arial"/>
                <a:ea typeface="Arial"/>
                <a:cs typeface="Arial"/>
                <a:sym typeface="Arial"/>
              </a:rPr>
              <a:t>Law of foreign jurisdiction: </a:t>
            </a:r>
            <a:r>
              <a:rPr b="0" i="0" lang="en-US" sz="1700" u="none" strike="noStrike">
                <a:solidFill>
                  <a:srgbClr val="000000"/>
                </a:solidFill>
                <a:latin typeface="Arial"/>
                <a:ea typeface="Arial"/>
                <a:cs typeface="Arial"/>
                <a:sym typeface="Arial"/>
              </a:rPr>
              <a:t>There is no special law in BC that should govern this contract, such as the privacy law in Douez. This favors Tonald</a:t>
            </a:r>
            <a:endParaRPr sz="1700">
              <a:solidFill>
                <a:srgbClr val="000000"/>
              </a:solidFill>
              <a:latin typeface="Arial"/>
              <a:ea typeface="Arial"/>
              <a:cs typeface="Arial"/>
              <a:sym typeface="Arial"/>
            </a:endParaRPr>
          </a:p>
          <a:p>
            <a:pPr indent="-228600" lvl="0" marL="457200" rtl="0" algn="l">
              <a:lnSpc>
                <a:spcPct val="90000"/>
              </a:lnSpc>
              <a:spcBef>
                <a:spcPts val="0"/>
              </a:spcBef>
              <a:spcAft>
                <a:spcPts val="0"/>
              </a:spcAft>
              <a:buClr>
                <a:srgbClr val="000000"/>
              </a:buClr>
              <a:buSzPts val="1700"/>
              <a:buFont typeface="Calibri"/>
              <a:buAutoNum type="arabicPeriod"/>
            </a:pPr>
            <a:r>
              <a:rPr lang="en-US" sz="1700">
                <a:solidFill>
                  <a:srgbClr val="000000"/>
                </a:solidFill>
                <a:latin typeface="Arial"/>
                <a:ea typeface="Arial"/>
                <a:cs typeface="Arial"/>
                <a:sym typeface="Arial"/>
              </a:rPr>
              <a:t>J</a:t>
            </a:r>
            <a:r>
              <a:rPr b="0" i="0" lang="en-US" sz="1700" u="none" strike="noStrike">
                <a:solidFill>
                  <a:srgbClr val="000000"/>
                </a:solidFill>
                <a:latin typeface="Arial"/>
                <a:ea typeface="Arial"/>
                <a:cs typeface="Arial"/>
                <a:sym typeface="Arial"/>
              </a:rPr>
              <a:t>urisdictional connection: Tonald Drump has a connection with New York because that’s where </a:t>
            </a:r>
            <a:r>
              <a:rPr lang="en-US" sz="1700">
                <a:solidFill>
                  <a:srgbClr val="000000"/>
                </a:solidFill>
                <a:latin typeface="Arial"/>
                <a:ea typeface="Arial"/>
                <a:cs typeface="Arial"/>
                <a:sym typeface="Arial"/>
              </a:rPr>
              <a:t>his </a:t>
            </a:r>
            <a:r>
              <a:rPr b="0" i="0" lang="en-US" sz="1700" u="none" strike="noStrike">
                <a:solidFill>
                  <a:srgbClr val="000000"/>
                </a:solidFill>
                <a:latin typeface="Arial"/>
                <a:ea typeface="Arial"/>
                <a:cs typeface="Arial"/>
                <a:sym typeface="Arial"/>
              </a:rPr>
              <a:t>head office is located. Graham has a connection to BC because that’s where </a:t>
            </a:r>
            <a:r>
              <a:rPr lang="en-US" sz="1700">
                <a:solidFill>
                  <a:srgbClr val="000000"/>
                </a:solidFill>
                <a:latin typeface="Arial"/>
                <a:ea typeface="Arial"/>
                <a:cs typeface="Arial"/>
                <a:sym typeface="Arial"/>
              </a:rPr>
              <a:t>his</a:t>
            </a:r>
            <a:r>
              <a:rPr b="0" i="0" lang="en-US" sz="1700" u="none" strike="noStrike">
                <a:solidFill>
                  <a:srgbClr val="000000"/>
                </a:solidFill>
                <a:latin typeface="Arial"/>
                <a:ea typeface="Arial"/>
                <a:cs typeface="Arial"/>
                <a:sym typeface="Arial"/>
              </a:rPr>
              <a:t> main work is located. However, it can be argued that because Tonald’s development company is also expanding with development work located in BC, they would also have a jurisdictional connection to BC. This would likely favour Graham.  </a:t>
            </a:r>
            <a:endParaRPr/>
          </a:p>
          <a:p>
            <a:pPr indent="-228600" lvl="0" marL="457200" rtl="0" algn="l">
              <a:lnSpc>
                <a:spcPct val="90000"/>
              </a:lnSpc>
              <a:spcBef>
                <a:spcPts val="0"/>
              </a:spcBef>
              <a:spcAft>
                <a:spcPts val="0"/>
              </a:spcAft>
              <a:buClr>
                <a:srgbClr val="000000"/>
              </a:buClr>
              <a:buSzPts val="1700"/>
              <a:buFont typeface="Calibri"/>
              <a:buAutoNum type="arabicPeriod"/>
            </a:pPr>
            <a:r>
              <a:rPr b="0" i="0" lang="en-US" sz="1700" u="none" strike="noStrike">
                <a:solidFill>
                  <a:srgbClr val="000000"/>
                </a:solidFill>
                <a:latin typeface="Arial"/>
                <a:ea typeface="Arial"/>
                <a:cs typeface="Arial"/>
                <a:sym typeface="Arial"/>
              </a:rPr>
              <a:t>American courts are proven to be quite fair in deciding commercial cases, so there is no prejudice suffered by Graham Construction. This favors Tonald</a:t>
            </a:r>
            <a:endParaRPr b="0" i="0" sz="1700" u="none" strike="noStrike">
              <a:solidFill>
                <a:srgbClr val="000000"/>
              </a:solidFill>
              <a:latin typeface="Arial"/>
              <a:ea typeface="Arial"/>
              <a:cs typeface="Arial"/>
              <a:sym typeface="Arial"/>
            </a:endParaRPr>
          </a:p>
          <a:p>
            <a:pPr indent="-228600" lvl="0" marL="457200" rtl="0" algn="l">
              <a:lnSpc>
                <a:spcPct val="90000"/>
              </a:lnSpc>
              <a:spcBef>
                <a:spcPts val="0"/>
              </a:spcBef>
              <a:spcAft>
                <a:spcPts val="0"/>
              </a:spcAft>
              <a:buClr>
                <a:srgbClr val="000000"/>
              </a:buClr>
              <a:buSzPts val="1700"/>
              <a:buFont typeface="Calibri"/>
              <a:buAutoNum type="arabicPeriod"/>
            </a:pPr>
            <a:r>
              <a:rPr b="0" i="0" lang="en-US" sz="1700" u="none" strike="noStrike">
                <a:solidFill>
                  <a:srgbClr val="000000"/>
                </a:solidFill>
                <a:latin typeface="Arial"/>
                <a:ea typeface="Arial"/>
                <a:cs typeface="Arial"/>
                <a:sym typeface="Arial"/>
              </a:rPr>
              <a:t>Graham would definitely suffer prejudice be traveling to New York while Tonald could appear in New York court easily. This favors Graham. </a:t>
            </a:r>
            <a:endParaRPr/>
          </a:p>
          <a:p>
            <a:pPr indent="0" lvl="0" marL="228600" rtl="0" algn="l">
              <a:lnSpc>
                <a:spcPct val="90000"/>
              </a:lnSpc>
              <a:spcBef>
                <a:spcPts val="0"/>
              </a:spcBef>
              <a:spcAft>
                <a:spcPts val="0"/>
              </a:spcAft>
              <a:buClr>
                <a:srgbClr val="000000"/>
              </a:buClr>
              <a:buSzPts val="1700"/>
              <a:buNone/>
            </a:pPr>
            <a:r>
              <a:rPr b="1" i="0" lang="en-US" sz="1700" u="none" strike="noStrike">
                <a:solidFill>
                  <a:srgbClr val="000000"/>
                </a:solidFill>
                <a:latin typeface="Arial"/>
                <a:ea typeface="Arial"/>
                <a:cs typeface="Arial"/>
                <a:sym typeface="Arial"/>
              </a:rPr>
              <a:t>Conclusion: </a:t>
            </a:r>
            <a:endParaRPr b="1" sz="1700"/>
          </a:p>
          <a:p>
            <a:pPr indent="-228600" lvl="0" marL="457200" rtl="0" algn="l">
              <a:lnSpc>
                <a:spcPct val="90000"/>
              </a:lnSpc>
              <a:spcBef>
                <a:spcPts val="0"/>
              </a:spcBef>
              <a:spcAft>
                <a:spcPts val="0"/>
              </a:spcAft>
              <a:buClr>
                <a:srgbClr val="000000"/>
              </a:buClr>
              <a:buSzPts val="1700"/>
              <a:buChar char="•"/>
            </a:pPr>
            <a:r>
              <a:rPr b="0" i="0" lang="en-US" sz="1700" u="none" strike="noStrike">
                <a:solidFill>
                  <a:srgbClr val="000000"/>
                </a:solidFill>
                <a:latin typeface="Arial"/>
                <a:ea typeface="Arial"/>
                <a:cs typeface="Arial"/>
                <a:sym typeface="Arial"/>
              </a:rPr>
              <a:t>This would narrowly favor Graham and the forum would be moved back to BC’s supreme court. </a:t>
            </a:r>
            <a:endParaRPr b="0" sz="1700"/>
          </a:p>
          <a:p>
            <a:pPr indent="-120650" lvl="0" marL="228600" rtl="0" algn="l">
              <a:lnSpc>
                <a:spcPct val="90000"/>
              </a:lnSpc>
              <a:spcBef>
                <a:spcPts val="1000"/>
              </a:spcBef>
              <a:spcAft>
                <a:spcPts val="0"/>
              </a:spcAft>
              <a:buClr>
                <a:schemeClr val="dk1"/>
              </a:buClr>
              <a:buSzPts val="1700"/>
              <a:buNone/>
            </a:pPr>
            <a:r>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4"/>
          <p:cNvSpPr txBox="1"/>
          <p:nvPr>
            <p:ph type="title"/>
          </p:nvPr>
        </p:nvSpPr>
        <p:spPr>
          <a:xfrm>
            <a:off x="868925" y="3574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US" u="none" strike="noStrike">
                <a:solidFill>
                  <a:srgbClr val="000000"/>
                </a:solidFill>
                <a:latin typeface="Arial"/>
                <a:ea typeface="Arial"/>
                <a:cs typeface="Arial"/>
                <a:sym typeface="Arial"/>
              </a:rPr>
              <a:t>Question 1: Charter of Rights (2 minutes)</a:t>
            </a:r>
            <a:endParaRPr/>
          </a:p>
        </p:txBody>
      </p:sp>
      <p:sp>
        <p:nvSpPr>
          <p:cNvPr id="138" name="Google Shape;138;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50000"/>
              </a:lnSpc>
              <a:spcBef>
                <a:spcPts val="0"/>
              </a:spcBef>
              <a:spcAft>
                <a:spcPts val="0"/>
              </a:spcAft>
              <a:buClr>
                <a:srgbClr val="000000"/>
              </a:buClr>
              <a:buSzPts val="2000"/>
              <a:buNone/>
            </a:pPr>
            <a:r>
              <a:rPr b="0" i="0" lang="en-US" sz="2000" u="none" strike="noStrike">
                <a:solidFill>
                  <a:srgbClr val="000000"/>
                </a:solidFill>
                <a:latin typeface="Arial"/>
                <a:ea typeface="Arial"/>
                <a:cs typeface="Arial"/>
                <a:sym typeface="Arial"/>
              </a:rPr>
              <a:t>M&amp;M, the owner of the Shady Cinema in </a:t>
            </a:r>
            <a:r>
              <a:rPr lang="en-US" sz="2000">
                <a:solidFill>
                  <a:srgbClr val="000000"/>
                </a:solidFill>
                <a:latin typeface="Arial"/>
                <a:ea typeface="Arial"/>
                <a:cs typeface="Arial"/>
                <a:sym typeface="Arial"/>
              </a:rPr>
              <a:t>Vancouver</a:t>
            </a:r>
            <a:r>
              <a:rPr b="0" i="0" lang="en-US" sz="2000" u="none" strike="noStrike">
                <a:solidFill>
                  <a:srgbClr val="000000"/>
                </a:solidFill>
                <a:latin typeface="Arial"/>
                <a:ea typeface="Arial"/>
                <a:cs typeface="Arial"/>
                <a:sym typeface="Arial"/>
              </a:rPr>
              <a:t>, has recently decided that he does not wish to be associated with </a:t>
            </a:r>
            <a:r>
              <a:rPr lang="en-US" sz="2000">
                <a:solidFill>
                  <a:srgbClr val="000000"/>
                </a:solidFill>
                <a:latin typeface="Arial"/>
                <a:ea typeface="Arial"/>
                <a:cs typeface="Arial"/>
                <a:sym typeface="Arial"/>
              </a:rPr>
              <a:t>Black</a:t>
            </a:r>
            <a:r>
              <a:rPr b="0" i="0" lang="en-US" sz="2000" u="none" strike="noStrike">
                <a:solidFill>
                  <a:srgbClr val="000000"/>
                </a:solidFill>
                <a:latin typeface="Arial"/>
                <a:ea typeface="Arial"/>
                <a:cs typeface="Arial"/>
                <a:sym typeface="Arial"/>
              </a:rPr>
              <a:t> employees who are residents of </a:t>
            </a:r>
            <a:r>
              <a:rPr lang="en-US" sz="2000">
                <a:solidFill>
                  <a:srgbClr val="000000"/>
                </a:solidFill>
                <a:latin typeface="Arial"/>
                <a:ea typeface="Arial"/>
                <a:cs typeface="Arial"/>
                <a:sym typeface="Arial"/>
              </a:rPr>
              <a:t>A</a:t>
            </a:r>
            <a:r>
              <a:rPr b="0" i="0" lang="en-US" sz="2000" u="none" strike="noStrike">
                <a:solidFill>
                  <a:srgbClr val="000000"/>
                </a:solidFill>
                <a:latin typeface="Arial"/>
                <a:ea typeface="Arial"/>
                <a:cs typeface="Arial"/>
                <a:sym typeface="Arial"/>
              </a:rPr>
              <a:t> street, a neighbourhood historically known for its poverty, drug abuse, and gang violence. In M’s opinion, accepting these customers will tarnish his business’ reputation as a family-friendly establishment. To do so, M instructed his bouncers to inquire whether or not cinema-goers of his enterprise were residents of </a:t>
            </a:r>
            <a:r>
              <a:rPr lang="en-US" sz="2000">
                <a:solidFill>
                  <a:srgbClr val="000000"/>
                </a:solidFill>
                <a:latin typeface="Arial"/>
                <a:ea typeface="Arial"/>
                <a:cs typeface="Arial"/>
                <a:sym typeface="Arial"/>
              </a:rPr>
              <a:t>A street</a:t>
            </a:r>
            <a:r>
              <a:rPr b="0" i="0" lang="en-US" sz="2000" u="none" strike="noStrike">
                <a:solidFill>
                  <a:srgbClr val="000000"/>
                </a:solidFill>
                <a:latin typeface="Arial"/>
                <a:ea typeface="Arial"/>
                <a:cs typeface="Arial"/>
                <a:sym typeface="Arial"/>
              </a:rPr>
              <a:t>; those who were residents of </a:t>
            </a:r>
            <a:r>
              <a:rPr lang="en-US" sz="2000">
                <a:solidFill>
                  <a:srgbClr val="000000"/>
                </a:solidFill>
                <a:latin typeface="Arial"/>
                <a:ea typeface="Arial"/>
                <a:cs typeface="Arial"/>
                <a:sym typeface="Arial"/>
              </a:rPr>
              <a:t>A street</a:t>
            </a:r>
            <a:r>
              <a:rPr b="0" i="0" lang="en-US" sz="2000" u="none" strike="noStrike">
                <a:solidFill>
                  <a:srgbClr val="000000"/>
                </a:solidFill>
                <a:latin typeface="Arial"/>
                <a:ea typeface="Arial"/>
                <a:cs typeface="Arial"/>
                <a:sym typeface="Arial"/>
              </a:rPr>
              <a:t> would be turned away. One of his loyal customers, Dre, has recently been denied access to Shady Cinema. As a result, Dre has decided to file a lawsuit against Shady Cinemas, bringing his claim under the Charter of Rights and Freedoms. He has hired you as his </a:t>
            </a:r>
            <a:r>
              <a:rPr lang="en-US" sz="2000">
                <a:solidFill>
                  <a:srgbClr val="000000"/>
                </a:solidFill>
                <a:latin typeface="Arial"/>
                <a:ea typeface="Arial"/>
                <a:cs typeface="Arial"/>
                <a:sym typeface="Arial"/>
              </a:rPr>
              <a:t>lawyer</a:t>
            </a:r>
            <a:r>
              <a:rPr b="0" i="0" lang="en-US" sz="2000" u="none" strike="noStrike">
                <a:solidFill>
                  <a:srgbClr val="000000"/>
                </a:solidFill>
                <a:latin typeface="Arial"/>
                <a:ea typeface="Arial"/>
                <a:cs typeface="Arial"/>
                <a:sym typeface="Arial"/>
              </a:rPr>
              <a:t>; what will you say to Dre regarding his chances of succeeding in court? </a:t>
            </a:r>
            <a:r>
              <a:rPr b="1" i="0" lang="en-US" sz="2000" u="none" strike="noStrike">
                <a:solidFill>
                  <a:srgbClr val="000000"/>
                </a:solidFill>
                <a:latin typeface="Arial"/>
                <a:ea typeface="Arial"/>
                <a:cs typeface="Arial"/>
                <a:sym typeface="Arial"/>
              </a:rPr>
              <a:t>/8 marks</a:t>
            </a:r>
            <a:endParaRPr b="1"/>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g172a71f0492_0_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Forum Selection </a:t>
            </a:r>
            <a:endParaRPr/>
          </a:p>
        </p:txBody>
      </p:sp>
      <p:sp>
        <p:nvSpPr>
          <p:cNvPr id="483" name="Google Shape;483;g172a71f0492_0_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lang="en-US"/>
              <a:t>When no forum selection clause:</a:t>
            </a:r>
            <a:endParaRPr/>
          </a:p>
          <a:p>
            <a:pPr indent="-342900" lvl="1" marL="914400" rtl="0" algn="l">
              <a:lnSpc>
                <a:spcPct val="90000"/>
              </a:lnSpc>
              <a:spcBef>
                <a:spcPts val="0"/>
              </a:spcBef>
              <a:spcAft>
                <a:spcPts val="0"/>
              </a:spcAft>
              <a:buSzPts val="1800"/>
              <a:buChar char="-"/>
            </a:pPr>
            <a:r>
              <a:rPr lang="en-US"/>
              <a:t>forum selection is based on where the offer had been accepted</a:t>
            </a:r>
            <a:endParaRPr/>
          </a:p>
          <a:p>
            <a:pPr indent="-342900" lvl="1" marL="914400" rtl="0" algn="l">
              <a:lnSpc>
                <a:spcPct val="90000"/>
              </a:lnSpc>
              <a:spcBef>
                <a:spcPts val="0"/>
              </a:spcBef>
              <a:spcAft>
                <a:spcPts val="0"/>
              </a:spcAft>
              <a:buSzPts val="1800"/>
              <a:buChar char="-"/>
            </a:pPr>
            <a:r>
              <a:rPr lang="en-US"/>
              <a:t>(letter of acceptance)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 8</a:t>
            </a:r>
            <a:endParaRPr/>
          </a:p>
        </p:txBody>
      </p:sp>
      <p:sp>
        <p:nvSpPr>
          <p:cNvPr id="489" name="Google Shape;489;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000000"/>
              </a:buClr>
              <a:buSzPts val="2500"/>
              <a:buChar char="•"/>
            </a:pPr>
            <a:r>
              <a:rPr b="0" i="0" lang="en-US" sz="2500" u="none" strike="noStrike">
                <a:solidFill>
                  <a:srgbClr val="000000"/>
                </a:solidFill>
                <a:latin typeface="Arial"/>
                <a:ea typeface="Arial"/>
                <a:cs typeface="Arial"/>
                <a:sym typeface="Arial"/>
              </a:rPr>
              <a:t>Vancouver is undergoing a marijuana problem. Ever since its legalization in 2015, it</a:t>
            </a:r>
            <a:r>
              <a:rPr lang="en-US" sz="2500">
                <a:solidFill>
                  <a:srgbClr val="000000"/>
                </a:solidFill>
                <a:latin typeface="Arial"/>
                <a:ea typeface="Arial"/>
                <a:cs typeface="Arial"/>
                <a:sym typeface="Arial"/>
              </a:rPr>
              <a:t> has</a:t>
            </a:r>
            <a:r>
              <a:rPr b="0" i="0" lang="en-US" sz="2500" u="none" strike="noStrike">
                <a:solidFill>
                  <a:srgbClr val="000000"/>
                </a:solidFill>
                <a:latin typeface="Arial"/>
                <a:ea typeface="Arial"/>
                <a:cs typeface="Arial"/>
                <a:sym typeface="Arial"/>
              </a:rPr>
              <a:t> been a major issue for colleges across Vancouver, with many </a:t>
            </a:r>
            <a:r>
              <a:rPr lang="en-US" sz="2500">
                <a:solidFill>
                  <a:srgbClr val="000000"/>
                </a:solidFill>
                <a:latin typeface="Arial"/>
                <a:ea typeface="Arial"/>
                <a:cs typeface="Arial"/>
                <a:sym typeface="Arial"/>
              </a:rPr>
              <a:t>students </a:t>
            </a:r>
            <a:r>
              <a:rPr b="0" i="0" lang="en-US" sz="2500" u="none" strike="noStrike">
                <a:solidFill>
                  <a:srgbClr val="000000"/>
                </a:solidFill>
                <a:latin typeface="Arial"/>
                <a:ea typeface="Arial"/>
                <a:cs typeface="Arial"/>
                <a:sym typeface="Arial"/>
              </a:rPr>
              <a:t>at UBC coming to class </a:t>
            </a:r>
            <a:r>
              <a:rPr lang="en-US" sz="2500">
                <a:solidFill>
                  <a:srgbClr val="000000"/>
                </a:solidFill>
                <a:latin typeface="Arial"/>
                <a:ea typeface="Arial"/>
                <a:cs typeface="Arial"/>
                <a:sym typeface="Arial"/>
              </a:rPr>
              <a:t>high</a:t>
            </a:r>
            <a:r>
              <a:rPr b="0" i="0" lang="en-US" sz="2500" u="none" strike="noStrike">
                <a:solidFill>
                  <a:srgbClr val="000000"/>
                </a:solidFill>
                <a:latin typeface="Arial"/>
                <a:ea typeface="Arial"/>
                <a:cs typeface="Arial"/>
                <a:sym typeface="Arial"/>
              </a:rPr>
              <a:t>. As a result, the BC government passed a law stating that any student who is inebriated with marijuana in </a:t>
            </a:r>
            <a:r>
              <a:rPr lang="en-US" sz="2500">
                <a:solidFill>
                  <a:srgbClr val="000000"/>
                </a:solidFill>
                <a:latin typeface="Arial"/>
                <a:ea typeface="Arial"/>
                <a:cs typeface="Arial"/>
                <a:sym typeface="Arial"/>
              </a:rPr>
              <a:t>his or her</a:t>
            </a:r>
            <a:r>
              <a:rPr b="0" i="0" lang="en-US" sz="2500" u="none" strike="noStrike">
                <a:solidFill>
                  <a:srgbClr val="000000"/>
                </a:solidFill>
                <a:latin typeface="Arial"/>
                <a:ea typeface="Arial"/>
                <a:cs typeface="Arial"/>
                <a:sym typeface="Arial"/>
              </a:rPr>
              <a:t> system can be charged with a criminal offence, jailable with a prison time up to 2 months, provided they were on university or college property at the time of inebriation.</a:t>
            </a:r>
            <a:r>
              <a:rPr b="1" i="0" lang="en-US" sz="2500" u="none" strike="noStrike">
                <a:solidFill>
                  <a:srgbClr val="000000"/>
                </a:solidFill>
                <a:latin typeface="Arial"/>
                <a:ea typeface="Arial"/>
                <a:cs typeface="Arial"/>
                <a:sym typeface="Arial"/>
              </a:rPr>
              <a:t> </a:t>
            </a:r>
            <a:endParaRPr b="0" sz="2500"/>
          </a:p>
          <a:p>
            <a:pPr indent="0" lvl="0" marL="0" rtl="0" algn="l">
              <a:lnSpc>
                <a:spcPct val="90000"/>
              </a:lnSpc>
              <a:spcBef>
                <a:spcPts val="0"/>
              </a:spcBef>
              <a:spcAft>
                <a:spcPts val="0"/>
              </a:spcAft>
              <a:buClr>
                <a:schemeClr val="dk1"/>
              </a:buClr>
              <a:buSzPts val="2500"/>
              <a:buNone/>
            </a:pPr>
            <a:r>
              <a:t/>
            </a:r>
            <a:endParaRPr b="0" i="0" sz="2500" u="none" strike="noStrike">
              <a:solidFill>
                <a:srgbClr val="000000"/>
              </a:solidFill>
              <a:latin typeface="Arial"/>
              <a:ea typeface="Arial"/>
              <a:cs typeface="Arial"/>
              <a:sym typeface="Arial"/>
            </a:endParaRPr>
          </a:p>
          <a:p>
            <a:pPr indent="0" lvl="0" marL="0" rtl="0" algn="l">
              <a:lnSpc>
                <a:spcPct val="90000"/>
              </a:lnSpc>
              <a:spcBef>
                <a:spcPts val="0"/>
              </a:spcBef>
              <a:spcAft>
                <a:spcPts val="0"/>
              </a:spcAft>
              <a:buClr>
                <a:srgbClr val="000000"/>
              </a:buClr>
              <a:buSzPts val="2500"/>
              <a:buNone/>
            </a:pPr>
            <a:r>
              <a:rPr b="1" i="0" lang="en-US" sz="2500" u="none" strike="noStrike">
                <a:solidFill>
                  <a:srgbClr val="000000"/>
                </a:solidFill>
                <a:latin typeface="Arial"/>
                <a:ea typeface="Arial"/>
                <a:cs typeface="Arial"/>
                <a:sym typeface="Arial"/>
              </a:rPr>
              <a:t>If you were a student charged with this offence, could you challenge this newly enacted legislation, if so, how? </a:t>
            </a:r>
            <a:endParaRPr/>
          </a:p>
          <a:p>
            <a:pPr indent="-38100" lvl="0" marL="228600" rtl="0" algn="l">
              <a:lnSpc>
                <a:spcPct val="90000"/>
              </a:lnSpc>
              <a:spcBef>
                <a:spcPts val="1000"/>
              </a:spcBef>
              <a:spcAft>
                <a:spcPts val="0"/>
              </a:spcAft>
              <a:buClr>
                <a:schemeClr val="dk1"/>
              </a:buClr>
              <a:buSzPts val="3000"/>
              <a:buNone/>
            </a:pPr>
            <a:r>
              <a:t/>
            </a:r>
            <a:endParaRPr sz="30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8"/>
          <p:cNvSpPr txBox="1"/>
          <p:nvPr>
            <p:ph type="title"/>
          </p:nvPr>
        </p:nvSpPr>
        <p:spPr>
          <a:xfrm>
            <a:off x="643327" y="7456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2000"/>
              <a:buFont typeface="Arial"/>
              <a:buNone/>
            </a:pPr>
            <a:r>
              <a:rPr b="1" i="0" lang="en-US" sz="2000" u="none" strike="noStrike">
                <a:solidFill>
                  <a:srgbClr val="000000"/>
                </a:solidFill>
                <a:latin typeface="Arial"/>
                <a:ea typeface="Arial"/>
                <a:cs typeface="Arial"/>
                <a:sym typeface="Arial"/>
              </a:rPr>
              <a:t>If you were a student charged with this offence, could you challenge this newly enacted legislation, if so, how? </a:t>
            </a:r>
            <a:br>
              <a:rPr b="1" i="0" lang="en-US" sz="2000" u="none" strike="noStrike">
                <a:solidFill>
                  <a:srgbClr val="000000"/>
                </a:solidFill>
                <a:latin typeface="Arial"/>
                <a:ea typeface="Arial"/>
                <a:cs typeface="Arial"/>
                <a:sym typeface="Arial"/>
              </a:rPr>
            </a:br>
            <a:endParaRPr sz="2000"/>
          </a:p>
        </p:txBody>
      </p:sp>
      <p:sp>
        <p:nvSpPr>
          <p:cNvPr id="495" name="Google Shape;495;p48"/>
          <p:cNvSpPr txBox="1"/>
          <p:nvPr>
            <p:ph idx="1" type="body"/>
          </p:nvPr>
        </p:nvSpPr>
        <p:spPr>
          <a:xfrm>
            <a:off x="687577" y="1041596"/>
            <a:ext cx="10714500" cy="43512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0"/>
              </a:spcBef>
              <a:spcAft>
                <a:spcPts val="0"/>
              </a:spcAft>
              <a:buClr>
                <a:srgbClr val="000000"/>
              </a:buClr>
              <a:buSzPts val="2000"/>
              <a:buNone/>
            </a:pPr>
            <a:r>
              <a:rPr b="1" i="0" lang="en-US" sz="2000" u="none" strike="noStrike">
                <a:solidFill>
                  <a:srgbClr val="000000"/>
                </a:solidFill>
                <a:latin typeface="Arial"/>
                <a:ea typeface="Arial"/>
                <a:cs typeface="Arial"/>
                <a:sym typeface="Arial"/>
              </a:rPr>
              <a:t>Law</a:t>
            </a:r>
            <a:r>
              <a:rPr b="0" i="0" lang="en-US" sz="2000" u="none" strike="noStrike">
                <a:solidFill>
                  <a:srgbClr val="000000"/>
                </a:solidFill>
                <a:latin typeface="Arial"/>
                <a:ea typeface="Arial"/>
                <a:cs typeface="Arial"/>
                <a:sym typeface="Arial"/>
              </a:rPr>
              <a:t>: Section 91 and 92 of the Canadian Constitution Act lays ou</a:t>
            </a:r>
            <a:r>
              <a:rPr lang="en-US" sz="2000">
                <a:solidFill>
                  <a:srgbClr val="000000"/>
                </a:solidFill>
                <a:latin typeface="Arial"/>
                <a:ea typeface="Arial"/>
                <a:cs typeface="Arial"/>
                <a:sym typeface="Arial"/>
              </a:rPr>
              <a:t>t</a:t>
            </a:r>
            <a:r>
              <a:rPr b="0" i="0" lang="en-US" sz="2000" u="none" strike="noStrike">
                <a:solidFill>
                  <a:srgbClr val="000000"/>
                </a:solidFill>
                <a:latin typeface="Arial"/>
                <a:ea typeface="Arial"/>
                <a:cs typeface="Arial"/>
                <a:sym typeface="Arial"/>
              </a:rPr>
              <a:t> federal and provincial powers.</a:t>
            </a:r>
            <a:endParaRPr b="0" sz="2000"/>
          </a:p>
          <a:p>
            <a:pPr indent="0" lvl="0" marL="0" rtl="0" algn="l">
              <a:lnSpc>
                <a:spcPct val="90000"/>
              </a:lnSpc>
              <a:spcBef>
                <a:spcPts val="1000"/>
              </a:spcBef>
              <a:spcAft>
                <a:spcPts val="0"/>
              </a:spcAft>
              <a:buClr>
                <a:schemeClr val="dk1"/>
              </a:buClr>
              <a:buSzPts val="2000"/>
              <a:buNone/>
            </a:pPr>
            <a:r>
              <a:rPr lang="en-US" sz="2000"/>
              <a:t>	</a:t>
            </a:r>
            <a:endParaRPr/>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t/>
            </a:r>
            <a:endParaRPr sz="2000"/>
          </a:p>
          <a:p>
            <a:pPr indent="-228600" lvl="0" marL="457200" rtl="0" algn="l">
              <a:lnSpc>
                <a:spcPct val="90000"/>
              </a:lnSpc>
              <a:spcBef>
                <a:spcPts val="0"/>
              </a:spcBef>
              <a:spcAft>
                <a:spcPts val="0"/>
              </a:spcAft>
              <a:buClr>
                <a:srgbClr val="000000"/>
              </a:buClr>
              <a:buSzPts val="2000"/>
              <a:buChar char="•"/>
            </a:pPr>
            <a:r>
              <a:rPr b="1" i="1" lang="en-US" sz="2000" u="none" strike="noStrike">
                <a:solidFill>
                  <a:srgbClr val="000000"/>
                </a:solidFill>
                <a:latin typeface="Calibri"/>
                <a:ea typeface="Calibri"/>
                <a:cs typeface="Calibri"/>
                <a:sym typeface="Calibri"/>
              </a:rPr>
              <a:t>Ultra Vires 2-part test: </a:t>
            </a:r>
            <a:r>
              <a:rPr b="0" i="0" lang="en-US" sz="2000" u="none" strike="noStrike">
                <a:solidFill>
                  <a:srgbClr val="000000"/>
                </a:solidFill>
                <a:latin typeface="Calibri"/>
                <a:ea typeface="Calibri"/>
                <a:cs typeface="Calibri"/>
                <a:sym typeface="Calibri"/>
              </a:rPr>
              <a:t>establishes if a law passed by a government is outside of their jurisdiction under sections 91 and 92</a:t>
            </a:r>
            <a:endParaRPr b="0" sz="2000"/>
          </a:p>
          <a:p>
            <a:pPr indent="-228600" lvl="1" marL="914400" rtl="0" algn="l">
              <a:lnSpc>
                <a:spcPct val="90000"/>
              </a:lnSpc>
              <a:spcBef>
                <a:spcPts val="0"/>
              </a:spcBef>
              <a:spcAft>
                <a:spcPts val="0"/>
              </a:spcAft>
              <a:buClr>
                <a:srgbClr val="000000"/>
              </a:buClr>
              <a:buSzPts val="2000"/>
              <a:buFont typeface="Calibri"/>
              <a:buAutoNum type="arabicPeriod"/>
            </a:pPr>
            <a:r>
              <a:rPr b="0" i="0" lang="en-US" sz="2000" u="none" strike="noStrike">
                <a:solidFill>
                  <a:srgbClr val="000000"/>
                </a:solidFill>
                <a:latin typeface="Calibri"/>
                <a:ea typeface="Calibri"/>
                <a:cs typeface="Calibri"/>
                <a:sym typeface="Calibri"/>
              </a:rPr>
              <a:t>Pith and substance: what's the purpose of the law and primary topic of the law?</a:t>
            </a:r>
            <a:endParaRPr/>
          </a:p>
          <a:p>
            <a:pPr indent="-228600" lvl="1" marL="914400" rtl="0" algn="l">
              <a:lnSpc>
                <a:spcPct val="90000"/>
              </a:lnSpc>
              <a:spcBef>
                <a:spcPts val="0"/>
              </a:spcBef>
              <a:spcAft>
                <a:spcPts val="0"/>
              </a:spcAft>
              <a:buClr>
                <a:srgbClr val="000000"/>
              </a:buClr>
              <a:buSzPts val="2000"/>
              <a:buFont typeface="Calibri"/>
              <a:buAutoNum type="arabicPeriod"/>
            </a:pPr>
            <a:r>
              <a:rPr b="0" i="0" lang="en-US" sz="2000" u="none" strike="noStrike">
                <a:solidFill>
                  <a:srgbClr val="000000"/>
                </a:solidFill>
                <a:latin typeface="Calibri"/>
                <a:ea typeface="Calibri"/>
                <a:cs typeface="Calibri"/>
                <a:sym typeface="Calibri"/>
              </a:rPr>
              <a:t>What jurisdiction does this fall under?</a:t>
            </a:r>
            <a:endParaRPr/>
          </a:p>
          <a:p>
            <a:pPr indent="-228600" lvl="0" marL="457200" rtl="0" algn="l">
              <a:lnSpc>
                <a:spcPct val="90000"/>
              </a:lnSpc>
              <a:spcBef>
                <a:spcPts val="0"/>
              </a:spcBef>
              <a:spcAft>
                <a:spcPts val="0"/>
              </a:spcAft>
              <a:buClr>
                <a:srgbClr val="000000"/>
              </a:buClr>
              <a:buSzPts val="2000"/>
              <a:buChar char="•"/>
            </a:pPr>
            <a:r>
              <a:rPr b="1" i="1" lang="en-US" sz="2000" u="none" strike="noStrike">
                <a:solidFill>
                  <a:srgbClr val="000000"/>
                </a:solidFill>
                <a:latin typeface="Calibri"/>
                <a:ea typeface="Calibri"/>
                <a:cs typeface="Calibri"/>
                <a:sym typeface="Calibri"/>
              </a:rPr>
              <a:t>Double aspect: </a:t>
            </a:r>
            <a:r>
              <a:rPr b="0" i="0" lang="en-US" sz="2000" u="none" strike="noStrike">
                <a:solidFill>
                  <a:srgbClr val="000000"/>
                </a:solidFill>
                <a:latin typeface="Calibri"/>
                <a:ea typeface="Calibri"/>
                <a:cs typeface="Calibri"/>
                <a:sym typeface="Calibri"/>
              </a:rPr>
              <a:t>when an area of law can be regulated by both the federal and provincial government harmoniously</a:t>
            </a:r>
            <a:endParaRPr b="0" sz="2000"/>
          </a:p>
          <a:p>
            <a:pPr indent="-228600" lvl="0" marL="457200" rtl="0" algn="l">
              <a:lnSpc>
                <a:spcPct val="90000"/>
              </a:lnSpc>
              <a:spcBef>
                <a:spcPts val="0"/>
              </a:spcBef>
              <a:spcAft>
                <a:spcPts val="0"/>
              </a:spcAft>
              <a:buClr>
                <a:srgbClr val="000000"/>
              </a:buClr>
              <a:buSzPts val="2000"/>
              <a:buChar char="•"/>
            </a:pPr>
            <a:r>
              <a:rPr b="1" i="0" lang="en-US" sz="2000" u="none" strike="noStrike">
                <a:solidFill>
                  <a:srgbClr val="000000"/>
                </a:solidFill>
                <a:latin typeface="Calibri"/>
                <a:ea typeface="Calibri"/>
                <a:cs typeface="Calibri"/>
                <a:sym typeface="Calibri"/>
              </a:rPr>
              <a:t>Federal paramountcy: </a:t>
            </a:r>
            <a:r>
              <a:rPr b="0" i="0" lang="en-US" sz="2000" u="none" strike="noStrike">
                <a:solidFill>
                  <a:srgbClr val="000000"/>
                </a:solidFill>
                <a:latin typeface="Calibri"/>
                <a:ea typeface="Calibri"/>
                <a:cs typeface="Calibri"/>
                <a:sym typeface="Calibri"/>
              </a:rPr>
              <a:t>when there is a conflict over jurisdiction, the federal government prevails. This </a:t>
            </a:r>
            <a:r>
              <a:rPr lang="en-US" sz="2000">
                <a:solidFill>
                  <a:srgbClr val="000000"/>
                </a:solidFill>
              </a:rPr>
              <a:t>usually happens when a law by prov or federal gov are both valid under Section 91 and 92.</a:t>
            </a:r>
            <a:endParaRPr sz="2000">
              <a:solidFill>
                <a:srgbClr val="000000"/>
              </a:solidFill>
            </a:endParaRPr>
          </a:p>
          <a:p>
            <a:pPr indent="-241300" lvl="2" marL="1143000" rtl="0" algn="l">
              <a:lnSpc>
                <a:spcPct val="90000"/>
              </a:lnSpc>
              <a:spcBef>
                <a:spcPts val="0"/>
              </a:spcBef>
              <a:spcAft>
                <a:spcPts val="0"/>
              </a:spcAft>
              <a:buClr>
                <a:srgbClr val="000000"/>
              </a:buClr>
              <a:buSzPts val="2000"/>
              <a:buChar char="•"/>
            </a:pPr>
            <a:r>
              <a:rPr lang="en-US">
                <a:solidFill>
                  <a:srgbClr val="000000"/>
                </a:solidFill>
              </a:rPr>
              <a:t>NFTS, for example</a:t>
            </a:r>
            <a:r>
              <a:rPr b="0" i="0" lang="en-US" sz="2000" u="none" strike="noStrike">
                <a:solidFill>
                  <a:srgbClr val="000000"/>
                </a:solidFill>
                <a:latin typeface="Calibri"/>
                <a:ea typeface="Calibri"/>
                <a:cs typeface="Calibri"/>
                <a:sym typeface="Calibri"/>
              </a:rPr>
              <a:t> </a:t>
            </a:r>
            <a:endParaRPr b="0" i="0" sz="2000" u="none" strike="noStrike">
              <a:solidFill>
                <a:srgbClr val="000000"/>
              </a:solidFill>
              <a:latin typeface="Calibri"/>
              <a:ea typeface="Calibri"/>
              <a:cs typeface="Calibri"/>
              <a:sym typeface="Calibri"/>
            </a:endParaRPr>
          </a:p>
          <a:p>
            <a:pPr indent="-228600" lvl="0" marL="457200" rtl="0" algn="l">
              <a:lnSpc>
                <a:spcPct val="90000"/>
              </a:lnSpc>
              <a:spcBef>
                <a:spcPts val="0"/>
              </a:spcBef>
              <a:spcAft>
                <a:spcPts val="0"/>
              </a:spcAft>
              <a:buClr>
                <a:srgbClr val="000000"/>
              </a:buClr>
              <a:buSzPts val="2000"/>
              <a:buChar char="•"/>
            </a:pPr>
            <a:r>
              <a:rPr b="1" lang="en-US" sz="2000">
                <a:solidFill>
                  <a:srgbClr val="000000"/>
                </a:solidFill>
              </a:rPr>
              <a:t>Out of scope</a:t>
            </a:r>
            <a:r>
              <a:rPr lang="en-US" sz="2000">
                <a:solidFill>
                  <a:srgbClr val="000000"/>
                </a:solidFill>
              </a:rPr>
              <a:t> (does not apply to subject matter)</a:t>
            </a:r>
            <a:endParaRPr sz="2000">
              <a:solidFill>
                <a:srgbClr val="000000"/>
              </a:solidFill>
            </a:endParaRPr>
          </a:p>
          <a:p>
            <a:pPr indent="0" lvl="0" marL="0" rtl="0" algn="l">
              <a:lnSpc>
                <a:spcPct val="90000"/>
              </a:lnSpc>
              <a:spcBef>
                <a:spcPts val="1000"/>
              </a:spcBef>
              <a:spcAft>
                <a:spcPts val="0"/>
              </a:spcAft>
              <a:buClr>
                <a:schemeClr val="dk1"/>
              </a:buClr>
              <a:buSzPts val="2000"/>
              <a:buNone/>
            </a:pPr>
            <a:r>
              <a:t/>
            </a:r>
            <a:endParaRPr sz="2000"/>
          </a:p>
        </p:txBody>
      </p:sp>
      <p:pic>
        <p:nvPicPr>
          <p:cNvPr id="496" name="Google Shape;496;p48"/>
          <p:cNvPicPr preferRelativeResize="0"/>
          <p:nvPr/>
        </p:nvPicPr>
        <p:blipFill rotWithShape="1">
          <a:blip r:embed="rId3">
            <a:alphaModFix/>
          </a:blip>
          <a:srcRect b="0" l="0" r="0" t="0"/>
          <a:stretch/>
        </p:blipFill>
        <p:spPr>
          <a:xfrm>
            <a:off x="3260555" y="1475426"/>
            <a:ext cx="5670889" cy="2480351"/>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2000"/>
              <a:buFont typeface="Arial"/>
              <a:buNone/>
            </a:pPr>
            <a:r>
              <a:rPr b="1" i="0" lang="en-US" sz="2000" u="none" strike="noStrike">
                <a:solidFill>
                  <a:srgbClr val="000000"/>
                </a:solidFill>
                <a:latin typeface="Arial"/>
                <a:ea typeface="Arial"/>
                <a:cs typeface="Arial"/>
                <a:sym typeface="Arial"/>
              </a:rPr>
              <a:t>If you were a student charged with this offence, could you challenge this newly enacted legislation, if so, how? </a:t>
            </a:r>
            <a:br>
              <a:rPr b="1" i="0" lang="en-US" sz="2000" u="none" strike="noStrike">
                <a:solidFill>
                  <a:srgbClr val="000000"/>
                </a:solidFill>
                <a:latin typeface="Arial"/>
                <a:ea typeface="Arial"/>
                <a:cs typeface="Arial"/>
                <a:sym typeface="Arial"/>
              </a:rPr>
            </a:br>
            <a:endParaRPr sz="2000"/>
          </a:p>
        </p:txBody>
      </p:sp>
      <p:sp>
        <p:nvSpPr>
          <p:cNvPr id="502" name="Google Shape;502;p49"/>
          <p:cNvSpPr txBox="1"/>
          <p:nvPr>
            <p:ph idx="1" type="body"/>
          </p:nvPr>
        </p:nvSpPr>
        <p:spPr>
          <a:xfrm>
            <a:off x="838200" y="1456657"/>
            <a:ext cx="10515600" cy="4351338"/>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0"/>
              </a:spcBef>
              <a:spcAft>
                <a:spcPts val="0"/>
              </a:spcAft>
              <a:buClr>
                <a:srgbClr val="000000"/>
              </a:buClr>
              <a:buSzPts val="2400"/>
              <a:buNone/>
            </a:pPr>
            <a:r>
              <a:rPr b="1" lang="en-US" sz="2400">
                <a:solidFill>
                  <a:srgbClr val="000000"/>
                </a:solidFill>
                <a:latin typeface="Calibri"/>
                <a:ea typeface="Calibri"/>
                <a:cs typeface="Calibri"/>
                <a:sym typeface="Calibri"/>
              </a:rPr>
              <a:t>Application </a:t>
            </a:r>
            <a:endParaRPr b="1" i="0" sz="2400" u="none" strike="noStrike">
              <a:solidFill>
                <a:srgbClr val="000000"/>
              </a:solidFill>
              <a:latin typeface="Calibri"/>
              <a:ea typeface="Calibri"/>
              <a:cs typeface="Calibri"/>
              <a:sym typeface="Calibri"/>
            </a:endParaRPr>
          </a:p>
          <a:p>
            <a:pPr indent="-228600" lvl="0" marL="457200" rtl="0" algn="l">
              <a:lnSpc>
                <a:spcPct val="90000"/>
              </a:lnSpc>
              <a:spcBef>
                <a:spcPts val="0"/>
              </a:spcBef>
              <a:spcAft>
                <a:spcPts val="0"/>
              </a:spcAft>
              <a:buClr>
                <a:srgbClr val="000000"/>
              </a:buClr>
              <a:buSzPts val="2400"/>
              <a:buChar char="•"/>
            </a:pPr>
            <a:r>
              <a:rPr b="0" i="0" lang="en-US" sz="2400" u="none" strike="noStrike">
                <a:solidFill>
                  <a:srgbClr val="000000"/>
                </a:solidFill>
                <a:latin typeface="Calibri"/>
                <a:ea typeface="Calibri"/>
                <a:cs typeface="Calibri"/>
                <a:sym typeface="Calibri"/>
              </a:rPr>
              <a:t>The powers that are in question here are the provincial power over education and the federal power over criminal justice. As a student, you would challenge the BC government claiming that they lack the power to pass any laws that can </a:t>
            </a:r>
            <a:r>
              <a:rPr lang="en-US" sz="2400">
                <a:solidFill>
                  <a:srgbClr val="000000"/>
                </a:solidFill>
              </a:rPr>
              <a:t>be considered </a:t>
            </a:r>
            <a:r>
              <a:rPr b="0" i="0" lang="en-US" sz="2400" u="none" strike="noStrike">
                <a:solidFill>
                  <a:srgbClr val="000000"/>
                </a:solidFill>
                <a:latin typeface="Calibri"/>
                <a:ea typeface="Calibri"/>
                <a:cs typeface="Calibri"/>
                <a:sym typeface="Calibri"/>
              </a:rPr>
              <a:t> a criminal offence. </a:t>
            </a:r>
            <a:endParaRPr b="0" sz="2400"/>
          </a:p>
          <a:p>
            <a:pPr indent="-228600" lvl="0" marL="457200" rtl="0" algn="l">
              <a:lnSpc>
                <a:spcPct val="90000"/>
              </a:lnSpc>
              <a:spcBef>
                <a:spcPts val="0"/>
              </a:spcBef>
              <a:spcAft>
                <a:spcPts val="0"/>
              </a:spcAft>
              <a:buClr>
                <a:srgbClr val="000000"/>
              </a:buClr>
              <a:buSzPts val="2400"/>
              <a:buChar char="•"/>
            </a:pPr>
            <a:r>
              <a:rPr b="0" i="0" lang="en-US" sz="2400" u="none" strike="noStrike">
                <a:solidFill>
                  <a:srgbClr val="000000"/>
                </a:solidFill>
                <a:latin typeface="Calibri"/>
                <a:ea typeface="Calibri"/>
                <a:cs typeface="Calibri"/>
                <a:sym typeface="Calibri"/>
              </a:rPr>
              <a:t>The courts would run the </a:t>
            </a:r>
            <a:r>
              <a:rPr b="1" i="0" lang="en-US" sz="2400" u="none" strike="noStrike">
                <a:solidFill>
                  <a:srgbClr val="000000"/>
                </a:solidFill>
              </a:rPr>
              <a:t>Ultra Vires 2 part test</a:t>
            </a:r>
            <a:r>
              <a:rPr b="0" i="0" lang="en-US" sz="2400" u="none" strike="noStrike">
                <a:solidFill>
                  <a:srgbClr val="000000"/>
                </a:solidFill>
                <a:latin typeface="Calibri"/>
                <a:ea typeface="Calibri"/>
                <a:cs typeface="Calibri"/>
                <a:sym typeface="Calibri"/>
              </a:rPr>
              <a:t>. </a:t>
            </a:r>
            <a:endParaRPr b="0" sz="2400"/>
          </a:p>
          <a:p>
            <a:pPr indent="-228600" lvl="1" marL="914400" rtl="0" algn="l">
              <a:lnSpc>
                <a:spcPct val="90000"/>
              </a:lnSpc>
              <a:spcBef>
                <a:spcPts val="0"/>
              </a:spcBef>
              <a:spcAft>
                <a:spcPts val="0"/>
              </a:spcAft>
              <a:buClr>
                <a:srgbClr val="000000"/>
              </a:buClr>
              <a:buSzPts val="2400"/>
              <a:buChar char="•"/>
            </a:pPr>
            <a:r>
              <a:rPr b="0" i="0" lang="en-US" u="none" strike="noStrike">
                <a:solidFill>
                  <a:srgbClr val="000000"/>
                </a:solidFill>
                <a:latin typeface="Calibri"/>
                <a:ea typeface="Calibri"/>
                <a:cs typeface="Calibri"/>
                <a:sym typeface="Calibri"/>
              </a:rPr>
              <a:t>Pith and substance: although this law does concern education the main effect of the law is that it </a:t>
            </a:r>
            <a:r>
              <a:rPr lang="en-US">
                <a:solidFill>
                  <a:srgbClr val="000000"/>
                </a:solidFill>
              </a:rPr>
              <a:t>is </a:t>
            </a:r>
            <a:r>
              <a:rPr b="0" i="0" lang="en-US" u="none" strike="noStrike">
                <a:solidFill>
                  <a:srgbClr val="000000"/>
                </a:solidFill>
                <a:latin typeface="Calibri"/>
                <a:ea typeface="Calibri"/>
                <a:cs typeface="Calibri"/>
                <a:sym typeface="Calibri"/>
              </a:rPr>
              <a:t>a criminal offence </a:t>
            </a:r>
            <a:r>
              <a:rPr lang="en-US">
                <a:solidFill>
                  <a:srgbClr val="000000"/>
                </a:solidFill>
              </a:rPr>
              <a:t>related to</a:t>
            </a:r>
            <a:r>
              <a:rPr b="0" i="0" lang="en-US" u="none" strike="noStrike">
                <a:solidFill>
                  <a:srgbClr val="000000"/>
                </a:solidFill>
                <a:latin typeface="Calibri"/>
                <a:ea typeface="Calibri"/>
                <a:cs typeface="Calibri"/>
                <a:sym typeface="Calibri"/>
              </a:rPr>
              <a:t> students, which is a power exclusively reserved for the courts</a:t>
            </a:r>
            <a:endParaRPr/>
          </a:p>
          <a:p>
            <a:pPr indent="-228600" lvl="1" marL="914400" rtl="0" algn="l">
              <a:lnSpc>
                <a:spcPct val="90000"/>
              </a:lnSpc>
              <a:spcBef>
                <a:spcPts val="0"/>
              </a:spcBef>
              <a:spcAft>
                <a:spcPts val="0"/>
              </a:spcAft>
              <a:buClr>
                <a:srgbClr val="000000"/>
              </a:buClr>
              <a:buSzPts val="2400"/>
              <a:buChar char="•"/>
            </a:pPr>
            <a:r>
              <a:rPr b="0" i="0" lang="en-US" u="none" strike="noStrike">
                <a:solidFill>
                  <a:srgbClr val="000000"/>
                </a:solidFill>
                <a:latin typeface="Calibri"/>
                <a:ea typeface="Calibri"/>
                <a:cs typeface="Calibri"/>
                <a:sym typeface="Calibri"/>
              </a:rPr>
              <a:t>Jurisdiction: criminal justice is under federal jurisdiction.</a:t>
            </a:r>
            <a:endParaRPr/>
          </a:p>
          <a:p>
            <a:pPr indent="-457200" lvl="1" marL="1143000" rtl="0" algn="l">
              <a:lnSpc>
                <a:spcPct val="90000"/>
              </a:lnSpc>
              <a:spcBef>
                <a:spcPts val="0"/>
              </a:spcBef>
              <a:spcAft>
                <a:spcPts val="0"/>
              </a:spcAft>
              <a:buClr>
                <a:srgbClr val="000000"/>
              </a:buClr>
              <a:buSzPts val="2400"/>
              <a:buChar char="•"/>
            </a:pPr>
            <a:r>
              <a:rPr b="0" i="0" lang="en-US" u="none" strike="noStrike">
                <a:solidFill>
                  <a:srgbClr val="000000"/>
                </a:solidFill>
                <a:latin typeface="Calibri"/>
                <a:ea typeface="Calibri"/>
                <a:cs typeface="Calibri"/>
                <a:sym typeface="Calibri"/>
              </a:rPr>
              <a:t>Double aspect would not apply in this situation</a:t>
            </a:r>
            <a:endParaRPr b="0"/>
          </a:p>
          <a:p>
            <a:pPr indent="0" lvl="0" marL="0" rtl="0" algn="l">
              <a:lnSpc>
                <a:spcPct val="90000"/>
              </a:lnSpc>
              <a:spcBef>
                <a:spcPts val="0"/>
              </a:spcBef>
              <a:spcAft>
                <a:spcPts val="0"/>
              </a:spcAft>
              <a:buClr>
                <a:srgbClr val="000000"/>
              </a:buClr>
              <a:buSzPts val="2400"/>
              <a:buNone/>
            </a:pPr>
            <a:r>
              <a:rPr b="1" i="0" lang="en-US" sz="2400" u="none" strike="noStrike">
                <a:solidFill>
                  <a:srgbClr val="000000"/>
                </a:solidFill>
                <a:latin typeface="Calibri"/>
                <a:ea typeface="Calibri"/>
                <a:cs typeface="Calibri"/>
                <a:sym typeface="Calibri"/>
              </a:rPr>
              <a:t>Conclusion: </a:t>
            </a:r>
            <a:endParaRPr b="0" sz="2400"/>
          </a:p>
          <a:p>
            <a:pPr indent="0" lvl="0" marL="228600" rtl="0" algn="l">
              <a:lnSpc>
                <a:spcPct val="90000"/>
              </a:lnSpc>
              <a:spcBef>
                <a:spcPts val="0"/>
              </a:spcBef>
              <a:spcAft>
                <a:spcPts val="0"/>
              </a:spcAft>
              <a:buClr>
                <a:srgbClr val="000000"/>
              </a:buClr>
              <a:buSzPts val="2400"/>
              <a:buNone/>
            </a:pPr>
            <a:r>
              <a:rPr b="0" i="0" lang="en-US" sz="2400" u="none" strike="noStrike">
                <a:solidFill>
                  <a:srgbClr val="000000"/>
                </a:solidFill>
                <a:latin typeface="Calibri"/>
                <a:ea typeface="Calibri"/>
                <a:cs typeface="Calibri"/>
                <a:sym typeface="Calibri"/>
              </a:rPr>
              <a:t>Although this law attempts to regulate provincial education, the BC Government is not allowed to regulate criminal activity.  Running the ultra vires test would mean the court would strike down the law.</a:t>
            </a:r>
            <a:endParaRPr b="0" sz="2400"/>
          </a:p>
          <a:p>
            <a:pPr indent="0" lvl="0" marL="0" rtl="0" algn="l">
              <a:lnSpc>
                <a:spcPct val="90000"/>
              </a:lnSpc>
              <a:spcBef>
                <a:spcPts val="1000"/>
              </a:spcBef>
              <a:spcAft>
                <a:spcPts val="0"/>
              </a:spcAft>
              <a:buClr>
                <a:schemeClr val="dk1"/>
              </a:buClr>
              <a:buSzPts val="2400"/>
              <a:buNone/>
            </a:pPr>
            <a:br>
              <a:rPr b="0" lang="en-US" sz="2400"/>
            </a:b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E101A"/>
              </a:buClr>
              <a:buSzPts val="4400"/>
              <a:buFont typeface="Calibri"/>
              <a:buNone/>
            </a:pPr>
            <a:r>
              <a:rPr b="1" i="1" lang="en-US" u="none" strike="noStrike">
                <a:solidFill>
                  <a:srgbClr val="0E101A"/>
                </a:solidFill>
              </a:rPr>
              <a:t>Answers to Question 1</a:t>
            </a:r>
            <a:endParaRPr b="1" i="1"/>
          </a:p>
        </p:txBody>
      </p:sp>
      <p:sp>
        <p:nvSpPr>
          <p:cNvPr id="144" name="Google Shape;144;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E101A"/>
              </a:buClr>
              <a:buSzPts val="2800"/>
              <a:buNone/>
            </a:pPr>
            <a:r>
              <a:rPr b="1" i="0" lang="en-US" u="none" strike="noStrike">
                <a:solidFill>
                  <a:srgbClr val="0E101A"/>
                </a:solidFill>
              </a:rPr>
              <a:t>Related Cases: </a:t>
            </a:r>
            <a:r>
              <a:rPr b="0" i="0" lang="en-US" u="none" strike="noStrike">
                <a:solidFill>
                  <a:srgbClr val="0E101A"/>
                </a:solidFill>
              </a:rPr>
              <a:t>Liebmann v. Canada</a:t>
            </a:r>
            <a:endParaRPr/>
          </a:p>
          <a:p>
            <a:pPr indent="0" lvl="0" marL="0" rtl="0" algn="l">
              <a:lnSpc>
                <a:spcPct val="90000"/>
              </a:lnSpc>
              <a:spcBef>
                <a:spcPts val="0"/>
              </a:spcBef>
              <a:spcAft>
                <a:spcPts val="0"/>
              </a:spcAft>
              <a:buClr>
                <a:schemeClr val="dk1"/>
              </a:buClr>
              <a:buSzPts val="2800"/>
              <a:buNone/>
            </a:pPr>
            <a:r>
              <a:t/>
            </a:r>
            <a:endParaRPr b="0" i="0" u="none" strike="noStrike">
              <a:solidFill>
                <a:srgbClr val="0E101A"/>
              </a:solidFill>
            </a:endParaRPr>
          </a:p>
          <a:p>
            <a:pPr indent="0" lvl="0" marL="0" rtl="0" algn="l">
              <a:lnSpc>
                <a:spcPct val="90000"/>
              </a:lnSpc>
              <a:spcBef>
                <a:spcPts val="0"/>
              </a:spcBef>
              <a:spcAft>
                <a:spcPts val="0"/>
              </a:spcAft>
              <a:buClr>
                <a:srgbClr val="0E101A"/>
              </a:buClr>
              <a:buSzPts val="2800"/>
              <a:buNone/>
            </a:pPr>
            <a:r>
              <a:rPr b="1" i="0" lang="en-US" u="none" strike="noStrike">
                <a:solidFill>
                  <a:srgbClr val="0E101A"/>
                </a:solidFill>
              </a:rPr>
              <a:t>ISSUE: </a:t>
            </a:r>
            <a:endParaRPr/>
          </a:p>
          <a:p>
            <a:pPr indent="-228600" lvl="0" marL="228600" rtl="0" algn="l">
              <a:lnSpc>
                <a:spcPct val="90000"/>
              </a:lnSpc>
              <a:spcBef>
                <a:spcPts val="0"/>
              </a:spcBef>
              <a:spcAft>
                <a:spcPts val="0"/>
              </a:spcAft>
              <a:buClr>
                <a:srgbClr val="0E101A"/>
              </a:buClr>
              <a:buSzPts val="2800"/>
              <a:buFont typeface="Calibri"/>
              <a:buAutoNum type="arabicPeriod"/>
            </a:pPr>
            <a:r>
              <a:rPr b="0" i="0" lang="en-US" u="none" strike="noStrike">
                <a:solidFill>
                  <a:srgbClr val="0E101A"/>
                </a:solidFill>
              </a:rPr>
              <a:t>Can Dre challenge the policy under the Charter of Rights and Freedoms?</a:t>
            </a:r>
            <a:endParaRPr/>
          </a:p>
          <a:p>
            <a:pPr indent="-228600" lvl="0" marL="228600" rtl="0" algn="l">
              <a:lnSpc>
                <a:spcPct val="90000"/>
              </a:lnSpc>
              <a:spcBef>
                <a:spcPts val="0"/>
              </a:spcBef>
              <a:spcAft>
                <a:spcPts val="0"/>
              </a:spcAft>
              <a:buClr>
                <a:srgbClr val="0E101A"/>
              </a:buClr>
              <a:buSzPts val="2800"/>
              <a:buFont typeface="Calibri"/>
              <a:buAutoNum type="arabicPeriod"/>
            </a:pPr>
            <a:r>
              <a:rPr b="0" i="0" lang="en-US" u="none" strike="noStrike">
                <a:solidFill>
                  <a:srgbClr val="0E101A"/>
                </a:solidFill>
              </a:rPr>
              <a:t>Is this a public/governmental issue?</a:t>
            </a:r>
            <a:endParaRPr/>
          </a:p>
          <a:p>
            <a:pPr indent="-50800" lvl="0" marL="228600" rtl="0" algn="l">
              <a:lnSpc>
                <a:spcPct val="90000"/>
              </a:lnSpc>
              <a:spcBef>
                <a:spcPts val="0"/>
              </a:spcBef>
              <a:spcAft>
                <a:spcPts val="0"/>
              </a:spcAft>
              <a:buClr>
                <a:schemeClr val="dk1"/>
              </a:buClr>
              <a:buSzPts val="2800"/>
              <a:buFont typeface="Calibri"/>
              <a:buNone/>
            </a:pPr>
            <a:r>
              <a:t/>
            </a:r>
            <a:endParaRPr>
              <a:solidFill>
                <a:srgbClr val="0E101A"/>
              </a:solidFill>
            </a:endParaRPr>
          </a:p>
          <a:p>
            <a:pPr indent="-50800" lvl="0" marL="228600" rtl="0" algn="l">
              <a:lnSpc>
                <a:spcPct val="90000"/>
              </a:lnSpc>
              <a:spcBef>
                <a:spcPts val="0"/>
              </a:spcBef>
              <a:spcAft>
                <a:spcPts val="0"/>
              </a:spcAft>
              <a:buClr>
                <a:schemeClr val="dk1"/>
              </a:buClr>
              <a:buSzPts val="2800"/>
              <a:buFont typeface="Calibri"/>
              <a:buNone/>
            </a:pPr>
            <a:r>
              <a:t/>
            </a:r>
            <a:endParaRPr b="0" i="0" u="none" strike="noStrike">
              <a:solidFill>
                <a:srgbClr val="0E101A"/>
              </a:solidFill>
            </a:endParaRPr>
          </a:p>
          <a:p>
            <a:pPr indent="0" lvl="0" marL="0" rtl="0" algn="l">
              <a:lnSpc>
                <a:spcPct val="90000"/>
              </a:lnSpc>
              <a:spcBef>
                <a:spcPts val="0"/>
              </a:spcBef>
              <a:spcAft>
                <a:spcPts val="0"/>
              </a:spcAft>
              <a:buClr>
                <a:srgbClr val="0E101A"/>
              </a:buClr>
              <a:buSzPts val="2000"/>
              <a:buNone/>
            </a:pPr>
            <a:r>
              <a:rPr i="1" lang="en-US" sz="2000">
                <a:solidFill>
                  <a:srgbClr val="0E101A"/>
                </a:solidFill>
              </a:rPr>
              <a:t>*Note: You would not need to write down the </a:t>
            </a:r>
            <a:r>
              <a:rPr b="1" i="1" lang="en-US" sz="2000">
                <a:solidFill>
                  <a:srgbClr val="0E101A"/>
                </a:solidFill>
              </a:rPr>
              <a:t>issues</a:t>
            </a:r>
            <a:r>
              <a:rPr i="1" lang="en-US" sz="2000">
                <a:solidFill>
                  <a:srgbClr val="0E101A"/>
                </a:solidFill>
              </a:rPr>
              <a:t> on the exam, they are just here for reference in case you forgot what these topics entail. </a:t>
            </a:r>
            <a:r>
              <a:rPr b="1" i="1" lang="en-US" sz="2000">
                <a:solidFill>
                  <a:srgbClr val="0E101A"/>
                </a:solidFill>
              </a:rPr>
              <a:t>Related Cases </a:t>
            </a:r>
            <a:r>
              <a:rPr i="1" lang="en-US" sz="2000">
                <a:solidFill>
                  <a:srgbClr val="0E101A"/>
                </a:solidFill>
              </a:rPr>
              <a:t>are superlatives but it would be best for you to include them in your answers for extra marks.</a:t>
            </a:r>
            <a:endParaRPr b="0" i="1" sz="2000" u="none" strike="noStrike">
              <a:solidFill>
                <a:srgbClr val="0E101A"/>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Charter Laws</a:t>
            </a:r>
            <a:endParaRPr/>
          </a:p>
        </p:txBody>
      </p:sp>
      <p:sp>
        <p:nvSpPr>
          <p:cNvPr id="150" name="Google Shape;150;p6"/>
          <p:cNvSpPr txBox="1"/>
          <p:nvPr>
            <p:ph idx="1" type="body"/>
          </p:nvPr>
        </p:nvSpPr>
        <p:spPr>
          <a:xfrm>
            <a:off x="838200" y="1555668"/>
            <a:ext cx="10515600" cy="462129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0E101A"/>
              </a:buClr>
              <a:buSzPts val="1800"/>
              <a:buChar char="•"/>
            </a:pPr>
            <a:r>
              <a:rPr b="1" i="0" lang="en-US" sz="1800" u="none" strike="noStrike">
                <a:solidFill>
                  <a:srgbClr val="0E101A"/>
                </a:solidFill>
              </a:rPr>
              <a:t>The Charter of Rights and Freedoms applies only to government (public) action or decision-making. After determining if the Charter applies, discrimination must be present.</a:t>
            </a:r>
            <a:endParaRPr/>
          </a:p>
          <a:p>
            <a:pPr indent="0" lvl="0" marL="0" rtl="0" algn="l">
              <a:lnSpc>
                <a:spcPct val="100000"/>
              </a:lnSpc>
              <a:spcBef>
                <a:spcPts val="0"/>
              </a:spcBef>
              <a:spcAft>
                <a:spcPts val="0"/>
              </a:spcAft>
              <a:buClr>
                <a:schemeClr val="dk1"/>
              </a:buClr>
              <a:buSzPts val="1800"/>
              <a:buNone/>
            </a:pPr>
            <a:r>
              <a:t/>
            </a:r>
            <a:endParaRPr b="0" i="0" sz="1800" u="none" strike="noStrike">
              <a:solidFill>
                <a:srgbClr val="0E101A"/>
              </a:solidFill>
            </a:endParaRPr>
          </a:p>
          <a:p>
            <a:pPr indent="-228600" lvl="0" marL="228600" rtl="0" algn="l">
              <a:lnSpc>
                <a:spcPct val="90000"/>
              </a:lnSpc>
              <a:spcBef>
                <a:spcPts val="0"/>
              </a:spcBef>
              <a:spcAft>
                <a:spcPts val="0"/>
              </a:spcAft>
              <a:buClr>
                <a:srgbClr val="0E101A"/>
              </a:buClr>
              <a:buSzPts val="1800"/>
              <a:buChar char="•"/>
            </a:pPr>
            <a:r>
              <a:rPr b="1" i="0" lang="en-US" sz="1800" u="none" strike="noStrike">
                <a:solidFill>
                  <a:srgbClr val="0E101A"/>
                </a:solidFill>
              </a:rPr>
              <a:t>Does the law distinguish based on personal characteristics or fail to consider the claimant’s already disadvantaged position resulting in differential treatment?</a:t>
            </a:r>
            <a:endParaRPr/>
          </a:p>
          <a:p>
            <a:pPr indent="0" lvl="0" marL="0" rtl="0" algn="l">
              <a:lnSpc>
                <a:spcPct val="90000"/>
              </a:lnSpc>
              <a:spcBef>
                <a:spcPts val="0"/>
              </a:spcBef>
              <a:spcAft>
                <a:spcPts val="0"/>
              </a:spcAft>
              <a:buClr>
                <a:schemeClr val="dk1"/>
              </a:buClr>
              <a:buSzPts val="1800"/>
              <a:buNone/>
            </a:pPr>
            <a:r>
              <a:t/>
            </a:r>
            <a:endParaRPr b="0" i="0" sz="1800" u="none" strike="noStrike">
              <a:solidFill>
                <a:srgbClr val="0E101A"/>
              </a:solidFill>
            </a:endParaRPr>
          </a:p>
          <a:p>
            <a:pPr indent="-228600" lvl="0" marL="228600" rtl="0" algn="l">
              <a:lnSpc>
                <a:spcPct val="90000"/>
              </a:lnSpc>
              <a:spcBef>
                <a:spcPts val="0"/>
              </a:spcBef>
              <a:spcAft>
                <a:spcPts val="0"/>
              </a:spcAft>
              <a:buClr>
                <a:srgbClr val="0E101A"/>
              </a:buClr>
              <a:buSzPts val="1800"/>
              <a:buChar char="•"/>
            </a:pPr>
            <a:r>
              <a:rPr b="1" i="0" lang="en-US" sz="1800" u="none" strike="noStrike">
                <a:solidFill>
                  <a:srgbClr val="0E101A"/>
                </a:solidFill>
              </a:rPr>
              <a:t>Does the differential treatment discriminate under Section 15? </a:t>
            </a:r>
            <a:r>
              <a:rPr b="0" i="1" lang="en-US" sz="1800" u="none" strike="noStrike">
                <a:solidFill>
                  <a:srgbClr val="0E101A"/>
                </a:solidFill>
              </a:rPr>
              <a:t>(Section 15 covers race, religion, national/ethnic origin, colour, sex, age, physical/mental disability etc…)</a:t>
            </a:r>
            <a:endParaRPr/>
          </a:p>
          <a:p>
            <a:pPr indent="0" lvl="0" marL="0" rtl="0" algn="l">
              <a:lnSpc>
                <a:spcPct val="90000"/>
              </a:lnSpc>
              <a:spcBef>
                <a:spcPts val="0"/>
              </a:spcBef>
              <a:spcAft>
                <a:spcPts val="0"/>
              </a:spcAft>
              <a:buClr>
                <a:schemeClr val="dk1"/>
              </a:buClr>
              <a:buSzPts val="1800"/>
              <a:buNone/>
            </a:pPr>
            <a:r>
              <a:t/>
            </a:r>
            <a:endParaRPr b="0" i="0" sz="1800" u="none" strike="noStrike">
              <a:solidFill>
                <a:srgbClr val="0E101A"/>
              </a:solidFill>
            </a:endParaRPr>
          </a:p>
          <a:p>
            <a:pPr indent="-228600" lvl="0" marL="228600" rtl="0" algn="l">
              <a:lnSpc>
                <a:spcPct val="90000"/>
              </a:lnSpc>
              <a:spcBef>
                <a:spcPts val="0"/>
              </a:spcBef>
              <a:spcAft>
                <a:spcPts val="0"/>
              </a:spcAft>
              <a:buClr>
                <a:srgbClr val="0E101A"/>
              </a:buClr>
              <a:buSzPts val="1800"/>
              <a:buChar char="•"/>
            </a:pPr>
            <a:r>
              <a:rPr b="1" i="0" lang="en-US" sz="1800" u="none" strike="noStrike">
                <a:solidFill>
                  <a:srgbClr val="0E101A"/>
                </a:solidFill>
              </a:rPr>
              <a:t>Is the claimant’s dignity demeaned?</a:t>
            </a:r>
            <a:r>
              <a:rPr b="0" i="0" lang="en-US" sz="1800" u="none" strike="noStrike">
                <a:solidFill>
                  <a:srgbClr val="0E101A"/>
                </a:solidFill>
              </a:rPr>
              <a:t> </a:t>
            </a:r>
            <a:r>
              <a:rPr b="0" i="1" lang="en-US" sz="1800" u="none" strike="noStrike">
                <a:solidFill>
                  <a:srgbClr val="0E101A"/>
                </a:solidFill>
              </a:rPr>
              <a:t>(Very subjective, as you may remember from the Liebmann case, Liebmann saying he was upset and depressed is enough for this part of the law to be fulfilled)</a:t>
            </a:r>
            <a:endParaRPr/>
          </a:p>
          <a:p>
            <a:pPr indent="0" lvl="0" marL="0" rtl="0" algn="l">
              <a:lnSpc>
                <a:spcPct val="90000"/>
              </a:lnSpc>
              <a:spcBef>
                <a:spcPts val="0"/>
              </a:spcBef>
              <a:spcAft>
                <a:spcPts val="0"/>
              </a:spcAft>
              <a:buClr>
                <a:schemeClr val="dk1"/>
              </a:buClr>
              <a:buSzPts val="1800"/>
              <a:buNone/>
            </a:pPr>
            <a:r>
              <a:t/>
            </a:r>
            <a:endParaRPr b="0" i="0" sz="1800" u="none" strike="noStrike">
              <a:solidFill>
                <a:srgbClr val="0E101A"/>
              </a:solidFill>
            </a:endParaRPr>
          </a:p>
          <a:p>
            <a:pPr indent="-228600" lvl="0" marL="228600" rtl="0" algn="l">
              <a:lnSpc>
                <a:spcPct val="90000"/>
              </a:lnSpc>
              <a:spcBef>
                <a:spcPts val="0"/>
              </a:spcBef>
              <a:spcAft>
                <a:spcPts val="0"/>
              </a:spcAft>
              <a:buClr>
                <a:srgbClr val="0E101A"/>
              </a:buClr>
              <a:buSzPts val="1800"/>
              <a:buChar char="•"/>
            </a:pPr>
            <a:r>
              <a:rPr b="1" i="0" lang="en-US" sz="1800" u="none" strike="noStrike">
                <a:solidFill>
                  <a:srgbClr val="0E101A"/>
                </a:solidFill>
              </a:rPr>
              <a:t>If all those above are proven, the burden shifts to the government to show valid according to Section 1, “subject to such reasonable limits as can be demonstrably justified in a free and democratic society.” </a:t>
            </a:r>
            <a:r>
              <a:rPr b="0" i="1" lang="en-US" sz="1800" u="none" strike="noStrike">
                <a:solidFill>
                  <a:srgbClr val="0E101A"/>
                </a:solidFill>
              </a:rPr>
              <a:t>[(Liebmann) This means that the government, while it may or may not have engaged in discriminatory practices, is allowed to do so as its actions are for the greater good of society.]</a:t>
            </a:r>
            <a:endParaRPr b="0" i="1" sz="1800" u="none" strike="noStrike">
              <a:solidFill>
                <a:srgbClr val="0E101A"/>
              </a:solidFill>
            </a:endParaRPr>
          </a:p>
          <a:p>
            <a:pPr indent="0" lvl="0" marL="0" rtl="0" algn="l">
              <a:lnSpc>
                <a:spcPct val="90000"/>
              </a:lnSpc>
              <a:spcBef>
                <a:spcPts val="0"/>
              </a:spcBef>
              <a:spcAft>
                <a:spcPts val="0"/>
              </a:spcAft>
              <a:buSzPts val="1800"/>
              <a:buNone/>
            </a:pPr>
            <a:r>
              <a:t/>
            </a:r>
            <a:endParaRPr i="1" sz="1800">
              <a:solidFill>
                <a:srgbClr val="0E101A"/>
              </a:solidFill>
            </a:endParaRPr>
          </a:p>
          <a:p>
            <a:pPr indent="-342900" lvl="0" marL="457200" rtl="0" algn="l">
              <a:lnSpc>
                <a:spcPct val="90000"/>
              </a:lnSpc>
              <a:spcBef>
                <a:spcPts val="0"/>
              </a:spcBef>
              <a:spcAft>
                <a:spcPts val="0"/>
              </a:spcAft>
              <a:buClr>
                <a:srgbClr val="0E101A"/>
              </a:buClr>
              <a:buSzPts val="1800"/>
              <a:buChar char="-"/>
            </a:pPr>
            <a:r>
              <a:rPr i="1" lang="en-US" sz="1800">
                <a:solidFill>
                  <a:srgbClr val="0E101A"/>
                </a:solidFill>
              </a:rPr>
              <a:t>[ES Comment: What about s.33 override?]</a:t>
            </a:r>
            <a:endParaRPr i="1" sz="1800">
              <a:solidFill>
                <a:srgbClr val="0E101A"/>
              </a:solidFill>
            </a:endParaRPr>
          </a:p>
          <a:p>
            <a:pPr indent="-342900" lvl="0" marL="457200" rtl="0" algn="l">
              <a:lnSpc>
                <a:spcPct val="90000"/>
              </a:lnSpc>
              <a:spcBef>
                <a:spcPts val="0"/>
              </a:spcBef>
              <a:spcAft>
                <a:spcPts val="0"/>
              </a:spcAft>
              <a:buClr>
                <a:srgbClr val="0E101A"/>
              </a:buClr>
              <a:buSzPts val="1800"/>
              <a:buChar char="-"/>
            </a:pPr>
            <a:r>
              <a:rPr i="1" lang="en-US" sz="1800">
                <a:solidFill>
                  <a:srgbClr val="0E101A"/>
                </a:solidFill>
              </a:rPr>
              <a:t>section 2, section 7-10 (do not need to memorize)</a:t>
            </a:r>
            <a:endParaRPr i="1" sz="1800">
              <a:solidFill>
                <a:srgbClr val="0E101A"/>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Application &amp; Conclusion</a:t>
            </a:r>
            <a:endParaRPr/>
          </a:p>
        </p:txBody>
      </p:sp>
      <p:sp>
        <p:nvSpPr>
          <p:cNvPr id="156" name="Google Shape;156;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90000"/>
              </a:lnSpc>
              <a:spcBef>
                <a:spcPts val="0"/>
              </a:spcBef>
              <a:spcAft>
                <a:spcPts val="0"/>
              </a:spcAft>
              <a:buClr>
                <a:srgbClr val="0E101A"/>
              </a:buClr>
              <a:buSzPct val="100000"/>
              <a:buChar char="•"/>
            </a:pPr>
            <a:r>
              <a:rPr lang="en-US" sz="4000">
                <a:solidFill>
                  <a:srgbClr val="0E101A"/>
                </a:solidFill>
              </a:rPr>
              <a:t>T</a:t>
            </a:r>
            <a:r>
              <a:rPr i="0" lang="en-US" sz="4000" u="none" strike="noStrike">
                <a:solidFill>
                  <a:srgbClr val="0E101A"/>
                </a:solidFill>
              </a:rPr>
              <a:t>he Charter would apply; although this may seem like a non-governmental issue, cinemas are considered public areas and spaces that concerns </a:t>
            </a:r>
            <a:r>
              <a:rPr lang="en-US" sz="4000">
                <a:solidFill>
                  <a:srgbClr val="0E101A"/>
                </a:solidFill>
              </a:rPr>
              <a:t>matters involving the Charter. </a:t>
            </a:r>
            <a:r>
              <a:rPr i="0" lang="en-US" sz="4000" u="none" strike="noStrike">
                <a:solidFill>
                  <a:srgbClr val="0E101A"/>
                </a:solidFill>
              </a:rPr>
              <a:t>In this case, i</a:t>
            </a:r>
            <a:r>
              <a:rPr lang="en-US" sz="4000">
                <a:solidFill>
                  <a:srgbClr val="0E101A"/>
                </a:solidFill>
              </a:rPr>
              <a:t>t was </a:t>
            </a:r>
            <a:r>
              <a:rPr i="0" lang="en-US" sz="4000" u="none" strike="noStrike">
                <a:solidFill>
                  <a:srgbClr val="0E101A"/>
                </a:solidFill>
              </a:rPr>
              <a:t>mentioned in the question stem that Dre is </a:t>
            </a:r>
            <a:r>
              <a:rPr lang="en-US" sz="4000">
                <a:solidFill>
                  <a:srgbClr val="0E101A"/>
                </a:solidFill>
              </a:rPr>
              <a:t>Black</a:t>
            </a:r>
            <a:r>
              <a:rPr i="0" lang="en-US" sz="4000" u="none" strike="noStrike">
                <a:solidFill>
                  <a:srgbClr val="0E101A"/>
                </a:solidFill>
              </a:rPr>
              <a:t>: </a:t>
            </a:r>
            <a:r>
              <a:rPr lang="en-US" sz="4000">
                <a:latin typeface="Calibri"/>
                <a:ea typeface="Calibri"/>
                <a:cs typeface="Calibri"/>
                <a:sym typeface="Calibri"/>
              </a:rPr>
              <a:t>a personal characteristic that is named in Section 15 (national/ethnic origin, colour, race). </a:t>
            </a:r>
            <a:r>
              <a:rPr i="0" lang="en-US" sz="4000" u="none" strike="noStrike">
                <a:solidFill>
                  <a:srgbClr val="0E101A"/>
                </a:solidFill>
              </a:rPr>
              <a:t>As it relates to discriminatory matters, section 15 (equality rights) can be applied.</a:t>
            </a:r>
            <a:endParaRPr/>
          </a:p>
          <a:p>
            <a:pPr indent="0" lvl="0" marL="0" rtl="0" algn="l">
              <a:lnSpc>
                <a:spcPct val="90000"/>
              </a:lnSpc>
              <a:spcBef>
                <a:spcPts val="0"/>
              </a:spcBef>
              <a:spcAft>
                <a:spcPts val="0"/>
              </a:spcAft>
              <a:buClr>
                <a:schemeClr val="dk1"/>
              </a:buClr>
              <a:buSzPct val="100000"/>
              <a:buNone/>
            </a:pPr>
            <a:r>
              <a:t/>
            </a:r>
            <a:endParaRPr b="0" i="0" sz="4000" u="none" strike="noStrike">
              <a:solidFill>
                <a:srgbClr val="0E101A"/>
              </a:solidFill>
            </a:endParaRPr>
          </a:p>
          <a:p>
            <a:pPr indent="-228600" lvl="0" marL="228600" rtl="0" algn="l">
              <a:lnSpc>
                <a:spcPct val="90000"/>
              </a:lnSpc>
              <a:spcBef>
                <a:spcPts val="0"/>
              </a:spcBef>
              <a:spcAft>
                <a:spcPts val="0"/>
              </a:spcAft>
              <a:buClr>
                <a:srgbClr val="0E101A"/>
              </a:buClr>
              <a:buSzPct val="100000"/>
              <a:buChar char="•"/>
            </a:pPr>
            <a:r>
              <a:rPr i="0" lang="en-US" sz="4000" u="none" strike="noStrike">
                <a:solidFill>
                  <a:srgbClr val="0E101A"/>
                </a:solidFill>
              </a:rPr>
              <a:t>We can argue that Dre’s dignity is demeaned due to his race and ethnic origin; as a result, he is upset that he cannot watch the highly anticipated movie premiere due to his </a:t>
            </a:r>
            <a:r>
              <a:rPr lang="en-US" sz="4000">
                <a:solidFill>
                  <a:srgbClr val="0E101A"/>
                </a:solidFill>
              </a:rPr>
              <a:t>race and ethnic origin</a:t>
            </a:r>
            <a:r>
              <a:rPr i="0" lang="en-US" sz="4000" u="none" strike="noStrike">
                <a:solidFill>
                  <a:srgbClr val="0E101A"/>
                </a:solidFill>
              </a:rPr>
              <a:t>. The burden then shifts to the </a:t>
            </a:r>
            <a:r>
              <a:rPr lang="en-US" sz="4000">
                <a:solidFill>
                  <a:srgbClr val="0E101A"/>
                </a:solidFill>
              </a:rPr>
              <a:t>cinema </a:t>
            </a:r>
            <a:r>
              <a:rPr i="0" lang="en-US" sz="4000" u="none" strike="noStrike">
                <a:solidFill>
                  <a:srgbClr val="0E101A"/>
                </a:solidFill>
              </a:rPr>
              <a:t>to show that the policy is in place for a valid reason. They will likely fail to do so as preventing Dre from watching this movie would not likely be done for the greater interest of society, nor is such a policy reasonable.</a:t>
            </a:r>
            <a:endParaRPr/>
          </a:p>
          <a:p>
            <a:pPr indent="0" lvl="0" marL="0" rtl="0" algn="l">
              <a:lnSpc>
                <a:spcPct val="90000"/>
              </a:lnSpc>
              <a:spcBef>
                <a:spcPts val="0"/>
              </a:spcBef>
              <a:spcAft>
                <a:spcPts val="0"/>
              </a:spcAft>
              <a:buClr>
                <a:schemeClr val="dk1"/>
              </a:buClr>
              <a:buSzPct val="100000"/>
              <a:buNone/>
            </a:pPr>
            <a:r>
              <a:t/>
            </a:r>
            <a:endParaRPr b="0" i="0" sz="4000" u="none" strike="noStrike">
              <a:solidFill>
                <a:srgbClr val="0E101A"/>
              </a:solidFill>
            </a:endParaRPr>
          </a:p>
          <a:p>
            <a:pPr indent="-228600" lvl="0" marL="228600" rtl="0" algn="l">
              <a:lnSpc>
                <a:spcPct val="90000"/>
              </a:lnSpc>
              <a:spcBef>
                <a:spcPts val="0"/>
              </a:spcBef>
              <a:spcAft>
                <a:spcPts val="0"/>
              </a:spcAft>
              <a:buClr>
                <a:srgbClr val="0E101A"/>
              </a:buClr>
              <a:buSzPct val="100000"/>
              <a:buChar char="•"/>
            </a:pPr>
            <a:r>
              <a:rPr b="1" i="0" lang="en-US" sz="4000" u="none" strike="noStrike">
                <a:solidFill>
                  <a:srgbClr val="0E101A"/>
                </a:solidFill>
              </a:rPr>
              <a:t>Conclusion: Dre’s challenge will likely succeed; in which case, M would have to compensate Dre for damages and costs. </a:t>
            </a:r>
            <a:r>
              <a:rPr i="1" lang="en-US" sz="4000" u="none" strike="noStrike">
                <a:solidFill>
                  <a:srgbClr val="0E101A"/>
                </a:solidFill>
              </a:rPr>
              <a:t>(Remember this is objective, you should be answering the conclusion from the perspective of a judge or a jury)</a:t>
            </a:r>
            <a:endParaRPr/>
          </a:p>
          <a:p>
            <a:pPr indent="-14414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2022-10-14T04:03:39Z</dcterms:created>
  <dc:creator>Liu Molan</dc:creator>
</cp:coreProperties>
</file>