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Raleway"/>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decA6jA3U2M8NsguBAiN86jjx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E075EF-567E-4F49-9708-E26AC858AB28}">
  <a:tblStyle styleId="{20E075EF-567E-4F49-9708-E26AC858AB2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f6a58f46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9bf6a58f4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f6a58f46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9bf6a58f46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bf6a58f4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9bf6a58f46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bf6a58f46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9bf6a58f46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bf6a58f46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9bf6a58f46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bf6a58f46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9bf6a58f46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bf6a58f46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9bf6a58f46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bf6a58f46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9bf6a58f46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b96667d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9b96667d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96667d4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9b96667d4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bf6a58f46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9bf6a58f46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bf6a58f46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9bf6a58f46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bf6a58f46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9bf6a58f46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bf6a58f46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9bf6a58f46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bf6a58f46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9bf6a58f46_0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bf6a58f46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9bf6a58f46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bf6a58f46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9bf6a58f46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bf6a58f4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9bf6a58f4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bf6a58f4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9bf6a58f4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bf6a58f4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9bf6a58f4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f6a58f4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9bf6a58f46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bf6a58f46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9bf6a58f4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bf6a58f46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9bf6a58f46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bf6a58f4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9bf6a58f4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flipH="1">
            <a:off x="6095998" y="2461674"/>
            <a:ext cx="6092981" cy="4393012"/>
          </a:xfrm>
          <a:prstGeom prst="rtTriangle">
            <a:avLst/>
          </a:prstGeom>
          <a:solidFill>
            <a:srgbClr val="FF914D"/>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0" y="4207523"/>
            <a:ext cx="8759686" cy="2647164"/>
          </a:xfrm>
          <a:prstGeom prst="rtTriangle">
            <a:avLst/>
          </a:prstGeom>
          <a:solidFill>
            <a:schemeClr val="lt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generated with very high confidence" id="86" name="Google Shape;86;p1"/>
          <p:cNvPicPr preferRelativeResize="0"/>
          <p:nvPr/>
        </p:nvPicPr>
        <p:blipFill rotWithShape="1">
          <a:blip r:embed="rId3">
            <a:alphaModFix/>
          </a:blip>
          <a:srcRect b="0" l="0" r="0" t="0"/>
          <a:stretch/>
        </p:blipFill>
        <p:spPr>
          <a:xfrm>
            <a:off x="4308998" y="630597"/>
            <a:ext cx="3156800" cy="2249675"/>
          </a:xfrm>
          <a:prstGeom prst="rect">
            <a:avLst/>
          </a:prstGeom>
          <a:noFill/>
          <a:ln>
            <a:noFill/>
          </a:ln>
        </p:spPr>
      </p:pic>
      <p:sp>
        <p:nvSpPr>
          <p:cNvPr id="87" name="Google Shape;87;p1"/>
          <p:cNvSpPr txBox="1"/>
          <p:nvPr/>
        </p:nvSpPr>
        <p:spPr>
          <a:xfrm>
            <a:off x="4722591" y="2880286"/>
            <a:ext cx="27431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ECON 101</a:t>
            </a:r>
            <a:endParaRPr b="1" i="0" sz="3600" u="none" cap="none" strike="noStrike">
              <a:solidFill>
                <a:schemeClr val="dk1"/>
              </a:solidFill>
              <a:latin typeface="Arial"/>
              <a:ea typeface="Arial"/>
              <a:cs typeface="Arial"/>
              <a:sym typeface="Arial"/>
            </a:endParaRPr>
          </a:p>
        </p:txBody>
      </p:sp>
      <p:pic>
        <p:nvPicPr>
          <p:cNvPr descr="A close up of a sign&#10;&#10;Description generated with very high confidence" id="88" name="Google Shape;88;p1"/>
          <p:cNvPicPr preferRelativeResize="0"/>
          <p:nvPr/>
        </p:nvPicPr>
        <p:blipFill rotWithShape="1">
          <a:blip r:embed="rId4">
            <a:alphaModFix/>
          </a:blip>
          <a:srcRect b="0" l="0" r="0" t="0"/>
          <a:stretch/>
        </p:blipFill>
        <p:spPr>
          <a:xfrm>
            <a:off x="9884779" y="5634865"/>
            <a:ext cx="2019783" cy="951208"/>
          </a:xfrm>
          <a:prstGeom prst="rect">
            <a:avLst/>
          </a:prstGeom>
          <a:noFill/>
          <a:ln>
            <a:noFill/>
          </a:ln>
        </p:spPr>
      </p:pic>
      <p:sp>
        <p:nvSpPr>
          <p:cNvPr id="89" name="Google Shape;89;p1"/>
          <p:cNvSpPr txBox="1"/>
          <p:nvPr/>
        </p:nvSpPr>
        <p:spPr>
          <a:xfrm>
            <a:off x="3205213" y="3693622"/>
            <a:ext cx="57816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MIDTERM REVIEW SESSION</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3962391" y="4882274"/>
            <a:ext cx="4267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by Rachel Kim</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9bf6a58f46_0_68"/>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62" name="Google Shape;162;g9bf6a58f46_0_68"/>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63" name="Google Shape;163;g9bf6a58f46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3. Supply and Demand</a:t>
            </a:r>
            <a:endParaRPr/>
          </a:p>
        </p:txBody>
      </p:sp>
      <p:sp>
        <p:nvSpPr>
          <p:cNvPr id="164" name="Google Shape;164;g9bf6a58f46_0_68"/>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Font typeface="Calibri"/>
              <a:buChar char="●"/>
            </a:pPr>
            <a:r>
              <a:rPr b="1" lang="en-US" u="sng"/>
              <a:t>Demand</a:t>
            </a:r>
            <a:endParaRPr b="1"/>
          </a:p>
          <a:p>
            <a:pPr indent="-330200" lvl="0" marL="914400" rtl="0" algn="l">
              <a:lnSpc>
                <a:spcPct val="115000"/>
              </a:lnSpc>
              <a:spcBef>
                <a:spcPts val="0"/>
              </a:spcBef>
              <a:spcAft>
                <a:spcPts val="0"/>
              </a:spcAft>
              <a:buSzPts val="1600"/>
              <a:buFont typeface="Raleway"/>
              <a:buChar char="●"/>
            </a:pPr>
            <a:r>
              <a:rPr b="1" lang="en-US" sz="1600"/>
              <a:t>Quantity Demanded</a:t>
            </a:r>
            <a:r>
              <a:rPr lang="en-US" sz="1600"/>
              <a:t>: amount of goods/services that consumers plan to buy during a specific time and place</a:t>
            </a:r>
            <a:endParaRPr sz="1600"/>
          </a:p>
          <a:p>
            <a:pPr indent="0" lvl="0" marL="1828800" rtl="0" algn="l">
              <a:lnSpc>
                <a:spcPct val="115000"/>
              </a:lnSpc>
              <a:spcBef>
                <a:spcPts val="0"/>
              </a:spcBef>
              <a:spcAft>
                <a:spcPts val="0"/>
              </a:spcAft>
              <a:buSzPts val="1800"/>
              <a:buNone/>
            </a:pPr>
            <a:r>
              <a:t/>
            </a:r>
            <a:endParaRPr sz="1600"/>
          </a:p>
          <a:p>
            <a:pPr indent="-330200" lvl="0" marL="914400" rtl="0" algn="l">
              <a:lnSpc>
                <a:spcPct val="115000"/>
              </a:lnSpc>
              <a:spcBef>
                <a:spcPts val="0"/>
              </a:spcBef>
              <a:spcAft>
                <a:spcPts val="0"/>
              </a:spcAft>
              <a:buSzPts val="1600"/>
              <a:buFont typeface="Raleway"/>
              <a:buChar char="●"/>
            </a:pPr>
            <a:r>
              <a:rPr b="1" lang="en-US" sz="1600"/>
              <a:t>Law of Demand</a:t>
            </a:r>
            <a:r>
              <a:rPr lang="en-US" sz="1600"/>
              <a:t>: Ceteris Paribus, the </a:t>
            </a:r>
            <a:r>
              <a:rPr lang="en-US" sz="1600" u="sng"/>
              <a:t>higher the price</a:t>
            </a:r>
            <a:r>
              <a:rPr lang="en-US" sz="1600"/>
              <a:t> of the good, the </a:t>
            </a:r>
            <a:r>
              <a:rPr lang="en-US" sz="1600" u="sng"/>
              <a:t>smaller quantity demanded</a:t>
            </a:r>
            <a:endParaRPr sz="1600"/>
          </a:p>
          <a:p>
            <a:pPr indent="0" lvl="0" marL="1828800" rtl="0" algn="l">
              <a:lnSpc>
                <a:spcPct val="115000"/>
              </a:lnSpc>
              <a:spcBef>
                <a:spcPts val="0"/>
              </a:spcBef>
              <a:spcAft>
                <a:spcPts val="0"/>
              </a:spcAft>
              <a:buSzPts val="1800"/>
              <a:buNone/>
            </a:pPr>
            <a:r>
              <a:t/>
            </a:r>
            <a:endParaRPr sz="1600"/>
          </a:p>
          <a:p>
            <a:pPr indent="-330200" lvl="0" marL="914400" rtl="0" algn="l">
              <a:lnSpc>
                <a:spcPct val="115000"/>
              </a:lnSpc>
              <a:spcBef>
                <a:spcPts val="0"/>
              </a:spcBef>
              <a:spcAft>
                <a:spcPts val="0"/>
              </a:spcAft>
              <a:buSzPts val="1600"/>
              <a:buFont typeface="Raleway"/>
              <a:buChar char="●"/>
            </a:pPr>
            <a:r>
              <a:rPr b="1" lang="en-US" sz="1600"/>
              <a:t>Demand:</a:t>
            </a:r>
            <a:r>
              <a:rPr lang="en-US" sz="1600"/>
              <a:t> the entire relationship between the price of goods and quantity demanded</a:t>
            </a:r>
            <a:endParaRPr sz="1600"/>
          </a:p>
          <a:p>
            <a:pPr indent="0" lvl="0" marL="1828800" rtl="0" algn="l">
              <a:lnSpc>
                <a:spcPct val="115000"/>
              </a:lnSpc>
              <a:spcBef>
                <a:spcPts val="0"/>
              </a:spcBef>
              <a:spcAft>
                <a:spcPts val="0"/>
              </a:spcAft>
              <a:buSzPts val="1800"/>
              <a:buNone/>
            </a:pPr>
            <a:r>
              <a:t/>
            </a:r>
            <a:endParaRPr sz="1600"/>
          </a:p>
          <a:p>
            <a:pPr indent="-330200" lvl="0" marL="914400" rtl="0" algn="l">
              <a:lnSpc>
                <a:spcPct val="115000"/>
              </a:lnSpc>
              <a:spcBef>
                <a:spcPts val="0"/>
              </a:spcBef>
              <a:spcAft>
                <a:spcPts val="0"/>
              </a:spcAft>
              <a:buSzPts val="1600"/>
              <a:buFont typeface="Calibri"/>
              <a:buChar char="●"/>
            </a:pPr>
            <a:r>
              <a:rPr b="1" lang="en-US" sz="1600"/>
              <a:t>Shift factors:</a:t>
            </a:r>
            <a:endParaRPr b="1" sz="1600"/>
          </a:p>
          <a:p>
            <a:pPr indent="-330200" lvl="1" marL="1371600" rtl="0" algn="l">
              <a:lnSpc>
                <a:spcPct val="115000"/>
              </a:lnSpc>
              <a:spcBef>
                <a:spcPts val="0"/>
              </a:spcBef>
              <a:spcAft>
                <a:spcPts val="0"/>
              </a:spcAft>
              <a:buSzPts val="1600"/>
              <a:buFont typeface="Calibri"/>
              <a:buChar char="○"/>
            </a:pPr>
            <a:r>
              <a:rPr lang="en-US" sz="1600"/>
              <a:t>Price of related goods</a:t>
            </a:r>
            <a:endParaRPr sz="1600"/>
          </a:p>
          <a:p>
            <a:pPr indent="-330200" lvl="1" marL="1371600" rtl="0" algn="l">
              <a:lnSpc>
                <a:spcPct val="115000"/>
              </a:lnSpc>
              <a:spcBef>
                <a:spcPts val="0"/>
              </a:spcBef>
              <a:spcAft>
                <a:spcPts val="0"/>
              </a:spcAft>
              <a:buSzPts val="1600"/>
              <a:buFont typeface="Calibri"/>
              <a:buChar char="○"/>
            </a:pPr>
            <a:r>
              <a:rPr lang="en-US" sz="1600"/>
              <a:t>Expected future prices</a:t>
            </a:r>
            <a:endParaRPr sz="1600"/>
          </a:p>
          <a:p>
            <a:pPr indent="-330200" lvl="1" marL="1371600" rtl="0" algn="l">
              <a:lnSpc>
                <a:spcPct val="115000"/>
              </a:lnSpc>
              <a:spcBef>
                <a:spcPts val="0"/>
              </a:spcBef>
              <a:spcAft>
                <a:spcPts val="0"/>
              </a:spcAft>
              <a:buSzPts val="1600"/>
              <a:buFont typeface="Calibri"/>
              <a:buChar char="○"/>
            </a:pPr>
            <a:r>
              <a:rPr lang="en-US" sz="1600"/>
              <a:t>Income</a:t>
            </a:r>
            <a:endParaRPr sz="1600"/>
          </a:p>
          <a:p>
            <a:pPr indent="-330200" lvl="1" marL="1371600" rtl="0" algn="l">
              <a:lnSpc>
                <a:spcPct val="115000"/>
              </a:lnSpc>
              <a:spcBef>
                <a:spcPts val="0"/>
              </a:spcBef>
              <a:spcAft>
                <a:spcPts val="0"/>
              </a:spcAft>
              <a:buSzPts val="1600"/>
              <a:buFont typeface="Calibri"/>
              <a:buChar char="○"/>
            </a:pPr>
            <a:r>
              <a:rPr lang="en-US" sz="1600"/>
              <a:t>Expected future income</a:t>
            </a:r>
            <a:endParaRPr sz="1600"/>
          </a:p>
          <a:p>
            <a:pPr indent="-330200" lvl="1" marL="1371600" rtl="0" algn="l">
              <a:lnSpc>
                <a:spcPct val="115000"/>
              </a:lnSpc>
              <a:spcBef>
                <a:spcPts val="0"/>
              </a:spcBef>
              <a:spcAft>
                <a:spcPts val="0"/>
              </a:spcAft>
              <a:buSzPts val="1600"/>
              <a:buFont typeface="Calibri"/>
              <a:buChar char="○"/>
            </a:pPr>
            <a:r>
              <a:rPr lang="en-US" sz="1600"/>
              <a:t>population</a:t>
            </a:r>
            <a:endParaRPr sz="1600"/>
          </a:p>
          <a:p>
            <a:pPr indent="-330200" lvl="1" marL="1371600" rtl="0" algn="l">
              <a:lnSpc>
                <a:spcPct val="115000"/>
              </a:lnSpc>
              <a:spcBef>
                <a:spcPts val="0"/>
              </a:spcBef>
              <a:spcAft>
                <a:spcPts val="0"/>
              </a:spcAft>
              <a:buSzPts val="1600"/>
              <a:buFont typeface="Calibri"/>
              <a:buChar char="○"/>
            </a:pPr>
            <a:r>
              <a:rPr lang="en-US" sz="1600"/>
              <a:t>personal preference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9bf6a58f46_0_75"/>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70" name="Google Shape;170;g9bf6a58f46_0_75"/>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71" name="Google Shape;171;g9bf6a58f46_0_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3. Supply and Demand</a:t>
            </a:r>
            <a:endParaRPr/>
          </a:p>
        </p:txBody>
      </p:sp>
      <p:sp>
        <p:nvSpPr>
          <p:cNvPr id="172" name="Google Shape;172;g9bf6a58f46_0_75"/>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Char char="●"/>
            </a:pPr>
            <a:r>
              <a:rPr b="1" lang="en-US" u="sng"/>
              <a:t>Supply</a:t>
            </a:r>
            <a:endParaRPr b="1"/>
          </a:p>
          <a:p>
            <a:pPr indent="-330200" lvl="1" marL="914400" rtl="0" algn="l">
              <a:lnSpc>
                <a:spcPct val="115000"/>
              </a:lnSpc>
              <a:spcBef>
                <a:spcPts val="0"/>
              </a:spcBef>
              <a:spcAft>
                <a:spcPts val="0"/>
              </a:spcAft>
              <a:buSzPts val="1600"/>
              <a:buFont typeface="Raleway"/>
              <a:buChar char="○"/>
            </a:pPr>
            <a:r>
              <a:rPr b="1" lang="en-US" sz="1600"/>
              <a:t>Quantity Supplied</a:t>
            </a:r>
            <a:r>
              <a:rPr lang="en-US" sz="1600"/>
              <a:t>: amount of goods/services that producers plan to sell during a given time period at a particular price</a:t>
            </a:r>
            <a:endParaRPr sz="1600"/>
          </a:p>
          <a:p>
            <a:pPr indent="0" lvl="0" marL="914400" rtl="0" algn="l">
              <a:lnSpc>
                <a:spcPct val="115000"/>
              </a:lnSpc>
              <a:spcBef>
                <a:spcPts val="0"/>
              </a:spcBef>
              <a:spcAft>
                <a:spcPts val="0"/>
              </a:spcAft>
              <a:buClr>
                <a:schemeClr val="dk1"/>
              </a:buClr>
              <a:buSzPts val="1100"/>
              <a:buFont typeface="Arial"/>
              <a:buNone/>
            </a:pPr>
            <a:r>
              <a:t/>
            </a:r>
            <a:endParaRPr sz="1600"/>
          </a:p>
          <a:p>
            <a:pPr indent="-330200" lvl="1" marL="914400" rtl="0" algn="l">
              <a:lnSpc>
                <a:spcPct val="115000"/>
              </a:lnSpc>
              <a:spcBef>
                <a:spcPts val="0"/>
              </a:spcBef>
              <a:spcAft>
                <a:spcPts val="0"/>
              </a:spcAft>
              <a:buSzPts val="1600"/>
              <a:buFont typeface="Raleway"/>
              <a:buChar char="○"/>
            </a:pPr>
            <a:r>
              <a:rPr b="1" lang="en-US" sz="1600"/>
              <a:t>Law of Supply</a:t>
            </a:r>
            <a:r>
              <a:rPr lang="en-US" sz="1600"/>
              <a:t>: Ceteris paribus, the </a:t>
            </a:r>
            <a:r>
              <a:rPr lang="en-US" sz="1600" u="sng"/>
              <a:t>higher the price</a:t>
            </a:r>
            <a:r>
              <a:rPr lang="en-US" sz="1600"/>
              <a:t> of the good, the </a:t>
            </a:r>
            <a:r>
              <a:rPr lang="en-US" sz="1600" u="sng"/>
              <a:t>greater quantity supplied</a:t>
            </a:r>
            <a:endParaRPr sz="1600"/>
          </a:p>
          <a:p>
            <a:pPr indent="0" lvl="0" marL="914400" rtl="0" algn="l">
              <a:lnSpc>
                <a:spcPct val="115000"/>
              </a:lnSpc>
              <a:spcBef>
                <a:spcPts val="0"/>
              </a:spcBef>
              <a:spcAft>
                <a:spcPts val="0"/>
              </a:spcAft>
              <a:buClr>
                <a:schemeClr val="dk1"/>
              </a:buClr>
              <a:buSzPts val="1100"/>
              <a:buFont typeface="Arial"/>
              <a:buNone/>
            </a:pPr>
            <a:r>
              <a:t/>
            </a:r>
            <a:endParaRPr sz="1600"/>
          </a:p>
          <a:p>
            <a:pPr indent="-330200" lvl="1" marL="914400" rtl="0" algn="l">
              <a:lnSpc>
                <a:spcPct val="115000"/>
              </a:lnSpc>
              <a:spcBef>
                <a:spcPts val="0"/>
              </a:spcBef>
              <a:spcAft>
                <a:spcPts val="0"/>
              </a:spcAft>
              <a:buSzPts val="1600"/>
              <a:buFont typeface="Raleway"/>
              <a:buChar char="○"/>
            </a:pPr>
            <a:r>
              <a:rPr b="1" lang="en-US" sz="1600"/>
              <a:t>Supply:</a:t>
            </a:r>
            <a:r>
              <a:rPr lang="en-US" sz="1600"/>
              <a:t> the entire relationship between the price of good and quantity supplied</a:t>
            </a:r>
            <a:endParaRPr sz="1600"/>
          </a:p>
          <a:p>
            <a:pPr indent="0" lvl="0" marL="914400" rtl="0" algn="l">
              <a:lnSpc>
                <a:spcPct val="115000"/>
              </a:lnSpc>
              <a:spcBef>
                <a:spcPts val="0"/>
              </a:spcBef>
              <a:spcAft>
                <a:spcPts val="0"/>
              </a:spcAft>
              <a:buClr>
                <a:schemeClr val="dk1"/>
              </a:buClr>
              <a:buSzPts val="1100"/>
              <a:buFont typeface="Arial"/>
              <a:buNone/>
            </a:pPr>
            <a:r>
              <a:t/>
            </a:r>
            <a:endParaRPr sz="1600"/>
          </a:p>
          <a:p>
            <a:pPr indent="-330200" lvl="1" marL="914400" rtl="0" algn="l">
              <a:lnSpc>
                <a:spcPct val="115000"/>
              </a:lnSpc>
              <a:spcBef>
                <a:spcPts val="0"/>
              </a:spcBef>
              <a:spcAft>
                <a:spcPts val="0"/>
              </a:spcAft>
              <a:buSzPts val="1600"/>
              <a:buFont typeface="Calibri"/>
              <a:buChar char="○"/>
            </a:pPr>
            <a:r>
              <a:rPr b="1" lang="en-US" sz="1600"/>
              <a:t>Shift factors:</a:t>
            </a:r>
            <a:endParaRPr b="1" sz="1600"/>
          </a:p>
          <a:p>
            <a:pPr indent="-330200" lvl="2" marL="1371600" rtl="0" algn="l">
              <a:lnSpc>
                <a:spcPct val="115000"/>
              </a:lnSpc>
              <a:spcBef>
                <a:spcPts val="0"/>
              </a:spcBef>
              <a:spcAft>
                <a:spcPts val="0"/>
              </a:spcAft>
              <a:buSzPts val="1600"/>
              <a:buFont typeface="Calibri"/>
              <a:buChar char="■"/>
            </a:pPr>
            <a:r>
              <a:rPr lang="en-US" sz="1600"/>
              <a:t>price of factors of production</a:t>
            </a:r>
            <a:endParaRPr sz="1600"/>
          </a:p>
          <a:p>
            <a:pPr indent="-330200" lvl="2" marL="1371600" rtl="0" algn="l">
              <a:lnSpc>
                <a:spcPct val="115000"/>
              </a:lnSpc>
              <a:spcBef>
                <a:spcPts val="0"/>
              </a:spcBef>
              <a:spcAft>
                <a:spcPts val="0"/>
              </a:spcAft>
              <a:buSzPts val="1600"/>
              <a:buFont typeface="Calibri"/>
              <a:buChar char="■"/>
            </a:pPr>
            <a:r>
              <a:rPr lang="en-US" sz="1600"/>
              <a:t>price of related goods produced</a:t>
            </a:r>
            <a:endParaRPr sz="1600"/>
          </a:p>
          <a:p>
            <a:pPr indent="-330200" lvl="2" marL="1371600" rtl="0" algn="l">
              <a:lnSpc>
                <a:spcPct val="115000"/>
              </a:lnSpc>
              <a:spcBef>
                <a:spcPts val="0"/>
              </a:spcBef>
              <a:spcAft>
                <a:spcPts val="0"/>
              </a:spcAft>
              <a:buSzPts val="1600"/>
              <a:buFont typeface="Calibri"/>
              <a:buChar char="■"/>
            </a:pPr>
            <a:r>
              <a:rPr lang="en-US" sz="1600"/>
              <a:t>expected future prices</a:t>
            </a:r>
            <a:endParaRPr sz="1600"/>
          </a:p>
          <a:p>
            <a:pPr indent="-330200" lvl="2" marL="1371600" rtl="0" algn="l">
              <a:lnSpc>
                <a:spcPct val="115000"/>
              </a:lnSpc>
              <a:spcBef>
                <a:spcPts val="0"/>
              </a:spcBef>
              <a:spcAft>
                <a:spcPts val="0"/>
              </a:spcAft>
              <a:buSzPts val="1600"/>
              <a:buFont typeface="Calibri"/>
              <a:buChar char="■"/>
            </a:pPr>
            <a:r>
              <a:rPr lang="en-US" sz="1600"/>
              <a:t>technology</a:t>
            </a:r>
            <a:endParaRPr sz="1600"/>
          </a:p>
          <a:p>
            <a:pPr indent="-330200" lvl="2" marL="1371600" rtl="0" algn="l">
              <a:lnSpc>
                <a:spcPct val="115000"/>
              </a:lnSpc>
              <a:spcBef>
                <a:spcPts val="0"/>
              </a:spcBef>
              <a:spcAft>
                <a:spcPts val="0"/>
              </a:spcAft>
              <a:buSzPts val="1600"/>
              <a:buFont typeface="Calibri"/>
              <a:buChar char="■"/>
            </a:pPr>
            <a:r>
              <a:rPr lang="en-US" sz="1600"/>
              <a:t>state of nature</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9bf6a58f46_0_82"/>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78" name="Google Shape;178;g9bf6a58f46_0_82"/>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79" name="Google Shape;179;g9bf6a58f46_0_8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3. Supply and Demand</a:t>
            </a:r>
            <a:endParaRPr/>
          </a:p>
        </p:txBody>
      </p:sp>
      <p:sp>
        <p:nvSpPr>
          <p:cNvPr id="180" name="Google Shape;180;g9bf6a58f46_0_82"/>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Font typeface="Calibri"/>
              <a:buChar char="●"/>
            </a:pPr>
            <a:r>
              <a:rPr b="1" lang="en-US" u="sng"/>
              <a:t>Equilibrium</a:t>
            </a:r>
            <a:endParaRPr b="1"/>
          </a:p>
          <a:p>
            <a:pPr indent="-330200" lvl="1" marL="914400" rtl="0" algn="l">
              <a:lnSpc>
                <a:spcPct val="115000"/>
              </a:lnSpc>
              <a:spcBef>
                <a:spcPts val="0"/>
              </a:spcBef>
              <a:spcAft>
                <a:spcPts val="0"/>
              </a:spcAft>
              <a:buSzPts val="1600"/>
              <a:buFont typeface="Raleway"/>
              <a:buChar char="○"/>
            </a:pPr>
            <a:r>
              <a:rPr b="1" lang="en-US" sz="1600"/>
              <a:t>Equilibrium price</a:t>
            </a:r>
            <a:r>
              <a:rPr lang="en-US" sz="1600"/>
              <a:t>: the price at which the quantity demanded equals quantity supplied</a:t>
            </a:r>
            <a:endParaRPr sz="1600"/>
          </a:p>
          <a:p>
            <a:pPr indent="0" lvl="0" marL="914400" rtl="0" algn="l">
              <a:lnSpc>
                <a:spcPct val="115000"/>
              </a:lnSpc>
              <a:spcBef>
                <a:spcPts val="0"/>
              </a:spcBef>
              <a:spcAft>
                <a:spcPts val="0"/>
              </a:spcAft>
              <a:buClr>
                <a:schemeClr val="dk1"/>
              </a:buClr>
              <a:buSzPts val="1100"/>
              <a:buFont typeface="Arial"/>
              <a:buNone/>
            </a:pPr>
            <a:r>
              <a:t/>
            </a:r>
            <a:endParaRPr sz="1600"/>
          </a:p>
          <a:p>
            <a:pPr indent="-330200" lvl="1" marL="914400" rtl="0" algn="l">
              <a:lnSpc>
                <a:spcPct val="115000"/>
              </a:lnSpc>
              <a:spcBef>
                <a:spcPts val="0"/>
              </a:spcBef>
              <a:spcAft>
                <a:spcPts val="0"/>
              </a:spcAft>
              <a:buSzPts val="1600"/>
              <a:buFont typeface="Raleway"/>
              <a:buChar char="○"/>
            </a:pPr>
            <a:r>
              <a:rPr b="1" lang="en-US" sz="1600"/>
              <a:t>Equilibrium quantity: </a:t>
            </a:r>
            <a:r>
              <a:rPr lang="en-US" sz="1600"/>
              <a:t>the quantity bought and sold at the equilibrium price</a:t>
            </a:r>
            <a:endParaRPr sz="1600"/>
          </a:p>
          <a:p>
            <a:pPr indent="0" lvl="0" marL="0" rtl="0" algn="l">
              <a:lnSpc>
                <a:spcPct val="115000"/>
              </a:lnSpc>
              <a:spcBef>
                <a:spcPts val="0"/>
              </a:spcBef>
              <a:spcAft>
                <a:spcPts val="0"/>
              </a:spcAft>
              <a:buSzPts val="1800"/>
              <a:buNone/>
            </a:pPr>
            <a:r>
              <a:t/>
            </a:r>
            <a:endParaRPr sz="1600"/>
          </a:p>
          <a:p>
            <a:pPr indent="-330200" lvl="0" marL="457200" rtl="0" algn="l">
              <a:lnSpc>
                <a:spcPct val="115000"/>
              </a:lnSpc>
              <a:spcBef>
                <a:spcPts val="0"/>
              </a:spcBef>
              <a:spcAft>
                <a:spcPts val="0"/>
              </a:spcAft>
              <a:buSzPts val="1600"/>
              <a:buFont typeface="Raleway"/>
              <a:buChar char="●"/>
            </a:pPr>
            <a:r>
              <a:rPr b="1" lang="en-US" sz="1600">
                <a:solidFill>
                  <a:srgbClr val="0000FF"/>
                </a:solidFill>
              </a:rPr>
              <a:t>Q5: </a:t>
            </a:r>
            <a:r>
              <a:rPr lang="en-US" sz="1600"/>
              <a:t>Predict changes in Eq and Ep for given scenarios</a:t>
            </a:r>
            <a:endParaRPr sz="1600"/>
          </a:p>
          <a:p>
            <a:pPr indent="-330200" lvl="1" marL="914400" rtl="0" algn="l">
              <a:lnSpc>
                <a:spcPct val="115000"/>
              </a:lnSpc>
              <a:spcBef>
                <a:spcPts val="0"/>
              </a:spcBef>
              <a:spcAft>
                <a:spcPts val="0"/>
              </a:spcAft>
              <a:buSzPts val="1600"/>
              <a:buFont typeface="Calibri"/>
              <a:buChar char="○"/>
            </a:pPr>
            <a:r>
              <a:rPr lang="en-US" sz="1600"/>
              <a:t>Increase in demand</a:t>
            </a:r>
            <a:endParaRPr sz="1600"/>
          </a:p>
          <a:p>
            <a:pPr indent="-330200" lvl="1" marL="914400" rtl="0" algn="l">
              <a:lnSpc>
                <a:spcPct val="115000"/>
              </a:lnSpc>
              <a:spcBef>
                <a:spcPts val="0"/>
              </a:spcBef>
              <a:spcAft>
                <a:spcPts val="0"/>
              </a:spcAft>
              <a:buSzPts val="1600"/>
              <a:buFont typeface="Calibri"/>
              <a:buChar char="○"/>
            </a:pPr>
            <a:r>
              <a:rPr lang="en-US" sz="1600"/>
              <a:t>Decrease in demand</a:t>
            </a:r>
            <a:endParaRPr sz="1600"/>
          </a:p>
          <a:p>
            <a:pPr indent="-330200" lvl="1" marL="914400" rtl="0" algn="l">
              <a:lnSpc>
                <a:spcPct val="115000"/>
              </a:lnSpc>
              <a:spcBef>
                <a:spcPts val="0"/>
              </a:spcBef>
              <a:spcAft>
                <a:spcPts val="0"/>
              </a:spcAft>
              <a:buSzPts val="1600"/>
              <a:buFont typeface="Calibri"/>
              <a:buChar char="○"/>
            </a:pPr>
            <a:r>
              <a:rPr lang="en-US" sz="1600"/>
              <a:t>Increase in supply</a:t>
            </a:r>
            <a:endParaRPr sz="1600"/>
          </a:p>
          <a:p>
            <a:pPr indent="-330200" lvl="1" marL="914400" rtl="0" algn="l">
              <a:lnSpc>
                <a:spcPct val="115000"/>
              </a:lnSpc>
              <a:spcBef>
                <a:spcPts val="0"/>
              </a:spcBef>
              <a:spcAft>
                <a:spcPts val="0"/>
              </a:spcAft>
              <a:buSzPts val="1600"/>
              <a:buFont typeface="Calibri"/>
              <a:buChar char="○"/>
            </a:pPr>
            <a:r>
              <a:rPr lang="en-US" sz="1600"/>
              <a:t>Decrease in supply</a:t>
            </a:r>
            <a:endParaRPr sz="1600"/>
          </a:p>
          <a:p>
            <a:pPr indent="-330200" lvl="1" marL="914400" rtl="0" algn="l">
              <a:lnSpc>
                <a:spcPct val="115000"/>
              </a:lnSpc>
              <a:spcBef>
                <a:spcPts val="0"/>
              </a:spcBef>
              <a:spcAft>
                <a:spcPts val="0"/>
              </a:spcAft>
              <a:buSzPts val="1600"/>
              <a:buFont typeface="Calibri"/>
              <a:buChar char="○"/>
            </a:pPr>
            <a:r>
              <a:rPr lang="en-US" sz="1600"/>
              <a:t>Increase in Supply &amp; Demand</a:t>
            </a:r>
            <a:endParaRPr sz="1600"/>
          </a:p>
          <a:p>
            <a:pPr indent="-330200" lvl="1" marL="914400" rtl="0" algn="l">
              <a:lnSpc>
                <a:spcPct val="115000"/>
              </a:lnSpc>
              <a:spcBef>
                <a:spcPts val="0"/>
              </a:spcBef>
              <a:spcAft>
                <a:spcPts val="0"/>
              </a:spcAft>
              <a:buSzPts val="1600"/>
              <a:buFont typeface="Calibri"/>
              <a:buChar char="○"/>
            </a:pPr>
            <a:r>
              <a:rPr lang="en-US" sz="1600"/>
              <a:t>Decrease in Supply &amp; Demand</a:t>
            </a:r>
            <a:endParaRPr sz="1600"/>
          </a:p>
          <a:p>
            <a:pPr indent="-330200" lvl="1" marL="914400" rtl="0" algn="l">
              <a:lnSpc>
                <a:spcPct val="115000"/>
              </a:lnSpc>
              <a:spcBef>
                <a:spcPts val="0"/>
              </a:spcBef>
              <a:spcAft>
                <a:spcPts val="0"/>
              </a:spcAft>
              <a:buSzPts val="1600"/>
              <a:buFont typeface="Calibri"/>
              <a:buChar char="○"/>
            </a:pPr>
            <a:r>
              <a:rPr lang="en-US" sz="1600"/>
              <a:t>Increase in Supply &amp; Decrease in Demand</a:t>
            </a:r>
            <a:endParaRPr sz="1600"/>
          </a:p>
          <a:p>
            <a:pPr indent="-330200" lvl="1" marL="914400" rtl="0" algn="l">
              <a:lnSpc>
                <a:spcPct val="115000"/>
              </a:lnSpc>
              <a:spcBef>
                <a:spcPts val="0"/>
              </a:spcBef>
              <a:spcAft>
                <a:spcPts val="0"/>
              </a:spcAft>
              <a:buSzPts val="1600"/>
              <a:buFont typeface="Calibri"/>
              <a:buChar char="○"/>
            </a:pPr>
            <a:r>
              <a:rPr lang="en-US" sz="1600"/>
              <a:t>Decrease in Supply &amp; Increase in Demand</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9bf6a58f46_0_140"/>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86" name="Google Shape;186;g9bf6a58f46_0_140"/>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87" name="Google Shape;187;g9bf6a58f46_0_1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3. Supply and Demand</a:t>
            </a:r>
            <a:endParaRPr/>
          </a:p>
        </p:txBody>
      </p:sp>
      <p:sp>
        <p:nvSpPr>
          <p:cNvPr id="188" name="Google Shape;188;g9bf6a58f46_0_140"/>
          <p:cNvSpPr txBox="1"/>
          <p:nvPr/>
        </p:nvSpPr>
        <p:spPr>
          <a:xfrm>
            <a:off x="838200" y="1641200"/>
            <a:ext cx="9950400" cy="3000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dk1"/>
              </a:buClr>
              <a:buSzPts val="1600"/>
              <a:buFont typeface="Raleway"/>
              <a:buChar char="●"/>
            </a:pPr>
            <a:r>
              <a:rPr b="1" i="0" lang="en-US" sz="1600" u="none" cap="none" strike="noStrike">
                <a:solidFill>
                  <a:srgbClr val="0000FF"/>
                </a:solidFill>
                <a:latin typeface="Calibri"/>
                <a:ea typeface="Calibri"/>
                <a:cs typeface="Calibri"/>
                <a:sym typeface="Calibri"/>
              </a:rPr>
              <a:t>Q6:</a:t>
            </a:r>
            <a:r>
              <a:rPr b="0" i="0" lang="en-US" sz="1600" u="none" cap="none" strike="noStrike">
                <a:solidFill>
                  <a:schemeClr val="dk1"/>
                </a:solidFill>
                <a:latin typeface="Calibri"/>
                <a:ea typeface="Calibri"/>
                <a:cs typeface="Calibri"/>
                <a:sym typeface="Calibri"/>
              </a:rPr>
              <a:t> Assume that potato chips and Oreos are substitutes, and they require the same production resources. If the demand for potato chips suddenly rises, what happens to the market of potato chips and Oreos? Explain using the Supply and Demand curve action. </a:t>
            </a:r>
            <a:endParaRPr b="0" i="0" sz="16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330200" lvl="0" marL="457200" marR="0" rtl="0" algn="l">
              <a:lnSpc>
                <a:spcPct val="115000"/>
              </a:lnSpc>
              <a:spcBef>
                <a:spcPts val="0"/>
              </a:spcBef>
              <a:spcAft>
                <a:spcPts val="0"/>
              </a:spcAft>
              <a:buClr>
                <a:schemeClr val="dk1"/>
              </a:buClr>
              <a:buSzPts val="1600"/>
              <a:buFont typeface="Raleway"/>
              <a:buChar char="●"/>
            </a:pPr>
            <a:r>
              <a:rPr b="1" i="0" lang="en-US" sz="1600" u="none" cap="none" strike="noStrike">
                <a:solidFill>
                  <a:srgbClr val="0000FF"/>
                </a:solidFill>
                <a:latin typeface="Calibri"/>
                <a:ea typeface="Calibri"/>
                <a:cs typeface="Calibri"/>
                <a:sym typeface="Calibri"/>
              </a:rPr>
              <a:t>Q7:</a:t>
            </a:r>
            <a:r>
              <a:rPr b="0" i="0" lang="en-US" sz="1600" u="none" cap="none" strike="noStrike">
                <a:solidFill>
                  <a:schemeClr val="dk1"/>
                </a:solidFill>
                <a:latin typeface="Calibri"/>
                <a:ea typeface="Calibri"/>
                <a:cs typeface="Calibri"/>
                <a:sym typeface="Calibri"/>
              </a:rPr>
              <a:t> If polyester is an inferior good, and household income goes up, what happens in the supply and demand graph for polyester?</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9bf6a58f46_0_154"/>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94" name="Google Shape;194;g9bf6a58f46_0_154"/>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95" name="Google Shape;195;g9bf6a58f46_0_1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4. Elasticity</a:t>
            </a:r>
            <a:endParaRPr/>
          </a:p>
        </p:txBody>
      </p:sp>
      <p:sp>
        <p:nvSpPr>
          <p:cNvPr id="196" name="Google Shape;196;g9bf6a58f46_0_154"/>
          <p:cNvSpPr txBox="1"/>
          <p:nvPr>
            <p:ph idx="1" type="body"/>
          </p:nvPr>
        </p:nvSpPr>
        <p:spPr>
          <a:xfrm>
            <a:off x="974900" y="1522675"/>
            <a:ext cx="10515600" cy="43512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Calibri"/>
              <a:buChar char="●"/>
            </a:pPr>
            <a:r>
              <a:rPr b="1" lang="en-US" sz="1600" u="sng"/>
              <a:t>Price Elasticity of Demand</a:t>
            </a:r>
            <a:endParaRPr b="1" sz="1600"/>
          </a:p>
          <a:p>
            <a:pPr indent="-330200" lvl="1" marL="914400" rtl="0" algn="l">
              <a:lnSpc>
                <a:spcPct val="115000"/>
              </a:lnSpc>
              <a:spcBef>
                <a:spcPts val="0"/>
              </a:spcBef>
              <a:spcAft>
                <a:spcPts val="0"/>
              </a:spcAft>
              <a:buSzPts val="1600"/>
              <a:buFont typeface="Calibri"/>
              <a:buChar char="○"/>
            </a:pPr>
            <a:r>
              <a:rPr lang="en-US" sz="1600"/>
              <a:t>Responsiveness of QD of a good to a change in its price</a:t>
            </a:r>
            <a:endParaRPr sz="1600"/>
          </a:p>
          <a:p>
            <a:pPr indent="-330200" lvl="1" marL="914400" rtl="0" algn="l">
              <a:lnSpc>
                <a:spcPct val="115000"/>
              </a:lnSpc>
              <a:spcBef>
                <a:spcPts val="0"/>
              </a:spcBef>
              <a:spcAft>
                <a:spcPts val="0"/>
              </a:spcAft>
              <a:buSzPts val="1600"/>
              <a:buFont typeface="Calibri"/>
              <a:buChar char="○"/>
            </a:pPr>
            <a:r>
              <a:rPr b="1" lang="en-US" sz="1600"/>
              <a:t>(% change in QD)/(% change in price)</a:t>
            </a:r>
            <a:endParaRPr b="1" sz="1600"/>
          </a:p>
          <a:p>
            <a:pPr indent="-330200" lvl="1" marL="914400" rtl="0" algn="l">
              <a:lnSpc>
                <a:spcPct val="115000"/>
              </a:lnSpc>
              <a:spcBef>
                <a:spcPts val="0"/>
              </a:spcBef>
              <a:spcAft>
                <a:spcPts val="0"/>
              </a:spcAft>
              <a:buSzPts val="1600"/>
              <a:buFont typeface="Calibri"/>
              <a:buChar char="○"/>
            </a:pPr>
            <a:r>
              <a:rPr lang="en-US" sz="1600"/>
              <a:t>Influence factors</a:t>
            </a:r>
            <a:endParaRPr sz="1600"/>
          </a:p>
          <a:p>
            <a:pPr indent="-330200" lvl="2" marL="1371600" rtl="0" algn="l">
              <a:lnSpc>
                <a:spcPct val="115000"/>
              </a:lnSpc>
              <a:spcBef>
                <a:spcPts val="0"/>
              </a:spcBef>
              <a:spcAft>
                <a:spcPts val="0"/>
              </a:spcAft>
              <a:buSzPts val="1600"/>
              <a:buFont typeface="Calibri"/>
              <a:buChar char="■"/>
            </a:pPr>
            <a:r>
              <a:rPr lang="en-US" sz="1600"/>
              <a:t>closeness of substitutes</a:t>
            </a:r>
            <a:endParaRPr sz="1600"/>
          </a:p>
          <a:p>
            <a:pPr indent="-330200" lvl="2" marL="1371600" rtl="0" algn="l">
              <a:lnSpc>
                <a:spcPct val="115000"/>
              </a:lnSpc>
              <a:spcBef>
                <a:spcPts val="0"/>
              </a:spcBef>
              <a:spcAft>
                <a:spcPts val="0"/>
              </a:spcAft>
              <a:buSzPts val="1600"/>
              <a:buFont typeface="Calibri"/>
              <a:buChar char="■"/>
            </a:pPr>
            <a:r>
              <a:rPr lang="en-US" sz="1600"/>
              <a:t>proportion of income spent on the good</a:t>
            </a:r>
            <a:endParaRPr sz="1600"/>
          </a:p>
          <a:p>
            <a:pPr indent="-330200" lvl="2" marL="1371600" rtl="0" algn="l">
              <a:lnSpc>
                <a:spcPct val="115000"/>
              </a:lnSpc>
              <a:spcBef>
                <a:spcPts val="0"/>
              </a:spcBef>
              <a:spcAft>
                <a:spcPts val="0"/>
              </a:spcAft>
              <a:buSzPts val="1600"/>
              <a:buFont typeface="Calibri"/>
              <a:buChar char="■"/>
            </a:pPr>
            <a:r>
              <a:rPr lang="en-US" sz="1600"/>
              <a:t>time elapsed since price change</a:t>
            </a:r>
            <a:endParaRPr sz="1600"/>
          </a:p>
          <a:p>
            <a:pPr indent="0" lvl="0" marL="0" rtl="0" algn="l">
              <a:lnSpc>
                <a:spcPct val="115000"/>
              </a:lnSpc>
              <a:spcBef>
                <a:spcPts val="0"/>
              </a:spcBef>
              <a:spcAft>
                <a:spcPts val="0"/>
              </a:spcAft>
              <a:buClr>
                <a:schemeClr val="dk1"/>
              </a:buClr>
              <a:buSzPts val="1100"/>
              <a:buFont typeface="Arial"/>
              <a:buNone/>
            </a:pPr>
            <a:r>
              <a:t/>
            </a:r>
            <a:endParaRPr sz="1600"/>
          </a:p>
          <a:p>
            <a:pPr indent="-330200" lvl="0" marL="457200" rtl="0" algn="l">
              <a:lnSpc>
                <a:spcPct val="115000"/>
              </a:lnSpc>
              <a:spcBef>
                <a:spcPts val="0"/>
              </a:spcBef>
              <a:spcAft>
                <a:spcPts val="0"/>
              </a:spcAft>
              <a:buSzPts val="1600"/>
              <a:buFont typeface="Calibri"/>
              <a:buChar char="●"/>
            </a:pPr>
            <a:r>
              <a:rPr b="1" lang="en-US" sz="1600" u="sng"/>
              <a:t>Price Elasticity of Supply</a:t>
            </a:r>
            <a:endParaRPr b="1" sz="1600"/>
          </a:p>
          <a:p>
            <a:pPr indent="-330200" lvl="1" marL="914400" rtl="0" algn="l">
              <a:lnSpc>
                <a:spcPct val="115000"/>
              </a:lnSpc>
              <a:spcBef>
                <a:spcPts val="0"/>
              </a:spcBef>
              <a:spcAft>
                <a:spcPts val="0"/>
              </a:spcAft>
              <a:buSzPts val="1600"/>
              <a:buFont typeface="Calibri"/>
              <a:buChar char="○"/>
            </a:pPr>
            <a:r>
              <a:rPr lang="en-US" sz="1600"/>
              <a:t>Responsiveness of QS of a good to change in its price</a:t>
            </a:r>
            <a:endParaRPr sz="1600"/>
          </a:p>
          <a:p>
            <a:pPr indent="-330200" lvl="1" marL="914400" rtl="0" algn="l">
              <a:lnSpc>
                <a:spcPct val="115000"/>
              </a:lnSpc>
              <a:spcBef>
                <a:spcPts val="0"/>
              </a:spcBef>
              <a:spcAft>
                <a:spcPts val="0"/>
              </a:spcAft>
              <a:buSzPts val="1600"/>
              <a:buFont typeface="Calibri"/>
              <a:buChar char="○"/>
            </a:pPr>
            <a:r>
              <a:rPr b="1" lang="en-US" sz="1600"/>
              <a:t>(% change in QS)/(% change in price)</a:t>
            </a:r>
            <a:endParaRPr b="1" sz="1600"/>
          </a:p>
          <a:p>
            <a:pPr indent="-330200" lvl="1" marL="914400" rtl="0" algn="l">
              <a:lnSpc>
                <a:spcPct val="115000"/>
              </a:lnSpc>
              <a:spcBef>
                <a:spcPts val="0"/>
              </a:spcBef>
              <a:spcAft>
                <a:spcPts val="0"/>
              </a:spcAft>
              <a:buSzPts val="1600"/>
              <a:buFont typeface="Calibri"/>
              <a:buChar char="○"/>
            </a:pPr>
            <a:r>
              <a:rPr lang="en-US" sz="1600"/>
              <a:t>Influence factors</a:t>
            </a:r>
            <a:endParaRPr sz="1600"/>
          </a:p>
          <a:p>
            <a:pPr indent="-330200" lvl="2" marL="1371600" rtl="0" algn="l">
              <a:lnSpc>
                <a:spcPct val="115000"/>
              </a:lnSpc>
              <a:spcBef>
                <a:spcPts val="0"/>
              </a:spcBef>
              <a:spcAft>
                <a:spcPts val="0"/>
              </a:spcAft>
              <a:buSzPts val="1600"/>
              <a:buFont typeface="Calibri"/>
              <a:buChar char="■"/>
            </a:pPr>
            <a:r>
              <a:rPr lang="en-US" sz="1600"/>
              <a:t>resource substitution possibilities</a:t>
            </a:r>
            <a:endParaRPr sz="1600"/>
          </a:p>
          <a:p>
            <a:pPr indent="-330200" lvl="2" marL="1371600" rtl="0" algn="l">
              <a:lnSpc>
                <a:spcPct val="115000"/>
              </a:lnSpc>
              <a:spcBef>
                <a:spcPts val="0"/>
              </a:spcBef>
              <a:spcAft>
                <a:spcPts val="0"/>
              </a:spcAft>
              <a:buSzPts val="1600"/>
              <a:buFont typeface="Calibri"/>
              <a:buChar char="■"/>
            </a:pPr>
            <a:r>
              <a:rPr lang="en-US" sz="1600"/>
              <a:t>time frame for supply decision</a:t>
            </a:r>
            <a:endParaRPr sz="1600"/>
          </a:p>
          <a:p>
            <a:pPr indent="0" lvl="0" marL="457200" rtl="0" algn="l">
              <a:lnSpc>
                <a:spcPct val="115000"/>
              </a:lnSpc>
              <a:spcBef>
                <a:spcPts val="0"/>
              </a:spcBef>
              <a:spcAft>
                <a:spcPts val="0"/>
              </a:spcAft>
              <a:buSzPts val="1800"/>
              <a:buNone/>
            </a:pPr>
            <a:r>
              <a:t/>
            </a:r>
            <a:endParaRPr b="1"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9bf6a58f46_0_161"/>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02" name="Google Shape;202;g9bf6a58f46_0_161"/>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03" name="Google Shape;203;g9bf6a58f46_0_1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4. Elasticity</a:t>
            </a:r>
            <a:endParaRPr/>
          </a:p>
        </p:txBody>
      </p:sp>
      <p:graphicFrame>
        <p:nvGraphicFramePr>
          <p:cNvPr id="204" name="Google Shape;204;g9bf6a58f46_0_161"/>
          <p:cNvGraphicFramePr/>
          <p:nvPr/>
        </p:nvGraphicFramePr>
        <p:xfrm>
          <a:off x="952500" y="1936750"/>
          <a:ext cx="3000000" cy="3000000"/>
        </p:xfrm>
        <a:graphic>
          <a:graphicData uri="http://schemas.openxmlformats.org/drawingml/2006/table">
            <a:tbl>
              <a:tblPr>
                <a:noFill/>
                <a:tableStyleId>{20E075EF-567E-4F49-9708-E26AC858AB28}</a:tableStyleId>
              </a:tblPr>
              <a:tblGrid>
                <a:gridCol w="2571750"/>
                <a:gridCol w="2571750"/>
                <a:gridCol w="2571750"/>
                <a:gridCol w="2571750"/>
              </a:tblGrid>
              <a:tr h="381000">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latin typeface="Calibri"/>
                          <a:ea typeface="Calibri"/>
                          <a:cs typeface="Calibri"/>
                          <a:sym typeface="Calibri"/>
                        </a:rPr>
                        <a:t>Elasticity</a:t>
                      </a:r>
                      <a:endParaRPr b="1"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latin typeface="Calibri"/>
                          <a:ea typeface="Calibri"/>
                          <a:cs typeface="Calibri"/>
                          <a:sym typeface="Calibri"/>
                        </a:rPr>
                        <a:t>Calculation</a:t>
                      </a:r>
                      <a:endParaRPr b="1"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latin typeface="Calibri"/>
                          <a:ea typeface="Calibri"/>
                          <a:cs typeface="Calibri"/>
                          <a:sym typeface="Calibri"/>
                        </a:rPr>
                        <a:t>Explanation</a:t>
                      </a:r>
                      <a:endParaRPr b="1"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latin typeface="Calibri"/>
                          <a:ea typeface="Calibri"/>
                          <a:cs typeface="Calibri"/>
                          <a:sym typeface="Calibri"/>
                        </a:rPr>
                        <a:t>Examples</a:t>
                      </a:r>
                      <a:endParaRPr b="1"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r>
              <a:tr h="38100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Perfectly Elastic</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Ed=undefined</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When price of a good doesn't change despite the QD</a:t>
                      </a:r>
                      <a:endParaRPr sz="1400" u="none" cap="none" strike="noStrike">
                        <a:latin typeface="Calibri"/>
                        <a:ea typeface="Calibri"/>
                        <a:cs typeface="Calibri"/>
                        <a:sym typeface="Calibri"/>
                      </a:endParaRPr>
                    </a:p>
                    <a:p>
                      <a:pPr indent="0" lvl="0" marL="914400" marR="0" rtl="0" algn="l">
                        <a:lnSpc>
                          <a:spcPct val="115000"/>
                        </a:lnSpc>
                        <a:spcBef>
                          <a:spcPts val="0"/>
                        </a:spcBef>
                        <a:spcAft>
                          <a:spcPts val="0"/>
                        </a:spcAft>
                        <a:buClr>
                          <a:srgbClr val="000000"/>
                        </a:buClr>
                        <a:buSzPts val="1400"/>
                        <a:buFont typeface="Arial"/>
                        <a:buNone/>
                      </a:pPr>
                      <a:r>
                        <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317500" lvl="0" marL="457200" marR="0" rtl="0" algn="l">
                        <a:lnSpc>
                          <a:spcPct val="115000"/>
                        </a:lnSpc>
                        <a:spcBef>
                          <a:spcPts val="0"/>
                        </a:spcBef>
                        <a:spcAft>
                          <a:spcPts val="0"/>
                        </a:spcAft>
                        <a:buClr>
                          <a:srgbClr val="000000"/>
                        </a:buClr>
                        <a:buSzPts val="1400"/>
                        <a:buFont typeface="Calibri"/>
                        <a:buChar char="●"/>
                      </a:pPr>
                      <a:r>
                        <a:rPr lang="en-US" sz="1400" u="none" cap="none" strike="noStrike">
                          <a:latin typeface="Calibri"/>
                          <a:ea typeface="Calibri"/>
                          <a:cs typeface="Calibri"/>
                          <a:sym typeface="Calibri"/>
                        </a:rPr>
                        <a:t>Highly situational/hypothetical</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r>
              <a:tr h="38100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Elastic</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Ed&gt;1</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If % change in QD is greater than % change in P</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317500" lvl="0" marL="457200" marR="0" rtl="0" algn="l">
                        <a:lnSpc>
                          <a:spcPct val="115000"/>
                        </a:lnSpc>
                        <a:spcBef>
                          <a:spcPts val="0"/>
                        </a:spcBef>
                        <a:spcAft>
                          <a:spcPts val="0"/>
                        </a:spcAft>
                        <a:buClr>
                          <a:srgbClr val="000000"/>
                        </a:buClr>
                        <a:buSzPts val="1400"/>
                        <a:buFont typeface="Calibri"/>
                        <a:buChar char="●"/>
                      </a:pPr>
                      <a:r>
                        <a:rPr lang="en-US" sz="1400" u="none" cap="none" strike="noStrike">
                          <a:latin typeface="Calibri"/>
                          <a:ea typeface="Calibri"/>
                          <a:cs typeface="Calibri"/>
                          <a:sym typeface="Calibri"/>
                        </a:rPr>
                        <a:t>Luxury goods</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r>
              <a:tr h="38100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Unit Elastic</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Ed=1</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If % change in QD equals % change in P</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317500" lvl="0" marL="457200" marR="0" rtl="0" algn="l">
                        <a:lnSpc>
                          <a:spcPct val="115000"/>
                        </a:lnSpc>
                        <a:spcBef>
                          <a:spcPts val="0"/>
                        </a:spcBef>
                        <a:spcAft>
                          <a:spcPts val="0"/>
                        </a:spcAft>
                        <a:buClr>
                          <a:srgbClr val="000000"/>
                        </a:buClr>
                        <a:buSzPts val="1400"/>
                        <a:buFont typeface="Calibri"/>
                        <a:buChar char="●"/>
                      </a:pPr>
                      <a:r>
                        <a:rPr lang="en-US" sz="1400" u="none" cap="none" strike="noStrike">
                          <a:latin typeface="Calibri"/>
                          <a:ea typeface="Calibri"/>
                          <a:cs typeface="Calibri"/>
                          <a:sym typeface="Calibri"/>
                        </a:rPr>
                        <a:t>situational </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r>
              <a:tr h="38100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Inelastic</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Ed&lt;1</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If % change in P is greater than % change in QD</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317500" lvl="0" marL="457200" marR="0" rtl="0" algn="l">
                        <a:lnSpc>
                          <a:spcPct val="115000"/>
                        </a:lnSpc>
                        <a:spcBef>
                          <a:spcPts val="0"/>
                        </a:spcBef>
                        <a:spcAft>
                          <a:spcPts val="0"/>
                        </a:spcAft>
                        <a:buClr>
                          <a:srgbClr val="000000"/>
                        </a:buClr>
                        <a:buSzPts val="1400"/>
                        <a:buFont typeface="Calibri"/>
                        <a:buChar char="●"/>
                      </a:pPr>
                      <a:r>
                        <a:rPr lang="en-US" sz="1400" u="none" cap="none" strike="noStrike">
                          <a:latin typeface="Calibri"/>
                          <a:ea typeface="Calibri"/>
                          <a:cs typeface="Calibri"/>
                          <a:sym typeface="Calibri"/>
                        </a:rPr>
                        <a:t>Necessities</a:t>
                      </a:r>
                      <a:endParaRPr sz="1400" u="none" cap="none" strike="noStrike">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r>
              <a:tr h="38100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Perfectly Inelastic</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Ed=0</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If QD demand doesn't change despite the P</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c>
                  <a:txBody>
                    <a:bodyPr/>
                    <a:lstStyle/>
                    <a:p>
                      <a:pPr indent="-317500" lvl="0" marL="457200" marR="0" rtl="0" algn="l">
                        <a:lnSpc>
                          <a:spcPct val="115000"/>
                        </a:lnSpc>
                        <a:spcBef>
                          <a:spcPts val="0"/>
                        </a:spcBef>
                        <a:spcAft>
                          <a:spcPts val="0"/>
                        </a:spcAft>
                        <a:buClr>
                          <a:srgbClr val="000000"/>
                        </a:buClr>
                        <a:buSzPts val="1400"/>
                        <a:buFont typeface="Calibri"/>
                        <a:buChar char="●"/>
                      </a:pPr>
                      <a:r>
                        <a:rPr lang="en-US" sz="1400" u="none" cap="none" strike="noStrike">
                          <a:latin typeface="Calibri"/>
                          <a:ea typeface="Calibri"/>
                          <a:cs typeface="Calibri"/>
                          <a:sym typeface="Calibri"/>
                        </a:rPr>
                        <a:t>Highly situational/hypothetical</a:t>
                      </a:r>
                      <a:endParaRPr sz="1400" u="none" cap="none" strike="noStrike">
                        <a:latin typeface="Calibri"/>
                        <a:ea typeface="Calibri"/>
                        <a:cs typeface="Calibri"/>
                        <a:sym typeface="Calibri"/>
                      </a:endParaRPr>
                    </a:p>
                  </a:txBody>
                  <a:tcPr marT="50800" marB="50800" marR="50800" marL="50800">
                    <a:lnL cap="flat" cmpd="sng" w="12700">
                      <a:solidFill>
                        <a:srgbClr val="A3A3A3"/>
                      </a:solidFill>
                      <a:prstDash val="solid"/>
                      <a:round/>
                      <a:headEnd len="sm" w="sm" type="none"/>
                      <a:tailEnd len="sm" w="sm" type="none"/>
                    </a:lnL>
                    <a:lnR cap="flat" cmpd="sng" w="12700">
                      <a:solidFill>
                        <a:srgbClr val="A3A3A3"/>
                      </a:solidFill>
                      <a:prstDash val="solid"/>
                      <a:round/>
                      <a:headEnd len="sm" w="sm" type="none"/>
                      <a:tailEnd len="sm" w="sm" type="none"/>
                    </a:lnR>
                    <a:lnT cap="flat" cmpd="sng" w="12700">
                      <a:solidFill>
                        <a:srgbClr val="A3A3A3"/>
                      </a:solidFill>
                      <a:prstDash val="solid"/>
                      <a:round/>
                      <a:headEnd len="sm" w="sm" type="none"/>
                      <a:tailEnd len="sm" w="sm" type="none"/>
                    </a:lnT>
                    <a:lnB cap="flat" cmpd="sng" w="12700">
                      <a:solidFill>
                        <a:srgbClr val="A3A3A3"/>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9bf6a58f46_0_173"/>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10" name="Google Shape;210;g9bf6a58f46_0_173"/>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11" name="Google Shape;211;g9bf6a58f46_0_1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4. Elasticity</a:t>
            </a:r>
            <a:endParaRPr/>
          </a:p>
        </p:txBody>
      </p:sp>
      <p:sp>
        <p:nvSpPr>
          <p:cNvPr id="212" name="Google Shape;212;g9bf6a58f46_0_173"/>
          <p:cNvSpPr txBox="1"/>
          <p:nvPr>
            <p:ph idx="1" type="body"/>
          </p:nvPr>
        </p:nvSpPr>
        <p:spPr>
          <a:xfrm>
            <a:off x="838200" y="152267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Font typeface="Calibri"/>
              <a:buChar char="●"/>
            </a:pPr>
            <a:r>
              <a:rPr b="1" lang="en-US" u="sng"/>
              <a:t>Elasticity and Total Revenue</a:t>
            </a:r>
            <a:endParaRPr b="1" u="sng"/>
          </a:p>
          <a:p>
            <a:pPr indent="-330200" lvl="1" marL="914400" rtl="0" algn="l">
              <a:lnSpc>
                <a:spcPct val="115000"/>
              </a:lnSpc>
              <a:spcBef>
                <a:spcPts val="0"/>
              </a:spcBef>
              <a:spcAft>
                <a:spcPts val="0"/>
              </a:spcAft>
              <a:buSzPts val="1600"/>
              <a:buFont typeface="Calibri"/>
              <a:buChar char="○"/>
            </a:pPr>
            <a:r>
              <a:rPr lang="en-US" sz="1600"/>
              <a:t>TR= (price)*(quantity)</a:t>
            </a:r>
            <a:endParaRPr sz="1600"/>
          </a:p>
          <a:p>
            <a:pPr indent="0" lvl="0" marL="0" rtl="0" algn="l">
              <a:lnSpc>
                <a:spcPct val="115000"/>
              </a:lnSpc>
              <a:spcBef>
                <a:spcPts val="0"/>
              </a:spcBef>
              <a:spcAft>
                <a:spcPts val="0"/>
              </a:spcAft>
              <a:buSzPts val="1800"/>
              <a:buNone/>
            </a:pPr>
            <a:r>
              <a:t/>
            </a:r>
            <a:endParaRPr b="1" sz="1600" u="sng"/>
          </a:p>
        </p:txBody>
      </p:sp>
      <p:graphicFrame>
        <p:nvGraphicFramePr>
          <p:cNvPr id="213" name="Google Shape;213;g9bf6a58f46_0_173"/>
          <p:cNvGraphicFramePr/>
          <p:nvPr/>
        </p:nvGraphicFramePr>
        <p:xfrm>
          <a:off x="952500" y="2667000"/>
          <a:ext cx="3000000" cy="3000000"/>
        </p:xfrm>
        <a:graphic>
          <a:graphicData uri="http://schemas.openxmlformats.org/drawingml/2006/table">
            <a:tbl>
              <a:tblPr>
                <a:noFill/>
                <a:tableStyleId>{20E075EF-567E-4F49-9708-E26AC858AB28}</a:tableStyleId>
              </a:tblPr>
              <a:tblGrid>
                <a:gridCol w="5143500"/>
                <a:gridCol w="5143500"/>
              </a:tblGrid>
              <a:tr h="3810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latin typeface="Calibri"/>
                          <a:ea typeface="Calibri"/>
                          <a:cs typeface="Calibri"/>
                          <a:sym typeface="Calibri"/>
                        </a:rPr>
                        <a:t>Elasticity</a:t>
                      </a:r>
                      <a:endParaRPr b="1"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latin typeface="Calibri"/>
                          <a:ea typeface="Calibri"/>
                          <a:cs typeface="Calibri"/>
                          <a:sym typeface="Calibri"/>
                        </a:rPr>
                        <a:t>When price increases</a:t>
                      </a:r>
                      <a:endParaRPr b="1"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elastic demand</a:t>
                      </a:r>
                      <a:endParaRPr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TR decreases</a:t>
                      </a:r>
                      <a:endParaRPr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inelastic demand</a:t>
                      </a:r>
                      <a:endParaRPr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TR increases</a:t>
                      </a:r>
                      <a:endParaRPr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unit elastic demand</a:t>
                      </a:r>
                      <a:endParaRPr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TR does not change</a:t>
                      </a:r>
                      <a:endParaRPr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9bf6a58f46_0_183"/>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19" name="Google Shape;219;g9bf6a58f46_0_183"/>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20" name="Google Shape;220;g9bf6a58f46_0_18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4. Elasticity</a:t>
            </a:r>
            <a:endParaRPr/>
          </a:p>
        </p:txBody>
      </p:sp>
      <p:sp>
        <p:nvSpPr>
          <p:cNvPr id="221" name="Google Shape;221;g9bf6a58f46_0_183"/>
          <p:cNvSpPr txBox="1"/>
          <p:nvPr>
            <p:ph idx="1" type="body"/>
          </p:nvPr>
        </p:nvSpPr>
        <p:spPr>
          <a:xfrm>
            <a:off x="1058700" y="148787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Font typeface="Calibri"/>
              <a:buChar char="●"/>
            </a:pPr>
            <a:r>
              <a:rPr b="1" lang="en-US" u="sng"/>
              <a:t>Cross Price Elasticity</a:t>
            </a:r>
            <a:endParaRPr b="1"/>
          </a:p>
          <a:p>
            <a:pPr indent="-330200" lvl="1" marL="914400" rtl="0" algn="l">
              <a:lnSpc>
                <a:spcPct val="115000"/>
              </a:lnSpc>
              <a:spcBef>
                <a:spcPts val="0"/>
              </a:spcBef>
              <a:spcAft>
                <a:spcPts val="0"/>
              </a:spcAft>
              <a:buSzPts val="1600"/>
              <a:buFont typeface="Calibri"/>
              <a:buChar char="○"/>
            </a:pPr>
            <a:r>
              <a:rPr lang="en-US" sz="1600"/>
              <a:t>Responsiveness of QD of a good to a change in the price of a complementary/substitute good</a:t>
            </a:r>
            <a:endParaRPr sz="1600"/>
          </a:p>
          <a:p>
            <a:pPr indent="-330200" lvl="1" marL="914400" rtl="0" algn="l">
              <a:lnSpc>
                <a:spcPct val="115000"/>
              </a:lnSpc>
              <a:spcBef>
                <a:spcPts val="0"/>
              </a:spcBef>
              <a:spcAft>
                <a:spcPts val="0"/>
              </a:spcAft>
              <a:buSzPts val="1600"/>
              <a:buFont typeface="Calibri"/>
              <a:buChar char="○"/>
            </a:pPr>
            <a:r>
              <a:rPr b="1" lang="en-US" sz="1600"/>
              <a:t>(% change in QD)/(% change in price of complement/substitute)</a:t>
            </a:r>
            <a:endParaRPr b="1" sz="1600"/>
          </a:p>
          <a:p>
            <a:pPr indent="-330200" lvl="1" marL="914400" rtl="0" algn="l">
              <a:lnSpc>
                <a:spcPct val="115000"/>
              </a:lnSpc>
              <a:spcBef>
                <a:spcPts val="0"/>
              </a:spcBef>
              <a:spcAft>
                <a:spcPts val="0"/>
              </a:spcAft>
              <a:buSzPts val="1600"/>
              <a:buFont typeface="Calibri"/>
              <a:buChar char="○"/>
            </a:pPr>
            <a:r>
              <a:rPr lang="en-US" sz="1600"/>
              <a:t>positive→ substitutes</a:t>
            </a:r>
            <a:endParaRPr sz="1600"/>
          </a:p>
          <a:p>
            <a:pPr indent="-330200" lvl="1" marL="914400" rtl="0" algn="l">
              <a:lnSpc>
                <a:spcPct val="115000"/>
              </a:lnSpc>
              <a:spcBef>
                <a:spcPts val="0"/>
              </a:spcBef>
              <a:spcAft>
                <a:spcPts val="0"/>
              </a:spcAft>
              <a:buSzPts val="1600"/>
              <a:buFont typeface="Calibri"/>
              <a:buChar char="○"/>
            </a:pPr>
            <a:r>
              <a:rPr lang="en-US" sz="1600"/>
              <a:t>negative → compliments</a:t>
            </a:r>
            <a:endParaRPr sz="1600"/>
          </a:p>
          <a:p>
            <a:pPr indent="-330200" lvl="1" marL="914400" rtl="0" algn="l">
              <a:lnSpc>
                <a:spcPct val="115000"/>
              </a:lnSpc>
              <a:spcBef>
                <a:spcPts val="0"/>
              </a:spcBef>
              <a:spcAft>
                <a:spcPts val="0"/>
              </a:spcAft>
              <a:buSzPts val="1600"/>
              <a:buFont typeface="Calibri"/>
              <a:buChar char="○"/>
            </a:pPr>
            <a:r>
              <a:rPr lang="en-US" sz="1600"/>
              <a:t>zero→ unrelated goods</a:t>
            </a:r>
            <a:endParaRPr sz="1600"/>
          </a:p>
          <a:p>
            <a:pPr indent="0" lvl="0" marL="914400" rtl="0" algn="l">
              <a:lnSpc>
                <a:spcPct val="115000"/>
              </a:lnSpc>
              <a:spcBef>
                <a:spcPts val="0"/>
              </a:spcBef>
              <a:spcAft>
                <a:spcPts val="0"/>
              </a:spcAft>
              <a:buClr>
                <a:schemeClr val="dk1"/>
              </a:buClr>
              <a:buSzPts val="1100"/>
              <a:buFont typeface="Arial"/>
              <a:buNone/>
            </a:pPr>
            <a:r>
              <a:t/>
            </a:r>
            <a:endParaRPr sz="1600"/>
          </a:p>
          <a:p>
            <a:pPr indent="-406400" lvl="0" marL="457200" rtl="0" algn="l">
              <a:lnSpc>
                <a:spcPct val="115000"/>
              </a:lnSpc>
              <a:spcBef>
                <a:spcPts val="0"/>
              </a:spcBef>
              <a:spcAft>
                <a:spcPts val="0"/>
              </a:spcAft>
              <a:buSzPts val="2800"/>
              <a:buFont typeface="Calibri"/>
              <a:buChar char="●"/>
            </a:pPr>
            <a:r>
              <a:rPr b="1" lang="en-US" u="sng"/>
              <a:t>Income Price Elasticity</a:t>
            </a:r>
            <a:endParaRPr/>
          </a:p>
          <a:p>
            <a:pPr indent="-330200" lvl="1" marL="914400" rtl="0" algn="l">
              <a:lnSpc>
                <a:spcPct val="115000"/>
              </a:lnSpc>
              <a:spcBef>
                <a:spcPts val="0"/>
              </a:spcBef>
              <a:spcAft>
                <a:spcPts val="0"/>
              </a:spcAft>
              <a:buSzPts val="1600"/>
              <a:buFont typeface="Calibri"/>
              <a:buChar char="○"/>
            </a:pPr>
            <a:r>
              <a:rPr lang="en-US" sz="1600"/>
              <a:t>Responsiveness of QD to a change in consumer’s income</a:t>
            </a:r>
            <a:endParaRPr sz="1600"/>
          </a:p>
          <a:p>
            <a:pPr indent="-330200" lvl="1" marL="914400" rtl="0" algn="l">
              <a:lnSpc>
                <a:spcPct val="115000"/>
              </a:lnSpc>
              <a:spcBef>
                <a:spcPts val="0"/>
              </a:spcBef>
              <a:spcAft>
                <a:spcPts val="0"/>
              </a:spcAft>
              <a:buSzPts val="1600"/>
              <a:buFont typeface="Calibri"/>
              <a:buChar char="○"/>
            </a:pPr>
            <a:r>
              <a:rPr b="1" lang="en-US" sz="1600"/>
              <a:t>(% change in QD)/(% change in income)</a:t>
            </a:r>
            <a:endParaRPr b="1" sz="1600"/>
          </a:p>
          <a:p>
            <a:pPr indent="-330200" lvl="1" marL="914400" rtl="0" algn="l">
              <a:lnSpc>
                <a:spcPct val="115000"/>
              </a:lnSpc>
              <a:spcBef>
                <a:spcPts val="0"/>
              </a:spcBef>
              <a:spcAft>
                <a:spcPts val="0"/>
              </a:spcAft>
              <a:buSzPts val="1600"/>
              <a:buFont typeface="Calibri"/>
              <a:buChar char="○"/>
            </a:pPr>
            <a:r>
              <a:rPr lang="en-US" sz="1600"/>
              <a:t>&gt;1 → normal good; income elastic</a:t>
            </a:r>
            <a:endParaRPr sz="1600"/>
          </a:p>
          <a:p>
            <a:pPr indent="-330200" lvl="1" marL="914400" rtl="0" algn="l">
              <a:lnSpc>
                <a:spcPct val="115000"/>
              </a:lnSpc>
              <a:spcBef>
                <a:spcPts val="0"/>
              </a:spcBef>
              <a:spcAft>
                <a:spcPts val="0"/>
              </a:spcAft>
              <a:buSzPts val="1600"/>
              <a:buFont typeface="Calibri"/>
              <a:buChar char="○"/>
            </a:pPr>
            <a:r>
              <a:rPr lang="en-US" sz="1600"/>
              <a:t>0&lt;income elasticity&lt;1 → normal good, income inelastic</a:t>
            </a:r>
            <a:endParaRPr sz="1600"/>
          </a:p>
          <a:p>
            <a:pPr indent="-330200" lvl="1" marL="914400" rtl="0" algn="l">
              <a:lnSpc>
                <a:spcPct val="115000"/>
              </a:lnSpc>
              <a:spcBef>
                <a:spcPts val="0"/>
              </a:spcBef>
              <a:spcAft>
                <a:spcPts val="0"/>
              </a:spcAft>
              <a:buSzPts val="1600"/>
              <a:buFont typeface="Calibri"/>
              <a:buChar char="○"/>
            </a:pPr>
            <a:r>
              <a:rPr lang="en-US" sz="1600"/>
              <a:t>&lt;0 → inferior good</a:t>
            </a:r>
            <a:endParaRPr sz="1600"/>
          </a:p>
          <a:p>
            <a:pPr indent="0" lvl="0" marL="0" rtl="0" algn="l">
              <a:lnSpc>
                <a:spcPct val="115000"/>
              </a:lnSpc>
              <a:spcBef>
                <a:spcPts val="0"/>
              </a:spcBef>
              <a:spcAft>
                <a:spcPts val="0"/>
              </a:spcAft>
              <a:buClr>
                <a:schemeClr val="dk1"/>
              </a:buClr>
              <a:buSzPts val="1100"/>
              <a:buFont typeface="Arial"/>
              <a:buNone/>
            </a:pPr>
            <a:r>
              <a:t/>
            </a:r>
            <a:endParaRPr sz="1200">
              <a:latin typeface="Raleway"/>
              <a:ea typeface="Raleway"/>
              <a:cs typeface="Raleway"/>
              <a:sym typeface="Raleway"/>
            </a:endParaRPr>
          </a:p>
          <a:p>
            <a:pPr indent="0" lvl="0" marL="0" rtl="0" algn="l">
              <a:lnSpc>
                <a:spcPct val="115000"/>
              </a:lnSpc>
              <a:spcBef>
                <a:spcPts val="0"/>
              </a:spcBef>
              <a:spcAft>
                <a:spcPts val="0"/>
              </a:spcAft>
              <a:buSzPts val="1800"/>
              <a:buNone/>
            </a:pPr>
            <a:r>
              <a:t/>
            </a:r>
            <a:endParaRPr b="1" sz="1200" u="sng">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9b96667d4d_0_0"/>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27" name="Google Shape;227;g9b96667d4d_0_0"/>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28" name="Google Shape;228;g9b96667d4d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5. Efficiency &amp; Equity</a:t>
            </a:r>
            <a:endParaRPr/>
          </a:p>
        </p:txBody>
      </p:sp>
      <p:sp>
        <p:nvSpPr>
          <p:cNvPr id="229" name="Google Shape;229;g9b96667d4d_0_0"/>
          <p:cNvSpPr txBox="1"/>
          <p:nvPr>
            <p:ph idx="1" type="body"/>
          </p:nvPr>
        </p:nvSpPr>
        <p:spPr>
          <a:xfrm>
            <a:off x="1071250" y="13474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200">
              <a:latin typeface="Raleway"/>
              <a:ea typeface="Raleway"/>
              <a:cs typeface="Raleway"/>
              <a:sym typeface="Raleway"/>
            </a:endParaRPr>
          </a:p>
          <a:p>
            <a:pPr indent="-406400" lvl="0" marL="457200" rtl="0" algn="l">
              <a:lnSpc>
                <a:spcPct val="115000"/>
              </a:lnSpc>
              <a:spcBef>
                <a:spcPts val="0"/>
              </a:spcBef>
              <a:spcAft>
                <a:spcPts val="0"/>
              </a:spcAft>
              <a:buSzPts val="2800"/>
              <a:buChar char="●"/>
            </a:pPr>
            <a:r>
              <a:rPr b="1" lang="en-US" u="sng"/>
              <a:t>Consumer Surplus</a:t>
            </a:r>
            <a:endParaRPr b="1" u="sng"/>
          </a:p>
          <a:p>
            <a:pPr indent="-323850" lvl="1" marL="914400" rtl="0" algn="l">
              <a:lnSpc>
                <a:spcPct val="115000"/>
              </a:lnSpc>
              <a:spcBef>
                <a:spcPts val="0"/>
              </a:spcBef>
              <a:spcAft>
                <a:spcPts val="0"/>
              </a:spcAft>
              <a:buSzPts val="1500"/>
              <a:buChar char="○"/>
            </a:pPr>
            <a:r>
              <a:rPr lang="en-US" sz="1600"/>
              <a:t>excess benefit received from a good over the amount paid for it</a:t>
            </a:r>
            <a:endParaRPr sz="1600"/>
          </a:p>
          <a:p>
            <a:pPr indent="-323850" lvl="2" marL="1371600" rtl="0" algn="l">
              <a:lnSpc>
                <a:spcPct val="115000"/>
              </a:lnSpc>
              <a:spcBef>
                <a:spcPts val="0"/>
              </a:spcBef>
              <a:spcAft>
                <a:spcPts val="0"/>
              </a:spcAft>
              <a:buSzPts val="1500"/>
              <a:buChar char="■"/>
            </a:pPr>
            <a:r>
              <a:rPr lang="en-US" sz="1600"/>
              <a:t>Ex) When a buyer is willing to pay $10 for a good, but the market price is only $5</a:t>
            </a:r>
            <a:endParaRPr sz="1600"/>
          </a:p>
          <a:p>
            <a:pPr indent="-323850" lvl="1" marL="914400" rtl="0" algn="l">
              <a:lnSpc>
                <a:spcPct val="115000"/>
              </a:lnSpc>
              <a:spcBef>
                <a:spcPts val="0"/>
              </a:spcBef>
              <a:spcAft>
                <a:spcPts val="0"/>
              </a:spcAft>
              <a:buSzPts val="1500"/>
              <a:buChar char="○"/>
            </a:pPr>
            <a:r>
              <a:rPr lang="en-US" sz="1600"/>
              <a:t>= Area under the demand curve &amp; above price paid</a:t>
            </a:r>
            <a:endParaRPr sz="1600"/>
          </a:p>
          <a:p>
            <a:pPr indent="0" lvl="0" marL="0" rtl="0" algn="l">
              <a:lnSpc>
                <a:spcPct val="115000"/>
              </a:lnSpc>
              <a:spcBef>
                <a:spcPts val="0"/>
              </a:spcBef>
              <a:spcAft>
                <a:spcPts val="0"/>
              </a:spcAft>
              <a:buClr>
                <a:schemeClr val="dk1"/>
              </a:buClr>
              <a:buSzPts val="1100"/>
              <a:buFont typeface="Arial"/>
              <a:buNone/>
            </a:pPr>
            <a:r>
              <a:rPr lang="en-US" sz="1200"/>
              <a:t> </a:t>
            </a:r>
            <a:endParaRPr sz="1200"/>
          </a:p>
          <a:p>
            <a:pPr indent="-406400" lvl="0" marL="457200" rtl="0" algn="l">
              <a:lnSpc>
                <a:spcPct val="115000"/>
              </a:lnSpc>
              <a:spcBef>
                <a:spcPts val="0"/>
              </a:spcBef>
              <a:spcAft>
                <a:spcPts val="0"/>
              </a:spcAft>
              <a:buSzPts val="2800"/>
              <a:buChar char="●"/>
            </a:pPr>
            <a:r>
              <a:rPr b="1" lang="en-US" u="sng"/>
              <a:t>Producer Surplus</a:t>
            </a:r>
            <a:endParaRPr b="1" u="sng"/>
          </a:p>
          <a:p>
            <a:pPr indent="-330200" lvl="1" marL="914400" rtl="0" algn="l">
              <a:lnSpc>
                <a:spcPct val="115000"/>
              </a:lnSpc>
              <a:spcBef>
                <a:spcPts val="0"/>
              </a:spcBef>
              <a:spcAft>
                <a:spcPts val="0"/>
              </a:spcAft>
              <a:buSzPts val="1600"/>
              <a:buChar char="○"/>
            </a:pPr>
            <a:r>
              <a:rPr lang="en-US" sz="1600"/>
              <a:t>excess of the amount received from the sale of a good over the cost of producing it</a:t>
            </a:r>
            <a:endParaRPr sz="1600"/>
          </a:p>
          <a:p>
            <a:pPr indent="-330200" lvl="2" marL="1371600" rtl="0" algn="l">
              <a:lnSpc>
                <a:spcPct val="115000"/>
              </a:lnSpc>
              <a:spcBef>
                <a:spcPts val="0"/>
              </a:spcBef>
              <a:spcAft>
                <a:spcPts val="0"/>
              </a:spcAft>
              <a:buSzPts val="1600"/>
              <a:buChar char="■"/>
            </a:pPr>
            <a:r>
              <a:rPr lang="en-US" sz="1600"/>
              <a:t>Ex) When a seller receives $20 for a good worth $5</a:t>
            </a:r>
            <a:endParaRPr sz="1600"/>
          </a:p>
          <a:p>
            <a:pPr indent="-330200" lvl="1" marL="914400" rtl="0" algn="l">
              <a:lnSpc>
                <a:spcPct val="115000"/>
              </a:lnSpc>
              <a:spcBef>
                <a:spcPts val="0"/>
              </a:spcBef>
              <a:spcAft>
                <a:spcPts val="0"/>
              </a:spcAft>
              <a:buSzPts val="1600"/>
              <a:buChar char="○"/>
            </a:pPr>
            <a:r>
              <a:rPr lang="en-US" sz="1600"/>
              <a:t>=area under the market price $ over the supply curve</a:t>
            </a:r>
            <a:endParaRPr sz="1600"/>
          </a:p>
          <a:p>
            <a:pPr indent="0" lvl="0" marL="914400" rtl="0" algn="l">
              <a:lnSpc>
                <a:spcPct val="115000"/>
              </a:lnSpc>
              <a:spcBef>
                <a:spcPts val="0"/>
              </a:spcBef>
              <a:spcAft>
                <a:spcPts val="0"/>
              </a:spcAft>
              <a:buNone/>
            </a:pPr>
            <a:r>
              <a:t/>
            </a:r>
            <a:endParaRPr sz="1100"/>
          </a:p>
          <a:p>
            <a:pPr indent="-406400" lvl="0" marL="457200" rtl="0" algn="l">
              <a:lnSpc>
                <a:spcPct val="115000"/>
              </a:lnSpc>
              <a:spcBef>
                <a:spcPts val="0"/>
              </a:spcBef>
              <a:spcAft>
                <a:spcPts val="0"/>
              </a:spcAft>
              <a:buSzPts val="2800"/>
              <a:buChar char="●"/>
            </a:pPr>
            <a:r>
              <a:rPr b="1" lang="en-US" u="sng"/>
              <a:t>Market Efficiency</a:t>
            </a:r>
            <a:endParaRPr b="1" u="sng"/>
          </a:p>
          <a:p>
            <a:pPr indent="-228600" lvl="0" marL="914400" rtl="0" algn="l">
              <a:lnSpc>
                <a:spcPct val="115000"/>
              </a:lnSpc>
              <a:spcBef>
                <a:spcPts val="0"/>
              </a:spcBef>
              <a:spcAft>
                <a:spcPts val="0"/>
              </a:spcAft>
              <a:buClr>
                <a:schemeClr val="dk1"/>
              </a:buClr>
              <a:buSzPts val="1100"/>
              <a:buFont typeface="Arial"/>
              <a:buNone/>
            </a:pPr>
            <a:r>
              <a:rPr lang="en-US" sz="1600">
                <a:latin typeface="Courier New"/>
                <a:ea typeface="Courier New"/>
                <a:cs typeface="Courier New"/>
                <a:sym typeface="Courier New"/>
              </a:rPr>
              <a:t>o</a:t>
            </a:r>
            <a:r>
              <a:rPr lang="en-US" sz="1600">
                <a:latin typeface="Times New Roman"/>
                <a:ea typeface="Times New Roman"/>
                <a:cs typeface="Times New Roman"/>
                <a:sym typeface="Times New Roman"/>
              </a:rPr>
              <a:t>   </a:t>
            </a:r>
            <a:r>
              <a:rPr lang="en-US" sz="1600"/>
              <a:t>Efficiency met at QD=QS, at market equilibrium</a:t>
            </a:r>
            <a:endParaRPr sz="1600"/>
          </a:p>
          <a:p>
            <a:pPr indent="-228600" lvl="0" marL="914400" rtl="0" algn="l">
              <a:lnSpc>
                <a:spcPct val="115000"/>
              </a:lnSpc>
              <a:spcBef>
                <a:spcPts val="0"/>
              </a:spcBef>
              <a:spcAft>
                <a:spcPts val="0"/>
              </a:spcAft>
              <a:buClr>
                <a:schemeClr val="dk1"/>
              </a:buClr>
              <a:buSzPts val="1100"/>
              <a:buFont typeface="Arial"/>
              <a:buNone/>
            </a:pPr>
            <a:r>
              <a:rPr lang="en-US" sz="1600">
                <a:latin typeface="Courier New"/>
                <a:ea typeface="Courier New"/>
                <a:cs typeface="Courier New"/>
                <a:sym typeface="Courier New"/>
              </a:rPr>
              <a:t>o</a:t>
            </a:r>
            <a:r>
              <a:rPr lang="en-US" sz="1600">
                <a:latin typeface="Times New Roman"/>
                <a:ea typeface="Times New Roman"/>
                <a:cs typeface="Times New Roman"/>
                <a:sym typeface="Times New Roman"/>
              </a:rPr>
              <a:t>   </a:t>
            </a:r>
            <a:r>
              <a:rPr lang="en-US" sz="1600"/>
              <a:t>Consumer surplus is maximized.</a:t>
            </a:r>
            <a:endParaRPr sz="1600"/>
          </a:p>
          <a:p>
            <a:pPr indent="-228600" lvl="0" marL="914400" rtl="0" algn="l">
              <a:lnSpc>
                <a:spcPct val="115000"/>
              </a:lnSpc>
              <a:spcBef>
                <a:spcPts val="0"/>
              </a:spcBef>
              <a:spcAft>
                <a:spcPts val="0"/>
              </a:spcAft>
              <a:buClr>
                <a:schemeClr val="dk1"/>
              </a:buClr>
              <a:buSzPts val="1100"/>
              <a:buFont typeface="Arial"/>
              <a:buNone/>
            </a:pPr>
            <a:r>
              <a:rPr lang="en-US" sz="1600">
                <a:latin typeface="Courier New"/>
                <a:ea typeface="Courier New"/>
                <a:cs typeface="Courier New"/>
                <a:sym typeface="Courier New"/>
              </a:rPr>
              <a:t>o</a:t>
            </a:r>
            <a:r>
              <a:rPr lang="en-US" sz="1600">
                <a:latin typeface="Times New Roman"/>
                <a:ea typeface="Times New Roman"/>
                <a:cs typeface="Times New Roman"/>
                <a:sym typeface="Times New Roman"/>
              </a:rPr>
              <a:t>   </a:t>
            </a:r>
            <a:r>
              <a:rPr lang="en-US" sz="1600"/>
              <a:t>Producer Surplus is maximized.</a:t>
            </a:r>
            <a:endParaRPr sz="1600"/>
          </a:p>
          <a:p>
            <a:pPr indent="0" lvl="0" marL="0" rtl="0" algn="l">
              <a:lnSpc>
                <a:spcPct val="115000"/>
              </a:lnSpc>
              <a:spcBef>
                <a:spcPts val="0"/>
              </a:spcBef>
              <a:spcAft>
                <a:spcPts val="0"/>
              </a:spcAft>
              <a:buSzPts val="1800"/>
              <a:buNone/>
            </a:pPr>
            <a:r>
              <a:t/>
            </a:r>
            <a:endParaRPr b="1" sz="1200" u="sng">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9b96667d4d_0_9"/>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35" name="Google Shape;235;g9b96667d4d_0_9"/>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36" name="Google Shape;236;g9b96667d4d_0_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5. Efficiency &amp; Equity</a:t>
            </a:r>
            <a:endParaRPr/>
          </a:p>
        </p:txBody>
      </p:sp>
      <p:sp>
        <p:nvSpPr>
          <p:cNvPr id="237" name="Google Shape;237;g9b96667d4d_0_9"/>
          <p:cNvSpPr txBox="1"/>
          <p:nvPr>
            <p:ph idx="1" type="body"/>
          </p:nvPr>
        </p:nvSpPr>
        <p:spPr>
          <a:xfrm>
            <a:off x="1071250" y="115935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200">
              <a:latin typeface="Raleway"/>
              <a:ea typeface="Raleway"/>
              <a:cs typeface="Raleway"/>
              <a:sym typeface="Raleway"/>
            </a:endParaRPr>
          </a:p>
          <a:p>
            <a:pPr indent="0" lvl="0" marL="0" rtl="0" algn="l">
              <a:lnSpc>
                <a:spcPct val="115000"/>
              </a:lnSpc>
              <a:spcBef>
                <a:spcPts val="0"/>
              </a:spcBef>
              <a:spcAft>
                <a:spcPts val="0"/>
              </a:spcAft>
              <a:buSzPts val="1800"/>
              <a:buNone/>
            </a:pPr>
            <a:r>
              <a:t/>
            </a:r>
            <a:endParaRPr b="1" sz="1200" u="sng">
              <a:latin typeface="Raleway"/>
              <a:ea typeface="Raleway"/>
              <a:cs typeface="Raleway"/>
              <a:sym typeface="Raleway"/>
            </a:endParaRPr>
          </a:p>
        </p:txBody>
      </p:sp>
      <p:pic>
        <p:nvPicPr>
          <p:cNvPr id="238" name="Google Shape;238;g9b96667d4d_0_9"/>
          <p:cNvPicPr preferRelativeResize="0"/>
          <p:nvPr/>
        </p:nvPicPr>
        <p:blipFill>
          <a:blip r:embed="rId4">
            <a:alphaModFix/>
          </a:blip>
          <a:stretch>
            <a:fillRect/>
          </a:stretch>
        </p:blipFill>
        <p:spPr>
          <a:xfrm>
            <a:off x="1759975" y="1561025"/>
            <a:ext cx="8595974" cy="5348275"/>
          </a:xfrm>
          <a:prstGeom prst="rect">
            <a:avLst/>
          </a:prstGeom>
          <a:noFill/>
          <a:ln>
            <a:noFill/>
          </a:ln>
        </p:spPr>
      </p:pic>
      <p:sp>
        <p:nvSpPr>
          <p:cNvPr id="239" name="Google Shape;239;g9b96667d4d_0_9"/>
          <p:cNvSpPr txBox="1"/>
          <p:nvPr/>
        </p:nvSpPr>
        <p:spPr>
          <a:xfrm>
            <a:off x="239000" y="137900"/>
            <a:ext cx="3000000" cy="3000000"/>
          </a:xfrm>
          <a:prstGeom prst="rect">
            <a:avLst/>
          </a:prstGeom>
          <a:noFill/>
          <a:ln>
            <a:noFill/>
          </a:ln>
        </p:spPr>
        <p:txBody>
          <a:bodyPr anchorCtr="0" anchor="ctr" bIns="91425" lIns="91425" spcFirstLastPara="1" rIns="91425" wrap="square" tIns="91425">
            <a:noAutofit/>
          </a:bodyPr>
          <a:lstStyle/>
          <a:p>
            <a:pPr indent="-228600" lvl="0" marL="457200" rtl="0" algn="l">
              <a:lnSpc>
                <a:spcPct val="115000"/>
              </a:lnSpc>
              <a:spcBef>
                <a:spcPts val="0"/>
              </a:spcBef>
              <a:spcAft>
                <a:spcPts val="0"/>
              </a:spcAft>
              <a:buNone/>
            </a:pPr>
            <a:r>
              <a:rPr lang="en-US" sz="1000"/>
              <a:t>·</a:t>
            </a:r>
            <a:r>
              <a:rPr lang="en-US" sz="1000">
                <a:latin typeface="Times New Roman"/>
                <a:ea typeface="Times New Roman"/>
                <a:cs typeface="Times New Roman"/>
                <a:sym typeface="Times New Roman"/>
              </a:rPr>
              <a:t>   	</a:t>
            </a:r>
            <a:r>
              <a:rPr b="1" lang="en-US" sz="1700" u="sng">
                <a:latin typeface="Calibri"/>
                <a:ea typeface="Calibri"/>
                <a:cs typeface="Calibri"/>
                <a:sym typeface="Calibri"/>
              </a:rPr>
              <a:t>Market Inefficiency</a:t>
            </a:r>
            <a:endParaRPr b="1" sz="1700" u="sng">
              <a:latin typeface="Calibri"/>
              <a:ea typeface="Calibri"/>
              <a:cs typeface="Calibri"/>
              <a:sym typeface="Calibri"/>
            </a:endParaRPr>
          </a:p>
          <a:p>
            <a:pPr indent="0" lvl="0" marL="457200" rtl="0" algn="l">
              <a:lnSpc>
                <a:spcPct val="115000"/>
              </a:lnSpc>
              <a:spcBef>
                <a:spcPts val="0"/>
              </a:spcBef>
              <a:spcAft>
                <a:spcPts val="0"/>
              </a:spcAft>
              <a:buNone/>
            </a:pPr>
            <a:r>
              <a:rPr b="1" lang="en-US" sz="1200" u="sng">
                <a:latin typeface="Calibri"/>
                <a:ea typeface="Calibri"/>
                <a:cs typeface="Calibri"/>
                <a:sym typeface="Calibri"/>
              </a:rPr>
              <a:t> </a:t>
            </a:r>
            <a:endParaRPr b="1" sz="1200" u="sng">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9527893" y="5698602"/>
            <a:ext cx="2511706" cy="10156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96" name="Google Shape;96;p2"/>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97" name="Google Shape;97;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Table of Contents</a:t>
            </a:r>
            <a:endParaRPr/>
          </a:p>
        </p:txBody>
      </p:sp>
      <p:sp>
        <p:nvSpPr>
          <p:cNvPr id="98" name="Google Shape;98;p2"/>
          <p:cNvSpPr txBox="1"/>
          <p:nvPr>
            <p:ph idx="1" type="body"/>
          </p:nvPr>
        </p:nvSpPr>
        <p:spPr>
          <a:xfrm>
            <a:off x="838200" y="1347400"/>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AutoNum type="arabicPeriod"/>
            </a:pPr>
            <a:r>
              <a:rPr lang="en-US"/>
              <a:t>Introduction to Economics</a:t>
            </a:r>
            <a:endParaRPr/>
          </a:p>
          <a:p>
            <a:pPr indent="-342900" lvl="0" marL="457200" rtl="0" algn="l">
              <a:lnSpc>
                <a:spcPct val="90000"/>
              </a:lnSpc>
              <a:spcBef>
                <a:spcPts val="0"/>
              </a:spcBef>
              <a:spcAft>
                <a:spcPts val="0"/>
              </a:spcAft>
              <a:buSzPts val="1800"/>
              <a:buAutoNum type="arabicPeriod"/>
            </a:pPr>
            <a:r>
              <a:rPr lang="en-US"/>
              <a:t>The Economic Problem, PPF &amp; Trade</a:t>
            </a:r>
            <a:endParaRPr/>
          </a:p>
          <a:p>
            <a:pPr indent="-342900" lvl="0" marL="457200" rtl="0" algn="l">
              <a:lnSpc>
                <a:spcPct val="90000"/>
              </a:lnSpc>
              <a:spcBef>
                <a:spcPts val="0"/>
              </a:spcBef>
              <a:spcAft>
                <a:spcPts val="0"/>
              </a:spcAft>
              <a:buSzPts val="1800"/>
              <a:buAutoNum type="arabicPeriod"/>
            </a:pPr>
            <a:r>
              <a:rPr lang="en-US"/>
              <a:t>Supply &amp; Demand</a:t>
            </a:r>
            <a:endParaRPr/>
          </a:p>
          <a:p>
            <a:pPr indent="-342900" lvl="0" marL="457200" rtl="0" algn="l">
              <a:lnSpc>
                <a:spcPct val="90000"/>
              </a:lnSpc>
              <a:spcBef>
                <a:spcPts val="0"/>
              </a:spcBef>
              <a:spcAft>
                <a:spcPts val="0"/>
              </a:spcAft>
              <a:buSzPts val="1800"/>
              <a:buAutoNum type="arabicPeriod"/>
            </a:pPr>
            <a:r>
              <a:rPr lang="en-US"/>
              <a:t>Elasticity</a:t>
            </a:r>
            <a:endParaRPr/>
          </a:p>
          <a:p>
            <a:pPr indent="-342900" lvl="0" marL="457200" rtl="0" algn="l">
              <a:lnSpc>
                <a:spcPct val="90000"/>
              </a:lnSpc>
              <a:spcBef>
                <a:spcPts val="0"/>
              </a:spcBef>
              <a:spcAft>
                <a:spcPts val="0"/>
              </a:spcAft>
              <a:buSzPts val="1800"/>
              <a:buAutoNum type="arabicPeriod"/>
            </a:pPr>
            <a:r>
              <a:rPr lang="en-US"/>
              <a:t>Efficiency &amp; Equity</a:t>
            </a:r>
            <a:endParaRPr/>
          </a:p>
          <a:p>
            <a:pPr indent="-342900" lvl="0" marL="457200" rtl="0" algn="l">
              <a:lnSpc>
                <a:spcPct val="90000"/>
              </a:lnSpc>
              <a:spcBef>
                <a:spcPts val="0"/>
              </a:spcBef>
              <a:spcAft>
                <a:spcPts val="0"/>
              </a:spcAft>
              <a:buSzPts val="1800"/>
              <a:buAutoNum type="arabicPeriod"/>
            </a:pPr>
            <a:r>
              <a:rPr lang="en-US"/>
              <a:t>Practice 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9bf6a58f46_0_221"/>
          <p:cNvSpPr txBox="1"/>
          <p:nvPr/>
        </p:nvSpPr>
        <p:spPr>
          <a:xfrm>
            <a:off x="4187050" y="2759250"/>
            <a:ext cx="6588000" cy="13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Calibri"/>
                <a:ea typeface="Calibri"/>
                <a:cs typeface="Calibri"/>
                <a:sym typeface="Calibri"/>
              </a:rPr>
              <a:t>Questions?</a:t>
            </a:r>
            <a:endParaRPr b="0" i="0" sz="60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9bf6a58f46_0_200"/>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50" name="Google Shape;250;g9bf6a58f46_0_200"/>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51" name="Google Shape;251;g9bf6a58f46_0_2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More Practice!</a:t>
            </a:r>
            <a:endParaRPr/>
          </a:p>
        </p:txBody>
      </p:sp>
      <p:sp>
        <p:nvSpPr>
          <p:cNvPr id="252" name="Google Shape;252;g9bf6a58f46_0_200"/>
          <p:cNvSpPr txBox="1"/>
          <p:nvPr>
            <p:ph idx="1" type="body"/>
          </p:nvPr>
        </p:nvSpPr>
        <p:spPr>
          <a:xfrm>
            <a:off x="838200" y="1522675"/>
            <a:ext cx="10515600" cy="43512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SzPts val="1100"/>
              <a:buFont typeface="Calibri"/>
              <a:buAutoNum type="arabicParenR"/>
            </a:pPr>
            <a:r>
              <a:rPr lang="en-US" sz="1100"/>
              <a:t>Which of the following is NOT an example of a microeconomic topic?</a:t>
            </a:r>
            <a:endParaRPr sz="1100"/>
          </a:p>
          <a:p>
            <a:pPr indent="-298450" lvl="1" marL="914400" rtl="0" algn="l">
              <a:lnSpc>
                <a:spcPct val="115000"/>
              </a:lnSpc>
              <a:spcBef>
                <a:spcPts val="0"/>
              </a:spcBef>
              <a:spcAft>
                <a:spcPts val="0"/>
              </a:spcAft>
              <a:buSzPts val="1100"/>
              <a:buFont typeface="Calibri"/>
              <a:buAutoNum type="alphaLcParenR"/>
            </a:pPr>
            <a:r>
              <a:rPr lang="en-US" sz="1100"/>
              <a:t>the effect of a flood in BC on the price of bottled water</a:t>
            </a:r>
            <a:endParaRPr sz="1100"/>
          </a:p>
          <a:p>
            <a:pPr indent="-298450" lvl="1" marL="914400" rtl="0" algn="l">
              <a:lnSpc>
                <a:spcPct val="115000"/>
              </a:lnSpc>
              <a:spcBef>
                <a:spcPts val="0"/>
              </a:spcBef>
              <a:spcAft>
                <a:spcPts val="0"/>
              </a:spcAft>
              <a:buSzPts val="1100"/>
              <a:buFont typeface="Calibri"/>
              <a:buAutoNum type="alphaLcParenR"/>
            </a:pPr>
            <a:r>
              <a:rPr lang="en-US" sz="1100"/>
              <a:t>Wages of cross-country truckers</a:t>
            </a:r>
            <a:endParaRPr sz="1100"/>
          </a:p>
          <a:p>
            <a:pPr indent="-298450" lvl="1" marL="914400" rtl="0" algn="l">
              <a:lnSpc>
                <a:spcPct val="115000"/>
              </a:lnSpc>
              <a:spcBef>
                <a:spcPts val="0"/>
              </a:spcBef>
              <a:spcAft>
                <a:spcPts val="0"/>
              </a:spcAft>
              <a:buSzPts val="1100"/>
              <a:buFont typeface="Calibri"/>
              <a:buAutoNum type="alphaLcParenR"/>
            </a:pPr>
            <a:r>
              <a:rPr lang="en-US" sz="1100"/>
              <a:t>How the unemployment and inflation rates are related</a:t>
            </a:r>
            <a:endParaRPr sz="1100"/>
          </a:p>
          <a:p>
            <a:pPr indent="-298450" lvl="1" marL="914400" rtl="0" algn="l">
              <a:lnSpc>
                <a:spcPct val="115000"/>
              </a:lnSpc>
              <a:spcBef>
                <a:spcPts val="0"/>
              </a:spcBef>
              <a:spcAft>
                <a:spcPts val="0"/>
              </a:spcAft>
              <a:buSzPts val="1100"/>
              <a:buFont typeface="Calibri"/>
              <a:buAutoNum type="alphaLcParenR"/>
            </a:pPr>
            <a:r>
              <a:rPr lang="en-US" sz="1100"/>
              <a:t>the effect of a frost on the Florida orange price</a:t>
            </a:r>
            <a:endParaRPr sz="1100"/>
          </a:p>
          <a:p>
            <a:pPr indent="-298450" lvl="1" marL="914400" rtl="0" algn="l">
              <a:lnSpc>
                <a:spcPct val="115000"/>
              </a:lnSpc>
              <a:spcBef>
                <a:spcPts val="0"/>
              </a:spcBef>
              <a:spcAft>
                <a:spcPts val="0"/>
              </a:spcAft>
              <a:buSzPts val="1100"/>
              <a:buAutoNum type="alphaLcParenR"/>
            </a:pPr>
            <a:r>
              <a:t/>
            </a:r>
            <a:endParaRPr sz="1100"/>
          </a:p>
          <a:p>
            <a:pPr indent="-298450" lvl="0" marL="457200" rtl="0" algn="l">
              <a:lnSpc>
                <a:spcPct val="115000"/>
              </a:lnSpc>
              <a:spcBef>
                <a:spcPts val="0"/>
              </a:spcBef>
              <a:spcAft>
                <a:spcPts val="0"/>
              </a:spcAft>
              <a:buSzPts val="1100"/>
              <a:buAutoNum type="arabicParenR"/>
            </a:pPr>
            <a:r>
              <a:rPr lang="en-US" sz="1100"/>
              <a:t>Charles is planning to either: play basketball, watch TV, or eat pizza. The opportunity cost of eating pizza:</a:t>
            </a:r>
            <a:endParaRPr sz="1100"/>
          </a:p>
          <a:p>
            <a:pPr indent="-298450" lvl="1" marL="914400" rtl="0" algn="l">
              <a:lnSpc>
                <a:spcPct val="115000"/>
              </a:lnSpc>
              <a:spcBef>
                <a:spcPts val="0"/>
              </a:spcBef>
              <a:spcAft>
                <a:spcPts val="0"/>
              </a:spcAft>
              <a:buSzPts val="1100"/>
              <a:buFont typeface="Calibri"/>
              <a:buAutoNum type="alphaLcParenR"/>
            </a:pPr>
            <a:r>
              <a:rPr lang="en-US" sz="1100"/>
              <a:t>is the value of playing basketball, if Charles prefers that over watching TV. </a:t>
            </a:r>
            <a:endParaRPr sz="1100"/>
          </a:p>
          <a:p>
            <a:pPr indent="-298450" lvl="1" marL="914400" rtl="0" algn="l">
              <a:lnSpc>
                <a:spcPct val="115000"/>
              </a:lnSpc>
              <a:spcBef>
                <a:spcPts val="0"/>
              </a:spcBef>
              <a:spcAft>
                <a:spcPts val="0"/>
              </a:spcAft>
              <a:buSzPts val="1100"/>
              <a:buFont typeface="Calibri"/>
              <a:buAutoNum type="alphaLcParenR"/>
            </a:pPr>
            <a:r>
              <a:rPr lang="en-US" sz="1100"/>
              <a:t>depends how much the pizza costs</a:t>
            </a:r>
            <a:endParaRPr sz="1100"/>
          </a:p>
          <a:p>
            <a:pPr indent="-298450" lvl="1" marL="914400" rtl="0" algn="l">
              <a:lnSpc>
                <a:spcPct val="115000"/>
              </a:lnSpc>
              <a:spcBef>
                <a:spcPts val="0"/>
              </a:spcBef>
              <a:spcAft>
                <a:spcPts val="0"/>
              </a:spcAft>
              <a:buSzPts val="1100"/>
              <a:buFont typeface="Calibri"/>
              <a:buAutoNum type="alphaLcParenR"/>
            </a:pPr>
            <a:r>
              <a:rPr lang="en-US" sz="1100"/>
              <a:t>depends on how much Charles loves pizza</a:t>
            </a:r>
            <a:endParaRPr sz="1100"/>
          </a:p>
          <a:p>
            <a:pPr indent="-298450" lvl="1" marL="914400" rtl="0" algn="l">
              <a:lnSpc>
                <a:spcPct val="115000"/>
              </a:lnSpc>
              <a:spcBef>
                <a:spcPts val="0"/>
              </a:spcBef>
              <a:spcAft>
                <a:spcPts val="0"/>
              </a:spcAft>
              <a:buSzPts val="1100"/>
              <a:buFont typeface="Calibri"/>
              <a:buAutoNum type="alphaLcParenR"/>
            </a:pPr>
            <a:r>
              <a:rPr lang="en-US" sz="1100"/>
              <a:t>the value of watching TV if Charles prefers playing basketball over watching TV</a:t>
            </a:r>
            <a:endParaRPr sz="1100"/>
          </a:p>
          <a:p>
            <a:pPr indent="-298450" lvl="1" marL="914400" rtl="0" algn="l">
              <a:lnSpc>
                <a:spcPct val="115000"/>
              </a:lnSpc>
              <a:spcBef>
                <a:spcPts val="0"/>
              </a:spcBef>
              <a:spcAft>
                <a:spcPts val="0"/>
              </a:spcAft>
              <a:buSzPts val="1100"/>
              <a:buAutoNum type="alphaLcParenR"/>
            </a:pPr>
            <a:r>
              <a:t/>
            </a:r>
            <a:endParaRPr sz="1100"/>
          </a:p>
          <a:p>
            <a:pPr indent="-298450" lvl="0" marL="457200" rtl="0" algn="l">
              <a:lnSpc>
                <a:spcPct val="115000"/>
              </a:lnSpc>
              <a:spcBef>
                <a:spcPts val="0"/>
              </a:spcBef>
              <a:spcAft>
                <a:spcPts val="0"/>
              </a:spcAft>
              <a:buSzPts val="1100"/>
              <a:buAutoNum type="arabicParenR"/>
            </a:pPr>
            <a:r>
              <a:rPr lang="en-US" sz="1100"/>
              <a:t>If Marc is producing at a point inside his production possibilities frontier, then he: </a:t>
            </a:r>
            <a:endParaRPr sz="1100"/>
          </a:p>
          <a:p>
            <a:pPr indent="-298450" lvl="1" marL="914400" rtl="0" algn="l">
              <a:lnSpc>
                <a:spcPct val="115000"/>
              </a:lnSpc>
              <a:spcBef>
                <a:spcPts val="0"/>
              </a:spcBef>
              <a:spcAft>
                <a:spcPts val="0"/>
              </a:spcAft>
              <a:buSzPts val="1100"/>
              <a:buFont typeface="Calibri"/>
              <a:buAutoNum type="alphaLcParenR"/>
            </a:pPr>
            <a:r>
              <a:rPr lang="en-US" sz="1100"/>
              <a:t>has a high opportunity cost of moving from this point</a:t>
            </a:r>
            <a:endParaRPr sz="1100"/>
          </a:p>
          <a:p>
            <a:pPr indent="-298450" lvl="1" marL="914400" rtl="0" algn="l">
              <a:lnSpc>
                <a:spcPct val="115000"/>
              </a:lnSpc>
              <a:spcBef>
                <a:spcPts val="0"/>
              </a:spcBef>
              <a:spcAft>
                <a:spcPts val="0"/>
              </a:spcAft>
              <a:buSzPts val="1100"/>
              <a:buFont typeface="Calibri"/>
              <a:buAutoNum type="alphaLcParenR"/>
            </a:pPr>
            <a:r>
              <a:rPr lang="en-US" sz="1100"/>
              <a:t>can increase production of both goods with zero opportunity cost</a:t>
            </a:r>
            <a:endParaRPr sz="1100"/>
          </a:p>
          <a:p>
            <a:pPr indent="-298450" lvl="1" marL="914400" rtl="0" algn="l">
              <a:lnSpc>
                <a:spcPct val="115000"/>
              </a:lnSpc>
              <a:spcBef>
                <a:spcPts val="0"/>
              </a:spcBef>
              <a:spcAft>
                <a:spcPts val="0"/>
              </a:spcAft>
              <a:buSzPts val="1100"/>
              <a:buFont typeface="Calibri"/>
              <a:buAutoNum type="alphaLcParenR"/>
            </a:pPr>
            <a:r>
              <a:rPr lang="en-US" sz="1100"/>
              <a:t>is fully using all his resources and allocating his resources efficiently</a:t>
            </a:r>
            <a:endParaRPr sz="1100"/>
          </a:p>
          <a:p>
            <a:pPr indent="-298450" lvl="1" marL="914400" rtl="0" algn="l">
              <a:lnSpc>
                <a:spcPct val="115000"/>
              </a:lnSpc>
              <a:spcBef>
                <a:spcPts val="0"/>
              </a:spcBef>
              <a:spcAft>
                <a:spcPts val="0"/>
              </a:spcAft>
              <a:buSzPts val="1100"/>
              <a:buFont typeface="Calibri"/>
              <a:buAutoNum type="alphaLcParenR"/>
            </a:pPr>
            <a:r>
              <a:rPr lang="en-US" sz="1100"/>
              <a:t>has unlimited resources</a:t>
            </a:r>
            <a:endParaRPr sz="1100"/>
          </a:p>
          <a:p>
            <a:pPr indent="-298450" lvl="1" marL="914400" rtl="0" algn="l">
              <a:lnSpc>
                <a:spcPct val="115000"/>
              </a:lnSpc>
              <a:spcBef>
                <a:spcPts val="0"/>
              </a:spcBef>
              <a:spcAft>
                <a:spcPts val="0"/>
              </a:spcAft>
              <a:buSzPts val="1100"/>
              <a:buAutoNum type="alphaLcParenR"/>
            </a:pPr>
            <a:r>
              <a:t/>
            </a:r>
            <a:endParaRPr sz="1100"/>
          </a:p>
          <a:p>
            <a:pPr indent="-298450" lvl="0" marL="457200" rtl="0" algn="l">
              <a:lnSpc>
                <a:spcPct val="115000"/>
              </a:lnSpc>
              <a:spcBef>
                <a:spcPts val="0"/>
              </a:spcBef>
              <a:spcAft>
                <a:spcPts val="0"/>
              </a:spcAft>
              <a:buSzPts val="1100"/>
              <a:buAutoNum type="arabicParenR"/>
            </a:pPr>
            <a:r>
              <a:rPr lang="en-US" sz="1100"/>
              <a:t>Which situation is the best example of the Law of Demand?</a:t>
            </a:r>
            <a:endParaRPr sz="1100"/>
          </a:p>
          <a:p>
            <a:pPr indent="-298450" lvl="1" marL="914400" rtl="0" algn="l">
              <a:lnSpc>
                <a:spcPct val="115000"/>
              </a:lnSpc>
              <a:spcBef>
                <a:spcPts val="0"/>
              </a:spcBef>
              <a:spcAft>
                <a:spcPts val="0"/>
              </a:spcAft>
              <a:buSzPts val="1100"/>
              <a:buFont typeface="Calibri"/>
              <a:buAutoNum type="alphaLcParenR"/>
            </a:pPr>
            <a:r>
              <a:rPr lang="en-US" sz="1100"/>
              <a:t>When the price of books increases, consumers buy fewer books. </a:t>
            </a:r>
            <a:endParaRPr sz="1100"/>
          </a:p>
          <a:p>
            <a:pPr indent="-298450" lvl="1" marL="914400" rtl="0" algn="l">
              <a:lnSpc>
                <a:spcPct val="115000"/>
              </a:lnSpc>
              <a:spcBef>
                <a:spcPts val="0"/>
              </a:spcBef>
              <a:spcAft>
                <a:spcPts val="0"/>
              </a:spcAft>
              <a:buSzPts val="1100"/>
              <a:buFont typeface="Calibri"/>
              <a:buAutoNum type="alphaLcParenR"/>
            </a:pPr>
            <a:r>
              <a:rPr lang="en-US" sz="1100"/>
              <a:t>When the wages of auto workers rise, automakers raise the price of cars. </a:t>
            </a:r>
            <a:endParaRPr sz="1100"/>
          </a:p>
          <a:p>
            <a:pPr indent="-298450" lvl="1" marL="914400" rtl="0" algn="l">
              <a:lnSpc>
                <a:spcPct val="115000"/>
              </a:lnSpc>
              <a:spcBef>
                <a:spcPts val="0"/>
              </a:spcBef>
              <a:spcAft>
                <a:spcPts val="0"/>
              </a:spcAft>
              <a:buSzPts val="1100"/>
              <a:buFont typeface="Calibri"/>
              <a:buAutoNum type="alphaLcParenR"/>
            </a:pPr>
            <a:r>
              <a:rPr lang="en-US" sz="1100"/>
              <a:t>When the price of computers fall, demand for computer games increases. </a:t>
            </a:r>
            <a:endParaRPr sz="1100"/>
          </a:p>
          <a:p>
            <a:pPr indent="-298450" lvl="1" marL="914400" rtl="0" algn="l">
              <a:lnSpc>
                <a:spcPct val="115000"/>
              </a:lnSpc>
              <a:spcBef>
                <a:spcPts val="0"/>
              </a:spcBef>
              <a:spcAft>
                <a:spcPts val="0"/>
              </a:spcAft>
              <a:buSzPts val="1100"/>
              <a:buFont typeface="Calibri"/>
              <a:buAutoNum type="alphaLcParenR"/>
            </a:pPr>
            <a:r>
              <a:rPr lang="en-US" sz="1100"/>
              <a:t>When consumer incomes rise, consumers buy more televisions. </a:t>
            </a:r>
            <a:endParaRPr sz="1100"/>
          </a:p>
          <a:p>
            <a:pPr indent="-330200" lvl="1" marL="914400" rtl="0" algn="l">
              <a:lnSpc>
                <a:spcPct val="115000"/>
              </a:lnSpc>
              <a:spcBef>
                <a:spcPts val="0"/>
              </a:spcBef>
              <a:spcAft>
                <a:spcPts val="0"/>
              </a:spcAft>
              <a:buSzPts val="1600"/>
              <a:buAutoNum type="alphaLcParenR"/>
            </a:pPr>
            <a:r>
              <a:t/>
            </a:r>
            <a:endParaRPr sz="1600"/>
          </a:p>
          <a:p>
            <a:pPr indent="0" lvl="0" marL="0" rtl="0" algn="l">
              <a:lnSpc>
                <a:spcPct val="115000"/>
              </a:lnSpc>
              <a:spcBef>
                <a:spcPts val="0"/>
              </a:spcBef>
              <a:spcAft>
                <a:spcPts val="0"/>
              </a:spcAft>
              <a:buSzPts val="1800"/>
              <a:buNone/>
            </a:pPr>
            <a:r>
              <a:t/>
            </a:r>
            <a:endParaRPr sz="1200">
              <a:latin typeface="Raleway"/>
              <a:ea typeface="Raleway"/>
              <a:cs typeface="Raleway"/>
              <a:sym typeface="Raleway"/>
            </a:endParaRPr>
          </a:p>
          <a:p>
            <a:pPr indent="0" lvl="0" marL="0" rtl="0" algn="l">
              <a:lnSpc>
                <a:spcPct val="115000"/>
              </a:lnSpc>
              <a:spcBef>
                <a:spcPts val="0"/>
              </a:spcBef>
              <a:spcAft>
                <a:spcPts val="0"/>
              </a:spcAft>
              <a:buSzPts val="1800"/>
              <a:buNone/>
            </a:pPr>
            <a:r>
              <a:t/>
            </a:r>
            <a:endParaRPr b="1" sz="1200" u="sng">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9bf6a58f46_0_227"/>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58" name="Google Shape;258;g9bf6a58f46_0_227"/>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59" name="Google Shape;259;g9bf6a58f46_0_2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More Practice!</a:t>
            </a:r>
            <a:endParaRPr/>
          </a:p>
        </p:txBody>
      </p:sp>
      <p:sp>
        <p:nvSpPr>
          <p:cNvPr id="260" name="Google Shape;260;g9bf6a58f46_0_227"/>
          <p:cNvSpPr txBox="1"/>
          <p:nvPr>
            <p:ph idx="1" type="body"/>
          </p:nvPr>
        </p:nvSpPr>
        <p:spPr>
          <a:xfrm>
            <a:off x="1302375" y="151107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SzPts val="1800"/>
              <a:buNone/>
            </a:pPr>
            <a:r>
              <a:rPr lang="en-US" sz="1100"/>
              <a:t>5. If demand for product X decreases when the price of product Y decreases, then X and Y are:</a:t>
            </a:r>
            <a:endParaRPr sz="1100"/>
          </a:p>
          <a:p>
            <a:pPr indent="-298450" lvl="1" marL="914400" rtl="0" algn="l">
              <a:lnSpc>
                <a:spcPct val="115000"/>
              </a:lnSpc>
              <a:spcBef>
                <a:spcPts val="0"/>
              </a:spcBef>
              <a:spcAft>
                <a:spcPts val="0"/>
              </a:spcAft>
              <a:buSzPts val="1100"/>
              <a:buFont typeface="Calibri"/>
              <a:buAutoNum type="alphaLcPeriod"/>
            </a:pPr>
            <a:r>
              <a:rPr lang="en-US" sz="1100"/>
              <a:t>not related</a:t>
            </a:r>
            <a:endParaRPr sz="1100"/>
          </a:p>
          <a:p>
            <a:pPr indent="-298450" lvl="1" marL="914400" rtl="0" algn="l">
              <a:lnSpc>
                <a:spcPct val="115000"/>
              </a:lnSpc>
              <a:spcBef>
                <a:spcPts val="0"/>
              </a:spcBef>
              <a:spcAft>
                <a:spcPts val="0"/>
              </a:spcAft>
              <a:buSzPts val="1100"/>
              <a:buFont typeface="Calibri"/>
              <a:buAutoNum type="alphaLcPeriod"/>
            </a:pPr>
            <a:r>
              <a:rPr lang="en-US" sz="1100"/>
              <a:t>both inferior foods</a:t>
            </a:r>
            <a:endParaRPr sz="1100"/>
          </a:p>
          <a:p>
            <a:pPr indent="-298450" lvl="1" marL="914400" rtl="0" algn="l">
              <a:lnSpc>
                <a:spcPct val="115000"/>
              </a:lnSpc>
              <a:spcBef>
                <a:spcPts val="0"/>
              </a:spcBef>
              <a:spcAft>
                <a:spcPts val="0"/>
              </a:spcAft>
              <a:buSzPts val="1100"/>
              <a:buFont typeface="Calibri"/>
              <a:buAutoNum type="alphaLcPeriod"/>
            </a:pPr>
            <a:r>
              <a:rPr lang="en-US" sz="1100"/>
              <a:t>complements</a:t>
            </a:r>
            <a:endParaRPr sz="1100"/>
          </a:p>
          <a:p>
            <a:pPr indent="-298450" lvl="1" marL="914400" rtl="0" algn="l">
              <a:lnSpc>
                <a:spcPct val="115000"/>
              </a:lnSpc>
              <a:spcBef>
                <a:spcPts val="0"/>
              </a:spcBef>
              <a:spcAft>
                <a:spcPts val="0"/>
              </a:spcAft>
              <a:buSzPts val="1100"/>
              <a:buFont typeface="Calibri"/>
              <a:buAutoNum type="alphaLcPeriod"/>
            </a:pPr>
            <a:r>
              <a:rPr lang="en-US" sz="1100"/>
              <a:t>substitutes</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457200" lvl="0" marL="0" rtl="0" algn="l">
              <a:lnSpc>
                <a:spcPct val="115000"/>
              </a:lnSpc>
              <a:spcBef>
                <a:spcPts val="0"/>
              </a:spcBef>
              <a:spcAft>
                <a:spcPts val="0"/>
              </a:spcAft>
              <a:buSzPts val="1800"/>
              <a:buNone/>
            </a:pPr>
            <a:r>
              <a:rPr lang="en-US" sz="1100"/>
              <a:t>6. When ducks are slaughtered for meat, their feathers can be used in the production of pillows. Given this relationship, if the demand for duck meat rises, </a:t>
            </a:r>
            <a:endParaRPr sz="1100"/>
          </a:p>
          <a:p>
            <a:pPr indent="-298450" lvl="1" marL="914400" rtl="0" algn="l">
              <a:lnSpc>
                <a:spcPct val="115000"/>
              </a:lnSpc>
              <a:spcBef>
                <a:spcPts val="0"/>
              </a:spcBef>
              <a:spcAft>
                <a:spcPts val="0"/>
              </a:spcAft>
              <a:buSzPts val="1100"/>
              <a:buFont typeface="Calibri"/>
              <a:buAutoNum type="alphaLcPeriod"/>
            </a:pPr>
            <a:r>
              <a:rPr lang="en-US" sz="1100"/>
              <a:t>the price of feather pillow falls</a:t>
            </a:r>
            <a:endParaRPr sz="1100"/>
          </a:p>
          <a:p>
            <a:pPr indent="-298450" lvl="1" marL="914400" rtl="0" algn="l">
              <a:lnSpc>
                <a:spcPct val="115000"/>
              </a:lnSpc>
              <a:spcBef>
                <a:spcPts val="0"/>
              </a:spcBef>
              <a:spcAft>
                <a:spcPts val="0"/>
              </a:spcAft>
              <a:buSzPts val="1100"/>
              <a:buFont typeface="Calibri"/>
              <a:buAutoNum type="alphaLcPeriod"/>
            </a:pPr>
            <a:r>
              <a:rPr lang="en-US" sz="1100"/>
              <a:t>supply of feather pillow falls</a:t>
            </a:r>
            <a:endParaRPr sz="1100"/>
          </a:p>
          <a:p>
            <a:pPr indent="-298450" lvl="1" marL="914400" rtl="0" algn="l">
              <a:lnSpc>
                <a:spcPct val="115000"/>
              </a:lnSpc>
              <a:spcBef>
                <a:spcPts val="0"/>
              </a:spcBef>
              <a:spcAft>
                <a:spcPts val="0"/>
              </a:spcAft>
              <a:buSzPts val="1100"/>
              <a:buFont typeface="Calibri"/>
              <a:buAutoNum type="alphaLcPeriod"/>
            </a:pPr>
            <a:r>
              <a:rPr lang="en-US" sz="1100"/>
              <a:t>demand for feather pillow rises</a:t>
            </a:r>
            <a:endParaRPr sz="1100"/>
          </a:p>
          <a:p>
            <a:pPr indent="-298450" lvl="1" marL="914400" rtl="0" algn="l">
              <a:lnSpc>
                <a:spcPct val="115000"/>
              </a:lnSpc>
              <a:spcBef>
                <a:spcPts val="0"/>
              </a:spcBef>
              <a:spcAft>
                <a:spcPts val="0"/>
              </a:spcAft>
              <a:buSzPts val="1100"/>
              <a:buFont typeface="Calibri"/>
              <a:buAutoNum type="alphaLcPeriod"/>
            </a:pPr>
            <a:r>
              <a:rPr lang="en-US" sz="1100"/>
              <a:t>the price of duck meat falls</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0" lvl="0" marL="457200" rtl="0" algn="l">
              <a:lnSpc>
                <a:spcPct val="115000"/>
              </a:lnSpc>
              <a:spcBef>
                <a:spcPts val="0"/>
              </a:spcBef>
              <a:spcAft>
                <a:spcPts val="0"/>
              </a:spcAft>
              <a:buSzPts val="1800"/>
              <a:buNone/>
            </a:pPr>
            <a:r>
              <a:rPr lang="en-US" sz="1100"/>
              <a:t>7. For which of the following products is the consumer’s demand curve most likely to be vertical?</a:t>
            </a:r>
            <a:endParaRPr sz="1100"/>
          </a:p>
          <a:p>
            <a:pPr indent="-298450" lvl="1" marL="914400" rtl="0" algn="l">
              <a:lnSpc>
                <a:spcPct val="115000"/>
              </a:lnSpc>
              <a:spcBef>
                <a:spcPts val="0"/>
              </a:spcBef>
              <a:spcAft>
                <a:spcPts val="0"/>
              </a:spcAft>
              <a:buSzPts val="1100"/>
              <a:buFont typeface="Calibri"/>
              <a:buAutoNum type="alphaLcPeriod"/>
            </a:pPr>
            <a:r>
              <a:rPr lang="en-US" sz="1100"/>
              <a:t>lobster, for a seafood lover</a:t>
            </a:r>
            <a:endParaRPr sz="1100"/>
          </a:p>
          <a:p>
            <a:pPr indent="-298450" lvl="1" marL="914400" rtl="0" algn="l">
              <a:lnSpc>
                <a:spcPct val="115000"/>
              </a:lnSpc>
              <a:spcBef>
                <a:spcPts val="0"/>
              </a:spcBef>
              <a:spcAft>
                <a:spcPts val="0"/>
              </a:spcAft>
              <a:buSzPts val="1100"/>
              <a:buFont typeface="Calibri"/>
              <a:buAutoNum type="alphaLcPeriod"/>
            </a:pPr>
            <a:r>
              <a:rPr lang="en-US" sz="1100"/>
              <a:t>cars, for high school students</a:t>
            </a:r>
            <a:endParaRPr sz="1100"/>
          </a:p>
          <a:p>
            <a:pPr indent="-298450" lvl="1" marL="914400" rtl="0" algn="l">
              <a:lnSpc>
                <a:spcPct val="115000"/>
              </a:lnSpc>
              <a:spcBef>
                <a:spcPts val="0"/>
              </a:spcBef>
              <a:spcAft>
                <a:spcPts val="0"/>
              </a:spcAft>
              <a:buSzPts val="1100"/>
              <a:buFont typeface="Calibri"/>
              <a:buAutoNum type="alphaLcPeriod"/>
            </a:pPr>
            <a:r>
              <a:rPr lang="en-US" sz="1100"/>
              <a:t>insulin, for a diabetic</a:t>
            </a:r>
            <a:endParaRPr sz="1100"/>
          </a:p>
          <a:p>
            <a:pPr indent="-298450" lvl="1" marL="914400" rtl="0" algn="l">
              <a:lnSpc>
                <a:spcPct val="115000"/>
              </a:lnSpc>
              <a:spcBef>
                <a:spcPts val="0"/>
              </a:spcBef>
              <a:spcAft>
                <a:spcPts val="0"/>
              </a:spcAft>
              <a:buSzPts val="1100"/>
              <a:buFont typeface="Calibri"/>
              <a:buAutoNum type="alphaLcPeriod"/>
            </a:pPr>
            <a:r>
              <a:rPr lang="en-US" sz="1100"/>
              <a:t>beef, for a food lover</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0" lvl="0" marL="457200" rtl="0" algn="l">
              <a:lnSpc>
                <a:spcPct val="115000"/>
              </a:lnSpc>
              <a:spcBef>
                <a:spcPts val="0"/>
              </a:spcBef>
              <a:spcAft>
                <a:spcPts val="0"/>
              </a:spcAft>
              <a:buSzPts val="1800"/>
              <a:buNone/>
            </a:pPr>
            <a:r>
              <a:rPr lang="en-US" sz="1100"/>
              <a:t>8. The more broadly a good is defined, </a:t>
            </a:r>
            <a:endParaRPr sz="1100"/>
          </a:p>
          <a:p>
            <a:pPr indent="-298450" lvl="1" marL="914400" rtl="0" algn="l">
              <a:lnSpc>
                <a:spcPct val="115000"/>
              </a:lnSpc>
              <a:spcBef>
                <a:spcPts val="0"/>
              </a:spcBef>
              <a:spcAft>
                <a:spcPts val="0"/>
              </a:spcAft>
              <a:buSzPts val="1100"/>
              <a:buFont typeface="Calibri"/>
              <a:buAutoNum type="alphaLcPeriod"/>
            </a:pPr>
            <a:r>
              <a:rPr lang="en-US" sz="1100"/>
              <a:t>the fewer substitutes it has so the less elastic is its demand</a:t>
            </a:r>
            <a:endParaRPr sz="1100"/>
          </a:p>
          <a:p>
            <a:pPr indent="-298450" lvl="1" marL="914400" rtl="0" algn="l">
              <a:lnSpc>
                <a:spcPct val="115000"/>
              </a:lnSpc>
              <a:spcBef>
                <a:spcPts val="0"/>
              </a:spcBef>
              <a:spcAft>
                <a:spcPts val="0"/>
              </a:spcAft>
              <a:buSzPts val="1100"/>
              <a:buFont typeface="Calibri"/>
              <a:buAutoNum type="alphaLcPeriod"/>
            </a:pPr>
            <a:r>
              <a:rPr lang="en-US" sz="1100"/>
              <a:t>the more substitutes it has so the more elastic is its demand</a:t>
            </a:r>
            <a:endParaRPr sz="1100"/>
          </a:p>
          <a:p>
            <a:pPr indent="-298450" lvl="1" marL="914400" rtl="0" algn="l">
              <a:lnSpc>
                <a:spcPct val="115000"/>
              </a:lnSpc>
              <a:spcBef>
                <a:spcPts val="0"/>
              </a:spcBef>
              <a:spcAft>
                <a:spcPts val="0"/>
              </a:spcAft>
              <a:buSzPts val="1100"/>
              <a:buFont typeface="Calibri"/>
              <a:buAutoNum type="alphaLcPeriod"/>
            </a:pPr>
            <a:r>
              <a:rPr lang="en-US" sz="1100"/>
              <a:t>the fewer substitutes it has so the more elastic is its demand</a:t>
            </a:r>
            <a:endParaRPr sz="1100"/>
          </a:p>
          <a:p>
            <a:pPr indent="-298450" lvl="1" marL="914400" rtl="0" algn="l">
              <a:lnSpc>
                <a:spcPct val="115000"/>
              </a:lnSpc>
              <a:spcBef>
                <a:spcPts val="0"/>
              </a:spcBef>
              <a:spcAft>
                <a:spcPts val="0"/>
              </a:spcAft>
              <a:buSzPts val="1100"/>
              <a:buFont typeface="Calibri"/>
              <a:buAutoNum type="alphaLcPeriod"/>
            </a:pPr>
            <a:r>
              <a:rPr lang="en-US" sz="1100"/>
              <a:t>the more complements it has so the more elastic is its demand</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9bf6a58f46_0_234"/>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66" name="Google Shape;266;g9bf6a58f46_0_234"/>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67" name="Google Shape;267;g9bf6a58f46_0_2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More Practice!</a:t>
            </a:r>
            <a:endParaRPr/>
          </a:p>
        </p:txBody>
      </p:sp>
      <p:sp>
        <p:nvSpPr>
          <p:cNvPr id="268" name="Google Shape;268;g9bf6a58f46_0_234"/>
          <p:cNvSpPr txBox="1"/>
          <p:nvPr>
            <p:ph idx="1" type="body"/>
          </p:nvPr>
        </p:nvSpPr>
        <p:spPr>
          <a:xfrm>
            <a:off x="1174725" y="152267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SzPts val="1800"/>
              <a:buNone/>
            </a:pPr>
            <a:r>
              <a:rPr lang="en-US" sz="1100"/>
              <a:t>9. The cross-price elasticity of demand between rifles and bullets is likely to be</a:t>
            </a:r>
            <a:endParaRPr sz="1100"/>
          </a:p>
          <a:p>
            <a:pPr indent="-298450" lvl="1" marL="914400" rtl="0" algn="l">
              <a:lnSpc>
                <a:spcPct val="115000"/>
              </a:lnSpc>
              <a:spcBef>
                <a:spcPts val="0"/>
              </a:spcBef>
              <a:spcAft>
                <a:spcPts val="0"/>
              </a:spcAft>
              <a:buSzPts val="1100"/>
              <a:buFont typeface="Calibri"/>
              <a:buAutoNum type="alphaLcPeriod"/>
            </a:pPr>
            <a:r>
              <a:rPr lang="en-US" sz="1100"/>
              <a:t>negative because the goods are substitutes</a:t>
            </a:r>
            <a:endParaRPr sz="1100"/>
          </a:p>
          <a:p>
            <a:pPr indent="-298450" lvl="1" marL="914400" rtl="0" algn="l">
              <a:lnSpc>
                <a:spcPct val="115000"/>
              </a:lnSpc>
              <a:spcBef>
                <a:spcPts val="0"/>
              </a:spcBef>
              <a:spcAft>
                <a:spcPts val="0"/>
              </a:spcAft>
              <a:buSzPts val="1100"/>
              <a:buFont typeface="Calibri"/>
              <a:buAutoNum type="alphaLcPeriod"/>
            </a:pPr>
            <a:r>
              <a:rPr lang="en-US" sz="1100"/>
              <a:t>positive because the goods are substitutes</a:t>
            </a:r>
            <a:endParaRPr sz="1100"/>
          </a:p>
          <a:p>
            <a:pPr indent="-298450" lvl="1" marL="914400" rtl="0" algn="l">
              <a:lnSpc>
                <a:spcPct val="115000"/>
              </a:lnSpc>
              <a:spcBef>
                <a:spcPts val="0"/>
              </a:spcBef>
              <a:spcAft>
                <a:spcPts val="0"/>
              </a:spcAft>
              <a:buSzPts val="1100"/>
              <a:buFont typeface="Calibri"/>
              <a:buAutoNum type="alphaLcPeriod"/>
            </a:pPr>
            <a:r>
              <a:rPr lang="en-US" sz="1100"/>
              <a:t>0 because the goods are not substitutes</a:t>
            </a:r>
            <a:endParaRPr sz="1100"/>
          </a:p>
          <a:p>
            <a:pPr indent="-298450" lvl="1" marL="914400" rtl="0" algn="l">
              <a:lnSpc>
                <a:spcPct val="115000"/>
              </a:lnSpc>
              <a:spcBef>
                <a:spcPts val="0"/>
              </a:spcBef>
              <a:spcAft>
                <a:spcPts val="0"/>
              </a:spcAft>
              <a:buSzPts val="1100"/>
              <a:buFont typeface="Calibri"/>
              <a:buAutoNum type="alphaLcPeriod"/>
            </a:pPr>
            <a:r>
              <a:rPr lang="en-US" sz="1100"/>
              <a:t>negative because the goods are complements</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0" lvl="0" marL="457200" rtl="0" algn="l">
              <a:lnSpc>
                <a:spcPct val="115000"/>
              </a:lnSpc>
              <a:spcBef>
                <a:spcPts val="0"/>
              </a:spcBef>
              <a:spcAft>
                <a:spcPts val="0"/>
              </a:spcAft>
              <a:buSzPts val="1800"/>
              <a:buNone/>
            </a:pPr>
            <a:r>
              <a:rPr lang="en-US" sz="1100"/>
              <a:t>10. (             ) have income elasticities that are (             ). </a:t>
            </a:r>
            <a:endParaRPr sz="1100"/>
          </a:p>
          <a:p>
            <a:pPr indent="-298450" lvl="1" marL="914400" rtl="0" algn="l">
              <a:lnSpc>
                <a:spcPct val="115000"/>
              </a:lnSpc>
              <a:spcBef>
                <a:spcPts val="0"/>
              </a:spcBef>
              <a:spcAft>
                <a:spcPts val="0"/>
              </a:spcAft>
              <a:buSzPts val="1100"/>
              <a:buFont typeface="Calibri"/>
              <a:buAutoNum type="alphaLcPeriod"/>
            </a:pPr>
            <a:r>
              <a:rPr lang="en-US" sz="1100"/>
              <a:t>normal goods, negative</a:t>
            </a:r>
            <a:endParaRPr sz="1100"/>
          </a:p>
          <a:p>
            <a:pPr indent="-298450" lvl="1" marL="914400" rtl="0" algn="l">
              <a:lnSpc>
                <a:spcPct val="115000"/>
              </a:lnSpc>
              <a:spcBef>
                <a:spcPts val="0"/>
              </a:spcBef>
              <a:spcAft>
                <a:spcPts val="0"/>
              </a:spcAft>
              <a:buSzPts val="1100"/>
              <a:buFont typeface="Calibri"/>
              <a:buAutoNum type="alphaLcPeriod"/>
            </a:pPr>
            <a:r>
              <a:rPr lang="en-US" sz="1100"/>
              <a:t>luxuries, less than one</a:t>
            </a:r>
            <a:endParaRPr sz="1100"/>
          </a:p>
          <a:p>
            <a:pPr indent="-298450" lvl="1" marL="914400" rtl="0" algn="l">
              <a:lnSpc>
                <a:spcPct val="115000"/>
              </a:lnSpc>
              <a:spcBef>
                <a:spcPts val="0"/>
              </a:spcBef>
              <a:spcAft>
                <a:spcPts val="0"/>
              </a:spcAft>
              <a:buSzPts val="1100"/>
              <a:buFont typeface="Calibri"/>
              <a:buAutoNum type="alphaLcPeriod"/>
            </a:pPr>
            <a:r>
              <a:rPr lang="en-US" sz="1100"/>
              <a:t>necessities, greater than 1</a:t>
            </a:r>
            <a:endParaRPr sz="1100"/>
          </a:p>
          <a:p>
            <a:pPr indent="-298450" lvl="1" marL="914400" rtl="0" algn="l">
              <a:lnSpc>
                <a:spcPct val="115000"/>
              </a:lnSpc>
              <a:spcBef>
                <a:spcPts val="0"/>
              </a:spcBef>
              <a:spcAft>
                <a:spcPts val="0"/>
              </a:spcAft>
              <a:buSzPts val="1100"/>
              <a:buFont typeface="Calibri"/>
              <a:buAutoNum type="alphaLcPeriod"/>
            </a:pPr>
            <a:r>
              <a:rPr lang="en-US" sz="1100"/>
              <a:t>inferior goods, negative</a:t>
            </a:r>
            <a:endParaRPr sz="1100"/>
          </a:p>
          <a:p>
            <a:pPr indent="0" lvl="0" marL="0" rtl="0" algn="l">
              <a:lnSpc>
                <a:spcPct val="115000"/>
              </a:lnSpc>
              <a:spcBef>
                <a:spcPts val="0"/>
              </a:spcBef>
              <a:spcAft>
                <a:spcPts val="0"/>
              </a:spcAft>
              <a:buSzPts val="1800"/>
              <a:buNone/>
            </a:pPr>
            <a:r>
              <a:t/>
            </a:r>
            <a:endParaRPr sz="1100"/>
          </a:p>
          <a:p>
            <a:pPr indent="0" lvl="0" marL="457200" rtl="0" algn="l">
              <a:lnSpc>
                <a:spcPct val="115000"/>
              </a:lnSpc>
              <a:spcBef>
                <a:spcPts val="0"/>
              </a:spcBef>
              <a:spcAft>
                <a:spcPts val="0"/>
              </a:spcAft>
              <a:buSzPts val="1800"/>
              <a:buNone/>
            </a:pPr>
            <a:r>
              <a:rPr lang="en-US" sz="1100"/>
              <a:t>11. If a firm raises the price of its product, its total revenue will</a:t>
            </a:r>
            <a:endParaRPr sz="1100"/>
          </a:p>
          <a:p>
            <a:pPr indent="-298450" lvl="1" marL="914400" rtl="0" algn="l">
              <a:lnSpc>
                <a:spcPct val="115000"/>
              </a:lnSpc>
              <a:spcBef>
                <a:spcPts val="0"/>
              </a:spcBef>
              <a:spcAft>
                <a:spcPts val="0"/>
              </a:spcAft>
              <a:buSzPts val="1100"/>
              <a:buFont typeface="Calibri"/>
              <a:buAutoNum type="alphaLcPeriod"/>
            </a:pPr>
            <a:r>
              <a:rPr lang="en-US" sz="1100"/>
              <a:t>always increase</a:t>
            </a:r>
            <a:endParaRPr sz="1100"/>
          </a:p>
          <a:p>
            <a:pPr indent="-298450" lvl="1" marL="914400" rtl="0" algn="l">
              <a:lnSpc>
                <a:spcPct val="115000"/>
              </a:lnSpc>
              <a:spcBef>
                <a:spcPts val="0"/>
              </a:spcBef>
              <a:spcAft>
                <a:spcPts val="0"/>
              </a:spcAft>
              <a:buSzPts val="1100"/>
              <a:buFont typeface="Calibri"/>
              <a:buAutoNum type="alphaLcPeriod"/>
            </a:pPr>
            <a:r>
              <a:rPr lang="en-US" sz="1100"/>
              <a:t>never increase</a:t>
            </a:r>
            <a:endParaRPr sz="1100"/>
          </a:p>
          <a:p>
            <a:pPr indent="-298450" lvl="1" marL="914400" rtl="0" algn="l">
              <a:lnSpc>
                <a:spcPct val="115000"/>
              </a:lnSpc>
              <a:spcBef>
                <a:spcPts val="0"/>
              </a:spcBef>
              <a:spcAft>
                <a:spcPts val="0"/>
              </a:spcAft>
              <a:buSzPts val="1100"/>
              <a:buFont typeface="Calibri"/>
              <a:buAutoNum type="alphaLcPeriod"/>
            </a:pPr>
            <a:r>
              <a:rPr lang="en-US" sz="1100"/>
              <a:t>increase only if demand is price inelastic</a:t>
            </a:r>
            <a:endParaRPr sz="1100"/>
          </a:p>
          <a:p>
            <a:pPr indent="-298450" lvl="1" marL="914400" rtl="0" algn="l">
              <a:lnSpc>
                <a:spcPct val="115000"/>
              </a:lnSpc>
              <a:spcBef>
                <a:spcPts val="0"/>
              </a:spcBef>
              <a:spcAft>
                <a:spcPts val="0"/>
              </a:spcAft>
              <a:buSzPts val="1100"/>
              <a:buFont typeface="Calibri"/>
              <a:buAutoNum type="alphaLcPeriod"/>
            </a:pPr>
            <a:r>
              <a:rPr lang="en-US" sz="1100"/>
              <a:t>increase only if demand is price elastic</a:t>
            </a:r>
            <a:endParaRPr sz="1100"/>
          </a:p>
          <a:p>
            <a:pPr indent="0" lvl="0" marL="0" rtl="0" algn="l">
              <a:lnSpc>
                <a:spcPct val="115000"/>
              </a:lnSpc>
              <a:spcBef>
                <a:spcPts val="0"/>
              </a:spcBef>
              <a:spcAft>
                <a:spcPts val="0"/>
              </a:spcAft>
              <a:buSzPts val="1800"/>
              <a:buNone/>
            </a:pPr>
            <a:r>
              <a:t/>
            </a:r>
            <a:endParaRPr sz="1100"/>
          </a:p>
          <a:p>
            <a:pPr indent="0" lvl="0" marL="457200" rtl="0" algn="l">
              <a:lnSpc>
                <a:spcPct val="115000"/>
              </a:lnSpc>
              <a:spcBef>
                <a:spcPts val="0"/>
              </a:spcBef>
              <a:spcAft>
                <a:spcPts val="0"/>
              </a:spcAft>
              <a:buSzPts val="1800"/>
              <a:buNone/>
            </a:pPr>
            <a:r>
              <a:rPr lang="en-US" sz="1100"/>
              <a:t>12. When the price of a good increased by 10%, the quantity demanded decreased by 5%. The price elasticity of demand is (   )%, anda price rise will () TR. </a:t>
            </a:r>
            <a:endParaRPr sz="1100"/>
          </a:p>
          <a:p>
            <a:pPr indent="-298450" lvl="1" marL="914400" rtl="0" algn="l">
              <a:lnSpc>
                <a:spcPct val="115000"/>
              </a:lnSpc>
              <a:spcBef>
                <a:spcPts val="0"/>
              </a:spcBef>
              <a:spcAft>
                <a:spcPts val="0"/>
              </a:spcAft>
              <a:buSzPts val="1100"/>
              <a:buFont typeface="Calibri"/>
              <a:buAutoNum type="alphaLcPeriod"/>
            </a:pPr>
            <a:r>
              <a:rPr lang="en-US" sz="1100"/>
              <a:t>0.5, increase</a:t>
            </a:r>
            <a:endParaRPr sz="1100"/>
          </a:p>
          <a:p>
            <a:pPr indent="-298450" lvl="1" marL="914400" rtl="0" algn="l">
              <a:lnSpc>
                <a:spcPct val="115000"/>
              </a:lnSpc>
              <a:spcBef>
                <a:spcPts val="0"/>
              </a:spcBef>
              <a:spcAft>
                <a:spcPts val="0"/>
              </a:spcAft>
              <a:buSzPts val="1100"/>
              <a:buFont typeface="Calibri"/>
              <a:buAutoNum type="alphaLcPeriod"/>
            </a:pPr>
            <a:r>
              <a:rPr lang="en-US" sz="1100"/>
              <a:t>-2.0, decrease</a:t>
            </a:r>
            <a:endParaRPr sz="1100"/>
          </a:p>
          <a:p>
            <a:pPr indent="-298450" lvl="1" marL="914400" rtl="0" algn="l">
              <a:lnSpc>
                <a:spcPct val="115000"/>
              </a:lnSpc>
              <a:spcBef>
                <a:spcPts val="0"/>
              </a:spcBef>
              <a:spcAft>
                <a:spcPts val="0"/>
              </a:spcAft>
              <a:buSzPts val="1100"/>
              <a:buFont typeface="Calibri"/>
              <a:buAutoNum type="alphaLcPeriod"/>
            </a:pPr>
            <a:r>
              <a:rPr lang="en-US" sz="1100"/>
              <a:t>0.5, decrease</a:t>
            </a:r>
            <a:endParaRPr sz="1100"/>
          </a:p>
          <a:p>
            <a:pPr indent="-298450" lvl="1" marL="914400" rtl="0" algn="l">
              <a:lnSpc>
                <a:spcPct val="115000"/>
              </a:lnSpc>
              <a:spcBef>
                <a:spcPts val="0"/>
              </a:spcBef>
              <a:spcAft>
                <a:spcPts val="0"/>
              </a:spcAft>
              <a:buSzPts val="1100"/>
              <a:buFont typeface="Calibri"/>
              <a:buAutoNum type="alphaLcPeriod"/>
            </a:pPr>
            <a:r>
              <a:rPr lang="en-US" sz="1100"/>
              <a:t>2, increase</a:t>
            </a:r>
            <a:endParaRPr sz="1100"/>
          </a:p>
          <a:p>
            <a:pPr indent="0" lvl="0" marL="0" rtl="0" algn="l">
              <a:lnSpc>
                <a:spcPct val="115000"/>
              </a:lnSpc>
              <a:spcBef>
                <a:spcPts val="0"/>
              </a:spcBef>
              <a:spcAft>
                <a:spcPts val="0"/>
              </a:spcAft>
              <a:buSzPts val="1800"/>
              <a:buNone/>
            </a:pPr>
            <a:r>
              <a:t/>
            </a:r>
            <a:endParaRPr sz="1100">
              <a:latin typeface="Raleway"/>
              <a:ea typeface="Raleway"/>
              <a:cs typeface="Raleway"/>
              <a:sym typeface="Raleway"/>
            </a:endParaRPr>
          </a:p>
          <a:p>
            <a:pPr indent="0" lvl="0" marL="0" rtl="0" algn="l">
              <a:lnSpc>
                <a:spcPct val="115000"/>
              </a:lnSpc>
              <a:spcBef>
                <a:spcPts val="0"/>
              </a:spcBef>
              <a:spcAft>
                <a:spcPts val="0"/>
              </a:spcAft>
              <a:buSzPts val="1800"/>
              <a:buNone/>
            </a:pPr>
            <a:r>
              <a:t/>
            </a:r>
            <a:endParaRPr sz="1100"/>
          </a:p>
          <a:p>
            <a:pPr indent="0" lvl="0" marL="0" rtl="0" algn="l">
              <a:lnSpc>
                <a:spcPct val="115000"/>
              </a:lnSpc>
              <a:spcBef>
                <a:spcPts val="0"/>
              </a:spcBef>
              <a:spcAft>
                <a:spcPts val="0"/>
              </a:spcAft>
              <a:buSzPts val="1800"/>
              <a:buNone/>
            </a:pPr>
            <a:r>
              <a:t/>
            </a:r>
            <a:endParaRPr sz="1200">
              <a:latin typeface="Raleway"/>
              <a:ea typeface="Raleway"/>
              <a:cs typeface="Raleway"/>
              <a:sym typeface="Raleway"/>
            </a:endParaRPr>
          </a:p>
          <a:p>
            <a:pPr indent="0" lvl="0" marL="0" rtl="0" algn="l">
              <a:lnSpc>
                <a:spcPct val="115000"/>
              </a:lnSpc>
              <a:spcBef>
                <a:spcPts val="0"/>
              </a:spcBef>
              <a:spcAft>
                <a:spcPts val="0"/>
              </a:spcAft>
              <a:buSzPts val="1800"/>
              <a:buNone/>
            </a:pPr>
            <a:r>
              <a:t/>
            </a:r>
            <a:endParaRPr b="1" sz="1200" u="sng">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9bf6a58f46_0_241"/>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74" name="Google Shape;274;g9bf6a58f46_0_241"/>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75" name="Google Shape;275;g9bf6a58f46_0_2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More Practice!</a:t>
            </a:r>
            <a:endParaRPr/>
          </a:p>
        </p:txBody>
      </p:sp>
      <p:sp>
        <p:nvSpPr>
          <p:cNvPr id="276" name="Google Shape;276;g9bf6a58f46_0_241"/>
          <p:cNvSpPr txBox="1"/>
          <p:nvPr>
            <p:ph idx="1" type="body"/>
          </p:nvPr>
        </p:nvSpPr>
        <p:spPr>
          <a:xfrm>
            <a:off x="838200" y="1522675"/>
            <a:ext cx="10515600" cy="4351200"/>
          </a:xfrm>
          <a:prstGeom prst="rect">
            <a:avLst/>
          </a:prstGeom>
          <a:noFill/>
          <a:ln>
            <a:noFill/>
          </a:ln>
        </p:spPr>
        <p:txBody>
          <a:bodyPr anchorCtr="0" anchor="t" bIns="45700" lIns="91425" spcFirstLastPara="1" rIns="91425" wrap="square" tIns="45700">
            <a:noAutofit/>
          </a:bodyPr>
          <a:lstStyle/>
          <a:p>
            <a:pPr indent="0" lvl="0" marL="91440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SzPts val="1800"/>
              <a:buNone/>
            </a:pPr>
            <a:r>
              <a:rPr lang="en-US" sz="1600"/>
              <a:t>13. In one hour, Daniel can produce 40 socks or 8 shoes; Vivian can produce 80 socks or 10 shoes. </a:t>
            </a:r>
            <a:endParaRPr sz="1600"/>
          </a:p>
          <a:p>
            <a:pPr indent="-330200" lvl="1" marL="914400" rtl="0" algn="l">
              <a:lnSpc>
                <a:spcPct val="115000"/>
              </a:lnSpc>
              <a:spcBef>
                <a:spcPts val="0"/>
              </a:spcBef>
              <a:spcAft>
                <a:spcPts val="0"/>
              </a:spcAft>
              <a:buSzPts val="1600"/>
              <a:buFont typeface="Calibri"/>
              <a:buAutoNum type="alphaLcPeriod"/>
            </a:pPr>
            <a:r>
              <a:rPr lang="en-US" sz="1600"/>
              <a:t>Draw PPF for Daniel and Vivian, showing the production point (A) for each PPF when each spends 30 min of an hour producing socks and 30 min producing shoes. </a:t>
            </a:r>
            <a:endParaRPr sz="1600"/>
          </a:p>
          <a:p>
            <a:pPr indent="-330200" lvl="1" marL="914400" rtl="0" algn="l">
              <a:lnSpc>
                <a:spcPct val="115000"/>
              </a:lnSpc>
              <a:spcBef>
                <a:spcPts val="0"/>
              </a:spcBef>
              <a:spcAft>
                <a:spcPts val="0"/>
              </a:spcAft>
              <a:buSzPts val="1600"/>
              <a:buFont typeface="Calibri"/>
              <a:buAutoNum type="alphaLcPeriod"/>
            </a:pPr>
            <a:r>
              <a:rPr lang="en-US" sz="1600"/>
              <a:t>Who should specialize in what production? Show the specialized production point B on the PPF. </a:t>
            </a:r>
            <a:endParaRPr sz="1600"/>
          </a:p>
          <a:p>
            <a:pPr indent="-330200" lvl="1" marL="914400" rtl="0" algn="l">
              <a:lnSpc>
                <a:spcPct val="115000"/>
              </a:lnSpc>
              <a:spcBef>
                <a:spcPts val="0"/>
              </a:spcBef>
              <a:spcAft>
                <a:spcPts val="0"/>
              </a:spcAft>
              <a:buSzPts val="1600"/>
              <a:buFont typeface="Calibri"/>
              <a:buAutoNum type="alphaLcPeriod"/>
            </a:pPr>
            <a:r>
              <a:rPr lang="en-US" sz="1600"/>
              <a:t>After specialization, there are two options for trade: </a:t>
            </a:r>
            <a:endParaRPr sz="1600"/>
          </a:p>
          <a:p>
            <a:pPr indent="-330200" lvl="2" marL="1371600" rtl="0" algn="l">
              <a:lnSpc>
                <a:spcPct val="115000"/>
              </a:lnSpc>
              <a:spcBef>
                <a:spcPts val="0"/>
              </a:spcBef>
              <a:spcAft>
                <a:spcPts val="0"/>
              </a:spcAft>
              <a:buSzPts val="1600"/>
              <a:buFont typeface="Calibri"/>
              <a:buAutoNum type="romanLcPeriod"/>
            </a:pPr>
            <a:r>
              <a:rPr lang="en-US" sz="1600"/>
              <a:t>4 shoes for 24 socks</a:t>
            </a:r>
            <a:endParaRPr sz="1600"/>
          </a:p>
          <a:p>
            <a:pPr indent="-330200" lvl="2" marL="1371600" rtl="0" algn="l">
              <a:lnSpc>
                <a:spcPct val="115000"/>
              </a:lnSpc>
              <a:spcBef>
                <a:spcPts val="0"/>
              </a:spcBef>
              <a:spcAft>
                <a:spcPts val="0"/>
              </a:spcAft>
              <a:buSzPts val="1600"/>
              <a:buFont typeface="Calibri"/>
              <a:buAutoNum type="romanLcPeriod"/>
            </a:pPr>
            <a:r>
              <a:rPr lang="en-US" sz="1600"/>
              <a:t>4 shoes for 16 socks</a:t>
            </a:r>
            <a:endParaRPr sz="1600"/>
          </a:p>
          <a:p>
            <a:pPr indent="0" lvl="0" marL="914400" rtl="0" algn="l">
              <a:lnSpc>
                <a:spcPct val="115000"/>
              </a:lnSpc>
              <a:spcBef>
                <a:spcPts val="0"/>
              </a:spcBef>
              <a:spcAft>
                <a:spcPts val="0"/>
              </a:spcAft>
              <a:buClr>
                <a:schemeClr val="dk1"/>
              </a:buClr>
              <a:buSzPts val="1100"/>
              <a:buFont typeface="Arial"/>
              <a:buNone/>
            </a:pPr>
            <a:r>
              <a:rPr lang="en-US" sz="1600"/>
              <a:t>Which option will be acceptable to both for trade? </a:t>
            </a:r>
            <a:endParaRPr sz="1600"/>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t/>
            </a:r>
            <a:endParaRPr sz="1200">
              <a:latin typeface="Raleway"/>
              <a:ea typeface="Raleway"/>
              <a:cs typeface="Raleway"/>
              <a:sym typeface="Raleway"/>
            </a:endParaRPr>
          </a:p>
          <a:p>
            <a:pPr indent="0" lvl="0" marL="0" rtl="0" algn="l">
              <a:lnSpc>
                <a:spcPct val="115000"/>
              </a:lnSpc>
              <a:spcBef>
                <a:spcPts val="0"/>
              </a:spcBef>
              <a:spcAft>
                <a:spcPts val="0"/>
              </a:spcAft>
              <a:buSzPts val="1800"/>
              <a:buNone/>
            </a:pPr>
            <a:r>
              <a:t/>
            </a:r>
            <a:endParaRPr b="1" sz="1200" u="sng">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9bf6a58f46_0_255"/>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82" name="Google Shape;282;g9bf6a58f46_0_255"/>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83" name="Google Shape;283;g9bf6a58f46_0_2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More Practice!</a:t>
            </a:r>
            <a:endParaRPr/>
          </a:p>
        </p:txBody>
      </p:sp>
      <p:sp>
        <p:nvSpPr>
          <p:cNvPr id="284" name="Google Shape;284;g9bf6a58f46_0_255"/>
          <p:cNvSpPr txBox="1"/>
          <p:nvPr>
            <p:ph idx="1" type="body"/>
          </p:nvPr>
        </p:nvSpPr>
        <p:spPr>
          <a:xfrm>
            <a:off x="838200" y="1522675"/>
            <a:ext cx="10515600" cy="4351200"/>
          </a:xfrm>
          <a:prstGeom prst="rect">
            <a:avLst/>
          </a:prstGeom>
          <a:noFill/>
          <a:ln>
            <a:noFill/>
          </a:ln>
        </p:spPr>
        <p:txBody>
          <a:bodyPr anchorCtr="0" anchor="t" bIns="45700" lIns="91425" spcFirstLastPara="1" rIns="91425" wrap="square" tIns="45700">
            <a:noAutofit/>
          </a:bodyPr>
          <a:lstStyle/>
          <a:p>
            <a:pPr indent="0" lvl="0" marL="914400" rtl="0" algn="l">
              <a:lnSpc>
                <a:spcPct val="115000"/>
              </a:lnSpc>
              <a:spcBef>
                <a:spcPts val="0"/>
              </a:spcBef>
              <a:spcAft>
                <a:spcPts val="0"/>
              </a:spcAft>
              <a:buSzPts val="1800"/>
              <a:buNone/>
            </a:pPr>
            <a:r>
              <a:t/>
            </a:r>
            <a:endParaRPr sz="1100">
              <a:latin typeface="Raleway"/>
              <a:ea typeface="Raleway"/>
              <a:cs typeface="Raleway"/>
              <a:sym typeface="Raleway"/>
            </a:endParaRPr>
          </a:p>
          <a:p>
            <a:pPr indent="0" lvl="0" marL="0" rtl="0" algn="l">
              <a:lnSpc>
                <a:spcPct val="115000"/>
              </a:lnSpc>
              <a:spcBef>
                <a:spcPts val="0"/>
              </a:spcBef>
              <a:spcAft>
                <a:spcPts val="0"/>
              </a:spcAft>
              <a:buSzPts val="1800"/>
              <a:buNone/>
            </a:pPr>
            <a:r>
              <a:rPr lang="en-US" sz="1600"/>
              <a:t>14. For each scenario, draw the shift of supply or demand curve and explain the effect on Ep and Eq for Supply &amp; Demand curve for Lululemon pants: </a:t>
            </a:r>
            <a:endParaRPr sz="1600"/>
          </a:p>
          <a:p>
            <a:pPr indent="-330200" lvl="1" marL="914400" rtl="0" algn="l">
              <a:lnSpc>
                <a:spcPct val="115000"/>
              </a:lnSpc>
              <a:spcBef>
                <a:spcPts val="0"/>
              </a:spcBef>
              <a:spcAft>
                <a:spcPts val="0"/>
              </a:spcAft>
              <a:buSzPts val="1600"/>
              <a:buFont typeface="Calibri"/>
              <a:buAutoNum type="alphaLcPeriod"/>
            </a:pPr>
            <a:r>
              <a:rPr lang="en-US" sz="1600"/>
              <a:t>A fire in India destroys the latest shipment of Lululemon goods. </a:t>
            </a:r>
            <a:endParaRPr sz="1600"/>
          </a:p>
          <a:p>
            <a:pPr indent="-330200" lvl="1" marL="914400" rtl="0" algn="l">
              <a:lnSpc>
                <a:spcPct val="115000"/>
              </a:lnSpc>
              <a:spcBef>
                <a:spcPts val="0"/>
              </a:spcBef>
              <a:spcAft>
                <a:spcPts val="0"/>
              </a:spcAft>
              <a:buSzPts val="1600"/>
              <a:buFont typeface="Calibri"/>
              <a:buAutoNum type="alphaLcPeriod"/>
            </a:pPr>
            <a:r>
              <a:rPr lang="en-US" sz="1600"/>
              <a:t>The new movie, ‘Yoga Mamas’ is a huge hit, and yoga wear popularity rises. </a:t>
            </a:r>
            <a:endParaRPr sz="1600"/>
          </a:p>
          <a:p>
            <a:pPr indent="-330200" lvl="1" marL="914400" rtl="0" algn="l">
              <a:lnSpc>
                <a:spcPct val="115000"/>
              </a:lnSpc>
              <a:spcBef>
                <a:spcPts val="0"/>
              </a:spcBef>
              <a:spcAft>
                <a:spcPts val="0"/>
              </a:spcAft>
              <a:buSzPts val="1600"/>
              <a:buFont typeface="Calibri"/>
              <a:buAutoNum type="alphaLcPeriod"/>
            </a:pPr>
            <a:r>
              <a:rPr lang="en-US" sz="1600"/>
              <a:t>Lululemon slashed its prices on all products by 50%. </a:t>
            </a:r>
            <a:endParaRPr sz="1600"/>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t/>
            </a:r>
            <a:endParaRPr sz="1200">
              <a:latin typeface="Raleway"/>
              <a:ea typeface="Raleway"/>
              <a:cs typeface="Raleway"/>
              <a:sym typeface="Raleway"/>
            </a:endParaRPr>
          </a:p>
          <a:p>
            <a:pPr indent="0" lvl="0" marL="0" rtl="0" algn="l">
              <a:lnSpc>
                <a:spcPct val="115000"/>
              </a:lnSpc>
              <a:spcBef>
                <a:spcPts val="0"/>
              </a:spcBef>
              <a:spcAft>
                <a:spcPts val="0"/>
              </a:spcAft>
              <a:buSzPts val="1800"/>
              <a:buNone/>
            </a:pPr>
            <a:r>
              <a:t/>
            </a:r>
            <a:endParaRPr b="1" sz="1200" u="sng">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9bf6a58f46_0_248"/>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290" name="Google Shape;290;g9bf6a58f46_0_248"/>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291" name="Google Shape;291;g9bf6a58f46_0_2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More Practice!</a:t>
            </a:r>
            <a:endParaRPr/>
          </a:p>
        </p:txBody>
      </p:sp>
      <p:sp>
        <p:nvSpPr>
          <p:cNvPr id="292" name="Google Shape;292;g9bf6a58f46_0_248"/>
          <p:cNvSpPr txBox="1"/>
          <p:nvPr>
            <p:ph idx="1" type="body"/>
          </p:nvPr>
        </p:nvSpPr>
        <p:spPr>
          <a:xfrm>
            <a:off x="838200" y="1522675"/>
            <a:ext cx="10515600" cy="4351200"/>
          </a:xfrm>
          <a:prstGeom prst="rect">
            <a:avLst/>
          </a:prstGeom>
          <a:noFill/>
          <a:ln>
            <a:noFill/>
          </a:ln>
        </p:spPr>
        <p:txBody>
          <a:bodyPr anchorCtr="0" anchor="t" bIns="45700" lIns="91425" spcFirstLastPara="1" rIns="91425" wrap="square" tIns="45700">
            <a:noAutofit/>
          </a:bodyPr>
          <a:lstStyle/>
          <a:p>
            <a:pPr indent="0" lvl="0" marL="914400" rtl="0" algn="l">
              <a:lnSpc>
                <a:spcPct val="115000"/>
              </a:lnSpc>
              <a:spcBef>
                <a:spcPts val="0"/>
              </a:spcBef>
              <a:spcAft>
                <a:spcPts val="0"/>
              </a:spcAft>
              <a:buSzPts val="1800"/>
              <a:buNone/>
            </a:pPr>
            <a:r>
              <a:t/>
            </a:r>
            <a:endParaRPr sz="1100">
              <a:latin typeface="Raleway"/>
              <a:ea typeface="Raleway"/>
              <a:cs typeface="Raleway"/>
              <a:sym typeface="Raleway"/>
            </a:endParaRPr>
          </a:p>
          <a:p>
            <a:pPr indent="0" lvl="0" marL="457200" rtl="0" algn="l">
              <a:lnSpc>
                <a:spcPct val="115000"/>
              </a:lnSpc>
              <a:spcBef>
                <a:spcPts val="0"/>
              </a:spcBef>
              <a:spcAft>
                <a:spcPts val="0"/>
              </a:spcAft>
              <a:buSzPts val="1800"/>
              <a:buNone/>
            </a:pPr>
            <a:r>
              <a:rPr lang="en-US" sz="1600"/>
              <a:t>15. The price of Canucks tickets drops from $120 to $100 a game. The quantity of tickets sold falls from 160,000 tickets to 144,000. </a:t>
            </a:r>
            <a:endParaRPr sz="1600"/>
          </a:p>
          <a:p>
            <a:pPr indent="-330200" lvl="1" marL="914400" rtl="0" algn="l">
              <a:lnSpc>
                <a:spcPct val="115000"/>
              </a:lnSpc>
              <a:spcBef>
                <a:spcPts val="0"/>
              </a:spcBef>
              <a:spcAft>
                <a:spcPts val="0"/>
              </a:spcAft>
              <a:buSzPts val="1600"/>
              <a:buFont typeface="Calibri"/>
              <a:buAutoNum type="alphaLcPeriod"/>
            </a:pPr>
            <a:r>
              <a:rPr lang="en-US" sz="1600"/>
              <a:t>Calculate the price elasticity of demand for gasoline. </a:t>
            </a:r>
            <a:endParaRPr sz="1600"/>
          </a:p>
          <a:p>
            <a:pPr indent="-330200" lvl="1" marL="914400" rtl="0" algn="l">
              <a:lnSpc>
                <a:spcPct val="115000"/>
              </a:lnSpc>
              <a:spcBef>
                <a:spcPts val="0"/>
              </a:spcBef>
              <a:spcAft>
                <a:spcPts val="0"/>
              </a:spcAft>
              <a:buSzPts val="1600"/>
              <a:buFont typeface="Calibri"/>
              <a:buAutoNum type="alphaLcPeriod"/>
            </a:pPr>
            <a:r>
              <a:rPr lang="en-US" sz="1600"/>
              <a:t>As the price falls, by what % should the demand have risen for the TR to be maximum?</a:t>
            </a:r>
            <a:endParaRPr sz="1600"/>
          </a:p>
          <a:p>
            <a:pPr indent="-330200" lvl="1" marL="914400" rtl="0" algn="l">
              <a:lnSpc>
                <a:spcPct val="115000"/>
              </a:lnSpc>
              <a:spcBef>
                <a:spcPts val="0"/>
              </a:spcBef>
              <a:spcAft>
                <a:spcPts val="0"/>
              </a:spcAft>
              <a:buSzPts val="1600"/>
              <a:buFont typeface="Calibri"/>
              <a:buAutoNum type="alphaLcPeriod"/>
            </a:pPr>
            <a:r>
              <a:rPr lang="en-US" sz="1600"/>
              <a:t>By what % should the demand have risen for the demand to be perfectly inelastic?</a:t>
            </a:r>
            <a:endParaRPr sz="1600"/>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t/>
            </a:r>
            <a:endParaRPr sz="1200">
              <a:latin typeface="Raleway"/>
              <a:ea typeface="Raleway"/>
              <a:cs typeface="Raleway"/>
              <a:sym typeface="Raleway"/>
            </a:endParaRPr>
          </a:p>
          <a:p>
            <a:pPr indent="0" lvl="0" marL="0" rtl="0" algn="l">
              <a:lnSpc>
                <a:spcPct val="115000"/>
              </a:lnSpc>
              <a:spcBef>
                <a:spcPts val="0"/>
              </a:spcBef>
              <a:spcAft>
                <a:spcPts val="0"/>
              </a:spcAft>
              <a:buSzPts val="1800"/>
              <a:buNone/>
            </a:pPr>
            <a:r>
              <a:t/>
            </a:r>
            <a:endParaRPr b="1" sz="1200" u="sng">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9bf6a58f46_0_12"/>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04" name="Google Shape;104;g9bf6a58f46_0_12"/>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05" name="Google Shape;105;g9bf6a58f46_0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1. Introduction to Economics</a:t>
            </a:r>
            <a:endParaRPr/>
          </a:p>
        </p:txBody>
      </p:sp>
      <p:sp>
        <p:nvSpPr>
          <p:cNvPr id="106" name="Google Shape;106;g9bf6a58f46_0_12"/>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Calibri"/>
              <a:buAutoNum type="arabicPeriod"/>
            </a:pPr>
            <a:r>
              <a:rPr b="1" lang="en-US"/>
              <a:t>What is Economics?</a:t>
            </a:r>
            <a:endParaRPr b="1"/>
          </a:p>
          <a:p>
            <a:pPr indent="-330200" lvl="1" marL="914400" rtl="0" algn="l">
              <a:lnSpc>
                <a:spcPct val="115000"/>
              </a:lnSpc>
              <a:spcBef>
                <a:spcPts val="0"/>
              </a:spcBef>
              <a:spcAft>
                <a:spcPts val="0"/>
              </a:spcAft>
              <a:buSzPts val="1600"/>
              <a:buFont typeface="Raleway"/>
              <a:buAutoNum type="alphaLcPeriod"/>
            </a:pPr>
            <a:r>
              <a:rPr b="1" lang="en-US" sz="1600"/>
              <a:t>Economics: </a:t>
            </a:r>
            <a:r>
              <a:rPr lang="en-US" sz="1600"/>
              <a:t>the social science that studies the choices that individuals, businesses, governments, and entire societies as they cope with scarcity</a:t>
            </a:r>
            <a:endParaRPr sz="1600"/>
          </a:p>
          <a:p>
            <a:pPr indent="-330200" lvl="1" marL="914400" rtl="0" algn="l">
              <a:lnSpc>
                <a:spcPct val="115000"/>
              </a:lnSpc>
              <a:spcBef>
                <a:spcPts val="0"/>
              </a:spcBef>
              <a:spcAft>
                <a:spcPts val="0"/>
              </a:spcAft>
              <a:buSzPts val="1600"/>
              <a:buFont typeface="Raleway"/>
              <a:buAutoNum type="alphaLcPeriod"/>
            </a:pPr>
            <a:r>
              <a:rPr b="1" lang="en-US" sz="1600"/>
              <a:t>Microeconomics:</a:t>
            </a:r>
            <a:r>
              <a:rPr lang="en-US" sz="1600"/>
              <a:t> the study of choices that </a:t>
            </a:r>
            <a:r>
              <a:rPr lang="en-US" sz="1600" u="sng"/>
              <a:t>individuals </a:t>
            </a:r>
            <a:r>
              <a:rPr lang="en-US" sz="1600"/>
              <a:t>and </a:t>
            </a:r>
            <a:r>
              <a:rPr lang="en-US" sz="1600" u="sng"/>
              <a:t>businesses </a:t>
            </a:r>
            <a:r>
              <a:rPr lang="en-US" sz="1600"/>
              <a:t>make, the way those choices interact </a:t>
            </a:r>
            <a:r>
              <a:rPr lang="en-US" sz="1600" u="sng"/>
              <a:t>in markets</a:t>
            </a:r>
            <a:r>
              <a:rPr lang="en-US" sz="1600"/>
              <a:t>, and the influence of </a:t>
            </a:r>
            <a:r>
              <a:rPr lang="en-US" sz="1600" u="sng"/>
              <a:t>government</a:t>
            </a:r>
            <a:r>
              <a:rPr lang="en-US" sz="1600"/>
              <a:t>.</a:t>
            </a:r>
            <a:endParaRPr sz="1600"/>
          </a:p>
          <a:p>
            <a:pPr indent="0" lvl="0" marL="914400" rtl="0" algn="l">
              <a:lnSpc>
                <a:spcPct val="115000"/>
              </a:lnSpc>
              <a:spcBef>
                <a:spcPts val="0"/>
              </a:spcBef>
              <a:spcAft>
                <a:spcPts val="0"/>
              </a:spcAft>
              <a:buSzPts val="1800"/>
              <a:buNone/>
            </a:pPr>
            <a:r>
              <a:t/>
            </a:r>
            <a:endParaRPr sz="1600"/>
          </a:p>
          <a:p>
            <a:pPr indent="-342900" lvl="0" marL="457200" rtl="0" algn="l">
              <a:lnSpc>
                <a:spcPct val="115000"/>
              </a:lnSpc>
              <a:spcBef>
                <a:spcPts val="0"/>
              </a:spcBef>
              <a:spcAft>
                <a:spcPts val="0"/>
              </a:spcAft>
              <a:buSzPts val="1800"/>
              <a:buChar char="●"/>
            </a:pPr>
            <a:r>
              <a:rPr b="1" lang="en-US"/>
              <a:t>Economic Way of Thinking</a:t>
            </a:r>
            <a:endParaRPr b="1"/>
          </a:p>
          <a:p>
            <a:pPr indent="-330200" lvl="1" marL="914400" rtl="0" algn="l">
              <a:lnSpc>
                <a:spcPct val="115000"/>
              </a:lnSpc>
              <a:spcBef>
                <a:spcPts val="0"/>
              </a:spcBef>
              <a:spcAft>
                <a:spcPts val="0"/>
              </a:spcAft>
              <a:buSzPts val="1600"/>
              <a:buFont typeface="Calibri"/>
              <a:buAutoNum type="alphaLcPeriod" startAt="2"/>
            </a:pPr>
            <a:r>
              <a:rPr lang="en-US" sz="1600"/>
              <a:t>Economic questions arise due to human’s </a:t>
            </a:r>
            <a:r>
              <a:rPr lang="en-US" sz="1600" u="sng"/>
              <a:t>infinite desires</a:t>
            </a:r>
            <a:r>
              <a:rPr lang="en-US" sz="1600"/>
              <a:t> and </a:t>
            </a:r>
            <a:r>
              <a:rPr lang="en-US" sz="1600" u="sng"/>
              <a:t>scarce resources.</a:t>
            </a:r>
            <a:r>
              <a:rPr lang="en-US" sz="1600"/>
              <a:t> Due to scarcity, we must make choices, depending on the incentives we face</a:t>
            </a:r>
            <a:endParaRPr sz="1600"/>
          </a:p>
          <a:p>
            <a:pPr indent="-330200" lvl="1" marL="914400" rtl="0" algn="l">
              <a:lnSpc>
                <a:spcPct val="115000"/>
              </a:lnSpc>
              <a:spcBef>
                <a:spcPts val="0"/>
              </a:spcBef>
              <a:spcAft>
                <a:spcPts val="0"/>
              </a:spcAft>
              <a:buSzPts val="1600"/>
              <a:buFont typeface="Raleway"/>
              <a:buAutoNum type="alphaLcPeriod" startAt="2"/>
            </a:pPr>
            <a:r>
              <a:rPr lang="en-US" sz="1600"/>
              <a:t>Every choice is a </a:t>
            </a:r>
            <a:r>
              <a:rPr b="1" lang="en-US" sz="1600"/>
              <a:t>trade-off</a:t>
            </a:r>
            <a:r>
              <a:rPr lang="en-US" sz="1600"/>
              <a:t>; give up one to get another</a:t>
            </a:r>
            <a:endParaRPr sz="1600"/>
          </a:p>
          <a:p>
            <a:pPr indent="-330200" lvl="1" marL="914400" rtl="0" algn="l">
              <a:lnSpc>
                <a:spcPct val="115000"/>
              </a:lnSpc>
              <a:spcBef>
                <a:spcPts val="0"/>
              </a:spcBef>
              <a:spcAft>
                <a:spcPts val="0"/>
              </a:spcAft>
              <a:buSzPts val="1600"/>
              <a:buFont typeface="Calibri"/>
              <a:buAutoNum type="alphaLcPeriod" startAt="2"/>
            </a:pPr>
            <a:r>
              <a:rPr lang="en-US" sz="1600"/>
              <a:t>Optimal choices for:</a:t>
            </a:r>
            <a:endParaRPr sz="1600"/>
          </a:p>
          <a:p>
            <a:pPr indent="-330200" lvl="2" marL="1371600" rtl="0" algn="l">
              <a:lnSpc>
                <a:spcPct val="115000"/>
              </a:lnSpc>
              <a:spcBef>
                <a:spcPts val="0"/>
              </a:spcBef>
              <a:spcAft>
                <a:spcPts val="0"/>
              </a:spcAft>
              <a:buSzPts val="1600"/>
              <a:buFont typeface="Raleway"/>
              <a:buAutoNum type="romanLcPeriod"/>
            </a:pPr>
            <a:r>
              <a:rPr b="1" lang="en-US" sz="1600"/>
              <a:t>Individuals</a:t>
            </a:r>
            <a:r>
              <a:rPr lang="en-US" sz="1600"/>
              <a:t>- satisfy </a:t>
            </a:r>
            <a:r>
              <a:rPr lang="en-US" sz="1600" u="sng"/>
              <a:t>personal desires</a:t>
            </a:r>
            <a:endParaRPr sz="1600" u="sng"/>
          </a:p>
          <a:p>
            <a:pPr indent="-330200" lvl="2" marL="1371600" rtl="0" algn="l">
              <a:lnSpc>
                <a:spcPct val="115000"/>
              </a:lnSpc>
              <a:spcBef>
                <a:spcPts val="0"/>
              </a:spcBef>
              <a:spcAft>
                <a:spcPts val="0"/>
              </a:spcAft>
              <a:buSzPts val="1600"/>
              <a:buFont typeface="Raleway"/>
              <a:buAutoNum type="romanLcPeriod"/>
            </a:pPr>
            <a:r>
              <a:rPr b="1" lang="en-US" sz="1600"/>
              <a:t>Firms</a:t>
            </a:r>
            <a:r>
              <a:rPr lang="en-US" sz="1600"/>
              <a:t>- maximize</a:t>
            </a:r>
            <a:r>
              <a:rPr lang="en-US" sz="1600" u="sng"/>
              <a:t> profit</a:t>
            </a:r>
            <a:endParaRPr sz="1600" u="sng"/>
          </a:p>
          <a:p>
            <a:pPr indent="-330200" lvl="2" marL="1371600" rtl="0" algn="l">
              <a:lnSpc>
                <a:spcPct val="115000"/>
              </a:lnSpc>
              <a:spcBef>
                <a:spcPts val="0"/>
              </a:spcBef>
              <a:spcAft>
                <a:spcPts val="0"/>
              </a:spcAft>
              <a:buSzPts val="1600"/>
              <a:buFont typeface="Raleway"/>
              <a:buAutoNum type="romanLcPeriod"/>
            </a:pPr>
            <a:r>
              <a:rPr b="1" lang="en-US" sz="1600"/>
              <a:t>Government</a:t>
            </a:r>
            <a:r>
              <a:rPr lang="en-US" sz="1600"/>
              <a:t>- maximize </a:t>
            </a:r>
            <a:r>
              <a:rPr lang="en-US" sz="1600" u="sng"/>
              <a:t>social welfare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9bf6a58f46_0_19"/>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12" name="Google Shape;112;g9bf6a58f46_0_19"/>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13" name="Google Shape;113;g9bf6a58f46_0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1. Introduction to Economics</a:t>
            </a:r>
            <a:endParaRPr/>
          </a:p>
        </p:txBody>
      </p:sp>
      <p:sp>
        <p:nvSpPr>
          <p:cNvPr id="114" name="Google Shape;114;g9bf6a58f46_0_19"/>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Calibri"/>
              <a:buChar char="●"/>
            </a:pPr>
            <a:r>
              <a:rPr b="1" lang="en-US"/>
              <a:t>Economic Questions</a:t>
            </a:r>
            <a:endParaRPr b="1"/>
          </a:p>
          <a:p>
            <a:pPr indent="-330200" lvl="1" marL="914400" rtl="0" algn="l">
              <a:lnSpc>
                <a:spcPct val="115000"/>
              </a:lnSpc>
              <a:spcBef>
                <a:spcPts val="0"/>
              </a:spcBef>
              <a:spcAft>
                <a:spcPts val="0"/>
              </a:spcAft>
              <a:buSzPts val="1600"/>
              <a:buFont typeface="Calibri"/>
              <a:buChar char="○"/>
            </a:pPr>
            <a:r>
              <a:rPr lang="en-US" sz="1600"/>
              <a:t>How do choices end up in determining: </a:t>
            </a:r>
            <a:r>
              <a:rPr lang="en-US" sz="1600" u="sng"/>
              <a:t>what</a:t>
            </a:r>
            <a:r>
              <a:rPr lang="en-US" sz="1600"/>
              <a:t> to produce, </a:t>
            </a:r>
            <a:r>
              <a:rPr lang="en-US" sz="1600" u="sng"/>
              <a:t>how much</a:t>
            </a:r>
            <a:r>
              <a:rPr lang="en-US" sz="1600"/>
              <a:t> to produce, and </a:t>
            </a:r>
            <a:r>
              <a:rPr lang="en-US" sz="1600" u="sng"/>
              <a:t>for whom</a:t>
            </a:r>
            <a:r>
              <a:rPr lang="en-US" sz="1600"/>
              <a:t> to produce?</a:t>
            </a:r>
            <a:endParaRPr sz="1600"/>
          </a:p>
          <a:p>
            <a:pPr indent="-330200" lvl="1" marL="914400" rtl="0" algn="l">
              <a:lnSpc>
                <a:spcPct val="115000"/>
              </a:lnSpc>
              <a:spcBef>
                <a:spcPts val="0"/>
              </a:spcBef>
              <a:spcAft>
                <a:spcPts val="0"/>
              </a:spcAft>
              <a:buSzPts val="1600"/>
              <a:buFont typeface="Calibri"/>
              <a:buChar char="○"/>
            </a:pPr>
            <a:r>
              <a:rPr lang="en-US" sz="1600"/>
              <a:t>When do choices made in pursuit of </a:t>
            </a:r>
            <a:r>
              <a:rPr lang="en-US" sz="1600" u="sng"/>
              <a:t>self-interest</a:t>
            </a:r>
            <a:r>
              <a:rPr lang="en-US" sz="1600"/>
              <a:t> also promote the </a:t>
            </a:r>
            <a:r>
              <a:rPr lang="en-US" sz="1600" u="sng"/>
              <a:t>social interest</a:t>
            </a:r>
            <a:r>
              <a:rPr lang="en-US" sz="1600"/>
              <a:t>?</a:t>
            </a:r>
            <a:endParaRPr sz="1600"/>
          </a:p>
          <a:p>
            <a:pPr indent="0" lvl="0" marL="457200" rtl="0" algn="l">
              <a:lnSpc>
                <a:spcPct val="115000"/>
              </a:lnSpc>
              <a:spcBef>
                <a:spcPts val="0"/>
              </a:spcBef>
              <a:spcAft>
                <a:spcPts val="0"/>
              </a:spcAft>
              <a:buClr>
                <a:schemeClr val="dk1"/>
              </a:buClr>
              <a:buSzPts val="1100"/>
              <a:buFont typeface="Arial"/>
              <a:buNone/>
            </a:pPr>
            <a:r>
              <a:t/>
            </a:r>
            <a:endParaRPr sz="1600"/>
          </a:p>
          <a:p>
            <a:pPr indent="-330200" lvl="1" marL="914400" rtl="0" algn="l">
              <a:lnSpc>
                <a:spcPct val="115000"/>
              </a:lnSpc>
              <a:spcBef>
                <a:spcPts val="0"/>
              </a:spcBef>
              <a:spcAft>
                <a:spcPts val="0"/>
              </a:spcAft>
              <a:buSzPts val="1600"/>
              <a:buFont typeface="Raleway"/>
              <a:buChar char="○"/>
            </a:pPr>
            <a:r>
              <a:rPr b="1" lang="en-US" sz="1600"/>
              <a:t>Economic Reasoning</a:t>
            </a:r>
            <a:r>
              <a:rPr lang="en-US" sz="1600"/>
              <a:t>: measure everything by </a:t>
            </a:r>
            <a:r>
              <a:rPr lang="en-US" sz="1600" u="sng"/>
              <a:t>cost</a:t>
            </a:r>
            <a:r>
              <a:rPr lang="en-US" sz="1600"/>
              <a:t> and </a:t>
            </a:r>
            <a:r>
              <a:rPr lang="en-US" sz="1600" u="sng"/>
              <a:t>benefit</a:t>
            </a:r>
            <a:endParaRPr sz="1600" u="sng"/>
          </a:p>
          <a:p>
            <a:pPr indent="-330200" lvl="2" marL="1371600" rtl="0" algn="l">
              <a:lnSpc>
                <a:spcPct val="115000"/>
              </a:lnSpc>
              <a:spcBef>
                <a:spcPts val="0"/>
              </a:spcBef>
              <a:spcAft>
                <a:spcPts val="0"/>
              </a:spcAft>
              <a:buSzPts val="1600"/>
              <a:buFont typeface="Calibri"/>
              <a:buChar char="■"/>
            </a:pPr>
            <a:r>
              <a:rPr lang="en-US" sz="1600"/>
              <a:t>If Marginal Benefit&gt;Marginal Cost, do it!</a:t>
            </a:r>
            <a:endParaRPr sz="1600"/>
          </a:p>
          <a:p>
            <a:pPr indent="-330200" lvl="2" marL="1371600" rtl="0" algn="l">
              <a:lnSpc>
                <a:spcPct val="115000"/>
              </a:lnSpc>
              <a:spcBef>
                <a:spcPts val="0"/>
              </a:spcBef>
              <a:spcAft>
                <a:spcPts val="0"/>
              </a:spcAft>
              <a:buSzPts val="1600"/>
              <a:buFont typeface="Calibri"/>
              <a:buChar char="■"/>
            </a:pPr>
            <a:r>
              <a:rPr lang="en-US" sz="1600"/>
              <a:t>If Marginal Benefit &lt; Marginal Cost, don’t do it!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9bf6a58f46_0_33"/>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20" name="Google Shape;120;g9bf6a58f46_0_33"/>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21" name="Google Shape;121;g9bf6a58f46_0_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2. The Economic Problem &amp; PPF</a:t>
            </a:r>
            <a:endParaRPr/>
          </a:p>
        </p:txBody>
      </p:sp>
      <p:sp>
        <p:nvSpPr>
          <p:cNvPr id="122" name="Google Shape;122;g9bf6a58f46_0_33"/>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Raleway"/>
              <a:buChar char="●"/>
            </a:pPr>
            <a:r>
              <a:rPr b="1" lang="en-US" sz="1600"/>
              <a:t>Opportunity Cost (OC): </a:t>
            </a:r>
            <a:r>
              <a:rPr lang="en-US" sz="1600"/>
              <a:t>the cost of </a:t>
            </a:r>
            <a:r>
              <a:rPr lang="en-US" sz="1600" u="sng"/>
              <a:t>second-best alternative</a:t>
            </a:r>
            <a:r>
              <a:rPr lang="en-US" sz="1600"/>
              <a:t>; the benefit forgone by undertaking that activity</a:t>
            </a:r>
            <a:endParaRPr sz="1600"/>
          </a:p>
          <a:p>
            <a:pPr indent="-330200" lvl="1" marL="914400" rtl="0" algn="l">
              <a:lnSpc>
                <a:spcPct val="115000"/>
              </a:lnSpc>
              <a:spcBef>
                <a:spcPts val="0"/>
              </a:spcBef>
              <a:spcAft>
                <a:spcPts val="0"/>
              </a:spcAft>
              <a:buSzPts val="1600"/>
              <a:buFont typeface="Calibri"/>
              <a:buChar char="○"/>
            </a:pPr>
            <a:r>
              <a:rPr b="1" lang="en-US" sz="1600"/>
              <a:t>OC of good x= (△qty. y)/ (△qty. x)</a:t>
            </a:r>
            <a:endParaRPr b="1" sz="1600"/>
          </a:p>
          <a:p>
            <a:pPr indent="0" lvl="0" marL="0" rtl="0" algn="l">
              <a:lnSpc>
                <a:spcPct val="115000"/>
              </a:lnSpc>
              <a:spcBef>
                <a:spcPts val="0"/>
              </a:spcBef>
              <a:spcAft>
                <a:spcPts val="0"/>
              </a:spcAft>
              <a:buClr>
                <a:schemeClr val="dk1"/>
              </a:buClr>
              <a:buSzPts val="1100"/>
              <a:buFont typeface="Arial"/>
              <a:buNone/>
            </a:pPr>
            <a:r>
              <a:t/>
            </a:r>
            <a:endParaRPr sz="1600"/>
          </a:p>
          <a:p>
            <a:pPr indent="-330200" lvl="0" marL="457200" rtl="0" algn="l">
              <a:lnSpc>
                <a:spcPct val="115000"/>
              </a:lnSpc>
              <a:spcBef>
                <a:spcPts val="0"/>
              </a:spcBef>
              <a:spcAft>
                <a:spcPts val="0"/>
              </a:spcAft>
              <a:buSzPts val="1600"/>
              <a:buFont typeface="Raleway"/>
              <a:buChar char="●"/>
            </a:pPr>
            <a:r>
              <a:rPr b="1" lang="en-US" sz="1600"/>
              <a:t>Production Possibilities Frontier (PPF): </a:t>
            </a:r>
            <a:r>
              <a:rPr lang="en-US" sz="1600"/>
              <a:t>represents the boundary between the combinations of goods/services that can be produced and that cannot. </a:t>
            </a:r>
            <a:endParaRPr sz="1600"/>
          </a:p>
          <a:p>
            <a:pPr indent="0" lvl="0" marL="0" rtl="0" algn="l">
              <a:lnSpc>
                <a:spcPct val="115000"/>
              </a:lnSpc>
              <a:spcBef>
                <a:spcPts val="0"/>
              </a:spcBef>
              <a:spcAft>
                <a:spcPts val="0"/>
              </a:spcAft>
              <a:buSzPts val="1800"/>
              <a:buNone/>
            </a:pPr>
            <a:r>
              <a:t/>
            </a:r>
            <a:endParaRPr sz="1600"/>
          </a:p>
          <a:p>
            <a:pPr indent="-330200" lvl="0" marL="457200" rtl="0" algn="l">
              <a:lnSpc>
                <a:spcPct val="115000"/>
              </a:lnSpc>
              <a:spcBef>
                <a:spcPts val="0"/>
              </a:spcBef>
              <a:spcAft>
                <a:spcPts val="0"/>
              </a:spcAft>
              <a:buSzPts val="1600"/>
              <a:buFont typeface="Raleway"/>
              <a:buChar char="●"/>
            </a:pPr>
            <a:r>
              <a:rPr b="1" lang="en-US" sz="1600">
                <a:solidFill>
                  <a:srgbClr val="0000FF"/>
                </a:solidFill>
              </a:rPr>
              <a:t>Q1: </a:t>
            </a:r>
            <a:r>
              <a:rPr lang="en-US" sz="1600"/>
              <a:t>Label product efficiency on each area of PPF: </a:t>
            </a:r>
            <a:endParaRPr sz="1600"/>
          </a:p>
          <a:p>
            <a:pPr indent="0" lvl="0" marL="457200" rtl="0" algn="l">
              <a:lnSpc>
                <a:spcPct val="115000"/>
              </a:lnSpc>
              <a:spcBef>
                <a:spcPts val="0"/>
              </a:spcBef>
              <a:spcAft>
                <a:spcPts val="0"/>
              </a:spcAft>
              <a:buSzPts val="1800"/>
              <a:buNone/>
            </a:pPr>
            <a:r>
              <a:t/>
            </a:r>
            <a:endParaRPr sz="1600">
              <a:latin typeface="Raleway"/>
              <a:ea typeface="Raleway"/>
              <a:cs typeface="Raleway"/>
              <a:sym typeface="Raleway"/>
            </a:endParaRPr>
          </a:p>
        </p:txBody>
      </p:sp>
      <p:pic>
        <p:nvPicPr>
          <p:cNvPr id="123" name="Google Shape;123;g9bf6a58f46_0_33"/>
          <p:cNvPicPr preferRelativeResize="0"/>
          <p:nvPr/>
        </p:nvPicPr>
        <p:blipFill rotWithShape="1">
          <a:blip r:embed="rId4">
            <a:alphaModFix/>
          </a:blip>
          <a:srcRect b="0" l="0" r="0" t="0"/>
          <a:stretch/>
        </p:blipFill>
        <p:spPr>
          <a:xfrm>
            <a:off x="6193250" y="3585875"/>
            <a:ext cx="3974850" cy="327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9bf6a58f46_0_40"/>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29" name="Google Shape;129;g9bf6a58f46_0_40"/>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30" name="Google Shape;130;g9bf6a58f46_0_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2. The Economic Problem &amp; PPF</a:t>
            </a:r>
            <a:endParaRPr/>
          </a:p>
        </p:txBody>
      </p:sp>
      <p:sp>
        <p:nvSpPr>
          <p:cNvPr id="131" name="Google Shape;131;g9bf6a58f46_0_40"/>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Raleway"/>
              <a:buChar char="●"/>
            </a:pPr>
            <a:r>
              <a:rPr b="1" lang="en-US" sz="1600">
                <a:solidFill>
                  <a:srgbClr val="0000FF"/>
                </a:solidFill>
              </a:rPr>
              <a:t>Q2</a:t>
            </a:r>
            <a:r>
              <a:rPr lang="en-US" sz="1600"/>
              <a:t>: What is the effect of technological improvements for the PPF of a country? How can that induce economic growth? </a:t>
            </a:r>
            <a:endParaRPr sz="1600"/>
          </a:p>
          <a:p>
            <a:pPr indent="0" lvl="0" marL="457200" rtl="0" algn="l">
              <a:lnSpc>
                <a:spcPct val="115000"/>
              </a:lnSpc>
              <a:spcBef>
                <a:spcPts val="0"/>
              </a:spcBef>
              <a:spcAft>
                <a:spcPts val="0"/>
              </a:spcAft>
              <a:buClr>
                <a:schemeClr val="dk1"/>
              </a:buClr>
              <a:buSzPts val="1100"/>
              <a:buFont typeface="Arial"/>
              <a:buNone/>
            </a:pPr>
            <a:r>
              <a:t/>
            </a:r>
            <a:endParaRPr sz="1600"/>
          </a:p>
          <a:p>
            <a:pPr indent="-330200" lvl="0" marL="457200" rtl="0" algn="l">
              <a:lnSpc>
                <a:spcPct val="115000"/>
              </a:lnSpc>
              <a:spcBef>
                <a:spcPts val="0"/>
              </a:spcBef>
              <a:spcAft>
                <a:spcPts val="0"/>
              </a:spcAft>
              <a:buSzPts val="1600"/>
              <a:buFont typeface="Raleway"/>
              <a:buChar char="●"/>
            </a:pPr>
            <a:r>
              <a:rPr b="1" lang="en-US" sz="1600">
                <a:solidFill>
                  <a:srgbClr val="0000FF"/>
                </a:solidFill>
              </a:rPr>
              <a:t>Q3</a:t>
            </a:r>
            <a:r>
              <a:rPr lang="en-US" sz="1600"/>
              <a:t>: Given the following production combinations for pizza and burger, what is the opportunity cost of producing additional units of pizza? (1 min)</a:t>
            </a:r>
            <a:endParaRPr sz="1600"/>
          </a:p>
          <a:p>
            <a:pPr indent="0" lvl="0" marL="0" rtl="0" algn="l">
              <a:lnSpc>
                <a:spcPct val="115000"/>
              </a:lnSpc>
              <a:spcBef>
                <a:spcPts val="0"/>
              </a:spcBef>
              <a:spcAft>
                <a:spcPts val="0"/>
              </a:spcAft>
              <a:buSzPts val="1800"/>
              <a:buNone/>
            </a:pPr>
            <a:r>
              <a:t/>
            </a:r>
            <a:endParaRPr sz="1600">
              <a:latin typeface="Raleway"/>
              <a:ea typeface="Raleway"/>
              <a:cs typeface="Raleway"/>
              <a:sym typeface="Raleway"/>
            </a:endParaRPr>
          </a:p>
        </p:txBody>
      </p:sp>
      <p:graphicFrame>
        <p:nvGraphicFramePr>
          <p:cNvPr id="132" name="Google Shape;132;g9bf6a58f46_0_40"/>
          <p:cNvGraphicFramePr/>
          <p:nvPr/>
        </p:nvGraphicFramePr>
        <p:xfrm>
          <a:off x="1554575" y="2836175"/>
          <a:ext cx="3000000" cy="3000000"/>
        </p:xfrm>
        <a:graphic>
          <a:graphicData uri="http://schemas.openxmlformats.org/drawingml/2006/table">
            <a:tbl>
              <a:tblPr>
                <a:noFill/>
                <a:tableStyleId>{20E075EF-567E-4F49-9708-E26AC858AB28}</a:tableStyleId>
              </a:tblPr>
              <a:tblGrid>
                <a:gridCol w="2940675"/>
                <a:gridCol w="33023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alibri"/>
                          <a:ea typeface="Calibri"/>
                          <a:cs typeface="Calibri"/>
                          <a:sym typeface="Calibri"/>
                        </a:rPr>
                        <a:t>Pizza</a:t>
                      </a:r>
                      <a:endParaRPr b="1" sz="14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alibri"/>
                          <a:ea typeface="Calibri"/>
                          <a:cs typeface="Calibri"/>
                          <a:sym typeface="Calibri"/>
                        </a:rPr>
                        <a:t>Burger</a:t>
                      </a:r>
                      <a:endParaRPr b="1" sz="14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0</a:t>
                      </a:r>
                      <a:endParaRPr sz="14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10</a:t>
                      </a:r>
                      <a:endParaRPr sz="14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1</a:t>
                      </a:r>
                      <a:endParaRPr sz="14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9</a:t>
                      </a:r>
                      <a:endParaRPr sz="14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2</a:t>
                      </a:r>
                      <a:endParaRPr sz="14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7</a:t>
                      </a:r>
                      <a:endParaRPr sz="14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3</a:t>
                      </a:r>
                      <a:endParaRPr sz="14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4</a:t>
                      </a:r>
                      <a:endParaRPr sz="1400" u="none" cap="none" strike="noStrike">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9bf6a58f46_0_47"/>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38" name="Google Shape;138;g9bf6a58f46_0_47"/>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39" name="Google Shape;139;g9bf6a58f46_0_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2. The Economic Problem &amp; PPF</a:t>
            </a:r>
            <a:endParaRPr/>
          </a:p>
        </p:txBody>
      </p:sp>
      <p:sp>
        <p:nvSpPr>
          <p:cNvPr id="140" name="Google Shape;140;g9bf6a58f46_0_47"/>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SzPts val="2000"/>
              <a:buFont typeface="Calibri"/>
              <a:buChar char="●"/>
            </a:pPr>
            <a:r>
              <a:rPr b="1" lang="en-US" sz="2000"/>
              <a:t>Marginal Cost, Marginal Benefit &amp; Allocative Efficiency</a:t>
            </a:r>
            <a:endParaRPr b="1" sz="2000"/>
          </a:p>
          <a:p>
            <a:pPr indent="-330200" lvl="1" marL="914400" rtl="0" algn="l">
              <a:lnSpc>
                <a:spcPct val="115000"/>
              </a:lnSpc>
              <a:spcBef>
                <a:spcPts val="0"/>
              </a:spcBef>
              <a:spcAft>
                <a:spcPts val="0"/>
              </a:spcAft>
              <a:buSzPts val="1600"/>
              <a:buFont typeface="Calibri"/>
              <a:buChar char="○"/>
            </a:pPr>
            <a:r>
              <a:rPr b="1" lang="en-US" sz="1600"/>
              <a:t>Marginal cost</a:t>
            </a:r>
            <a:r>
              <a:rPr lang="en-US" sz="1600"/>
              <a:t>: additional cost incurred from one more unit</a:t>
            </a:r>
            <a:endParaRPr sz="1600"/>
          </a:p>
          <a:p>
            <a:pPr indent="0" lvl="0" marL="914400" rtl="0" algn="l">
              <a:lnSpc>
                <a:spcPct val="115000"/>
              </a:lnSpc>
              <a:spcBef>
                <a:spcPts val="0"/>
              </a:spcBef>
              <a:spcAft>
                <a:spcPts val="0"/>
              </a:spcAft>
              <a:buClr>
                <a:schemeClr val="dk1"/>
              </a:buClr>
              <a:buSzPts val="1100"/>
              <a:buFont typeface="Arial"/>
              <a:buNone/>
            </a:pPr>
            <a:r>
              <a:t/>
            </a:r>
            <a:endParaRPr sz="1600"/>
          </a:p>
          <a:p>
            <a:pPr indent="-330200" lvl="1" marL="914400" rtl="0" algn="l">
              <a:lnSpc>
                <a:spcPct val="115000"/>
              </a:lnSpc>
              <a:spcBef>
                <a:spcPts val="0"/>
              </a:spcBef>
              <a:spcAft>
                <a:spcPts val="0"/>
              </a:spcAft>
              <a:buSzPts val="1600"/>
              <a:buFont typeface="Calibri"/>
              <a:buChar char="○"/>
            </a:pPr>
            <a:r>
              <a:rPr b="1" lang="en-US" sz="1600"/>
              <a:t>Marginal benefit:</a:t>
            </a:r>
            <a:r>
              <a:rPr lang="en-US" sz="1600"/>
              <a:t> additional benefit from one more unit</a:t>
            </a:r>
            <a:endParaRPr sz="1600"/>
          </a:p>
          <a:p>
            <a:pPr indent="0" lvl="0" marL="914400" rtl="0" algn="l">
              <a:lnSpc>
                <a:spcPct val="115000"/>
              </a:lnSpc>
              <a:spcBef>
                <a:spcPts val="0"/>
              </a:spcBef>
              <a:spcAft>
                <a:spcPts val="0"/>
              </a:spcAft>
              <a:buClr>
                <a:schemeClr val="dk1"/>
              </a:buClr>
              <a:buSzPts val="1100"/>
              <a:buFont typeface="Arial"/>
              <a:buNone/>
            </a:pPr>
            <a:r>
              <a:t/>
            </a:r>
            <a:endParaRPr sz="1600"/>
          </a:p>
          <a:p>
            <a:pPr indent="-330200" lvl="1" marL="914400" rtl="0" algn="l">
              <a:lnSpc>
                <a:spcPct val="115000"/>
              </a:lnSpc>
              <a:spcBef>
                <a:spcPts val="0"/>
              </a:spcBef>
              <a:spcAft>
                <a:spcPts val="0"/>
              </a:spcAft>
              <a:buSzPts val="1600"/>
              <a:buFont typeface="Calibri"/>
              <a:buChar char="○"/>
            </a:pPr>
            <a:r>
              <a:rPr b="1" lang="en-US" sz="1600"/>
              <a:t>Allocative efficiency: </a:t>
            </a:r>
            <a:r>
              <a:rPr lang="en-US" sz="1600"/>
              <a:t>when we cannot produce one more of any good that provides greater benefit</a:t>
            </a:r>
            <a:endParaRPr sz="1600"/>
          </a:p>
          <a:p>
            <a:pPr indent="-330200" lvl="2" marL="1371600" rtl="0" algn="l">
              <a:lnSpc>
                <a:spcPct val="115000"/>
              </a:lnSpc>
              <a:spcBef>
                <a:spcPts val="0"/>
              </a:spcBef>
              <a:spcAft>
                <a:spcPts val="0"/>
              </a:spcAft>
              <a:buSzPts val="1600"/>
              <a:buFont typeface="Calibri"/>
              <a:buChar char="■"/>
            </a:pPr>
            <a:r>
              <a:rPr lang="en-US" sz="1600"/>
              <a:t>where MB=MC</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9bf6a58f46_0_54"/>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46" name="Google Shape;146;g9bf6a58f46_0_54"/>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47" name="Google Shape;147;g9bf6a58f46_0_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2-1. Economic Coordination &amp; Trade</a:t>
            </a:r>
            <a:endParaRPr/>
          </a:p>
        </p:txBody>
      </p:sp>
      <p:sp>
        <p:nvSpPr>
          <p:cNvPr id="148" name="Google Shape;148;g9bf6a58f46_0_54"/>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Raleway"/>
              <a:buChar char="●"/>
            </a:pPr>
            <a:r>
              <a:rPr b="1" lang="en-US" sz="1600"/>
              <a:t>Absolute Advantage</a:t>
            </a:r>
            <a:r>
              <a:rPr lang="en-US" sz="1600"/>
              <a:t>: more productive than others</a:t>
            </a:r>
            <a:endParaRPr sz="1600"/>
          </a:p>
          <a:p>
            <a:pPr indent="-330200" lvl="1" marL="914400" rtl="0" algn="l">
              <a:lnSpc>
                <a:spcPct val="115000"/>
              </a:lnSpc>
              <a:spcBef>
                <a:spcPts val="0"/>
              </a:spcBef>
              <a:spcAft>
                <a:spcPts val="0"/>
              </a:spcAft>
              <a:buSzPts val="1600"/>
              <a:buFont typeface="Calibri"/>
              <a:buChar char="○"/>
            </a:pPr>
            <a:r>
              <a:rPr lang="en-US" sz="1600"/>
              <a:t>produce more in same time/material</a:t>
            </a:r>
            <a:endParaRPr sz="1600"/>
          </a:p>
          <a:p>
            <a:pPr indent="-330200" lvl="1" marL="914400" rtl="0" algn="l">
              <a:lnSpc>
                <a:spcPct val="115000"/>
              </a:lnSpc>
              <a:spcBef>
                <a:spcPts val="0"/>
              </a:spcBef>
              <a:spcAft>
                <a:spcPts val="0"/>
              </a:spcAft>
              <a:buSzPts val="1600"/>
              <a:buFont typeface="Calibri"/>
              <a:buChar char="○"/>
            </a:pPr>
            <a:r>
              <a:rPr lang="en-US" sz="1600"/>
              <a:t>produce same quantity with less time/material</a:t>
            </a:r>
            <a:endParaRPr sz="1600"/>
          </a:p>
          <a:p>
            <a:pPr indent="0" lvl="0" marL="914400" rtl="0" algn="l">
              <a:lnSpc>
                <a:spcPct val="115000"/>
              </a:lnSpc>
              <a:spcBef>
                <a:spcPts val="0"/>
              </a:spcBef>
              <a:spcAft>
                <a:spcPts val="0"/>
              </a:spcAft>
              <a:buClr>
                <a:schemeClr val="dk1"/>
              </a:buClr>
              <a:buSzPts val="1100"/>
              <a:buFont typeface="Arial"/>
              <a:buNone/>
            </a:pPr>
            <a:r>
              <a:t/>
            </a:r>
            <a:endParaRPr sz="1600"/>
          </a:p>
          <a:p>
            <a:pPr indent="-330200" lvl="0" marL="457200" rtl="0" algn="l">
              <a:lnSpc>
                <a:spcPct val="115000"/>
              </a:lnSpc>
              <a:spcBef>
                <a:spcPts val="0"/>
              </a:spcBef>
              <a:spcAft>
                <a:spcPts val="0"/>
              </a:spcAft>
              <a:buSzPts val="1600"/>
              <a:buFont typeface="Raleway"/>
              <a:buChar char="●"/>
            </a:pPr>
            <a:r>
              <a:rPr b="1" lang="en-US" sz="1600"/>
              <a:t>Comparative Advantage:</a:t>
            </a:r>
            <a:r>
              <a:rPr lang="en-US" sz="1600"/>
              <a:t> perform an activity at a lower opportunity cost</a:t>
            </a:r>
            <a:endParaRPr sz="1600"/>
          </a:p>
          <a:p>
            <a:pPr indent="-330200" lvl="1" marL="914400" rtl="0" algn="l">
              <a:lnSpc>
                <a:spcPct val="115000"/>
              </a:lnSpc>
              <a:spcBef>
                <a:spcPts val="0"/>
              </a:spcBef>
              <a:spcAft>
                <a:spcPts val="0"/>
              </a:spcAft>
              <a:buSzPts val="1600"/>
              <a:buFont typeface="Calibri"/>
              <a:buChar char="○"/>
            </a:pPr>
            <a:r>
              <a:rPr lang="en-US" sz="1600"/>
              <a:t>supplier with comparative advantage should </a:t>
            </a:r>
            <a:r>
              <a:rPr lang="en-US" sz="1600" u="sng"/>
              <a:t>specialize in that area</a:t>
            </a:r>
            <a:endParaRPr sz="1600" u="sng"/>
          </a:p>
          <a:p>
            <a:pPr indent="0" lvl="0" marL="0" rtl="0" algn="l">
              <a:lnSpc>
                <a:spcPct val="115000"/>
              </a:lnSpc>
              <a:spcBef>
                <a:spcPts val="0"/>
              </a:spcBef>
              <a:spcAft>
                <a:spcPts val="0"/>
              </a:spcAft>
              <a:buSzPts val="1800"/>
              <a:buNone/>
            </a:pPr>
            <a:r>
              <a:t/>
            </a:r>
            <a:endParaRPr sz="1600" u="sng"/>
          </a:p>
          <a:p>
            <a:pPr indent="-330200" lvl="0" marL="457200" rtl="0" algn="l">
              <a:lnSpc>
                <a:spcPct val="115000"/>
              </a:lnSpc>
              <a:spcBef>
                <a:spcPts val="0"/>
              </a:spcBef>
              <a:spcAft>
                <a:spcPts val="0"/>
              </a:spcAft>
              <a:buSzPts val="1600"/>
              <a:buFont typeface="Raleway"/>
              <a:buChar char="●"/>
            </a:pPr>
            <a:r>
              <a:rPr b="1" lang="en-US" sz="1600"/>
              <a:t>Trading condition</a:t>
            </a:r>
            <a:r>
              <a:rPr lang="en-US" sz="1600"/>
              <a:t>: Seller’s OC&lt;= price of good &lt;= buyer’s OC</a:t>
            </a:r>
            <a:endParaRPr sz="1600"/>
          </a:p>
          <a:p>
            <a:pPr indent="0" lvl="0" marL="457200" rtl="0" algn="l">
              <a:lnSpc>
                <a:spcPct val="115000"/>
              </a:lnSpc>
              <a:spcBef>
                <a:spcPts val="0"/>
              </a:spcBef>
              <a:spcAft>
                <a:spcPts val="0"/>
              </a:spcAft>
              <a:buSzPts val="1800"/>
              <a:buNone/>
            </a:pPr>
            <a:r>
              <a:t/>
            </a:r>
            <a:endParaRPr sz="1600"/>
          </a:p>
          <a:p>
            <a:pPr indent="-330200" lvl="0" marL="457200" rtl="0" algn="l">
              <a:lnSpc>
                <a:spcPct val="115000"/>
              </a:lnSpc>
              <a:spcBef>
                <a:spcPts val="0"/>
              </a:spcBef>
              <a:spcAft>
                <a:spcPts val="0"/>
              </a:spcAft>
              <a:buSzPts val="1600"/>
              <a:buFont typeface="Raleway"/>
              <a:buChar char="●"/>
            </a:pPr>
            <a:r>
              <a:rPr b="1" lang="en-US" sz="1600"/>
              <a:t>Gains from trade</a:t>
            </a:r>
            <a:r>
              <a:rPr lang="en-US" sz="1600"/>
              <a:t>= (qty. after trade)- (qty. before trade)</a:t>
            </a:r>
            <a:endParaRPr sz="1600" u="sng"/>
          </a:p>
          <a:p>
            <a:pPr indent="0" lvl="0" marL="0" rtl="0" algn="l">
              <a:lnSpc>
                <a:spcPct val="115000"/>
              </a:lnSpc>
              <a:spcBef>
                <a:spcPts val="0"/>
              </a:spcBef>
              <a:spcAft>
                <a:spcPts val="0"/>
              </a:spcAft>
              <a:buClr>
                <a:schemeClr val="dk1"/>
              </a:buClr>
              <a:buSzPts val="1100"/>
              <a:buFont typeface="Arial"/>
              <a:buNone/>
            </a:pPr>
            <a:r>
              <a:t/>
            </a:r>
            <a:endParaRPr sz="1200">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sz="1200">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sz="1200">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sz="1200">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sz="1200">
              <a:latin typeface="Raleway"/>
              <a:ea typeface="Raleway"/>
              <a:cs typeface="Raleway"/>
              <a:sym typeface="Raleway"/>
            </a:endParaRPr>
          </a:p>
          <a:p>
            <a:pPr indent="0" lvl="0" marL="457200" rtl="0" algn="l">
              <a:lnSpc>
                <a:spcPct val="90000"/>
              </a:lnSpc>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9bf6a58f46_0_61"/>
          <p:cNvSpPr txBox="1"/>
          <p:nvPr/>
        </p:nvSpPr>
        <p:spPr>
          <a:xfrm>
            <a:off x="9527893" y="5698602"/>
            <a:ext cx="2511600" cy="101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facebook.com/ubccmp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twitter.com/ubccmp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@ubccmp</a:t>
            </a:r>
            <a:endParaRPr b="0" i="0" sz="15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cmp.cus.ca</a:t>
            </a:r>
            <a:endParaRPr b="0" i="0" sz="1500" u="none" cap="none" strike="noStrike">
              <a:solidFill>
                <a:schemeClr val="dk1"/>
              </a:solidFill>
              <a:latin typeface="Calibri"/>
              <a:ea typeface="Calibri"/>
              <a:cs typeface="Calibri"/>
              <a:sym typeface="Calibri"/>
            </a:endParaRPr>
          </a:p>
        </p:txBody>
      </p:sp>
      <p:pic>
        <p:nvPicPr>
          <p:cNvPr descr="A close up of a logo&#10;&#10;Description generated with high confidence" id="154" name="Google Shape;154;g9bf6a58f46_0_61"/>
          <p:cNvPicPr preferRelativeResize="0"/>
          <p:nvPr/>
        </p:nvPicPr>
        <p:blipFill rotWithShape="1">
          <a:blip r:embed="rId3">
            <a:alphaModFix/>
          </a:blip>
          <a:srcRect b="0" l="0" r="0" t="0"/>
          <a:stretch/>
        </p:blipFill>
        <p:spPr>
          <a:xfrm>
            <a:off x="-1929" y="4641198"/>
            <a:ext cx="3341225" cy="2215124"/>
          </a:xfrm>
          <a:prstGeom prst="rect">
            <a:avLst/>
          </a:prstGeom>
          <a:noFill/>
          <a:ln>
            <a:noFill/>
          </a:ln>
        </p:spPr>
      </p:pic>
      <p:sp>
        <p:nvSpPr>
          <p:cNvPr id="155" name="Google Shape;155;g9bf6a58f46_0_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2-1. Economic Coordination &amp; Trade</a:t>
            </a:r>
            <a:endParaRPr/>
          </a:p>
        </p:txBody>
      </p:sp>
      <p:sp>
        <p:nvSpPr>
          <p:cNvPr id="156" name="Google Shape;156;g9bf6a58f46_0_61"/>
          <p:cNvSpPr txBox="1"/>
          <p:nvPr>
            <p:ph idx="1" type="body"/>
          </p:nvPr>
        </p:nvSpPr>
        <p:spPr>
          <a:xfrm>
            <a:off x="838200" y="1577375"/>
            <a:ext cx="10515600" cy="43512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Raleway"/>
              <a:buChar char="●"/>
            </a:pPr>
            <a:r>
              <a:rPr b="1" lang="en-US" sz="1600">
                <a:solidFill>
                  <a:srgbClr val="0000FF"/>
                </a:solidFill>
              </a:rPr>
              <a:t>Q4:</a:t>
            </a:r>
            <a:r>
              <a:rPr lang="en-US" sz="1600"/>
              <a:t> Assume James and Anna both produce smoothies and salad. James can produce 6 smoothies and 30 salads per hour. Anna can produce 30 smoothies and 30 salads per hour.</a:t>
            </a:r>
            <a:endParaRPr sz="1600"/>
          </a:p>
          <a:p>
            <a:pPr indent="0" lvl="0" marL="457200" rtl="0" algn="l">
              <a:lnSpc>
                <a:spcPct val="115000"/>
              </a:lnSpc>
              <a:spcBef>
                <a:spcPts val="0"/>
              </a:spcBef>
              <a:spcAft>
                <a:spcPts val="0"/>
              </a:spcAft>
              <a:buSzPts val="1800"/>
              <a:buNone/>
            </a:pPr>
            <a:r>
              <a:t/>
            </a:r>
            <a:endParaRPr sz="1600"/>
          </a:p>
          <a:p>
            <a:pPr indent="-330200" lvl="1" marL="914400" rtl="0" algn="l">
              <a:lnSpc>
                <a:spcPct val="115000"/>
              </a:lnSpc>
              <a:spcBef>
                <a:spcPts val="0"/>
              </a:spcBef>
              <a:spcAft>
                <a:spcPts val="0"/>
              </a:spcAft>
              <a:buSzPts val="1600"/>
              <a:buFont typeface="Calibri"/>
              <a:buChar char="○"/>
            </a:pPr>
            <a:r>
              <a:rPr lang="en-US" sz="1600"/>
              <a:t>Who has an absolute advantage in smoothie production? In salad production?</a:t>
            </a:r>
            <a:endParaRPr sz="1600"/>
          </a:p>
          <a:p>
            <a:pPr indent="-330200" lvl="1" marL="914400" rtl="0" algn="l">
              <a:lnSpc>
                <a:spcPct val="115000"/>
              </a:lnSpc>
              <a:spcBef>
                <a:spcPts val="0"/>
              </a:spcBef>
              <a:spcAft>
                <a:spcPts val="0"/>
              </a:spcAft>
              <a:buSzPts val="1600"/>
              <a:buFont typeface="Calibri"/>
              <a:buChar char="○"/>
            </a:pPr>
            <a:r>
              <a:rPr lang="en-US" sz="1600"/>
              <a:t>Who has a comparative advantage in smoothie production? In salad production?</a:t>
            </a:r>
            <a:endParaRPr sz="1600"/>
          </a:p>
          <a:p>
            <a:pPr indent="-330200" lvl="1" marL="914400" rtl="0" algn="l">
              <a:lnSpc>
                <a:spcPct val="115000"/>
              </a:lnSpc>
              <a:spcBef>
                <a:spcPts val="0"/>
              </a:spcBef>
              <a:spcAft>
                <a:spcPts val="0"/>
              </a:spcAft>
              <a:buSzPts val="1600"/>
              <a:buFont typeface="Calibri"/>
              <a:buChar char="○"/>
            </a:pPr>
            <a:r>
              <a:rPr lang="en-US" sz="1600"/>
              <a:t>What should James and Anna specialize in?</a:t>
            </a:r>
            <a:endParaRPr sz="1600"/>
          </a:p>
          <a:p>
            <a:pPr indent="-330200" lvl="1" marL="914400" rtl="0" algn="l">
              <a:lnSpc>
                <a:spcPct val="115000"/>
              </a:lnSpc>
              <a:spcBef>
                <a:spcPts val="0"/>
              </a:spcBef>
              <a:spcAft>
                <a:spcPts val="0"/>
              </a:spcAft>
              <a:buSzPts val="1600"/>
              <a:buFont typeface="Calibri"/>
              <a:buChar char="○"/>
            </a:pPr>
            <a:r>
              <a:rPr lang="en-US" sz="1600"/>
              <a:t>What is the quantity range of trading smoothie? Of trading salad?</a:t>
            </a:r>
            <a:endParaRPr sz="1600"/>
          </a:p>
          <a:p>
            <a:pPr indent="-330200" lvl="1" marL="914400" rtl="0" algn="l">
              <a:lnSpc>
                <a:spcPct val="115000"/>
              </a:lnSpc>
              <a:spcBef>
                <a:spcPts val="0"/>
              </a:spcBef>
              <a:spcAft>
                <a:spcPts val="0"/>
              </a:spcAft>
              <a:buSzPts val="1600"/>
              <a:buFont typeface="Calibri"/>
              <a:buChar char="○"/>
            </a:pPr>
            <a:r>
              <a:rPr lang="en-US" sz="1600"/>
              <a:t>If Anna sells 10 smoothies for 20 salads, how does James benefit? How does Anna benefit?</a:t>
            </a:r>
            <a:endParaRPr sz="1600"/>
          </a:p>
          <a:p>
            <a:pPr indent="0" lvl="0" marL="914400" rtl="0" algn="l">
              <a:lnSpc>
                <a:spcPct val="115000"/>
              </a:lnSpc>
              <a:spcBef>
                <a:spcPts val="0"/>
              </a:spcBef>
              <a:spcAft>
                <a:spcPts val="0"/>
              </a:spcAft>
              <a:buSzPts val="1800"/>
              <a:buNone/>
            </a:pPr>
            <a:r>
              <a:t/>
            </a:r>
            <a:endParaRPr sz="1200">
              <a:latin typeface="Raleway"/>
              <a:ea typeface="Raleway"/>
              <a:cs typeface="Raleway"/>
              <a:sym typeface="Raleway"/>
            </a:endParaRPr>
          </a:p>
          <a:p>
            <a:pPr indent="0" lvl="0" marL="457200" rtl="0" algn="l">
              <a:lnSpc>
                <a:spcPct val="90000"/>
              </a:lnSpc>
              <a:spcBef>
                <a:spcPts val="1000"/>
              </a:spcBef>
              <a:spcAft>
                <a:spcPts val="0"/>
              </a:spcAft>
              <a:buSzPts val="1800"/>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cp:coreProperties>
</file>